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59E90-2D49-4F9D-A491-EFF607AAD0A7}" type="datetimeFigureOut">
              <a:rPr lang="en-US" smtClean="0"/>
              <a:t>12/16/2023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E23EF7-2CF3-4BCD-B127-2006F9F29FD0}" type="slidenum">
              <a:rPr lang="en-US" smtClean="0"/>
              <a:t>‹#›</a:t>
            </a:fld>
            <a:endParaRPr lang="en-US"/>
          </a:p>
        </p:txBody>
      </p:sp>
    </p:spTree>
    <p:extLst>
      <p:ext uri="{BB962C8B-B14F-4D97-AF65-F5344CB8AC3E}">
        <p14:creationId xmlns:p14="http://schemas.microsoft.com/office/powerpoint/2010/main" val="203918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E23EF7-2CF3-4BCD-B127-2006F9F29FD0}" type="slidenum">
              <a:rPr lang="en-US" smtClean="0"/>
              <a:t>1</a:t>
            </a:fld>
            <a:endParaRPr lang="en-US"/>
          </a:p>
        </p:txBody>
      </p:sp>
    </p:spTree>
    <p:extLst>
      <p:ext uri="{BB962C8B-B14F-4D97-AF65-F5344CB8AC3E}">
        <p14:creationId xmlns:p14="http://schemas.microsoft.com/office/powerpoint/2010/main" val="131895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E23EF7-2CF3-4BCD-B127-2006F9F29FD0}" type="slidenum">
              <a:rPr lang="en-US" smtClean="0"/>
              <a:t>10</a:t>
            </a:fld>
            <a:endParaRPr lang="en-US"/>
          </a:p>
        </p:txBody>
      </p:sp>
    </p:spTree>
    <p:extLst>
      <p:ext uri="{BB962C8B-B14F-4D97-AF65-F5344CB8AC3E}">
        <p14:creationId xmlns:p14="http://schemas.microsoft.com/office/powerpoint/2010/main" val="2754467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E23EF7-2CF3-4BCD-B127-2006F9F29FD0}" type="slidenum">
              <a:rPr lang="en-US" smtClean="0"/>
              <a:t>13</a:t>
            </a:fld>
            <a:endParaRPr lang="en-US"/>
          </a:p>
        </p:txBody>
      </p:sp>
    </p:spTree>
    <p:extLst>
      <p:ext uri="{BB962C8B-B14F-4D97-AF65-F5344CB8AC3E}">
        <p14:creationId xmlns:p14="http://schemas.microsoft.com/office/powerpoint/2010/main" val="1964849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E23EF7-2CF3-4BCD-B127-2006F9F29FD0}" type="slidenum">
              <a:rPr lang="en-US" smtClean="0"/>
              <a:t>15</a:t>
            </a:fld>
            <a:endParaRPr lang="en-US"/>
          </a:p>
        </p:txBody>
      </p:sp>
    </p:spTree>
    <p:extLst>
      <p:ext uri="{BB962C8B-B14F-4D97-AF65-F5344CB8AC3E}">
        <p14:creationId xmlns:p14="http://schemas.microsoft.com/office/powerpoint/2010/main" val="16236382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FF0ED276-B8E6-4E96-8D02-139EF2DC59BC}" type="datetime1">
              <a:rPr lang="en-US" smtClean="0"/>
              <a:t>12/16/2023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By Teacher Nick</a:t>
            </a:r>
          </a:p>
        </p:txBody>
      </p:sp>
      <p:sp>
        <p:nvSpPr>
          <p:cNvPr id="6" name="Slide Number Placeholder 5"/>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2115103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43AC46-3AC0-44A7-8AB3-0A7C730A097C}" type="datetime1">
              <a:rPr lang="en-US" smtClean="0"/>
              <a:t>12/16/2023</a:t>
            </a:fld>
            <a:endParaRPr lang="en-US"/>
          </a:p>
        </p:txBody>
      </p:sp>
      <p:sp>
        <p:nvSpPr>
          <p:cNvPr id="5" name="Footer Placeholder 4"/>
          <p:cNvSpPr>
            <a:spLocks noGrp="1"/>
          </p:cNvSpPr>
          <p:nvPr>
            <p:ph type="ftr" sz="quarter" idx="11"/>
          </p:nvPr>
        </p:nvSpPr>
        <p:spPr/>
        <p:txBody>
          <a:bodyPr/>
          <a:lstStyle/>
          <a:p>
            <a:r>
              <a:rPr lang="en-US"/>
              <a:t>By Teacher Nick</a:t>
            </a:r>
          </a:p>
        </p:txBody>
      </p:sp>
      <p:sp>
        <p:nvSpPr>
          <p:cNvPr id="6" name="Slide Number Placeholder 5"/>
          <p:cNvSpPr>
            <a:spLocks noGrp="1"/>
          </p:cNvSpPr>
          <p:nvPr>
            <p:ph type="sldNum" sz="quarter" idx="12"/>
          </p:nvPr>
        </p:nvSpPr>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806979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0C2377FF-0C21-44F2-A1E2-80F95955D17F}" type="datetime1">
              <a:rPr lang="en-US" smtClean="0"/>
              <a:t>12/16/2023</a:t>
            </a:fld>
            <a:endParaRPr lang="en-US"/>
          </a:p>
        </p:txBody>
      </p:sp>
      <p:sp>
        <p:nvSpPr>
          <p:cNvPr id="5" name="Footer Placeholder 4"/>
          <p:cNvSpPr>
            <a:spLocks noGrp="1"/>
          </p:cNvSpPr>
          <p:nvPr>
            <p:ph type="ftr" sz="quarter" idx="11"/>
          </p:nvPr>
        </p:nvSpPr>
        <p:spPr>
          <a:xfrm>
            <a:off x="804672" y="6227064"/>
            <a:ext cx="10588752" cy="320040"/>
          </a:xfrm>
        </p:spPr>
        <p:txBody>
          <a:bodyPr/>
          <a:lstStyle/>
          <a:p>
            <a:r>
              <a:rPr lang="en-US"/>
              <a:t>By Teacher Nick</a:t>
            </a:r>
          </a:p>
        </p:txBody>
      </p:sp>
      <p:sp>
        <p:nvSpPr>
          <p:cNvPr id="6" name="Slide Number Placeholder 5"/>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68312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3858CE-57EF-4123-BBFD-4B26A42E7BAA}" type="datetime1">
              <a:rPr lang="en-US" smtClean="0"/>
              <a:t>12/16/2023</a:t>
            </a:fld>
            <a:endParaRPr lang="en-US"/>
          </a:p>
        </p:txBody>
      </p:sp>
      <p:sp>
        <p:nvSpPr>
          <p:cNvPr id="5" name="Footer Placeholder 4"/>
          <p:cNvSpPr>
            <a:spLocks noGrp="1"/>
          </p:cNvSpPr>
          <p:nvPr>
            <p:ph type="ftr" sz="quarter" idx="11"/>
          </p:nvPr>
        </p:nvSpPr>
        <p:spPr/>
        <p:txBody>
          <a:bodyPr/>
          <a:lstStyle/>
          <a:p>
            <a:r>
              <a:rPr lang="en-US"/>
              <a:t>By Teacher Nick</a:t>
            </a:r>
          </a:p>
        </p:txBody>
      </p:sp>
      <p:sp>
        <p:nvSpPr>
          <p:cNvPr id="6" name="Slide Number Placeholder 5"/>
          <p:cNvSpPr>
            <a:spLocks noGrp="1"/>
          </p:cNvSpPr>
          <p:nvPr>
            <p:ph type="sldNum" sz="quarter" idx="12"/>
          </p:nvPr>
        </p:nvSpPr>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1517046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145ED876-9600-42F8-AC2E-60D47D5C1FE8}" type="datetime1">
              <a:rPr lang="en-US" smtClean="0"/>
              <a:t>12/16/2023</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en-US"/>
              <a:t>By Teacher Nick</a:t>
            </a:r>
          </a:p>
        </p:txBody>
      </p:sp>
      <p:sp>
        <p:nvSpPr>
          <p:cNvPr id="6" name="Slide Number Placeholder 5"/>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1682480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C920FC09-6AC5-4C46-8657-6F815148952B}" type="datetime1">
              <a:rPr lang="en-US" smtClean="0"/>
              <a:t>12/16/2023</a:t>
            </a:fld>
            <a:endParaRPr lang="en-US"/>
          </a:p>
        </p:txBody>
      </p:sp>
      <p:sp>
        <p:nvSpPr>
          <p:cNvPr id="6" name="Footer Placeholder 5"/>
          <p:cNvSpPr>
            <a:spLocks noGrp="1"/>
          </p:cNvSpPr>
          <p:nvPr>
            <p:ph type="ftr" sz="quarter" idx="11"/>
          </p:nvPr>
        </p:nvSpPr>
        <p:spPr>
          <a:xfrm>
            <a:off x="804672" y="6227064"/>
            <a:ext cx="10588752" cy="320040"/>
          </a:xfrm>
        </p:spPr>
        <p:txBody>
          <a:bodyPr/>
          <a:lstStyle/>
          <a:p>
            <a:r>
              <a:rPr lang="en-US"/>
              <a:t>By Teacher Nick</a:t>
            </a:r>
          </a:p>
        </p:txBody>
      </p:sp>
      <p:sp>
        <p:nvSpPr>
          <p:cNvPr id="7" name="Slide Number Placeholder 6"/>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236126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FA5CE14E-E5CB-4AF1-88FF-8320CE06A48E}" type="datetime1">
              <a:rPr lang="en-US" smtClean="0"/>
              <a:t>12/16/2023</a:t>
            </a:fld>
            <a:endParaRPr lang="en-US"/>
          </a:p>
        </p:txBody>
      </p:sp>
      <p:sp>
        <p:nvSpPr>
          <p:cNvPr id="8" name="Footer Placeholder 7"/>
          <p:cNvSpPr>
            <a:spLocks noGrp="1"/>
          </p:cNvSpPr>
          <p:nvPr>
            <p:ph type="ftr" sz="quarter" idx="11"/>
          </p:nvPr>
        </p:nvSpPr>
        <p:spPr>
          <a:xfrm>
            <a:off x="804672" y="6227064"/>
            <a:ext cx="10588752" cy="320040"/>
          </a:xfrm>
        </p:spPr>
        <p:txBody>
          <a:bodyPr/>
          <a:lstStyle/>
          <a:p>
            <a:r>
              <a:rPr lang="en-US"/>
              <a:t>By Teacher Nick</a:t>
            </a:r>
          </a:p>
        </p:txBody>
      </p:sp>
      <p:sp>
        <p:nvSpPr>
          <p:cNvPr id="9" name="Slide Number Placeholder 8"/>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1402089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D37F27-F3E0-4A4B-B1F9-0466908A8947}" type="datetime1">
              <a:rPr lang="en-US" smtClean="0"/>
              <a:t>12/16/2023</a:t>
            </a:fld>
            <a:endParaRPr lang="en-US"/>
          </a:p>
        </p:txBody>
      </p:sp>
      <p:sp>
        <p:nvSpPr>
          <p:cNvPr id="4" name="Footer Placeholder 3"/>
          <p:cNvSpPr>
            <a:spLocks noGrp="1"/>
          </p:cNvSpPr>
          <p:nvPr>
            <p:ph type="ftr" sz="quarter" idx="11"/>
          </p:nvPr>
        </p:nvSpPr>
        <p:spPr/>
        <p:txBody>
          <a:bodyPr/>
          <a:lstStyle/>
          <a:p>
            <a:r>
              <a:rPr lang="en-US"/>
              <a:t>By Teacher Nick</a:t>
            </a:r>
          </a:p>
        </p:txBody>
      </p:sp>
      <p:sp>
        <p:nvSpPr>
          <p:cNvPr id="5" name="Slide Number Placeholder 4"/>
          <p:cNvSpPr>
            <a:spLocks noGrp="1"/>
          </p:cNvSpPr>
          <p:nvPr>
            <p:ph type="sldNum" sz="quarter" idx="12"/>
          </p:nvPr>
        </p:nvSpPr>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954947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E23D4A91-7DC9-45EC-BDE9-1A06C8227B23}" type="datetime1">
              <a:rPr lang="en-US" smtClean="0"/>
              <a:t>12/16/2023</a:t>
            </a:fld>
            <a:endParaRPr lang="en-US"/>
          </a:p>
        </p:txBody>
      </p:sp>
      <p:sp>
        <p:nvSpPr>
          <p:cNvPr id="3" name="Footer Placeholder 2"/>
          <p:cNvSpPr>
            <a:spLocks noGrp="1"/>
          </p:cNvSpPr>
          <p:nvPr>
            <p:ph type="ftr" sz="quarter" idx="11"/>
          </p:nvPr>
        </p:nvSpPr>
        <p:spPr>
          <a:xfrm>
            <a:off x="804672" y="6227064"/>
            <a:ext cx="10588752" cy="320040"/>
          </a:xfrm>
        </p:spPr>
        <p:txBody>
          <a:bodyPr/>
          <a:lstStyle/>
          <a:p>
            <a:r>
              <a:rPr lang="en-US"/>
              <a:t>By Teacher Nick</a:t>
            </a:r>
          </a:p>
        </p:txBody>
      </p:sp>
      <p:sp>
        <p:nvSpPr>
          <p:cNvPr id="4" name="Slide Number Placeholder 3"/>
          <p:cNvSpPr>
            <a:spLocks noGrp="1"/>
          </p:cNvSpPr>
          <p:nvPr>
            <p:ph type="sldNum" sz="quarter" idx="12"/>
          </p:nvPr>
        </p:nvSpPr>
        <p:spPr>
          <a:xfrm>
            <a:off x="10469880"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61034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7737BA-1B58-4FDA-A6AD-0623B573C8C3}" type="datetime1">
              <a:rPr lang="en-US" smtClean="0"/>
              <a:t>12/16/2023</a:t>
            </a:fld>
            <a:endParaRPr lang="en-US"/>
          </a:p>
        </p:txBody>
      </p:sp>
      <p:sp>
        <p:nvSpPr>
          <p:cNvPr id="6" name="Footer Placeholder 5"/>
          <p:cNvSpPr>
            <a:spLocks noGrp="1"/>
          </p:cNvSpPr>
          <p:nvPr>
            <p:ph type="ftr" sz="quarter" idx="11"/>
          </p:nvPr>
        </p:nvSpPr>
        <p:spPr/>
        <p:txBody>
          <a:bodyPr/>
          <a:lstStyle/>
          <a:p>
            <a:r>
              <a:rPr lang="en-US"/>
              <a:t>By Teacher Nick</a:t>
            </a:r>
          </a:p>
        </p:txBody>
      </p:sp>
      <p:sp>
        <p:nvSpPr>
          <p:cNvPr id="7" name="Slide Number Placeholder 6"/>
          <p:cNvSpPr>
            <a:spLocks noGrp="1"/>
          </p:cNvSpPr>
          <p:nvPr>
            <p:ph type="sldNum" sz="quarter" idx="12"/>
          </p:nvPr>
        </p:nvSpPr>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171702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5A931200-F323-4051-A3EC-177D5125FC88}" type="datetime1">
              <a:rPr lang="en-US" smtClean="0"/>
              <a:t>12/16/2023</a:t>
            </a:fld>
            <a:endParaRPr lang="en-US"/>
          </a:p>
        </p:txBody>
      </p:sp>
      <p:sp>
        <p:nvSpPr>
          <p:cNvPr id="6" name="Footer Placeholder 5"/>
          <p:cNvSpPr>
            <a:spLocks noGrp="1"/>
          </p:cNvSpPr>
          <p:nvPr>
            <p:ph type="ftr" sz="quarter" idx="11"/>
          </p:nvPr>
        </p:nvSpPr>
        <p:spPr>
          <a:xfrm>
            <a:off x="804672" y="6227064"/>
            <a:ext cx="5942203" cy="320040"/>
          </a:xfrm>
        </p:spPr>
        <p:txBody>
          <a:bodyPr/>
          <a:lstStyle/>
          <a:p>
            <a:r>
              <a:rPr lang="en-US"/>
              <a:t>By Teacher Nick</a:t>
            </a:r>
          </a:p>
        </p:txBody>
      </p:sp>
      <p:sp>
        <p:nvSpPr>
          <p:cNvPr id="7" name="Slide Number Placeholder 6"/>
          <p:cNvSpPr>
            <a:spLocks noGrp="1"/>
          </p:cNvSpPr>
          <p:nvPr>
            <p:ph type="sldNum" sz="quarter" idx="12"/>
          </p:nvPr>
        </p:nvSpPr>
        <p:spPr>
          <a:xfrm>
            <a:off x="5828377" y="320040"/>
            <a:ext cx="914400" cy="320040"/>
          </a:xfrm>
        </p:spPr>
        <p:txBody>
          <a:bodyPr/>
          <a:lstStyle/>
          <a:p>
            <a:fld id="{F74CA517-EECD-48D2-B8ED-6B04C82002C2}" type="slidenum">
              <a:rPr lang="en-US" smtClean="0"/>
              <a:t>‹#›</a:t>
            </a:fld>
            <a:endParaRPr lang="en-US"/>
          </a:p>
        </p:txBody>
      </p:sp>
    </p:spTree>
    <p:extLst>
      <p:ext uri="{BB962C8B-B14F-4D97-AF65-F5344CB8AC3E}">
        <p14:creationId xmlns:p14="http://schemas.microsoft.com/office/powerpoint/2010/main" val="378636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AEE1BF46-8818-40E9-A8DA-D53AEFB7A095}" type="datetime1">
              <a:rPr lang="en-US" smtClean="0"/>
              <a:t>12/16/2023</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t>By Teacher Nick</a:t>
            </a:r>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F74CA517-EECD-48D2-B8ED-6B04C82002C2}" type="slidenum">
              <a:rPr lang="en-US" smtClean="0"/>
              <a:t>‹#›</a:t>
            </a:fld>
            <a:endParaRPr lang="en-US"/>
          </a:p>
        </p:txBody>
      </p:sp>
    </p:spTree>
    <p:extLst>
      <p:ext uri="{BB962C8B-B14F-4D97-AF65-F5344CB8AC3E}">
        <p14:creationId xmlns:p14="http://schemas.microsoft.com/office/powerpoint/2010/main" val="4018914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businessdictionary.com/definition/field.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ritannica.com/topic/multinational-corpor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thoughtcatalog.com/kelsey-batschelet/2013/09/7-words-to-use-in-place-of-unemployed/"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oxfordonlineenglish.com/must-have-to-shoul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876FA-BED4-484E-819E-0678C02C169D}"/>
              </a:ext>
            </a:extLst>
          </p:cNvPr>
          <p:cNvSpPr>
            <a:spLocks noGrp="1"/>
          </p:cNvSpPr>
          <p:nvPr>
            <p:ph type="ctrTitle"/>
          </p:nvPr>
        </p:nvSpPr>
        <p:spPr/>
        <p:txBody>
          <a:bodyPr/>
          <a:lstStyle/>
          <a:p>
            <a:r>
              <a:rPr lang="en-US" b="1" u="sng" dirty="0">
                <a:solidFill>
                  <a:schemeClr val="tx1"/>
                </a:solidFill>
              </a:rPr>
              <a:t>Talking about your Job</a:t>
            </a:r>
            <a:r>
              <a:rPr lang="en-US" b="1" dirty="0">
                <a:solidFill>
                  <a:schemeClr val="tx1"/>
                </a:solidFill>
              </a:rPr>
              <a:t> </a:t>
            </a:r>
          </a:p>
        </p:txBody>
      </p:sp>
      <p:sp>
        <p:nvSpPr>
          <p:cNvPr id="5" name="Slide Number Placeholder 4">
            <a:extLst>
              <a:ext uri="{FF2B5EF4-FFF2-40B4-BE49-F238E27FC236}">
                <a16:creationId xmlns:a16="http://schemas.microsoft.com/office/drawing/2014/main" id="{CFF5DB4C-2A7A-4FBD-8459-1CC3DA7F9414}"/>
              </a:ext>
            </a:extLst>
          </p:cNvPr>
          <p:cNvSpPr>
            <a:spLocks noGrp="1"/>
          </p:cNvSpPr>
          <p:nvPr>
            <p:ph type="sldNum" sz="quarter" idx="12"/>
          </p:nvPr>
        </p:nvSpPr>
        <p:spPr/>
        <p:txBody>
          <a:bodyPr/>
          <a:lstStyle/>
          <a:p>
            <a:fld id="{F74CA517-EECD-48D2-B8ED-6B04C82002C2}" type="slidenum">
              <a:rPr lang="en-US" smtClean="0"/>
              <a:t>1</a:t>
            </a:fld>
            <a:endParaRPr lang="en-US"/>
          </a:p>
        </p:txBody>
      </p:sp>
      <p:pic>
        <p:nvPicPr>
          <p:cNvPr id="7" name="Picture 6">
            <a:extLst>
              <a:ext uri="{FF2B5EF4-FFF2-40B4-BE49-F238E27FC236}">
                <a16:creationId xmlns:a16="http://schemas.microsoft.com/office/drawing/2014/main" id="{8A849151-CFA9-4A78-8506-89C50C93B3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37550" y="4526325"/>
            <a:ext cx="1554450" cy="2331675"/>
          </a:xfrm>
          <a:prstGeom prst="rect">
            <a:avLst/>
          </a:prstGeom>
        </p:spPr>
      </p:pic>
    </p:spTree>
    <p:extLst>
      <p:ext uri="{BB962C8B-B14F-4D97-AF65-F5344CB8AC3E}">
        <p14:creationId xmlns:p14="http://schemas.microsoft.com/office/powerpoint/2010/main" val="1580109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5D27244-059D-423E-9366-414D83ED57DC}"/>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8F6C8B02-F451-4D66-A660-5289FAAB4A5D}"/>
              </a:ext>
            </a:extLst>
          </p:cNvPr>
          <p:cNvSpPr>
            <a:spLocks noGrp="1"/>
          </p:cNvSpPr>
          <p:nvPr>
            <p:ph type="sldNum" sz="quarter" idx="12"/>
          </p:nvPr>
        </p:nvSpPr>
        <p:spPr/>
        <p:txBody>
          <a:bodyPr/>
          <a:lstStyle/>
          <a:p>
            <a:fld id="{F74CA517-EECD-48D2-B8ED-6B04C82002C2}" type="slidenum">
              <a:rPr lang="en-US" smtClean="0"/>
              <a:t>10</a:t>
            </a:fld>
            <a:endParaRPr lang="en-US"/>
          </a:p>
        </p:txBody>
      </p:sp>
      <p:sp>
        <p:nvSpPr>
          <p:cNvPr id="3" name="Content Placeholder 2">
            <a:extLst>
              <a:ext uri="{FF2B5EF4-FFF2-40B4-BE49-F238E27FC236}">
                <a16:creationId xmlns:a16="http://schemas.microsoft.com/office/drawing/2014/main" id="{E2DC9DB1-6010-4837-9EA5-41BD6AF04645}"/>
              </a:ext>
            </a:extLst>
          </p:cNvPr>
          <p:cNvSpPr>
            <a:spLocks noGrp="1"/>
          </p:cNvSpPr>
          <p:nvPr>
            <p:ph idx="4294967295"/>
          </p:nvPr>
        </p:nvSpPr>
        <p:spPr>
          <a:xfrm>
            <a:off x="368490" y="310896"/>
            <a:ext cx="11546006" cy="5866067"/>
          </a:xfrm>
        </p:spPr>
        <p:txBody>
          <a:bodyPr/>
          <a:lstStyle/>
          <a:p>
            <a:pPr marL="0" indent="0">
              <a:buNone/>
            </a:pPr>
            <a:r>
              <a:rPr lang="en-US" sz="3600" dirty="0">
                <a:solidFill>
                  <a:srgbClr val="FF0000"/>
                </a:solidFill>
              </a:rPr>
              <a:t>Ex.1  </a:t>
            </a:r>
          </a:p>
          <a:p>
            <a:pPr marL="0" indent="0">
              <a:buNone/>
            </a:pPr>
            <a:endParaRPr lang="en-US" dirty="0"/>
          </a:p>
          <a:p>
            <a:pPr marL="0" indent="0">
              <a:buNone/>
            </a:pPr>
            <a:endParaRPr lang="en-US" dirty="0"/>
          </a:p>
          <a:p>
            <a:pPr marL="0" indent="0">
              <a:buNone/>
            </a:pPr>
            <a:r>
              <a:rPr lang="en-US" sz="3600" i="1" dirty="0"/>
              <a:t>I’m a nurse. I have to look after patients, give them medicine and make sure they’re comfortable. I’m responsible for about 20-30 patients. Most of my time is spent talking to patients and checking that everything is okay.</a:t>
            </a:r>
            <a:endParaRPr lang="en-US" sz="3600" dirty="0"/>
          </a:p>
          <a:p>
            <a:pPr marL="0" indent="0">
              <a:buNone/>
            </a:pPr>
            <a:endParaRPr lang="en-US" dirty="0"/>
          </a:p>
        </p:txBody>
      </p:sp>
      <p:sp>
        <p:nvSpPr>
          <p:cNvPr id="2" name="Title 1">
            <a:extLst>
              <a:ext uri="{FF2B5EF4-FFF2-40B4-BE49-F238E27FC236}">
                <a16:creationId xmlns:a16="http://schemas.microsoft.com/office/drawing/2014/main" id="{81D7C32D-2F27-4692-B26E-2A63B603513D}"/>
              </a:ext>
            </a:extLst>
          </p:cNvPr>
          <p:cNvSpPr>
            <a:spLocks noGrp="1"/>
          </p:cNvSpPr>
          <p:nvPr>
            <p:ph type="title" idx="4294967295"/>
          </p:nvPr>
        </p:nvSpPr>
        <p:spPr>
          <a:xfrm>
            <a:off x="0" y="2349500"/>
            <a:ext cx="3498850" cy="2457450"/>
          </a:xfrm>
        </p:spPr>
        <p:txBody>
          <a:bodyPr/>
          <a:lstStyle/>
          <a:p>
            <a:r>
              <a:rPr lang="en-US" dirty="0"/>
              <a:t> </a:t>
            </a:r>
          </a:p>
        </p:txBody>
      </p:sp>
    </p:spTree>
    <p:extLst>
      <p:ext uri="{BB962C8B-B14F-4D97-AF65-F5344CB8AC3E}">
        <p14:creationId xmlns:p14="http://schemas.microsoft.com/office/powerpoint/2010/main" val="444973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F726A92-329D-4218-814A-14C0B9B0166D}"/>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374ECE48-CF4E-45BD-814C-BC8F281F70EF}"/>
              </a:ext>
            </a:extLst>
          </p:cNvPr>
          <p:cNvSpPr>
            <a:spLocks noGrp="1"/>
          </p:cNvSpPr>
          <p:nvPr>
            <p:ph type="sldNum" sz="quarter" idx="12"/>
          </p:nvPr>
        </p:nvSpPr>
        <p:spPr/>
        <p:txBody>
          <a:bodyPr/>
          <a:lstStyle/>
          <a:p>
            <a:fld id="{F74CA517-EECD-48D2-B8ED-6B04C82002C2}" type="slidenum">
              <a:rPr lang="en-US" smtClean="0"/>
              <a:t>11</a:t>
            </a:fld>
            <a:endParaRPr lang="en-US"/>
          </a:p>
        </p:txBody>
      </p:sp>
      <p:sp>
        <p:nvSpPr>
          <p:cNvPr id="3" name="Content Placeholder 2">
            <a:extLst>
              <a:ext uri="{FF2B5EF4-FFF2-40B4-BE49-F238E27FC236}">
                <a16:creationId xmlns:a16="http://schemas.microsoft.com/office/drawing/2014/main" id="{00572865-1581-44F1-BDD0-0E17B756CA39}"/>
              </a:ext>
            </a:extLst>
          </p:cNvPr>
          <p:cNvSpPr>
            <a:spLocks noGrp="1"/>
          </p:cNvSpPr>
          <p:nvPr>
            <p:ph idx="4294967295"/>
          </p:nvPr>
        </p:nvSpPr>
        <p:spPr>
          <a:xfrm>
            <a:off x="204716" y="450376"/>
            <a:ext cx="11778018" cy="5726587"/>
          </a:xfrm>
        </p:spPr>
        <p:txBody>
          <a:bodyPr>
            <a:normAutofit lnSpcReduction="10000"/>
          </a:bodyPr>
          <a:lstStyle/>
          <a:p>
            <a:pPr marL="0" indent="0">
              <a:buNone/>
            </a:pPr>
            <a:r>
              <a:rPr lang="en-US" sz="4300" dirty="0">
                <a:solidFill>
                  <a:srgbClr val="FF0000"/>
                </a:solidFill>
              </a:rPr>
              <a:t>Ex.2</a:t>
            </a:r>
          </a:p>
          <a:p>
            <a:pPr marL="0" indent="0">
              <a:buNone/>
            </a:pPr>
            <a:endParaRPr lang="en-US" dirty="0"/>
          </a:p>
          <a:p>
            <a:pPr marL="0" indent="0">
              <a:buNone/>
            </a:pPr>
            <a:r>
              <a:rPr lang="en-US" sz="3600" i="1" dirty="0"/>
              <a:t>I have to design websites to the client’s specifications. I’m responsible for the whole design process, so I have to take the client’s ideas and turn them into a finished product. Most of my time is spent experimenting with different designs and ideas and seeing what looks good, because attention to detail is important in this kind of work.</a:t>
            </a:r>
            <a:endParaRPr lang="en-US" sz="3600" dirty="0"/>
          </a:p>
          <a:p>
            <a:pPr marL="0" indent="0">
              <a:buNone/>
            </a:pPr>
            <a:endParaRPr lang="en-US" dirty="0"/>
          </a:p>
        </p:txBody>
      </p:sp>
    </p:spTree>
    <p:extLst>
      <p:ext uri="{BB962C8B-B14F-4D97-AF65-F5344CB8AC3E}">
        <p14:creationId xmlns:p14="http://schemas.microsoft.com/office/powerpoint/2010/main" val="3033277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B09-9C0B-4BAC-A074-8C11B096AA60}"/>
              </a:ext>
            </a:extLst>
          </p:cNvPr>
          <p:cNvSpPr>
            <a:spLocks noGrp="1"/>
          </p:cNvSpPr>
          <p:nvPr>
            <p:ph type="title"/>
          </p:nvPr>
        </p:nvSpPr>
        <p:spPr/>
        <p:txBody>
          <a:bodyPr>
            <a:normAutofit fontScale="90000"/>
          </a:bodyPr>
          <a:lstStyle/>
          <a:p>
            <a:r>
              <a:rPr lang="en-US" b="1" dirty="0">
                <a:solidFill>
                  <a:schemeClr val="tx1"/>
                </a:solidFill>
              </a:rPr>
              <a:t>4. Saying How You Feel about Your Job | Adjectives </a:t>
            </a:r>
            <a:br>
              <a:rPr lang="en-US" dirty="0"/>
            </a:br>
            <a:endParaRPr lang="en-US" dirty="0"/>
          </a:p>
        </p:txBody>
      </p:sp>
      <p:sp>
        <p:nvSpPr>
          <p:cNvPr id="3" name="Content Placeholder 2">
            <a:extLst>
              <a:ext uri="{FF2B5EF4-FFF2-40B4-BE49-F238E27FC236}">
                <a16:creationId xmlns:a16="http://schemas.microsoft.com/office/drawing/2014/main" id="{DBAE5494-FF67-478B-96FF-FC366EF6B6DC}"/>
              </a:ext>
            </a:extLst>
          </p:cNvPr>
          <p:cNvSpPr>
            <a:spLocks noGrp="1"/>
          </p:cNvSpPr>
          <p:nvPr>
            <p:ph idx="1"/>
          </p:nvPr>
        </p:nvSpPr>
        <p:spPr>
          <a:xfrm>
            <a:off x="4776716" y="310896"/>
            <a:ext cx="6577084" cy="6227064"/>
          </a:xfrm>
        </p:spPr>
        <p:txBody>
          <a:bodyPr>
            <a:normAutofit fontScale="85000" lnSpcReduction="20000"/>
          </a:bodyPr>
          <a:lstStyle/>
          <a:p>
            <a:pPr marL="0" indent="0">
              <a:buNone/>
            </a:pPr>
            <a:endParaRPr lang="en-US" b="1" dirty="0"/>
          </a:p>
          <a:p>
            <a:pPr marL="0" indent="0">
              <a:buNone/>
            </a:pPr>
            <a:r>
              <a:rPr lang="en-US" sz="2400" b="1" dirty="0"/>
              <a:t>+</a:t>
            </a:r>
            <a:r>
              <a:rPr lang="en-US" sz="2400" dirty="0"/>
              <a:t> | </a:t>
            </a:r>
            <a:r>
              <a:rPr lang="en-US" sz="2400" b="1" dirty="0">
                <a:solidFill>
                  <a:srgbClr val="FF0000"/>
                </a:solidFill>
              </a:rPr>
              <a:t>I like my Job. </a:t>
            </a:r>
          </a:p>
          <a:p>
            <a:pPr marL="0" indent="0">
              <a:buNone/>
            </a:pPr>
            <a:endParaRPr lang="en-US" dirty="0"/>
          </a:p>
          <a:p>
            <a:r>
              <a:rPr lang="en-US" sz="2100" b="1" i="1" dirty="0"/>
              <a:t>Stimulating</a:t>
            </a:r>
            <a:r>
              <a:rPr lang="en-US" dirty="0"/>
              <a:t> –&gt; Something which is </a:t>
            </a:r>
            <a:r>
              <a:rPr lang="en-US" i="1" dirty="0"/>
              <a:t>stimulating</a:t>
            </a:r>
            <a:r>
              <a:rPr lang="en-US" dirty="0"/>
              <a:t> is exciting and gives you energy.</a:t>
            </a:r>
          </a:p>
          <a:p>
            <a:pPr marL="0" indent="0">
              <a:buNone/>
            </a:pPr>
            <a:endParaRPr lang="en-US" dirty="0"/>
          </a:p>
          <a:p>
            <a:r>
              <a:rPr lang="en-US" sz="2100" b="1" i="1" dirty="0"/>
              <a:t>Satisfying</a:t>
            </a:r>
            <a:r>
              <a:rPr lang="en-US" sz="2100" dirty="0"/>
              <a:t> </a:t>
            </a:r>
            <a:r>
              <a:rPr lang="en-US" dirty="0"/>
              <a:t>–&gt; Means that your job gives you a sense of achievement.</a:t>
            </a:r>
          </a:p>
          <a:p>
            <a:pPr marL="0" indent="0">
              <a:buNone/>
            </a:pPr>
            <a:endParaRPr lang="en-US" dirty="0"/>
          </a:p>
          <a:p>
            <a:r>
              <a:rPr lang="en-US" sz="2100" b="1" i="1" dirty="0"/>
              <a:t>Creative</a:t>
            </a:r>
            <a:r>
              <a:rPr lang="en-US" dirty="0"/>
              <a:t> –&gt; You can use your imagination when you work.</a:t>
            </a:r>
          </a:p>
          <a:p>
            <a:pPr marL="0" indent="0">
              <a:buNone/>
            </a:pPr>
            <a:endParaRPr lang="en-US" dirty="0"/>
          </a:p>
          <a:p>
            <a:r>
              <a:rPr lang="en-US" sz="2100" b="1" i="1" dirty="0"/>
              <a:t>Rewarding</a:t>
            </a:r>
            <a:r>
              <a:rPr lang="en-US" dirty="0"/>
              <a:t> –&gt; This means your job gives you very positive feelings. It’s often used to talk about jobs in which you help other people. For example, teachers or nurses might describe their jobs as </a:t>
            </a:r>
            <a:r>
              <a:rPr lang="en-US" i="1" dirty="0"/>
              <a:t>rewarding</a:t>
            </a:r>
            <a:r>
              <a:rPr lang="en-US" dirty="0"/>
              <a:t>.</a:t>
            </a:r>
          </a:p>
          <a:p>
            <a:pPr marL="0" indent="0">
              <a:buNone/>
            </a:pPr>
            <a:endParaRPr lang="en-US" dirty="0"/>
          </a:p>
          <a:p>
            <a:r>
              <a:rPr lang="en-US" sz="2100" b="1" i="1" dirty="0"/>
              <a:t>Challenging</a:t>
            </a:r>
            <a:r>
              <a:rPr lang="en-US" dirty="0"/>
              <a:t> –&gt; </a:t>
            </a:r>
            <a:r>
              <a:rPr lang="en-US" i="1" dirty="0"/>
              <a:t>Challenging</a:t>
            </a:r>
            <a:r>
              <a:rPr lang="en-US" dirty="0"/>
              <a:t> can be positive or negative, but if you use it to talk about your job, it would have a positive meaning. It means that your job is difficult, but in an interesting way which makes you think and learn.</a:t>
            </a:r>
          </a:p>
          <a:p>
            <a:pPr marL="0" indent="0">
              <a:buNone/>
            </a:pPr>
            <a:endParaRPr lang="en-US" dirty="0"/>
          </a:p>
        </p:txBody>
      </p:sp>
      <p:sp>
        <p:nvSpPr>
          <p:cNvPr id="4" name="Footer Placeholder 3">
            <a:extLst>
              <a:ext uri="{FF2B5EF4-FFF2-40B4-BE49-F238E27FC236}">
                <a16:creationId xmlns:a16="http://schemas.microsoft.com/office/drawing/2014/main" id="{A527371C-C4CA-4B31-85D3-04243F236EC7}"/>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96510844-A751-4976-B976-E5429CDC9CBA}"/>
              </a:ext>
            </a:extLst>
          </p:cNvPr>
          <p:cNvSpPr>
            <a:spLocks noGrp="1"/>
          </p:cNvSpPr>
          <p:nvPr>
            <p:ph type="sldNum" sz="quarter" idx="12"/>
          </p:nvPr>
        </p:nvSpPr>
        <p:spPr/>
        <p:txBody>
          <a:bodyPr/>
          <a:lstStyle/>
          <a:p>
            <a:fld id="{F74CA517-EECD-48D2-B8ED-6B04C82002C2}" type="slidenum">
              <a:rPr lang="en-US" smtClean="0"/>
              <a:t>12</a:t>
            </a:fld>
            <a:endParaRPr lang="en-US"/>
          </a:p>
        </p:txBody>
      </p:sp>
    </p:spTree>
    <p:extLst>
      <p:ext uri="{BB962C8B-B14F-4D97-AF65-F5344CB8AC3E}">
        <p14:creationId xmlns:p14="http://schemas.microsoft.com/office/powerpoint/2010/main" val="2555925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6E493A4-783F-4796-9AFC-5DCCE0E5081E}"/>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26B3A2FB-7F42-419C-8FBA-EBFBCD4173DC}"/>
              </a:ext>
            </a:extLst>
          </p:cNvPr>
          <p:cNvSpPr>
            <a:spLocks noGrp="1"/>
          </p:cNvSpPr>
          <p:nvPr>
            <p:ph type="sldNum" sz="quarter" idx="12"/>
          </p:nvPr>
        </p:nvSpPr>
        <p:spPr/>
        <p:txBody>
          <a:bodyPr/>
          <a:lstStyle/>
          <a:p>
            <a:fld id="{F74CA517-EECD-48D2-B8ED-6B04C82002C2}" type="slidenum">
              <a:rPr lang="en-US" smtClean="0"/>
              <a:t>13</a:t>
            </a:fld>
            <a:endParaRPr lang="en-US"/>
          </a:p>
        </p:txBody>
      </p:sp>
      <p:sp>
        <p:nvSpPr>
          <p:cNvPr id="3" name="Content Placeholder 2">
            <a:extLst>
              <a:ext uri="{FF2B5EF4-FFF2-40B4-BE49-F238E27FC236}">
                <a16:creationId xmlns:a16="http://schemas.microsoft.com/office/drawing/2014/main" id="{B271D0EA-13F2-4826-995E-DB404A975AE0}"/>
              </a:ext>
            </a:extLst>
          </p:cNvPr>
          <p:cNvSpPr>
            <a:spLocks noGrp="1"/>
          </p:cNvSpPr>
          <p:nvPr>
            <p:ph idx="4294967295"/>
          </p:nvPr>
        </p:nvSpPr>
        <p:spPr>
          <a:xfrm>
            <a:off x="0" y="585788"/>
            <a:ext cx="11039475" cy="5686425"/>
          </a:xfrm>
        </p:spPr>
        <p:txBody>
          <a:bodyPr>
            <a:normAutofit/>
          </a:bodyPr>
          <a:lstStyle/>
          <a:p>
            <a:pPr marL="0" indent="0">
              <a:buNone/>
            </a:pPr>
            <a:r>
              <a:rPr lang="en-US" sz="2000" b="1" dirty="0"/>
              <a:t>- | </a:t>
            </a:r>
            <a:r>
              <a:rPr lang="en-US" sz="2000" b="1" dirty="0">
                <a:solidFill>
                  <a:srgbClr val="FF0000"/>
                </a:solidFill>
              </a:rPr>
              <a:t>I don’t like my Job. </a:t>
            </a:r>
          </a:p>
          <a:p>
            <a:pPr marL="0" indent="0">
              <a:buNone/>
            </a:pPr>
            <a:endParaRPr lang="en-US" b="1" dirty="0"/>
          </a:p>
          <a:p>
            <a:r>
              <a:rPr lang="en-US" b="1" i="1" dirty="0"/>
              <a:t>Exhausting</a:t>
            </a:r>
            <a:r>
              <a:rPr lang="en-US" dirty="0"/>
              <a:t> –&gt; Describes work which makes you feel very tired, either physically or mentally.</a:t>
            </a:r>
          </a:p>
          <a:p>
            <a:pPr marL="0" indent="0">
              <a:buNone/>
            </a:pPr>
            <a:endParaRPr lang="en-US" dirty="0"/>
          </a:p>
          <a:p>
            <a:r>
              <a:rPr lang="en-US" b="1" i="1" dirty="0"/>
              <a:t>Thankless</a:t>
            </a:r>
            <a:r>
              <a:rPr lang="en-US" dirty="0"/>
              <a:t> –&gt; If your work is thankless, no one notices or appreciates what you do.</a:t>
            </a:r>
          </a:p>
          <a:p>
            <a:pPr marL="0" indent="0">
              <a:buNone/>
            </a:pPr>
            <a:endParaRPr lang="en-US" dirty="0"/>
          </a:p>
          <a:p>
            <a:r>
              <a:rPr lang="en-US" b="1" i="1" dirty="0"/>
              <a:t>Mind</a:t>
            </a:r>
            <a:r>
              <a:rPr lang="en-US" i="1" dirty="0"/>
              <a:t>-</a:t>
            </a:r>
            <a:r>
              <a:rPr lang="en-US" b="1" i="1" dirty="0"/>
              <a:t>numbing</a:t>
            </a:r>
            <a:r>
              <a:rPr lang="en-US" dirty="0"/>
              <a:t> –&gt; Extremely boring.</a:t>
            </a:r>
          </a:p>
          <a:p>
            <a:pPr marL="0" indent="0">
              <a:buNone/>
            </a:pPr>
            <a:endParaRPr lang="en-US" dirty="0"/>
          </a:p>
          <a:p>
            <a:r>
              <a:rPr lang="en-US" b="1" i="1" dirty="0"/>
              <a:t>Dead</a:t>
            </a:r>
            <a:r>
              <a:rPr lang="en-US" i="1" dirty="0"/>
              <a:t>-</a:t>
            </a:r>
            <a:r>
              <a:rPr lang="en-US" b="1" i="1" dirty="0"/>
              <a:t>end</a:t>
            </a:r>
            <a:r>
              <a:rPr lang="en-US" dirty="0"/>
              <a:t> –&gt; Describes a job which has no prospects for the future. If you have a dead-end job, you will never get promoted and the job will always be the same.</a:t>
            </a:r>
          </a:p>
          <a:p>
            <a:pPr marL="0" indent="0">
              <a:buNone/>
            </a:pPr>
            <a:endParaRPr lang="en-US" dirty="0"/>
          </a:p>
          <a:p>
            <a:r>
              <a:rPr lang="en-US" b="1" i="1" dirty="0"/>
              <a:t>Soul</a:t>
            </a:r>
            <a:r>
              <a:rPr lang="en-US" i="1" dirty="0"/>
              <a:t>-</a:t>
            </a:r>
            <a:r>
              <a:rPr lang="en-US" b="1" i="1" dirty="0"/>
              <a:t>destroying</a:t>
            </a:r>
            <a:r>
              <a:rPr lang="en-US" dirty="0"/>
              <a:t> –&gt; Describes a job which is extremely unpleasant and boring, and which you really, really hate.</a:t>
            </a:r>
          </a:p>
          <a:p>
            <a:pPr marL="0" indent="0">
              <a:buNone/>
            </a:pPr>
            <a:endParaRPr lang="en-US" b="1" dirty="0"/>
          </a:p>
        </p:txBody>
      </p:sp>
    </p:spTree>
    <p:extLst>
      <p:ext uri="{BB962C8B-B14F-4D97-AF65-F5344CB8AC3E}">
        <p14:creationId xmlns:p14="http://schemas.microsoft.com/office/powerpoint/2010/main" val="528416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28BBF1B-489A-4F1D-B255-21DDAE41FBDA}"/>
              </a:ext>
            </a:extLst>
          </p:cNvPr>
          <p:cNvSpPr>
            <a:spLocks noGrp="1"/>
          </p:cNvSpPr>
          <p:nvPr>
            <p:ph type="ftr" sz="quarter" idx="11"/>
          </p:nvPr>
        </p:nvSpPr>
        <p:spPr/>
        <p:txBody>
          <a:bodyPr/>
          <a:lstStyle/>
          <a:p>
            <a:r>
              <a:rPr lang="en-US" dirty="0"/>
              <a:t>By Teacher Nick</a:t>
            </a:r>
          </a:p>
        </p:txBody>
      </p:sp>
      <p:sp>
        <p:nvSpPr>
          <p:cNvPr id="5" name="Slide Number Placeholder 4">
            <a:extLst>
              <a:ext uri="{FF2B5EF4-FFF2-40B4-BE49-F238E27FC236}">
                <a16:creationId xmlns:a16="http://schemas.microsoft.com/office/drawing/2014/main" id="{5E27CF5B-6FF1-4043-8245-16FF67BA6FDF}"/>
              </a:ext>
            </a:extLst>
          </p:cNvPr>
          <p:cNvSpPr>
            <a:spLocks noGrp="1"/>
          </p:cNvSpPr>
          <p:nvPr>
            <p:ph type="sldNum" sz="quarter" idx="12"/>
          </p:nvPr>
        </p:nvSpPr>
        <p:spPr/>
        <p:txBody>
          <a:bodyPr/>
          <a:lstStyle/>
          <a:p>
            <a:fld id="{F74CA517-EECD-48D2-B8ED-6B04C82002C2}" type="slidenum">
              <a:rPr lang="en-US" smtClean="0"/>
              <a:t>14</a:t>
            </a:fld>
            <a:endParaRPr lang="en-US"/>
          </a:p>
        </p:txBody>
      </p:sp>
      <p:sp>
        <p:nvSpPr>
          <p:cNvPr id="3" name="Content Placeholder 2">
            <a:extLst>
              <a:ext uri="{FF2B5EF4-FFF2-40B4-BE49-F238E27FC236}">
                <a16:creationId xmlns:a16="http://schemas.microsoft.com/office/drawing/2014/main" id="{EE0759FB-F835-4E82-A29C-C8F5BEC56BD9}"/>
              </a:ext>
            </a:extLst>
          </p:cNvPr>
          <p:cNvSpPr>
            <a:spLocks noGrp="1"/>
          </p:cNvSpPr>
          <p:nvPr>
            <p:ph idx="4294967295"/>
          </p:nvPr>
        </p:nvSpPr>
        <p:spPr>
          <a:xfrm>
            <a:off x="136478" y="311150"/>
            <a:ext cx="12055522" cy="6430963"/>
          </a:xfrm>
        </p:spPr>
        <p:txBody>
          <a:bodyPr>
            <a:normAutofit/>
          </a:bodyPr>
          <a:lstStyle/>
          <a:p>
            <a:pPr marL="0" indent="0">
              <a:buNone/>
            </a:pPr>
            <a:r>
              <a:rPr lang="en-US" sz="3600" dirty="0"/>
              <a:t>Ex.1.</a:t>
            </a:r>
          </a:p>
          <a:p>
            <a:pPr marL="0" indent="0">
              <a:buNone/>
            </a:pPr>
            <a:endParaRPr lang="en-US" sz="3600" dirty="0"/>
          </a:p>
          <a:p>
            <a:pPr marL="0" indent="0">
              <a:buNone/>
            </a:pPr>
            <a:r>
              <a:rPr lang="en-US" sz="3600" i="1" dirty="0"/>
              <a:t>I’m </a:t>
            </a:r>
            <a:r>
              <a:rPr lang="en-US" sz="3600" i="1" dirty="0">
                <a:solidFill>
                  <a:srgbClr val="FF0000"/>
                </a:solidFill>
              </a:rPr>
              <a:t>a pharmacist</a:t>
            </a:r>
            <a:r>
              <a:rPr lang="en-US" sz="3600" i="1" dirty="0"/>
              <a:t>. I started my own small pharmacy, so I’m also </a:t>
            </a:r>
            <a:r>
              <a:rPr lang="en-US" sz="3600" i="1" dirty="0">
                <a:solidFill>
                  <a:srgbClr val="FF0000"/>
                </a:solidFill>
              </a:rPr>
              <a:t>a business owner</a:t>
            </a:r>
            <a:r>
              <a:rPr lang="en-US" sz="3600" i="1" dirty="0"/>
              <a:t>. I </a:t>
            </a:r>
            <a:r>
              <a:rPr lang="en-US" sz="3600" i="1" dirty="0">
                <a:solidFill>
                  <a:srgbClr val="FF0000"/>
                </a:solidFill>
              </a:rPr>
              <a:t>have to </a:t>
            </a:r>
            <a:r>
              <a:rPr lang="en-US" sz="3600" i="1" dirty="0"/>
              <a:t>work as a pharmacist, of course, giving advice to patients and making sure they have the right medicine. However, I’m also </a:t>
            </a:r>
            <a:r>
              <a:rPr lang="en-US" sz="3600" i="1" dirty="0">
                <a:solidFill>
                  <a:srgbClr val="FF0000"/>
                </a:solidFill>
              </a:rPr>
              <a:t>responsible for </a:t>
            </a:r>
            <a:r>
              <a:rPr lang="en-US" sz="3600" i="1" dirty="0"/>
              <a:t>the pharmacy, so I </a:t>
            </a:r>
            <a:r>
              <a:rPr lang="en-US" sz="3600" i="1" dirty="0">
                <a:solidFill>
                  <a:srgbClr val="FF0000"/>
                </a:solidFill>
              </a:rPr>
              <a:t>have to </a:t>
            </a:r>
            <a:r>
              <a:rPr lang="en-US" sz="3600" i="1" dirty="0"/>
              <a:t>manage my staff, do the accounts, and so on. It’s stimulating work because I</a:t>
            </a:r>
            <a:r>
              <a:rPr lang="en-US" sz="3600" i="1" dirty="0">
                <a:solidFill>
                  <a:srgbClr val="FF0000"/>
                </a:solidFill>
              </a:rPr>
              <a:t> have to </a:t>
            </a:r>
            <a:r>
              <a:rPr lang="en-US" sz="3600" i="1" dirty="0"/>
              <a:t>do many different things every day, so I never get bored.</a:t>
            </a:r>
            <a:endParaRPr lang="en-US" sz="3600" dirty="0"/>
          </a:p>
          <a:p>
            <a:pPr marL="0" indent="0">
              <a:buNone/>
            </a:pPr>
            <a:endParaRPr lang="en-US" dirty="0"/>
          </a:p>
        </p:txBody>
      </p:sp>
    </p:spTree>
    <p:extLst>
      <p:ext uri="{BB962C8B-B14F-4D97-AF65-F5344CB8AC3E}">
        <p14:creationId xmlns:p14="http://schemas.microsoft.com/office/powerpoint/2010/main" val="4123695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2BEB34C5-5FEC-4E54-B912-968BEEBDC0D2}"/>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430E6F40-FBBD-4AE2-946A-6349DD4EC329}"/>
              </a:ext>
            </a:extLst>
          </p:cNvPr>
          <p:cNvSpPr>
            <a:spLocks noGrp="1"/>
          </p:cNvSpPr>
          <p:nvPr>
            <p:ph type="sldNum" sz="quarter" idx="12"/>
          </p:nvPr>
        </p:nvSpPr>
        <p:spPr/>
        <p:txBody>
          <a:bodyPr/>
          <a:lstStyle/>
          <a:p>
            <a:fld id="{F74CA517-EECD-48D2-B8ED-6B04C82002C2}" type="slidenum">
              <a:rPr lang="en-US" smtClean="0"/>
              <a:t>15</a:t>
            </a:fld>
            <a:endParaRPr lang="en-US"/>
          </a:p>
        </p:txBody>
      </p:sp>
      <p:sp>
        <p:nvSpPr>
          <p:cNvPr id="3" name="Content Placeholder 2">
            <a:extLst>
              <a:ext uri="{FF2B5EF4-FFF2-40B4-BE49-F238E27FC236}">
                <a16:creationId xmlns:a16="http://schemas.microsoft.com/office/drawing/2014/main" id="{0CFD81CA-1046-4811-AF8C-257DC5E250E7}"/>
              </a:ext>
            </a:extLst>
          </p:cNvPr>
          <p:cNvSpPr>
            <a:spLocks noGrp="1"/>
          </p:cNvSpPr>
          <p:nvPr>
            <p:ph idx="4294967295"/>
          </p:nvPr>
        </p:nvSpPr>
        <p:spPr>
          <a:xfrm>
            <a:off x="559559" y="640081"/>
            <a:ext cx="11632442" cy="5897880"/>
          </a:xfrm>
        </p:spPr>
        <p:txBody>
          <a:bodyPr>
            <a:normAutofit fontScale="92500" lnSpcReduction="20000"/>
          </a:bodyPr>
          <a:lstStyle/>
          <a:p>
            <a:pPr marL="0" indent="0">
              <a:buNone/>
            </a:pPr>
            <a:r>
              <a:rPr lang="en-US" sz="4200" dirty="0"/>
              <a:t>Ex.2.</a:t>
            </a:r>
          </a:p>
          <a:p>
            <a:pPr marL="0" indent="0">
              <a:buNone/>
            </a:pPr>
            <a:endParaRPr lang="en-US" b="1" dirty="0"/>
          </a:p>
          <a:p>
            <a:pPr marL="0" indent="0">
              <a:buNone/>
            </a:pPr>
            <a:r>
              <a:rPr lang="en-US" sz="3600" i="1" dirty="0"/>
              <a:t>I’m </a:t>
            </a:r>
            <a:r>
              <a:rPr lang="en-US" sz="3600" i="1" dirty="0">
                <a:solidFill>
                  <a:srgbClr val="FF0000"/>
                </a:solidFill>
              </a:rPr>
              <a:t>a writer</a:t>
            </a:r>
            <a:r>
              <a:rPr lang="en-US" sz="3600" i="1" dirty="0"/>
              <a:t>. I work in </a:t>
            </a:r>
            <a:r>
              <a:rPr lang="en-US" sz="3600" i="1" dirty="0">
                <a:solidFill>
                  <a:srgbClr val="FF0000"/>
                </a:solidFill>
              </a:rPr>
              <a:t>online education</a:t>
            </a:r>
            <a:r>
              <a:rPr lang="en-US" sz="3600" i="1" dirty="0"/>
              <a:t>. I work for </a:t>
            </a:r>
            <a:r>
              <a:rPr lang="en-US" sz="3600" i="1" dirty="0">
                <a:solidFill>
                  <a:srgbClr val="FF0000"/>
                </a:solidFill>
              </a:rPr>
              <a:t>a big publishing company</a:t>
            </a:r>
            <a:r>
              <a:rPr lang="en-US" sz="3600" i="1" dirty="0"/>
              <a:t>, </a:t>
            </a:r>
            <a:r>
              <a:rPr lang="en-US" sz="3600" i="1" dirty="0">
                <a:solidFill>
                  <a:srgbClr val="FF0000"/>
                </a:solidFill>
              </a:rPr>
              <a:t>which</a:t>
            </a:r>
            <a:r>
              <a:rPr lang="en-US" sz="3600" i="1" dirty="0"/>
              <a:t> produces different educational materials that are used all around the world. I </a:t>
            </a:r>
            <a:r>
              <a:rPr lang="en-US" sz="3600" i="1" dirty="0">
                <a:solidFill>
                  <a:srgbClr val="FF0000"/>
                </a:solidFill>
              </a:rPr>
              <a:t>have to </a:t>
            </a:r>
            <a:r>
              <a:rPr lang="en-US" sz="3600" i="1" dirty="0"/>
              <a:t>write lesson plans and materials for teachers to use in the classroom. I </a:t>
            </a:r>
            <a:r>
              <a:rPr lang="en-US" sz="3600" i="1" dirty="0">
                <a:solidFill>
                  <a:srgbClr val="FF0000"/>
                </a:solidFill>
              </a:rPr>
              <a:t>spend most of my time </a:t>
            </a:r>
            <a:r>
              <a:rPr lang="en-US" sz="3600" i="1" dirty="0"/>
              <a:t>thinking about how I can make different things fit together into a lesson. It’s very challenging work and it can be exhausting, but it’s also very creative and satisfying, because I know people all around the world are using lessons which I wrote.</a:t>
            </a:r>
            <a:endParaRPr lang="en-US" sz="3600" dirty="0"/>
          </a:p>
          <a:p>
            <a:pPr marL="0" indent="0">
              <a:buNone/>
            </a:pPr>
            <a:endParaRPr lang="en-US" b="1"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7414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FE626-FBD5-4735-A89C-A8348B89C4BC}"/>
              </a:ext>
            </a:extLst>
          </p:cNvPr>
          <p:cNvSpPr>
            <a:spLocks noGrp="1"/>
          </p:cNvSpPr>
          <p:nvPr>
            <p:ph type="title"/>
          </p:nvPr>
        </p:nvSpPr>
        <p:spPr/>
        <p:txBody>
          <a:bodyPr/>
          <a:lstStyle/>
          <a:p>
            <a:r>
              <a:rPr lang="en-US" b="1" dirty="0">
                <a:solidFill>
                  <a:schemeClr val="tx1"/>
                </a:solidFill>
              </a:rPr>
              <a:t>1. Introducing Your Job</a:t>
            </a:r>
            <a:br>
              <a:rPr lang="en-US" b="1" dirty="0"/>
            </a:br>
            <a:endParaRPr lang="en-US" b="1" dirty="0"/>
          </a:p>
        </p:txBody>
      </p:sp>
      <p:sp>
        <p:nvSpPr>
          <p:cNvPr id="3" name="Content Placeholder 2">
            <a:extLst>
              <a:ext uri="{FF2B5EF4-FFF2-40B4-BE49-F238E27FC236}">
                <a16:creationId xmlns:a16="http://schemas.microsoft.com/office/drawing/2014/main" id="{6B51BD25-917F-4710-9829-FE713A5FD499}"/>
              </a:ext>
            </a:extLst>
          </p:cNvPr>
          <p:cNvSpPr>
            <a:spLocks noGrp="1"/>
          </p:cNvSpPr>
          <p:nvPr>
            <p:ph idx="1"/>
          </p:nvPr>
        </p:nvSpPr>
        <p:spPr/>
        <p:txBody>
          <a:bodyPr>
            <a:normAutofit fontScale="92500" lnSpcReduction="20000"/>
          </a:bodyPr>
          <a:lstStyle/>
          <a:p>
            <a:pPr marL="0" indent="0">
              <a:buNone/>
            </a:pPr>
            <a:endParaRPr lang="en-US" sz="4400" b="1" i="1" dirty="0"/>
          </a:p>
          <a:p>
            <a:r>
              <a:rPr lang="en-US" sz="3900" b="1" i="1" dirty="0">
                <a:solidFill>
                  <a:srgbClr val="FF0000"/>
                </a:solidFill>
              </a:rPr>
              <a:t>I’m a </a:t>
            </a:r>
            <a:r>
              <a:rPr lang="en-US" sz="3900" b="1" i="1" dirty="0"/>
              <a:t>________</a:t>
            </a:r>
            <a:r>
              <a:rPr lang="en-US" sz="3900" i="1" dirty="0"/>
              <a:t> I’m a writer. </a:t>
            </a:r>
            <a:endParaRPr lang="en-US" sz="3900" dirty="0"/>
          </a:p>
          <a:p>
            <a:pPr marL="0" indent="0">
              <a:buNone/>
            </a:pPr>
            <a:endParaRPr lang="en-US" sz="3900" dirty="0"/>
          </a:p>
          <a:p>
            <a:r>
              <a:rPr lang="en-US" sz="3900" b="1" i="1" dirty="0">
                <a:solidFill>
                  <a:srgbClr val="FF0000"/>
                </a:solidFill>
              </a:rPr>
              <a:t>I work in </a:t>
            </a:r>
            <a:r>
              <a:rPr lang="en-US" sz="3900" b="1" i="1" dirty="0"/>
              <a:t>________ </a:t>
            </a:r>
            <a:r>
              <a:rPr lang="en-US" sz="3900" i="1" dirty="0"/>
              <a:t>I work in online education. </a:t>
            </a:r>
            <a:endParaRPr lang="en-US" sz="3900" dirty="0"/>
          </a:p>
          <a:p>
            <a:pPr marL="0" indent="0">
              <a:buNone/>
            </a:pPr>
            <a:endParaRPr lang="en-US" sz="3900" dirty="0"/>
          </a:p>
          <a:p>
            <a:r>
              <a:rPr lang="en-US" sz="3900" b="1" i="1" dirty="0">
                <a:solidFill>
                  <a:srgbClr val="FF0000"/>
                </a:solidFill>
              </a:rPr>
              <a:t>I work for </a:t>
            </a:r>
            <a:r>
              <a:rPr lang="en-US" sz="3900" b="1" i="1" dirty="0"/>
              <a:t>_________</a:t>
            </a:r>
            <a:r>
              <a:rPr lang="en-US" sz="3900" i="1" dirty="0"/>
              <a:t>I work for a publishing company.</a:t>
            </a:r>
            <a:endParaRPr lang="en-US" sz="3900" dirty="0"/>
          </a:p>
          <a:p>
            <a:endParaRPr lang="en-US" sz="4400" dirty="0"/>
          </a:p>
          <a:p>
            <a:pPr marL="0" indent="0">
              <a:buNone/>
            </a:pPr>
            <a:endParaRPr lang="en-US" dirty="0"/>
          </a:p>
        </p:txBody>
      </p:sp>
      <p:sp>
        <p:nvSpPr>
          <p:cNvPr id="4" name="Footer Placeholder 3">
            <a:extLst>
              <a:ext uri="{FF2B5EF4-FFF2-40B4-BE49-F238E27FC236}">
                <a16:creationId xmlns:a16="http://schemas.microsoft.com/office/drawing/2014/main" id="{24B69490-5E73-4BD3-A3F8-56C83382067B}"/>
              </a:ext>
            </a:extLst>
          </p:cNvPr>
          <p:cNvSpPr>
            <a:spLocks noGrp="1"/>
          </p:cNvSpPr>
          <p:nvPr>
            <p:ph type="ftr" sz="quarter" idx="11"/>
          </p:nvPr>
        </p:nvSpPr>
        <p:spPr/>
        <p:txBody>
          <a:bodyPr/>
          <a:lstStyle/>
          <a:p>
            <a:r>
              <a:rPr lang="en-US" dirty="0"/>
              <a:t>By Teacher Nick</a:t>
            </a:r>
          </a:p>
        </p:txBody>
      </p:sp>
      <p:sp>
        <p:nvSpPr>
          <p:cNvPr id="5" name="Slide Number Placeholder 4">
            <a:extLst>
              <a:ext uri="{FF2B5EF4-FFF2-40B4-BE49-F238E27FC236}">
                <a16:creationId xmlns:a16="http://schemas.microsoft.com/office/drawing/2014/main" id="{1E6EE8FD-1739-42A5-830F-9E0F38F70F4F}"/>
              </a:ext>
            </a:extLst>
          </p:cNvPr>
          <p:cNvSpPr>
            <a:spLocks noGrp="1"/>
          </p:cNvSpPr>
          <p:nvPr>
            <p:ph type="sldNum" sz="quarter" idx="12"/>
          </p:nvPr>
        </p:nvSpPr>
        <p:spPr/>
        <p:txBody>
          <a:bodyPr/>
          <a:lstStyle/>
          <a:p>
            <a:fld id="{F74CA517-EECD-48D2-B8ED-6B04C82002C2}" type="slidenum">
              <a:rPr lang="en-US" smtClean="0"/>
              <a:t>2</a:t>
            </a:fld>
            <a:endParaRPr lang="en-US"/>
          </a:p>
        </p:txBody>
      </p:sp>
    </p:spTree>
    <p:extLst>
      <p:ext uri="{BB962C8B-B14F-4D97-AF65-F5344CB8AC3E}">
        <p14:creationId xmlns:p14="http://schemas.microsoft.com/office/powerpoint/2010/main" val="916173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B8ACB-9E7F-4415-8C6D-16659B695203}"/>
              </a:ext>
            </a:extLst>
          </p:cNvPr>
          <p:cNvSpPr>
            <a:spLocks noGrp="1"/>
          </p:cNvSpPr>
          <p:nvPr>
            <p:ph type="title"/>
          </p:nvPr>
        </p:nvSpPr>
        <p:spPr>
          <a:xfrm>
            <a:off x="888631" y="1419368"/>
            <a:ext cx="3498979" cy="4053384"/>
          </a:xfrm>
        </p:spPr>
        <p:txBody>
          <a:bodyPr>
            <a:normAutofit/>
          </a:bodyPr>
          <a:lstStyle/>
          <a:p>
            <a:br>
              <a:rPr lang="en-US" sz="3200" b="1" i="1" dirty="0">
                <a:solidFill>
                  <a:schemeClr val="tx1"/>
                </a:solidFill>
              </a:rPr>
            </a:br>
            <a:r>
              <a:rPr lang="en-US" sz="3200" b="1" i="1" dirty="0">
                <a:solidFill>
                  <a:schemeClr val="tx1"/>
                </a:solidFill>
              </a:rPr>
              <a:t>I work in</a:t>
            </a:r>
            <a:r>
              <a:rPr lang="en-US" sz="3200" dirty="0">
                <a:solidFill>
                  <a:schemeClr val="tx1"/>
                </a:solidFill>
              </a:rPr>
              <a:t> is used with a </a:t>
            </a:r>
            <a:r>
              <a:rPr lang="en-US" sz="3200" u="sng" dirty="0">
                <a:solidFill>
                  <a:schemeClr val="tx1"/>
                </a:solidFill>
                <a:hlinkClick r:id="rId2">
                  <a:extLst>
                    <a:ext uri="{A12FA001-AC4F-418D-AE19-62706E023703}">
                      <ahyp:hlinkClr xmlns:ahyp="http://schemas.microsoft.com/office/drawing/2018/hyperlinkcolor" val="tx"/>
                    </a:ext>
                  </a:extLst>
                </a:hlinkClick>
              </a:rPr>
              <a:t>field</a:t>
            </a:r>
            <a:r>
              <a:rPr lang="en-US" sz="3200" dirty="0">
                <a:solidFill>
                  <a:schemeClr val="tx1"/>
                </a:solidFill>
              </a:rPr>
              <a:t>, meaning a type of work, with a place or a department of a company</a:t>
            </a:r>
            <a:r>
              <a:rPr lang="en-US" dirty="0">
                <a:solidFill>
                  <a:schemeClr val="tx1"/>
                </a:solidFill>
              </a:rPr>
              <a:t>. </a:t>
            </a:r>
          </a:p>
        </p:txBody>
      </p:sp>
      <p:sp>
        <p:nvSpPr>
          <p:cNvPr id="3" name="Content Placeholder 2">
            <a:extLst>
              <a:ext uri="{FF2B5EF4-FFF2-40B4-BE49-F238E27FC236}">
                <a16:creationId xmlns:a16="http://schemas.microsoft.com/office/drawing/2014/main" id="{058BACD6-71E4-475D-8866-1278362E7D8E}"/>
              </a:ext>
            </a:extLst>
          </p:cNvPr>
          <p:cNvSpPr>
            <a:spLocks noGrp="1"/>
          </p:cNvSpPr>
          <p:nvPr>
            <p:ph idx="1"/>
          </p:nvPr>
        </p:nvSpPr>
        <p:spPr/>
        <p:txBody>
          <a:bodyPr>
            <a:normAutofit fontScale="77500" lnSpcReduction="20000"/>
          </a:bodyPr>
          <a:lstStyle/>
          <a:p>
            <a:endParaRPr lang="en-US" i="1" dirty="0"/>
          </a:p>
          <a:p>
            <a:r>
              <a:rPr lang="en-US" sz="2600" i="1" dirty="0"/>
              <a:t>I work in </a:t>
            </a:r>
            <a:r>
              <a:rPr lang="en-US" sz="2600" i="1" dirty="0">
                <a:solidFill>
                  <a:srgbClr val="FF0000"/>
                </a:solidFill>
              </a:rPr>
              <a:t>finance</a:t>
            </a:r>
            <a:r>
              <a:rPr lang="en-US" sz="2600" i="1" dirty="0"/>
              <a:t>.</a:t>
            </a:r>
          </a:p>
          <a:p>
            <a:pPr marL="0" indent="0">
              <a:buNone/>
            </a:pPr>
            <a:endParaRPr lang="en-US" sz="2600" dirty="0"/>
          </a:p>
          <a:p>
            <a:r>
              <a:rPr lang="en-US" sz="2600" i="1" dirty="0"/>
              <a:t>I work in </a:t>
            </a:r>
            <a:r>
              <a:rPr lang="en-US" sz="2600" i="1" dirty="0">
                <a:solidFill>
                  <a:srgbClr val="FF0000"/>
                </a:solidFill>
              </a:rPr>
              <a:t>digital marketing</a:t>
            </a:r>
            <a:r>
              <a:rPr lang="en-US" sz="2600" i="1" dirty="0"/>
              <a:t>.</a:t>
            </a:r>
          </a:p>
          <a:p>
            <a:pPr marL="0" indent="0">
              <a:buNone/>
            </a:pPr>
            <a:endParaRPr lang="en-US" sz="2600" i="1" dirty="0"/>
          </a:p>
          <a:p>
            <a:r>
              <a:rPr lang="en-US" sz="2600" i="1" dirty="0"/>
              <a:t>I work in </a:t>
            </a:r>
            <a:r>
              <a:rPr lang="en-US" sz="2600" i="1" dirty="0">
                <a:solidFill>
                  <a:srgbClr val="FF0000"/>
                </a:solidFill>
              </a:rPr>
              <a:t>the HR department </a:t>
            </a:r>
            <a:r>
              <a:rPr lang="en-US" sz="2600" i="1" dirty="0"/>
              <a:t>of </a:t>
            </a:r>
            <a:r>
              <a:rPr lang="en-US" sz="2600" i="1" dirty="0">
                <a:solidFill>
                  <a:srgbClr val="FF0000"/>
                </a:solidFill>
              </a:rPr>
              <a:t>a financial firm</a:t>
            </a:r>
            <a:r>
              <a:rPr lang="en-US" sz="2600" i="1" dirty="0"/>
              <a:t>.</a:t>
            </a:r>
          </a:p>
          <a:p>
            <a:pPr marL="0" indent="0">
              <a:buNone/>
            </a:pPr>
            <a:endParaRPr lang="en-US" sz="2600" dirty="0"/>
          </a:p>
          <a:p>
            <a:r>
              <a:rPr lang="en-US" sz="2600" i="1" dirty="0"/>
              <a:t>I work in </a:t>
            </a:r>
            <a:r>
              <a:rPr lang="en-US" sz="2600" i="1" dirty="0">
                <a:solidFill>
                  <a:srgbClr val="FF0000"/>
                </a:solidFill>
              </a:rPr>
              <a:t>a school</a:t>
            </a:r>
            <a:r>
              <a:rPr lang="en-US" sz="2600" i="1" dirty="0"/>
              <a:t>, teaching </a:t>
            </a:r>
            <a:r>
              <a:rPr lang="en-US" sz="2600" i="1" dirty="0">
                <a:solidFill>
                  <a:srgbClr val="FF0000"/>
                </a:solidFill>
              </a:rPr>
              <a:t>modern languages</a:t>
            </a:r>
            <a:r>
              <a:rPr lang="en-US" sz="2600" i="1" dirty="0"/>
              <a:t>.</a:t>
            </a:r>
          </a:p>
          <a:p>
            <a:endParaRPr lang="en-US" i="1" dirty="0"/>
          </a:p>
          <a:p>
            <a:pPr marL="0" indent="0">
              <a:buNone/>
            </a:pPr>
            <a:r>
              <a:rPr lang="en-US" dirty="0"/>
              <a:t> </a:t>
            </a:r>
          </a:p>
          <a:p>
            <a:pPr marL="0" indent="0">
              <a:buNone/>
            </a:pPr>
            <a:r>
              <a:rPr lang="en-US" sz="2400" dirty="0"/>
              <a:t>If you use an article</a:t>
            </a:r>
            <a:r>
              <a:rPr lang="en-US" sz="2400" dirty="0">
                <a:solidFill>
                  <a:srgbClr val="FF0000"/>
                </a:solidFill>
              </a:rPr>
              <a:t> </a:t>
            </a:r>
            <a:r>
              <a:rPr lang="en-US" sz="2400" i="1" dirty="0">
                <a:solidFill>
                  <a:srgbClr val="FF0000"/>
                </a:solidFill>
              </a:rPr>
              <a:t>a</a:t>
            </a:r>
            <a:r>
              <a:rPr lang="en-US" sz="2400" dirty="0"/>
              <a:t> or </a:t>
            </a:r>
            <a:r>
              <a:rPr lang="en-US" sz="2400" i="1" dirty="0">
                <a:solidFill>
                  <a:srgbClr val="FF0000"/>
                </a:solidFill>
              </a:rPr>
              <a:t>the</a:t>
            </a:r>
            <a:r>
              <a:rPr lang="en-US" sz="2400" dirty="0"/>
              <a:t> after </a:t>
            </a:r>
            <a:r>
              <a:rPr lang="en-US" sz="2400" i="1" dirty="0"/>
              <a:t>work in</a:t>
            </a:r>
            <a:r>
              <a:rPr lang="en-US" sz="2400" dirty="0"/>
              <a:t>, it means you’re talking about the place or department where you work.</a:t>
            </a:r>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064A9D0C-0BA3-4949-AF4E-EBFB675240A0}"/>
              </a:ext>
            </a:extLst>
          </p:cNvPr>
          <p:cNvSpPr>
            <a:spLocks noGrp="1"/>
          </p:cNvSpPr>
          <p:nvPr>
            <p:ph type="ftr" sz="quarter" idx="11"/>
          </p:nvPr>
        </p:nvSpPr>
        <p:spPr/>
        <p:txBody>
          <a:bodyPr/>
          <a:lstStyle/>
          <a:p>
            <a:r>
              <a:rPr lang="en-US" dirty="0"/>
              <a:t>By Teacher Nick</a:t>
            </a:r>
          </a:p>
        </p:txBody>
      </p:sp>
      <p:sp>
        <p:nvSpPr>
          <p:cNvPr id="5" name="Slide Number Placeholder 4">
            <a:extLst>
              <a:ext uri="{FF2B5EF4-FFF2-40B4-BE49-F238E27FC236}">
                <a16:creationId xmlns:a16="http://schemas.microsoft.com/office/drawing/2014/main" id="{EB5A3942-7099-4C71-9957-8C6A96683A77}"/>
              </a:ext>
            </a:extLst>
          </p:cNvPr>
          <p:cNvSpPr>
            <a:spLocks noGrp="1"/>
          </p:cNvSpPr>
          <p:nvPr>
            <p:ph type="sldNum" sz="quarter" idx="12"/>
          </p:nvPr>
        </p:nvSpPr>
        <p:spPr/>
        <p:txBody>
          <a:bodyPr/>
          <a:lstStyle/>
          <a:p>
            <a:fld id="{F74CA517-EECD-48D2-B8ED-6B04C82002C2}" type="slidenum">
              <a:rPr lang="en-US" smtClean="0"/>
              <a:t>3</a:t>
            </a:fld>
            <a:endParaRPr lang="en-US"/>
          </a:p>
        </p:txBody>
      </p:sp>
    </p:spTree>
    <p:extLst>
      <p:ext uri="{BB962C8B-B14F-4D97-AF65-F5344CB8AC3E}">
        <p14:creationId xmlns:p14="http://schemas.microsoft.com/office/powerpoint/2010/main" val="605960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2FD7-93F9-4F9F-8D96-B7727CD3B187}"/>
              </a:ext>
            </a:extLst>
          </p:cNvPr>
          <p:cNvSpPr>
            <a:spLocks noGrp="1"/>
          </p:cNvSpPr>
          <p:nvPr>
            <p:ph type="title"/>
          </p:nvPr>
        </p:nvSpPr>
        <p:spPr/>
        <p:txBody>
          <a:bodyPr>
            <a:normAutofit fontScale="90000"/>
          </a:bodyPr>
          <a:lstStyle/>
          <a:p>
            <a:r>
              <a:rPr lang="en-US" b="1" i="1" dirty="0">
                <a:solidFill>
                  <a:schemeClr val="tx1"/>
                </a:solidFill>
              </a:rPr>
              <a:t>I work for</a:t>
            </a:r>
            <a:r>
              <a:rPr lang="en-US" i="1" dirty="0">
                <a:solidFill>
                  <a:schemeClr val="tx1"/>
                </a:solidFill>
              </a:rPr>
              <a:t>…</a:t>
            </a:r>
            <a:r>
              <a:rPr lang="en-US" dirty="0">
                <a:solidFill>
                  <a:schemeClr val="tx1"/>
                </a:solidFill>
              </a:rPr>
              <a:t> is used with a company.</a:t>
            </a:r>
            <a:br>
              <a:rPr lang="en-US" dirty="0"/>
            </a:br>
            <a:endParaRPr lang="en-US" dirty="0"/>
          </a:p>
        </p:txBody>
      </p:sp>
      <p:sp>
        <p:nvSpPr>
          <p:cNvPr id="3" name="Content Placeholder 2">
            <a:extLst>
              <a:ext uri="{FF2B5EF4-FFF2-40B4-BE49-F238E27FC236}">
                <a16:creationId xmlns:a16="http://schemas.microsoft.com/office/drawing/2014/main" id="{3A9E94BD-C89D-4836-9769-633273A867D6}"/>
              </a:ext>
            </a:extLst>
          </p:cNvPr>
          <p:cNvSpPr>
            <a:spLocks noGrp="1"/>
          </p:cNvSpPr>
          <p:nvPr>
            <p:ph idx="1"/>
          </p:nvPr>
        </p:nvSpPr>
        <p:spPr>
          <a:xfrm>
            <a:off x="5118447" y="803186"/>
            <a:ext cx="6281873" cy="5423878"/>
          </a:xfrm>
        </p:spPr>
        <p:txBody>
          <a:bodyPr/>
          <a:lstStyle/>
          <a:p>
            <a:r>
              <a:rPr lang="en-US" sz="2400" i="1" dirty="0"/>
              <a:t>I’m a salesman. </a:t>
            </a:r>
          </a:p>
          <a:p>
            <a:pPr marL="0" indent="0">
              <a:buNone/>
            </a:pPr>
            <a:endParaRPr lang="en-US" sz="2400" dirty="0"/>
          </a:p>
          <a:p>
            <a:r>
              <a:rPr lang="en-US" sz="2400" i="1" dirty="0"/>
              <a:t>I work for a mobile phone company.</a:t>
            </a:r>
          </a:p>
          <a:p>
            <a:pPr marL="0" indent="0">
              <a:buNone/>
            </a:pPr>
            <a:endParaRPr lang="en-US" sz="2400" dirty="0"/>
          </a:p>
          <a:p>
            <a:r>
              <a:rPr lang="en-US" sz="2400" i="1" dirty="0"/>
              <a:t>I work for a law firm based in Frankfurt.</a:t>
            </a:r>
          </a:p>
          <a:p>
            <a:pPr marL="0" indent="0">
              <a:buNone/>
            </a:pPr>
            <a:endParaRPr lang="en-US" sz="2400" dirty="0"/>
          </a:p>
          <a:p>
            <a:r>
              <a:rPr lang="en-US" sz="2400" i="1" dirty="0"/>
              <a:t>I run my own business, so I work for myself</a:t>
            </a:r>
            <a:r>
              <a:rPr lang="en-US" i="1" dirty="0"/>
              <a:t>.</a:t>
            </a:r>
            <a:endParaRPr lang="en-US" dirty="0"/>
          </a:p>
          <a:p>
            <a:endParaRPr lang="en-US" dirty="0"/>
          </a:p>
        </p:txBody>
      </p:sp>
      <p:sp>
        <p:nvSpPr>
          <p:cNvPr id="4" name="Footer Placeholder 3">
            <a:extLst>
              <a:ext uri="{FF2B5EF4-FFF2-40B4-BE49-F238E27FC236}">
                <a16:creationId xmlns:a16="http://schemas.microsoft.com/office/drawing/2014/main" id="{B52F933D-1A91-4E24-8343-E2C64D854AD5}"/>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513FC8CA-D95B-4463-9FD8-D149F7401DC0}"/>
              </a:ext>
            </a:extLst>
          </p:cNvPr>
          <p:cNvSpPr>
            <a:spLocks noGrp="1"/>
          </p:cNvSpPr>
          <p:nvPr>
            <p:ph type="sldNum" sz="quarter" idx="12"/>
          </p:nvPr>
        </p:nvSpPr>
        <p:spPr/>
        <p:txBody>
          <a:bodyPr/>
          <a:lstStyle/>
          <a:p>
            <a:fld id="{F74CA517-EECD-48D2-B8ED-6B04C82002C2}" type="slidenum">
              <a:rPr lang="en-US" smtClean="0"/>
              <a:t>4</a:t>
            </a:fld>
            <a:endParaRPr lang="en-US"/>
          </a:p>
        </p:txBody>
      </p:sp>
    </p:spTree>
    <p:extLst>
      <p:ext uri="{BB962C8B-B14F-4D97-AF65-F5344CB8AC3E}">
        <p14:creationId xmlns:p14="http://schemas.microsoft.com/office/powerpoint/2010/main" val="3010642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D62EF-87A5-4722-9D0C-9FB85E298DCC}"/>
              </a:ext>
            </a:extLst>
          </p:cNvPr>
          <p:cNvSpPr>
            <a:spLocks noGrp="1"/>
          </p:cNvSpPr>
          <p:nvPr>
            <p:ph type="title"/>
          </p:nvPr>
        </p:nvSpPr>
        <p:spPr/>
        <p:txBody>
          <a:bodyPr/>
          <a:lstStyle/>
          <a:p>
            <a:r>
              <a:rPr lang="en-US" b="1" dirty="0">
                <a:solidFill>
                  <a:schemeClr val="tx1"/>
                </a:solidFill>
              </a:rPr>
              <a:t>2. Describing Your Company</a:t>
            </a:r>
            <a:br>
              <a:rPr lang="en-US" b="1" dirty="0"/>
            </a:br>
            <a:endParaRPr lang="en-US" b="1" dirty="0"/>
          </a:p>
        </p:txBody>
      </p:sp>
      <p:sp>
        <p:nvSpPr>
          <p:cNvPr id="3" name="Content Placeholder 2">
            <a:extLst>
              <a:ext uri="{FF2B5EF4-FFF2-40B4-BE49-F238E27FC236}">
                <a16:creationId xmlns:a16="http://schemas.microsoft.com/office/drawing/2014/main" id="{590F80AF-D540-4B12-801A-F87952FDD0B4}"/>
              </a:ext>
            </a:extLst>
          </p:cNvPr>
          <p:cNvSpPr>
            <a:spLocks noGrp="1"/>
          </p:cNvSpPr>
          <p:nvPr>
            <p:ph idx="1"/>
          </p:nvPr>
        </p:nvSpPr>
        <p:spPr/>
        <p:txBody>
          <a:bodyPr>
            <a:normAutofit fontScale="85000" lnSpcReduction="20000"/>
          </a:bodyPr>
          <a:lstStyle/>
          <a:p>
            <a:pPr marL="0" indent="0">
              <a:buNone/>
            </a:pPr>
            <a:r>
              <a:rPr lang="en-US" sz="3600" b="1" i="1" dirty="0"/>
              <a:t>I </a:t>
            </a:r>
            <a:r>
              <a:rPr lang="en-US" sz="3600" b="1" i="1" dirty="0">
                <a:solidFill>
                  <a:srgbClr val="FF0000"/>
                </a:solidFill>
              </a:rPr>
              <a:t>work for a </a:t>
            </a:r>
            <a:r>
              <a:rPr lang="en-US" sz="3600" b="1" i="1" dirty="0"/>
              <a:t>_________ company </a:t>
            </a:r>
            <a:r>
              <a:rPr lang="en-US" sz="3600" b="1" i="1" dirty="0">
                <a:solidFill>
                  <a:srgbClr val="FF0000"/>
                </a:solidFill>
              </a:rPr>
              <a:t>which</a:t>
            </a:r>
            <a:r>
              <a:rPr lang="en-US" sz="3600" b="1" i="1" dirty="0"/>
              <a:t> __________</a:t>
            </a:r>
            <a:endParaRPr lang="en-US" sz="3600" dirty="0"/>
          </a:p>
          <a:p>
            <a:pPr marL="0" indent="0">
              <a:buNone/>
            </a:pPr>
            <a:endParaRPr lang="en-US" dirty="0"/>
          </a:p>
          <a:p>
            <a:pPr marL="0" indent="0">
              <a:buNone/>
            </a:pPr>
            <a:endParaRPr lang="en-US" dirty="0"/>
          </a:p>
          <a:p>
            <a:pPr marL="0" indent="0">
              <a:buNone/>
            </a:pPr>
            <a:r>
              <a:rPr lang="en-US" sz="2200" dirty="0"/>
              <a:t>We need one adjective, and the end of the sentence after </a:t>
            </a:r>
            <a:r>
              <a:rPr lang="en-US" sz="2200" i="1" dirty="0"/>
              <a:t>which</a:t>
            </a:r>
            <a:r>
              <a:rPr lang="en-US" sz="2200" dirty="0"/>
              <a:t>.</a:t>
            </a:r>
          </a:p>
          <a:p>
            <a:pPr marL="0" indent="0">
              <a:buNone/>
            </a:pPr>
            <a:endParaRPr lang="en-US" sz="2200" dirty="0"/>
          </a:p>
          <a:p>
            <a:pPr marL="0" indent="0">
              <a:buNone/>
            </a:pPr>
            <a:r>
              <a:rPr lang="en-US" sz="2200" dirty="0"/>
              <a:t>Think about these ideas: is your company </a:t>
            </a:r>
            <a:r>
              <a:rPr lang="en-US" sz="2200" b="1" dirty="0"/>
              <a:t>big</a:t>
            </a:r>
            <a:r>
              <a:rPr lang="en-US" sz="2200" dirty="0"/>
              <a:t> or </a:t>
            </a:r>
            <a:r>
              <a:rPr lang="en-US" sz="2200" b="1" dirty="0"/>
              <a:t>small</a:t>
            </a:r>
            <a:r>
              <a:rPr lang="en-US" sz="2200" dirty="0"/>
              <a:t>? </a:t>
            </a:r>
            <a:r>
              <a:rPr lang="en-US" sz="2200" b="1" dirty="0"/>
              <a:t>Local</a:t>
            </a:r>
            <a:r>
              <a:rPr lang="en-US" sz="2200" dirty="0"/>
              <a:t> or </a:t>
            </a:r>
            <a:r>
              <a:rPr lang="en-US" sz="2200" b="1" dirty="0">
                <a:hlinkClick r:id="rId2"/>
              </a:rPr>
              <a:t>multinational</a:t>
            </a:r>
            <a:r>
              <a:rPr lang="en-US" sz="2200" dirty="0"/>
              <a:t>?</a:t>
            </a:r>
          </a:p>
          <a:p>
            <a:pPr marL="0" indent="0">
              <a:buNone/>
            </a:pPr>
            <a:endParaRPr lang="en-US" sz="2200" dirty="0"/>
          </a:p>
          <a:p>
            <a:pPr marL="0" indent="0">
              <a:buNone/>
            </a:pPr>
            <a:r>
              <a:rPr lang="en-US" sz="2200" dirty="0"/>
              <a:t>For the part </a:t>
            </a:r>
            <a:r>
              <a:rPr lang="en-US" sz="2200" dirty="0">
                <a:solidFill>
                  <a:srgbClr val="FF0000"/>
                </a:solidFill>
              </a:rPr>
              <a:t>after which</a:t>
            </a:r>
            <a:r>
              <a:rPr lang="en-US" sz="2200" dirty="0"/>
              <a:t>, ask yourself: what does your company do? Does it make things, sell things, organize things? Does it provide products, services, or both?</a:t>
            </a:r>
          </a:p>
          <a:p>
            <a:pPr marL="0" indent="0">
              <a:buNone/>
            </a:pPr>
            <a:endParaRPr lang="en-US" dirty="0"/>
          </a:p>
        </p:txBody>
      </p:sp>
      <p:sp>
        <p:nvSpPr>
          <p:cNvPr id="4" name="Footer Placeholder 3">
            <a:extLst>
              <a:ext uri="{FF2B5EF4-FFF2-40B4-BE49-F238E27FC236}">
                <a16:creationId xmlns:a16="http://schemas.microsoft.com/office/drawing/2014/main" id="{7EC48437-6976-4E84-8442-FCB46EA3CAD3}"/>
              </a:ext>
            </a:extLst>
          </p:cNvPr>
          <p:cNvSpPr>
            <a:spLocks noGrp="1"/>
          </p:cNvSpPr>
          <p:nvPr>
            <p:ph type="ftr" sz="quarter" idx="11"/>
          </p:nvPr>
        </p:nvSpPr>
        <p:spPr/>
        <p:txBody>
          <a:bodyPr/>
          <a:lstStyle/>
          <a:p>
            <a:r>
              <a:rPr lang="en-US" dirty="0"/>
              <a:t>By Teacher Nick</a:t>
            </a:r>
          </a:p>
        </p:txBody>
      </p:sp>
      <p:sp>
        <p:nvSpPr>
          <p:cNvPr id="5" name="Slide Number Placeholder 4">
            <a:extLst>
              <a:ext uri="{FF2B5EF4-FFF2-40B4-BE49-F238E27FC236}">
                <a16:creationId xmlns:a16="http://schemas.microsoft.com/office/drawing/2014/main" id="{8B38279E-45C5-4DE9-89DD-7E7FA251472F}"/>
              </a:ext>
            </a:extLst>
          </p:cNvPr>
          <p:cNvSpPr>
            <a:spLocks noGrp="1"/>
          </p:cNvSpPr>
          <p:nvPr>
            <p:ph type="sldNum" sz="quarter" idx="12"/>
          </p:nvPr>
        </p:nvSpPr>
        <p:spPr/>
        <p:txBody>
          <a:bodyPr/>
          <a:lstStyle/>
          <a:p>
            <a:fld id="{F74CA517-EECD-48D2-B8ED-6B04C82002C2}" type="slidenum">
              <a:rPr lang="en-US" smtClean="0"/>
              <a:t>5</a:t>
            </a:fld>
            <a:endParaRPr lang="en-US"/>
          </a:p>
        </p:txBody>
      </p:sp>
    </p:spTree>
    <p:extLst>
      <p:ext uri="{BB962C8B-B14F-4D97-AF65-F5344CB8AC3E}">
        <p14:creationId xmlns:p14="http://schemas.microsoft.com/office/powerpoint/2010/main" val="907841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3C826-A679-4934-90ED-7297A30D7B6F}"/>
              </a:ext>
            </a:extLst>
          </p:cNvPr>
          <p:cNvSpPr>
            <a:spLocks noGrp="1"/>
          </p:cNvSpPr>
          <p:nvPr>
            <p:ph type="title"/>
          </p:nvPr>
        </p:nvSpPr>
        <p:spPr/>
        <p:txBody>
          <a:bodyPr/>
          <a:lstStyle/>
          <a:p>
            <a:r>
              <a:rPr lang="en-US" dirty="0">
                <a:solidFill>
                  <a:schemeClr val="tx1"/>
                </a:solidFill>
              </a:rPr>
              <a:t>Example. </a:t>
            </a:r>
          </a:p>
        </p:txBody>
      </p:sp>
      <p:sp>
        <p:nvSpPr>
          <p:cNvPr id="3" name="Content Placeholder 2">
            <a:extLst>
              <a:ext uri="{FF2B5EF4-FFF2-40B4-BE49-F238E27FC236}">
                <a16:creationId xmlns:a16="http://schemas.microsoft.com/office/drawing/2014/main" id="{51CF2BD3-BE38-49FA-8958-53FCB675FAA4}"/>
              </a:ext>
            </a:extLst>
          </p:cNvPr>
          <p:cNvSpPr>
            <a:spLocks noGrp="1"/>
          </p:cNvSpPr>
          <p:nvPr>
            <p:ph idx="1"/>
          </p:nvPr>
        </p:nvSpPr>
        <p:spPr/>
        <p:txBody>
          <a:bodyPr/>
          <a:lstStyle/>
          <a:p>
            <a:r>
              <a:rPr lang="en-US" sz="2400" i="1" dirty="0"/>
              <a:t>I work for </a:t>
            </a:r>
            <a:r>
              <a:rPr lang="en-US" sz="2400" b="1" i="1" dirty="0"/>
              <a:t>an international electronics company </a:t>
            </a:r>
            <a:r>
              <a:rPr lang="en-US" sz="2400" i="1" dirty="0">
                <a:solidFill>
                  <a:srgbClr val="FF0000"/>
                </a:solidFill>
              </a:rPr>
              <a:t>which</a:t>
            </a:r>
            <a:r>
              <a:rPr lang="en-US" sz="2400" i="1" dirty="0"/>
              <a:t> makes tablet computers.</a:t>
            </a:r>
          </a:p>
          <a:p>
            <a:pPr marL="0" indent="0">
              <a:buNone/>
            </a:pPr>
            <a:endParaRPr lang="en-US" sz="2400" dirty="0"/>
          </a:p>
          <a:p>
            <a:r>
              <a:rPr lang="en-US" sz="2400" i="1" dirty="0"/>
              <a:t>I work for </a:t>
            </a:r>
            <a:r>
              <a:rPr lang="en-US" sz="2400" b="1" i="1" dirty="0"/>
              <a:t>a German company </a:t>
            </a:r>
            <a:r>
              <a:rPr lang="en-US" sz="2400" i="1" dirty="0">
                <a:solidFill>
                  <a:srgbClr val="FF0000"/>
                </a:solidFill>
              </a:rPr>
              <a:t>which</a:t>
            </a:r>
            <a:r>
              <a:rPr lang="en-US" sz="2400" i="1" dirty="0"/>
              <a:t> does market research for other companies.</a:t>
            </a:r>
          </a:p>
          <a:p>
            <a:pPr marL="0" indent="0">
              <a:buNone/>
            </a:pPr>
            <a:endParaRPr lang="en-US" sz="2400" dirty="0"/>
          </a:p>
          <a:p>
            <a:r>
              <a:rPr lang="en-US" sz="2400" i="1" dirty="0"/>
              <a:t>I work for </a:t>
            </a:r>
            <a:r>
              <a:rPr lang="en-US" sz="2400" b="1" i="1" dirty="0"/>
              <a:t>Unilever</a:t>
            </a:r>
            <a:r>
              <a:rPr lang="en-US" sz="2400" i="1" dirty="0"/>
              <a:t>. It’s a </a:t>
            </a:r>
            <a:r>
              <a:rPr lang="en-US" sz="2400" b="1" i="1" dirty="0"/>
              <a:t>multinational company </a:t>
            </a:r>
            <a:r>
              <a:rPr lang="en-US" sz="2400" i="1" dirty="0">
                <a:solidFill>
                  <a:srgbClr val="FF0000"/>
                </a:solidFill>
              </a:rPr>
              <a:t>which</a:t>
            </a:r>
            <a:r>
              <a:rPr lang="en-US" sz="2400" i="1" dirty="0"/>
              <a:t> has brands and offices all around the world.</a:t>
            </a:r>
            <a:endParaRPr lang="en-US" sz="2400" dirty="0"/>
          </a:p>
          <a:p>
            <a:pPr marL="0" indent="0">
              <a:buNone/>
            </a:pPr>
            <a:endParaRPr lang="en-US" dirty="0"/>
          </a:p>
        </p:txBody>
      </p:sp>
      <p:sp>
        <p:nvSpPr>
          <p:cNvPr id="4" name="Footer Placeholder 3">
            <a:extLst>
              <a:ext uri="{FF2B5EF4-FFF2-40B4-BE49-F238E27FC236}">
                <a16:creationId xmlns:a16="http://schemas.microsoft.com/office/drawing/2014/main" id="{137132CE-BED2-4680-8C5A-B93DC23B018F}"/>
              </a:ext>
            </a:extLst>
          </p:cNvPr>
          <p:cNvSpPr>
            <a:spLocks noGrp="1"/>
          </p:cNvSpPr>
          <p:nvPr>
            <p:ph type="ftr" sz="quarter" idx="11"/>
          </p:nvPr>
        </p:nvSpPr>
        <p:spPr/>
        <p:txBody>
          <a:bodyPr/>
          <a:lstStyle/>
          <a:p>
            <a:r>
              <a:rPr lang="en-US" dirty="0"/>
              <a:t>By Teacher Nick</a:t>
            </a:r>
          </a:p>
        </p:txBody>
      </p:sp>
      <p:sp>
        <p:nvSpPr>
          <p:cNvPr id="5" name="Slide Number Placeholder 4">
            <a:extLst>
              <a:ext uri="{FF2B5EF4-FFF2-40B4-BE49-F238E27FC236}">
                <a16:creationId xmlns:a16="http://schemas.microsoft.com/office/drawing/2014/main" id="{8BB8D249-9865-4553-A3FE-1C8E744F4C63}"/>
              </a:ext>
            </a:extLst>
          </p:cNvPr>
          <p:cNvSpPr>
            <a:spLocks noGrp="1"/>
          </p:cNvSpPr>
          <p:nvPr>
            <p:ph type="sldNum" sz="quarter" idx="12"/>
          </p:nvPr>
        </p:nvSpPr>
        <p:spPr/>
        <p:txBody>
          <a:bodyPr/>
          <a:lstStyle/>
          <a:p>
            <a:fld id="{F74CA517-EECD-48D2-B8ED-6B04C82002C2}" type="slidenum">
              <a:rPr lang="en-US" smtClean="0"/>
              <a:t>6</a:t>
            </a:fld>
            <a:endParaRPr lang="en-US"/>
          </a:p>
        </p:txBody>
      </p:sp>
    </p:spTree>
    <p:extLst>
      <p:ext uri="{BB962C8B-B14F-4D97-AF65-F5344CB8AC3E}">
        <p14:creationId xmlns:p14="http://schemas.microsoft.com/office/powerpoint/2010/main" val="1170247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BAB90-7098-4616-93FC-2D5E6F321BAA}"/>
              </a:ext>
            </a:extLst>
          </p:cNvPr>
          <p:cNvSpPr>
            <a:spLocks noGrp="1"/>
          </p:cNvSpPr>
          <p:nvPr>
            <p:ph type="title"/>
          </p:nvPr>
        </p:nvSpPr>
        <p:spPr/>
        <p:txBody>
          <a:bodyPr/>
          <a:lstStyle/>
          <a:p>
            <a:r>
              <a:rPr lang="en-US" b="1" dirty="0">
                <a:solidFill>
                  <a:srgbClr val="FF0000"/>
                </a:solidFill>
              </a:rPr>
              <a:t>What if you don’t work for a company?</a:t>
            </a:r>
            <a:endParaRPr lang="en-US" dirty="0">
              <a:solidFill>
                <a:srgbClr val="FF0000"/>
              </a:solidFill>
            </a:endParaRPr>
          </a:p>
        </p:txBody>
      </p:sp>
      <p:sp>
        <p:nvSpPr>
          <p:cNvPr id="3" name="Content Placeholder 2">
            <a:extLst>
              <a:ext uri="{FF2B5EF4-FFF2-40B4-BE49-F238E27FC236}">
                <a16:creationId xmlns:a16="http://schemas.microsoft.com/office/drawing/2014/main" id="{1C9CD08F-BDEA-4494-98A5-1DE3760F39B0}"/>
              </a:ext>
            </a:extLst>
          </p:cNvPr>
          <p:cNvSpPr>
            <a:spLocks noGrp="1"/>
          </p:cNvSpPr>
          <p:nvPr>
            <p:ph idx="1"/>
          </p:nvPr>
        </p:nvSpPr>
        <p:spPr/>
        <p:txBody>
          <a:bodyPr/>
          <a:lstStyle/>
          <a:p>
            <a:endParaRPr lang="en-US" sz="2400" i="1" dirty="0"/>
          </a:p>
          <a:p>
            <a:r>
              <a:rPr lang="en-US" sz="2400" i="1" dirty="0"/>
              <a:t>I’m </a:t>
            </a:r>
            <a:r>
              <a:rPr lang="en-US" sz="2400" b="1" i="1" dirty="0"/>
              <a:t>a freelancer.</a:t>
            </a:r>
            <a:r>
              <a:rPr lang="en-US" sz="2400" dirty="0"/>
              <a:t> –&gt; I work independently, for different people and companies.</a:t>
            </a:r>
          </a:p>
          <a:p>
            <a:pPr marL="0" indent="0">
              <a:buNone/>
            </a:pPr>
            <a:endParaRPr lang="en-US" sz="2400" dirty="0"/>
          </a:p>
          <a:p>
            <a:r>
              <a:rPr lang="en-US" sz="2400" i="1" dirty="0"/>
              <a:t>I’m </a:t>
            </a:r>
            <a:r>
              <a:rPr lang="en-US" sz="2400" b="1" i="1" dirty="0"/>
              <a:t>self-employed</a:t>
            </a:r>
            <a:r>
              <a:rPr lang="en-US" sz="2400" i="1" dirty="0"/>
              <a:t>.</a:t>
            </a:r>
            <a:r>
              <a:rPr lang="en-US" sz="2400" dirty="0"/>
              <a:t> –&gt; I work for myself, either freelance or I have my own business.</a:t>
            </a:r>
          </a:p>
          <a:p>
            <a:pPr marL="0" indent="0">
              <a:buNone/>
            </a:pPr>
            <a:endParaRPr lang="en-US" sz="2400" dirty="0"/>
          </a:p>
          <a:p>
            <a:r>
              <a:rPr lang="en-US" sz="2400" i="1" dirty="0"/>
              <a:t>I’m </a:t>
            </a:r>
            <a:r>
              <a:rPr lang="en-US" sz="2400" b="1" i="1" dirty="0"/>
              <a:t>a business owner</a:t>
            </a:r>
            <a:r>
              <a:rPr lang="en-US" sz="2400" i="1" dirty="0"/>
              <a:t>.</a:t>
            </a:r>
            <a:endParaRPr lang="en-US" sz="2400" dirty="0"/>
          </a:p>
          <a:p>
            <a:endParaRPr lang="en-US" dirty="0"/>
          </a:p>
        </p:txBody>
      </p:sp>
      <p:sp>
        <p:nvSpPr>
          <p:cNvPr id="4" name="Footer Placeholder 3">
            <a:extLst>
              <a:ext uri="{FF2B5EF4-FFF2-40B4-BE49-F238E27FC236}">
                <a16:creationId xmlns:a16="http://schemas.microsoft.com/office/drawing/2014/main" id="{1E00688E-735C-41E2-85CE-19D7E1FCF4ED}"/>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33B8A088-00E6-4C46-9A8B-ED79DC705B3E}"/>
              </a:ext>
            </a:extLst>
          </p:cNvPr>
          <p:cNvSpPr>
            <a:spLocks noGrp="1"/>
          </p:cNvSpPr>
          <p:nvPr>
            <p:ph type="sldNum" sz="quarter" idx="12"/>
          </p:nvPr>
        </p:nvSpPr>
        <p:spPr/>
        <p:txBody>
          <a:bodyPr/>
          <a:lstStyle/>
          <a:p>
            <a:fld id="{F74CA517-EECD-48D2-B8ED-6B04C82002C2}" type="slidenum">
              <a:rPr lang="en-US" smtClean="0"/>
              <a:t>7</a:t>
            </a:fld>
            <a:endParaRPr lang="en-US"/>
          </a:p>
        </p:txBody>
      </p:sp>
    </p:spTree>
    <p:extLst>
      <p:ext uri="{BB962C8B-B14F-4D97-AF65-F5344CB8AC3E}">
        <p14:creationId xmlns:p14="http://schemas.microsoft.com/office/powerpoint/2010/main" val="3280069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9DA64-120F-4CDC-B2C6-41330C519F93}"/>
              </a:ext>
            </a:extLst>
          </p:cNvPr>
          <p:cNvSpPr>
            <a:spLocks noGrp="1"/>
          </p:cNvSpPr>
          <p:nvPr>
            <p:ph type="title"/>
          </p:nvPr>
        </p:nvSpPr>
        <p:spPr/>
        <p:txBody>
          <a:bodyPr>
            <a:normAutofit fontScale="90000"/>
          </a:bodyPr>
          <a:lstStyle/>
          <a:p>
            <a:r>
              <a:rPr lang="en-US" dirty="0">
                <a:solidFill>
                  <a:srgbClr val="FF0000"/>
                </a:solidFill>
              </a:rPr>
              <a:t>If you don’t work, and people ask you what you do, what can you say?</a:t>
            </a:r>
            <a:br>
              <a:rPr lang="en-US" dirty="0"/>
            </a:br>
            <a:endParaRPr lang="en-US" dirty="0"/>
          </a:p>
        </p:txBody>
      </p:sp>
      <p:sp>
        <p:nvSpPr>
          <p:cNvPr id="3" name="Content Placeholder 2">
            <a:extLst>
              <a:ext uri="{FF2B5EF4-FFF2-40B4-BE49-F238E27FC236}">
                <a16:creationId xmlns:a16="http://schemas.microsoft.com/office/drawing/2014/main" id="{3F2EE326-24BE-411A-90EF-17FD99F23018}"/>
              </a:ext>
            </a:extLst>
          </p:cNvPr>
          <p:cNvSpPr>
            <a:spLocks noGrp="1"/>
          </p:cNvSpPr>
          <p:nvPr>
            <p:ph idx="1"/>
          </p:nvPr>
        </p:nvSpPr>
        <p:spPr>
          <a:xfrm>
            <a:off x="5118447" y="450375"/>
            <a:ext cx="6281873" cy="5909481"/>
          </a:xfrm>
        </p:spPr>
        <p:txBody>
          <a:bodyPr>
            <a:normAutofit fontScale="92500" lnSpcReduction="10000"/>
          </a:bodyPr>
          <a:lstStyle/>
          <a:p>
            <a:r>
              <a:rPr lang="en-US" sz="2400" b="1" i="1" dirty="0"/>
              <a:t>I’m between jobs at the moment.</a:t>
            </a:r>
          </a:p>
          <a:p>
            <a:pPr marL="0" indent="0">
              <a:buNone/>
            </a:pPr>
            <a:endParaRPr lang="en-US" sz="2400" dirty="0"/>
          </a:p>
          <a:p>
            <a:r>
              <a:rPr lang="en-US" sz="2400" b="1" i="1" dirty="0"/>
              <a:t>I’m taking some time out </a:t>
            </a:r>
            <a:r>
              <a:rPr lang="en-US" sz="2400" i="1" dirty="0"/>
              <a:t>to travel/spend time with my kids/write a book/recover from an illness/etc.</a:t>
            </a:r>
          </a:p>
          <a:p>
            <a:pPr marL="0" indent="0">
              <a:buNone/>
            </a:pPr>
            <a:endParaRPr lang="en-US" sz="2400" dirty="0"/>
          </a:p>
          <a:p>
            <a:r>
              <a:rPr lang="en-US" sz="2400" i="1" dirty="0"/>
              <a:t>I’m retired.</a:t>
            </a:r>
          </a:p>
          <a:p>
            <a:pPr marL="0" indent="0">
              <a:buNone/>
            </a:pPr>
            <a:endParaRPr lang="en-US" dirty="0"/>
          </a:p>
          <a:p>
            <a:pPr marL="0" indent="0">
              <a:buNone/>
            </a:pPr>
            <a:r>
              <a:rPr lang="en-US" sz="2100" i="1" dirty="0">
                <a:solidFill>
                  <a:srgbClr val="FF0000"/>
                </a:solidFill>
              </a:rPr>
              <a:t>I’m between jobs</a:t>
            </a:r>
            <a:r>
              <a:rPr lang="en-US" sz="2100" dirty="0">
                <a:solidFill>
                  <a:srgbClr val="FF0000"/>
                </a:solidFill>
              </a:rPr>
              <a:t> </a:t>
            </a:r>
            <a:r>
              <a:rPr lang="en-US" sz="2100" dirty="0"/>
              <a:t>means that I’ve left one job, and haven’t found another yet. This sounds nicer than saying, “</a:t>
            </a:r>
            <a:r>
              <a:rPr lang="en-US" sz="2100" u="sng" dirty="0">
                <a:hlinkClick r:id="rId2"/>
              </a:rPr>
              <a:t>I’m unemployed.</a:t>
            </a:r>
            <a:r>
              <a:rPr lang="en-US" sz="2100" dirty="0"/>
              <a:t>”</a:t>
            </a:r>
          </a:p>
          <a:p>
            <a:pPr marL="0" indent="0">
              <a:buNone/>
            </a:pPr>
            <a:endParaRPr lang="en-US" sz="2100" dirty="0"/>
          </a:p>
          <a:p>
            <a:pPr marL="0" indent="0">
              <a:buNone/>
            </a:pPr>
            <a:r>
              <a:rPr lang="en-US" sz="2100" i="1" dirty="0">
                <a:solidFill>
                  <a:srgbClr val="FF0000"/>
                </a:solidFill>
              </a:rPr>
              <a:t>I’m taking some time out</a:t>
            </a:r>
            <a:r>
              <a:rPr lang="en-US" sz="2100" dirty="0">
                <a:solidFill>
                  <a:srgbClr val="FF0000"/>
                </a:solidFill>
              </a:rPr>
              <a:t> </a:t>
            </a:r>
            <a:r>
              <a:rPr lang="en-US" sz="2100" dirty="0"/>
              <a:t>means I’m not working at the moment because I want to focus on something else.</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14FCCB74-1802-4B15-8DEC-75C8003F3EF2}"/>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5F5EF58E-1789-4385-ADEE-BC7D6CC522CE}"/>
              </a:ext>
            </a:extLst>
          </p:cNvPr>
          <p:cNvSpPr>
            <a:spLocks noGrp="1"/>
          </p:cNvSpPr>
          <p:nvPr>
            <p:ph type="sldNum" sz="quarter" idx="12"/>
          </p:nvPr>
        </p:nvSpPr>
        <p:spPr/>
        <p:txBody>
          <a:bodyPr/>
          <a:lstStyle/>
          <a:p>
            <a:fld id="{F74CA517-EECD-48D2-B8ED-6B04C82002C2}" type="slidenum">
              <a:rPr lang="en-US" smtClean="0"/>
              <a:t>8</a:t>
            </a:fld>
            <a:endParaRPr lang="en-US"/>
          </a:p>
        </p:txBody>
      </p:sp>
    </p:spTree>
    <p:extLst>
      <p:ext uri="{BB962C8B-B14F-4D97-AF65-F5344CB8AC3E}">
        <p14:creationId xmlns:p14="http://schemas.microsoft.com/office/powerpoint/2010/main" val="4245141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BEA22-A309-44DD-98A4-57A1A806D371}"/>
              </a:ext>
            </a:extLst>
          </p:cNvPr>
          <p:cNvSpPr>
            <a:spLocks noGrp="1"/>
          </p:cNvSpPr>
          <p:nvPr>
            <p:ph type="title"/>
          </p:nvPr>
        </p:nvSpPr>
        <p:spPr/>
        <p:txBody>
          <a:bodyPr>
            <a:normAutofit fontScale="90000"/>
          </a:bodyPr>
          <a:lstStyle/>
          <a:p>
            <a:r>
              <a:rPr lang="en-US" b="1" dirty="0">
                <a:solidFill>
                  <a:schemeClr val="tx1"/>
                </a:solidFill>
              </a:rPr>
              <a:t>3. How to Describe Your Job in More Detail</a:t>
            </a:r>
            <a:br>
              <a:rPr lang="en-US" dirty="0"/>
            </a:br>
            <a:endParaRPr lang="en-US" dirty="0"/>
          </a:p>
        </p:txBody>
      </p:sp>
      <p:sp>
        <p:nvSpPr>
          <p:cNvPr id="3" name="Content Placeholder 2">
            <a:extLst>
              <a:ext uri="{FF2B5EF4-FFF2-40B4-BE49-F238E27FC236}">
                <a16:creationId xmlns:a16="http://schemas.microsoft.com/office/drawing/2014/main" id="{8E1251A4-53CC-431D-82AF-5A97D27899A5}"/>
              </a:ext>
            </a:extLst>
          </p:cNvPr>
          <p:cNvSpPr>
            <a:spLocks noGrp="1"/>
          </p:cNvSpPr>
          <p:nvPr>
            <p:ph idx="1"/>
          </p:nvPr>
        </p:nvSpPr>
        <p:spPr/>
        <p:txBody>
          <a:bodyPr>
            <a:normAutofit fontScale="92500"/>
          </a:bodyPr>
          <a:lstStyle/>
          <a:p>
            <a:endParaRPr lang="en-US" sz="3600" b="1" i="1" u="sng" dirty="0">
              <a:hlinkClick r:id="rId2"/>
            </a:endParaRPr>
          </a:p>
          <a:p>
            <a:r>
              <a:rPr lang="en-US" sz="3600" b="1" i="1" u="sng" dirty="0">
                <a:hlinkClick r:id="rId2"/>
              </a:rPr>
              <a:t>I have to</a:t>
            </a:r>
            <a:r>
              <a:rPr lang="en-US" sz="3600" b="1" i="1" dirty="0"/>
              <a:t> _________</a:t>
            </a:r>
          </a:p>
          <a:p>
            <a:pPr marL="0" indent="0">
              <a:buNone/>
            </a:pPr>
            <a:endParaRPr lang="en-US" sz="3600" dirty="0"/>
          </a:p>
          <a:p>
            <a:r>
              <a:rPr lang="en-US" sz="3600" b="1" i="1" dirty="0"/>
              <a:t>I’m responsible for _________</a:t>
            </a:r>
          </a:p>
          <a:p>
            <a:pPr marL="0" indent="0">
              <a:buNone/>
            </a:pPr>
            <a:endParaRPr lang="en-US" sz="3600" dirty="0"/>
          </a:p>
          <a:p>
            <a:r>
              <a:rPr lang="en-US" sz="3600" b="1" i="1" dirty="0"/>
              <a:t>Most of my time is spent _________</a:t>
            </a:r>
            <a:endParaRPr lang="en-US" sz="3600" dirty="0"/>
          </a:p>
          <a:p>
            <a:endParaRPr lang="en-US" dirty="0"/>
          </a:p>
        </p:txBody>
      </p:sp>
      <p:sp>
        <p:nvSpPr>
          <p:cNvPr id="4" name="Footer Placeholder 3">
            <a:extLst>
              <a:ext uri="{FF2B5EF4-FFF2-40B4-BE49-F238E27FC236}">
                <a16:creationId xmlns:a16="http://schemas.microsoft.com/office/drawing/2014/main" id="{B35D4FEB-336D-4F41-BAA0-321A43624D26}"/>
              </a:ext>
            </a:extLst>
          </p:cNvPr>
          <p:cNvSpPr>
            <a:spLocks noGrp="1"/>
          </p:cNvSpPr>
          <p:nvPr>
            <p:ph type="ftr" sz="quarter" idx="11"/>
          </p:nvPr>
        </p:nvSpPr>
        <p:spPr/>
        <p:txBody>
          <a:bodyPr/>
          <a:lstStyle/>
          <a:p>
            <a:r>
              <a:rPr lang="en-US"/>
              <a:t>By Teacher Nick</a:t>
            </a:r>
          </a:p>
        </p:txBody>
      </p:sp>
      <p:sp>
        <p:nvSpPr>
          <p:cNvPr id="5" name="Slide Number Placeholder 4">
            <a:extLst>
              <a:ext uri="{FF2B5EF4-FFF2-40B4-BE49-F238E27FC236}">
                <a16:creationId xmlns:a16="http://schemas.microsoft.com/office/drawing/2014/main" id="{D74E514B-23A6-4432-BA4F-F712947BB297}"/>
              </a:ext>
            </a:extLst>
          </p:cNvPr>
          <p:cNvSpPr>
            <a:spLocks noGrp="1"/>
          </p:cNvSpPr>
          <p:nvPr>
            <p:ph type="sldNum" sz="quarter" idx="12"/>
          </p:nvPr>
        </p:nvSpPr>
        <p:spPr/>
        <p:txBody>
          <a:bodyPr/>
          <a:lstStyle/>
          <a:p>
            <a:fld id="{F74CA517-EECD-48D2-B8ED-6B04C82002C2}" type="slidenum">
              <a:rPr lang="en-US" smtClean="0"/>
              <a:t>9</a:t>
            </a:fld>
            <a:endParaRPr lang="en-US"/>
          </a:p>
        </p:txBody>
      </p:sp>
    </p:spTree>
    <p:extLst>
      <p:ext uri="{BB962C8B-B14F-4D97-AF65-F5344CB8AC3E}">
        <p14:creationId xmlns:p14="http://schemas.microsoft.com/office/powerpoint/2010/main" val="5012917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Template>
  <TotalTime>48</TotalTime>
  <Words>659</Words>
  <Application>Microsoft Office PowerPoint</Application>
  <PresentationFormat>Widescreen</PresentationFormat>
  <Paragraphs>139</Paragraphs>
  <Slides>15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Calibri Light</vt:lpstr>
      <vt:lpstr>Rockwell</vt:lpstr>
      <vt:lpstr>Wingdings</vt:lpstr>
      <vt:lpstr>Atlas</vt:lpstr>
      <vt:lpstr>Talking about your Job </vt:lpstr>
      <vt:lpstr>1. Introducing Your Job </vt:lpstr>
      <vt:lpstr> I work in is used with a field, meaning a type of work, with a place or a department of a company. </vt:lpstr>
      <vt:lpstr>I work for… is used with a company. </vt:lpstr>
      <vt:lpstr>2. Describing Your Company </vt:lpstr>
      <vt:lpstr>Example. </vt:lpstr>
      <vt:lpstr>What if you don’t work for a company?</vt:lpstr>
      <vt:lpstr>If you don’t work, and people ask you what you do, what can you say? </vt:lpstr>
      <vt:lpstr>3. How to Describe Your Job in More Detail </vt:lpstr>
      <vt:lpstr> </vt:lpstr>
      <vt:lpstr>PowerPoint Presentation</vt:lpstr>
      <vt:lpstr>4. Saying How You Feel about Your Job | Adjectives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Talking about your Job </dc:title>
  <dc:creator>pawinee somyaying</dc:creator>
  <cp:lastModifiedBy>NIK</cp:lastModifiedBy>
  <cp:revision>7</cp:revision>
  <dcterms:created xsi:type="dcterms:W3CDTF">2018-11-09T04:59:28Z</dcterms:created>
  <dcterms:modified xsi:type="dcterms:W3CDTF">2023-12-16T09:09:03Z</dcterms:modified>
</cp:coreProperties>
</file>