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Great Vibes"/>
      <p:regular r:id="rId25"/>
    </p:embeddedFont>
    <p:embeddedFont>
      <p:font typeface="Permanent Marker"/>
      <p:regular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ermanentMarker-regular.fntdata"/><Relationship Id="rId25" Type="http://schemas.openxmlformats.org/officeDocument/2006/relationships/font" Target="fonts/GreatVibes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becb49755a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becb49755a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becb49755a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becb49755a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becb49755a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becb49755a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becb49755a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becb49755a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becb49755a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becb49755a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becb49755a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becb49755a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becb49755a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becb49755a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becb49755a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becb49755a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becb49755a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becb49755a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becb49755a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becb49755a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ecb4975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ecb4975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ecb49755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ecb49755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ecb49755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ecb49755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ecb49755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ecb49755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ecb49755a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ecb49755a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ecb49755a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becb49755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ecb49755a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ecb49755a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becb49755a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becb49755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61350" y="818475"/>
            <a:ext cx="8520600" cy="205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Conjunctions and Their Types</a:t>
            </a:r>
            <a:endParaRPr sz="70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61350" y="3455275"/>
            <a:ext cx="8520600" cy="130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400">
                <a:solidFill>
                  <a:schemeClr val="lt1"/>
                </a:solidFill>
                <a:latin typeface="Great Vibes"/>
                <a:ea typeface="Great Vibes"/>
                <a:cs typeface="Great Vibes"/>
                <a:sym typeface="Great Vibes"/>
              </a:rPr>
              <a:t>Advanced English Topic</a:t>
            </a:r>
            <a:endParaRPr b="1" sz="5400">
              <a:solidFill>
                <a:schemeClr val="lt1"/>
              </a:solidFill>
              <a:latin typeface="Great Vibes"/>
              <a:ea typeface="Great Vibes"/>
              <a:cs typeface="Great Vibes"/>
              <a:sym typeface="Great Vibe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/>
          <p:nvPr>
            <p:ph type="title"/>
          </p:nvPr>
        </p:nvSpPr>
        <p:spPr>
          <a:xfrm>
            <a:off x="311700" y="264450"/>
            <a:ext cx="8520600" cy="75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2️⃣ </a:t>
            </a:r>
            <a:r>
              <a:rPr b="1" lang="en" sz="3600">
                <a:solidFill>
                  <a:schemeClr val="lt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SUBORDINATING CONJUNCTIONS</a:t>
            </a:r>
            <a:endParaRPr b="1" sz="3600">
              <a:solidFill>
                <a:schemeClr val="lt1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7" name="Google Shape;107;p22"/>
          <p:cNvSpPr txBox="1"/>
          <p:nvPr>
            <p:ph idx="1" type="body"/>
          </p:nvPr>
        </p:nvSpPr>
        <p:spPr>
          <a:xfrm>
            <a:off x="283725" y="1017750"/>
            <a:ext cx="8520600" cy="385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b="1" lang="en" sz="955">
                <a:solidFill>
                  <a:schemeClr val="dk1"/>
                </a:solidFill>
              </a:rPr>
              <a:t>These connect a dependent clause to an independent clause.</a:t>
            </a:r>
            <a:endParaRPr b="1" sz="95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b="1" lang="en" sz="955">
                <a:solidFill>
                  <a:schemeClr val="dk1"/>
                </a:solidFill>
              </a:rPr>
              <a:t>Common subordinating conjunctions:</a:t>
            </a:r>
            <a:endParaRPr b="1" sz="955">
              <a:solidFill>
                <a:schemeClr val="dk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because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although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since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when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while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after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before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if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unless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though</a:t>
            </a:r>
            <a:br>
              <a:rPr b="1" lang="en" sz="955" u="sng">
                <a:solidFill>
                  <a:srgbClr val="FF0000"/>
                </a:solidFill>
              </a:rPr>
            </a:b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23"/>
              <a:buChar char="●"/>
            </a:pPr>
            <a:r>
              <a:rPr b="1" lang="en" sz="955" u="sng">
                <a:solidFill>
                  <a:srgbClr val="FF0000"/>
                </a:solidFill>
              </a:rPr>
              <a:t>until</a:t>
            </a:r>
            <a:endParaRPr b="1" sz="955" u="sng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523"/>
              <a:buNone/>
            </a:pPr>
            <a:r>
              <a:t/>
            </a:r>
            <a:endParaRPr sz="855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278125" y="243575"/>
            <a:ext cx="8520600" cy="83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✅ </a:t>
            </a:r>
            <a:r>
              <a:rPr lang="en" sz="31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 Subordinating Conjunctions</a:t>
            </a:r>
            <a:endParaRPr sz="31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3" name="Google Shape;113;p23"/>
          <p:cNvSpPr txBox="1"/>
          <p:nvPr>
            <p:ph idx="1" type="body"/>
          </p:nvPr>
        </p:nvSpPr>
        <p:spPr>
          <a:xfrm>
            <a:off x="311700" y="1152475"/>
            <a:ext cx="8520600" cy="385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135">
                <a:solidFill>
                  <a:schemeClr val="lt1"/>
                </a:solidFill>
              </a:rPr>
              <a:t>BECAUSE (reason)</a:t>
            </a: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I stayed home because I was sick.</a:t>
            </a:r>
            <a:br>
              <a:rPr b="1" lang="en" sz="1135">
                <a:solidFill>
                  <a:schemeClr val="dk1"/>
                </a:solidFill>
              </a:rPr>
            </a:br>
            <a:endParaRPr b="1" sz="1135">
              <a:solidFill>
                <a:schemeClr val="dk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She cried because she was hurt.</a:t>
            </a:r>
            <a:br>
              <a:rPr b="1" lang="en" sz="1135">
                <a:solidFill>
                  <a:schemeClr val="dk1"/>
                </a:solidFill>
              </a:rPr>
            </a:br>
            <a:endParaRPr b="1" sz="1135">
              <a:solidFill>
                <a:schemeClr val="dk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He failed because he did not study.</a:t>
            </a:r>
            <a:br>
              <a:rPr b="1" lang="en" sz="1135">
                <a:solidFill>
                  <a:schemeClr val="dk1"/>
                </a:solidFill>
              </a:rPr>
            </a:br>
            <a:endParaRPr b="1" sz="113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135">
                <a:solidFill>
                  <a:schemeClr val="lt1"/>
                </a:solidFill>
              </a:rPr>
              <a:t>ALTHOUGH / THOUGH (contrast)</a:t>
            </a: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Although it was raining, we played outside.</a:t>
            </a:r>
            <a:br>
              <a:rPr b="1" lang="en" sz="1135">
                <a:solidFill>
                  <a:schemeClr val="dk1"/>
                </a:solidFill>
              </a:rPr>
            </a:br>
            <a:endParaRPr b="1" sz="1135">
              <a:solidFill>
                <a:schemeClr val="dk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She smiled though she was sad.</a:t>
            </a:r>
            <a:br>
              <a:rPr b="1" lang="en" sz="1135">
                <a:solidFill>
                  <a:schemeClr val="dk1"/>
                </a:solidFill>
              </a:rPr>
            </a:br>
            <a:endParaRPr b="1" sz="113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135">
                <a:solidFill>
                  <a:schemeClr val="lt1"/>
                </a:solidFill>
              </a:rPr>
              <a:t>WHEN</a:t>
            </a: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Call me when you arrive.</a:t>
            </a:r>
            <a:br>
              <a:rPr b="1" lang="en" sz="1135">
                <a:solidFill>
                  <a:schemeClr val="dk1"/>
                </a:solidFill>
              </a:rPr>
            </a:br>
            <a:endParaRPr b="1" sz="1135">
              <a:solidFill>
                <a:schemeClr val="dk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5"/>
              <a:buChar char="●"/>
            </a:pPr>
            <a:r>
              <a:rPr b="1" lang="en" sz="1135">
                <a:solidFill>
                  <a:schemeClr val="dk1"/>
                </a:solidFill>
              </a:rPr>
              <a:t>I was sleeping when you called.</a:t>
            </a:r>
            <a:endParaRPr b="1" sz="113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53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idx="1" type="body"/>
          </p:nvPr>
        </p:nvSpPr>
        <p:spPr>
          <a:xfrm>
            <a:off x="311700" y="258850"/>
            <a:ext cx="8520600" cy="453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3095"/>
              <a:buFont typeface="Arial"/>
              <a:buNone/>
            </a:pPr>
            <a:r>
              <a:rPr b="1" lang="en" sz="1743">
                <a:solidFill>
                  <a:schemeClr val="lt1"/>
                </a:solidFill>
              </a:rPr>
              <a:t>WHILE</a:t>
            </a:r>
            <a:endParaRPr b="1" sz="1743">
              <a:solidFill>
                <a:schemeClr val="lt1"/>
              </a:solidFill>
            </a:endParaRPr>
          </a:p>
          <a:p>
            <a:pPr indent="-314397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743">
                <a:solidFill>
                  <a:schemeClr val="dk1"/>
                </a:solidFill>
              </a:rPr>
              <a:t>She was cooking while I was cleaning.</a:t>
            </a:r>
            <a:br>
              <a:rPr b="1" lang="en" sz="1743">
                <a:solidFill>
                  <a:schemeClr val="dk1"/>
                </a:solidFill>
              </a:rPr>
            </a:br>
            <a:endParaRPr b="1" sz="1743">
              <a:solidFill>
                <a:schemeClr val="dk1"/>
              </a:solidFill>
            </a:endParaRPr>
          </a:p>
          <a:p>
            <a:pPr indent="-31439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743">
                <a:solidFill>
                  <a:schemeClr val="dk1"/>
                </a:solidFill>
              </a:rPr>
              <a:t>He listens to music while studying.</a:t>
            </a:r>
            <a:br>
              <a:rPr b="1" lang="en" sz="1743">
                <a:solidFill>
                  <a:schemeClr val="dk1"/>
                </a:solidFill>
              </a:rPr>
            </a:br>
            <a:endParaRPr b="1" sz="174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3095"/>
              <a:buFont typeface="Arial"/>
              <a:buNone/>
            </a:pPr>
            <a:r>
              <a:rPr b="1" lang="en" sz="1743">
                <a:solidFill>
                  <a:schemeClr val="lt1"/>
                </a:solidFill>
              </a:rPr>
              <a:t>IF</a:t>
            </a:r>
            <a:endParaRPr b="1" sz="1743">
              <a:solidFill>
                <a:schemeClr val="lt1"/>
              </a:solidFill>
            </a:endParaRPr>
          </a:p>
          <a:p>
            <a:pPr indent="-314397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743">
                <a:solidFill>
                  <a:schemeClr val="dk1"/>
                </a:solidFill>
              </a:rPr>
              <a:t>I will go if you come with me.</a:t>
            </a:r>
            <a:br>
              <a:rPr b="1" lang="en" sz="1743">
                <a:solidFill>
                  <a:schemeClr val="dk1"/>
                </a:solidFill>
              </a:rPr>
            </a:br>
            <a:endParaRPr b="1" sz="1743">
              <a:solidFill>
                <a:schemeClr val="dk1"/>
              </a:solidFill>
            </a:endParaRPr>
          </a:p>
          <a:p>
            <a:pPr indent="-31439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743">
                <a:solidFill>
                  <a:schemeClr val="dk1"/>
                </a:solidFill>
              </a:rPr>
              <a:t>You will pass if you study hard.</a:t>
            </a:r>
            <a:br>
              <a:rPr b="1" lang="en" sz="1743">
                <a:solidFill>
                  <a:schemeClr val="dk1"/>
                </a:solidFill>
              </a:rPr>
            </a:br>
            <a:endParaRPr b="1" sz="174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3095"/>
              <a:buFont typeface="Arial"/>
              <a:buNone/>
            </a:pPr>
            <a:r>
              <a:rPr b="1" lang="en" sz="1743">
                <a:solidFill>
                  <a:schemeClr val="lt1"/>
                </a:solidFill>
              </a:rPr>
              <a:t>UNLESS</a:t>
            </a:r>
            <a:endParaRPr b="1" sz="1743">
              <a:solidFill>
                <a:schemeClr val="lt1"/>
              </a:solidFill>
            </a:endParaRPr>
          </a:p>
          <a:p>
            <a:pPr indent="-314397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743">
                <a:solidFill>
                  <a:schemeClr val="dk1"/>
                </a:solidFill>
              </a:rPr>
              <a:t>You cannot enter unless you have a ticket.</a:t>
            </a:r>
            <a:br>
              <a:rPr b="1" lang="en" sz="1743">
                <a:solidFill>
                  <a:schemeClr val="dk1"/>
                </a:solidFill>
              </a:rPr>
            </a:br>
            <a:endParaRPr b="1" sz="1743">
              <a:solidFill>
                <a:schemeClr val="dk1"/>
              </a:solidFill>
            </a:endParaRPr>
          </a:p>
          <a:p>
            <a:pPr indent="-31439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743">
                <a:solidFill>
                  <a:schemeClr val="dk1"/>
                </a:solidFill>
              </a:rPr>
              <a:t>I will not forgive you unless you apologize.</a:t>
            </a:r>
            <a:br>
              <a:rPr b="1" lang="en" sz="1743">
                <a:solidFill>
                  <a:schemeClr val="dk1"/>
                </a:solidFill>
              </a:rPr>
            </a:br>
            <a:endParaRPr b="1" sz="1743">
              <a:solidFill>
                <a:schemeClr val="dk1"/>
              </a:solidFill>
            </a:endParaRPr>
          </a:p>
          <a:p>
            <a:pPr indent="-31439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743">
                <a:solidFill>
                  <a:schemeClr val="dk1"/>
                </a:solidFill>
              </a:rPr>
              <a:t>Wait here </a:t>
            </a:r>
            <a:r>
              <a:rPr b="1" lang="en" sz="1743">
                <a:solidFill>
                  <a:schemeClr val="dk1"/>
                </a:solidFill>
              </a:rPr>
              <a:t>until</a:t>
            </a:r>
            <a:r>
              <a:rPr lang="en" sz="1743">
                <a:solidFill>
                  <a:schemeClr val="dk1"/>
                </a:solidFill>
              </a:rPr>
              <a:t> I return.</a:t>
            </a:r>
            <a:endParaRPr sz="174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/>
          <p:nvPr>
            <p:ph idx="1" type="body"/>
          </p:nvPr>
        </p:nvSpPr>
        <p:spPr>
          <a:xfrm>
            <a:off x="311700" y="219700"/>
            <a:ext cx="8520600" cy="464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BEFORE</a:t>
            </a: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Finish your work before you leave.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AFTER</a:t>
            </a: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We went home after the party ended.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UNTIL</a:t>
            </a: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Wait here until I return.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6"/>
          <p:cNvSpPr txBox="1"/>
          <p:nvPr>
            <p:ph type="title"/>
          </p:nvPr>
        </p:nvSpPr>
        <p:spPr>
          <a:xfrm>
            <a:off x="311700" y="270050"/>
            <a:ext cx="8520600" cy="8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3️⃣ </a:t>
            </a:r>
            <a:r>
              <a:rPr lang="en" sz="4456">
                <a:solidFill>
                  <a:srgbClr val="00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CORRELATIVE CONJUNCTIONS</a:t>
            </a:r>
            <a:endParaRPr sz="4456">
              <a:solidFill>
                <a:srgbClr val="00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9" name="Google Shape;129;p26"/>
          <p:cNvSpPr txBox="1"/>
          <p:nvPr>
            <p:ph idx="1" type="body"/>
          </p:nvPr>
        </p:nvSpPr>
        <p:spPr>
          <a:xfrm>
            <a:off x="311700" y="1422850"/>
            <a:ext cx="8520600" cy="350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These are pairs of conjunctions that work together.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Common pairs:</a:t>
            </a:r>
            <a:endParaRPr b="1">
              <a:solidFill>
                <a:schemeClr val="dk1"/>
              </a:solidFill>
            </a:endParaRPr>
          </a:p>
          <a:p>
            <a:pPr indent="-287973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both … and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either … or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neither … nor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not only … but also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whether … or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>
            <p:ph type="title"/>
          </p:nvPr>
        </p:nvSpPr>
        <p:spPr>
          <a:xfrm>
            <a:off x="311700" y="270050"/>
            <a:ext cx="8520600" cy="8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✅ </a:t>
            </a:r>
            <a:r>
              <a:rPr b="1" lang="en" sz="34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 Correlative Conjunctions</a:t>
            </a:r>
            <a:endParaRPr b="1" sz="34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5" name="Google Shape;135;p27"/>
          <p:cNvSpPr txBox="1"/>
          <p:nvPr>
            <p:ph idx="1" type="body"/>
          </p:nvPr>
        </p:nvSpPr>
        <p:spPr>
          <a:xfrm>
            <a:off x="311700" y="1305325"/>
            <a:ext cx="8520600" cy="357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118">
                <a:solidFill>
                  <a:schemeClr val="lt1"/>
                </a:solidFill>
              </a:rPr>
              <a:t>BOTH … AND</a:t>
            </a: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18"/>
              <a:buChar char="●"/>
            </a:pPr>
            <a:r>
              <a:rPr b="1" lang="en" sz="1118">
                <a:solidFill>
                  <a:schemeClr val="dk1"/>
                </a:solidFill>
              </a:rPr>
              <a:t>Both Maria and Ana are absent.</a:t>
            </a:r>
            <a:br>
              <a:rPr b="1" lang="en" sz="1118">
                <a:solidFill>
                  <a:schemeClr val="dk1"/>
                </a:solidFill>
              </a:rPr>
            </a:br>
            <a:endParaRPr b="1" sz="1118">
              <a:solidFill>
                <a:schemeClr val="dk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18"/>
              <a:buChar char="●"/>
            </a:pPr>
            <a:r>
              <a:rPr b="1" lang="en" sz="1118">
                <a:solidFill>
                  <a:schemeClr val="dk1"/>
                </a:solidFill>
              </a:rPr>
              <a:t>He likes both basketball and volleyball.</a:t>
            </a:r>
            <a:br>
              <a:rPr b="1" lang="en" sz="1118">
                <a:solidFill>
                  <a:schemeClr val="dk1"/>
                </a:solidFill>
              </a:rPr>
            </a:br>
            <a:endParaRPr b="1" sz="1118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118">
                <a:solidFill>
                  <a:schemeClr val="lt1"/>
                </a:solidFill>
              </a:rPr>
              <a:t>EITHER … OR</a:t>
            </a: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18"/>
              <a:buChar char="●"/>
            </a:pPr>
            <a:r>
              <a:rPr b="1" lang="en" sz="1118">
                <a:solidFill>
                  <a:schemeClr val="dk1"/>
                </a:solidFill>
              </a:rPr>
              <a:t>You can either stay or leave.</a:t>
            </a:r>
            <a:br>
              <a:rPr b="1" lang="en" sz="1118">
                <a:solidFill>
                  <a:schemeClr val="dk1"/>
                </a:solidFill>
              </a:rPr>
            </a:br>
            <a:endParaRPr b="1" sz="1118">
              <a:solidFill>
                <a:schemeClr val="dk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18"/>
              <a:buChar char="●"/>
            </a:pPr>
            <a:r>
              <a:rPr b="1" lang="en" sz="1118">
                <a:solidFill>
                  <a:schemeClr val="dk1"/>
                </a:solidFill>
              </a:rPr>
              <a:t>Either my mother or my father will attend.</a:t>
            </a:r>
            <a:br>
              <a:rPr b="1" lang="en" sz="1118">
                <a:solidFill>
                  <a:schemeClr val="dk1"/>
                </a:solidFill>
              </a:rPr>
            </a:br>
            <a:endParaRPr b="1" sz="1118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118">
                <a:solidFill>
                  <a:schemeClr val="lt1"/>
                </a:solidFill>
              </a:rPr>
              <a:t>NEITHER … NOR</a:t>
            </a: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18"/>
              <a:buChar char="●"/>
            </a:pPr>
            <a:r>
              <a:rPr b="1" lang="en" sz="1118">
                <a:solidFill>
                  <a:schemeClr val="dk1"/>
                </a:solidFill>
              </a:rPr>
              <a:t>Neither John nor Peter was there.</a:t>
            </a:r>
            <a:br>
              <a:rPr b="1" lang="en" sz="1118">
                <a:solidFill>
                  <a:schemeClr val="dk1"/>
                </a:solidFill>
              </a:rPr>
            </a:br>
            <a:endParaRPr b="1" sz="1118">
              <a:solidFill>
                <a:schemeClr val="dk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18"/>
              <a:buChar char="●"/>
            </a:pPr>
            <a:r>
              <a:rPr b="1" lang="en" sz="1118">
                <a:solidFill>
                  <a:schemeClr val="dk1"/>
                </a:solidFill>
              </a:rPr>
              <a:t>She likes neither coffee nor tea.</a:t>
            </a:r>
            <a:endParaRPr b="1" sz="1118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1018"/>
              <a:buNone/>
            </a:pPr>
            <a:r>
              <a:t/>
            </a:r>
            <a:endParaRPr sz="1665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8"/>
          <p:cNvSpPr txBox="1"/>
          <p:nvPr>
            <p:ph idx="1" type="body"/>
          </p:nvPr>
        </p:nvSpPr>
        <p:spPr>
          <a:xfrm>
            <a:off x="311700" y="258850"/>
            <a:ext cx="8520600" cy="46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NOT ONLY … BUT ALSO</a:t>
            </a: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She is not only smart </a:t>
            </a:r>
            <a:r>
              <a:rPr b="1" lang="en">
                <a:solidFill>
                  <a:schemeClr val="dk1"/>
                </a:solidFill>
              </a:rPr>
              <a:t>but also</a:t>
            </a:r>
            <a:r>
              <a:rPr lang="en">
                <a:solidFill>
                  <a:schemeClr val="dk1"/>
                </a:solidFill>
              </a:rPr>
              <a:t> kind.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He not only sings </a:t>
            </a:r>
            <a:r>
              <a:rPr b="1" lang="en">
                <a:solidFill>
                  <a:schemeClr val="dk1"/>
                </a:solidFill>
              </a:rPr>
              <a:t>but also</a:t>
            </a:r>
            <a:r>
              <a:rPr lang="en">
                <a:solidFill>
                  <a:schemeClr val="dk1"/>
                </a:solidFill>
              </a:rPr>
              <a:t> dances.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WHETHER … OR</a:t>
            </a: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 don’t know whether to laugh </a:t>
            </a:r>
            <a:r>
              <a:rPr b="1" lang="en">
                <a:solidFill>
                  <a:schemeClr val="dk1"/>
                </a:solidFill>
              </a:rPr>
              <a:t>or</a:t>
            </a:r>
            <a:r>
              <a:rPr lang="en">
                <a:solidFill>
                  <a:schemeClr val="dk1"/>
                </a:solidFill>
              </a:rPr>
              <a:t> cry.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She asked whether we are ready </a:t>
            </a:r>
            <a:r>
              <a:rPr b="1" lang="en">
                <a:solidFill>
                  <a:schemeClr val="dk1"/>
                </a:solidFill>
              </a:rPr>
              <a:t>or</a:t>
            </a:r>
            <a:r>
              <a:rPr lang="en">
                <a:solidFill>
                  <a:schemeClr val="dk1"/>
                </a:solidFill>
              </a:rPr>
              <a:t> not.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9"/>
          <p:cNvSpPr txBox="1"/>
          <p:nvPr>
            <p:ph type="title"/>
          </p:nvPr>
        </p:nvSpPr>
        <p:spPr>
          <a:xfrm>
            <a:off x="311700" y="230875"/>
            <a:ext cx="8520600" cy="8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300">
                <a:latin typeface="Permanent Marker"/>
                <a:ea typeface="Permanent Marker"/>
                <a:cs typeface="Permanent Marker"/>
                <a:sym typeface="Permanent Marker"/>
              </a:rPr>
              <a:t>📝 </a:t>
            </a:r>
            <a:r>
              <a:rPr b="1" lang="en" sz="3300">
                <a:solidFill>
                  <a:schemeClr val="lt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1: Identify the Conjunction</a:t>
            </a:r>
            <a:endParaRPr b="1" sz="3300">
              <a:solidFill>
                <a:schemeClr val="lt1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6" name="Google Shape;146;p29"/>
          <p:cNvSpPr txBox="1"/>
          <p:nvPr>
            <p:ph idx="1" type="body"/>
          </p:nvPr>
        </p:nvSpPr>
        <p:spPr>
          <a:xfrm>
            <a:off x="345275" y="1152475"/>
            <a:ext cx="8520600" cy="365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rgbClr val="FF0000"/>
                </a:solidFill>
              </a:rPr>
              <a:t>Underline the conjunction and identify its type.</a:t>
            </a:r>
            <a:endParaRPr b="1" sz="1600">
              <a:solidFill>
                <a:srgbClr val="FF0000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I wanted to sleep, but I had homework.</a:t>
            </a:r>
            <a:br>
              <a:rPr b="1" lang="en" sz="1600">
                <a:solidFill>
                  <a:schemeClr val="dk1"/>
                </a:solidFill>
              </a:rPr>
            </a:b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She cried because she was hurt.</a:t>
            </a:r>
            <a:br>
              <a:rPr b="1" lang="en" sz="1600">
                <a:solidFill>
                  <a:schemeClr val="dk1"/>
                </a:solidFill>
              </a:rPr>
            </a:b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Both Ana and Carla joined the contest.</a:t>
            </a:r>
            <a:br>
              <a:rPr b="1" lang="en" sz="1600">
                <a:solidFill>
                  <a:schemeClr val="dk1"/>
                </a:solidFill>
              </a:rPr>
            </a:b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You can stay or leave.</a:t>
            </a:r>
            <a:br>
              <a:rPr b="1" lang="en" sz="1600">
                <a:solidFill>
                  <a:schemeClr val="dk1"/>
                </a:solidFill>
              </a:rPr>
            </a:b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Although it was late, he continued working.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0"/>
          <p:cNvSpPr txBox="1"/>
          <p:nvPr>
            <p:ph type="title"/>
          </p:nvPr>
        </p:nvSpPr>
        <p:spPr>
          <a:xfrm>
            <a:off x="311700" y="298025"/>
            <a:ext cx="8520600" cy="71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2: Choose the Correct Conjunction</a:t>
            </a:r>
            <a:endParaRPr sz="3000">
              <a:solidFill>
                <a:schemeClr val="lt1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2" name="Google Shape;152;p30"/>
          <p:cNvSpPr txBox="1"/>
          <p:nvPr>
            <p:ph idx="1" type="body"/>
          </p:nvPr>
        </p:nvSpPr>
        <p:spPr>
          <a:xfrm>
            <a:off x="278800" y="1186050"/>
            <a:ext cx="8553600" cy="37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>
                <a:solidFill>
                  <a:schemeClr val="dk1"/>
                </a:solidFill>
              </a:rPr>
              <a:t>I was tired, ____ I continued studying.</a:t>
            </a:r>
            <a:br>
              <a:rPr b="1" lang="en">
                <a:solidFill>
                  <a:schemeClr val="dk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(and / but / or)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>
                <a:solidFill>
                  <a:schemeClr val="dk1"/>
                </a:solidFill>
              </a:rPr>
              <a:t>She stayed home ____ she was sick.</a:t>
            </a:r>
            <a:br>
              <a:rPr b="1" lang="en">
                <a:solidFill>
                  <a:schemeClr val="dk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(because / or / yet)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>
                <a:solidFill>
                  <a:schemeClr val="dk1"/>
                </a:solidFill>
              </a:rPr>
              <a:t>____ you study hard, you will pass.</a:t>
            </a:r>
            <a:br>
              <a:rPr b="1" lang="en">
                <a:solidFill>
                  <a:schemeClr val="dk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(If / But / And)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>
                <a:solidFill>
                  <a:schemeClr val="dk1"/>
                </a:solidFill>
              </a:rPr>
              <a:t>I like both pizza ____ pasta.</a:t>
            </a:r>
            <a:br>
              <a:rPr b="1" lang="en">
                <a:solidFill>
                  <a:schemeClr val="dk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(or / and / but)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>
                <a:solidFill>
                  <a:schemeClr val="dk1"/>
                </a:solidFill>
              </a:rPr>
              <a:t>He will not succeed ____ he works hard.</a:t>
            </a:r>
            <a:br>
              <a:rPr b="1" lang="en">
                <a:solidFill>
                  <a:schemeClr val="dk1"/>
                </a:solidFill>
              </a:rPr>
            </a:br>
            <a:r>
              <a:rPr b="1" lang="en">
                <a:solidFill>
                  <a:schemeClr val="dk1"/>
                </a:solidFill>
              </a:rPr>
              <a:t> </a:t>
            </a:r>
            <a:r>
              <a:rPr b="1" lang="en">
                <a:solidFill>
                  <a:schemeClr val="lt1"/>
                </a:solidFill>
              </a:rPr>
              <a:t>(unless / and / so)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1"/>
          <p:cNvSpPr txBox="1"/>
          <p:nvPr>
            <p:ph type="title"/>
          </p:nvPr>
        </p:nvSpPr>
        <p:spPr>
          <a:xfrm>
            <a:off x="311700" y="270050"/>
            <a:ext cx="8520600" cy="94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b="1" lang="en" sz="4244">
                <a:solidFill>
                  <a:schemeClr val="lt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3: Combine the Sentences</a:t>
            </a:r>
            <a:endParaRPr b="1" sz="4244">
              <a:solidFill>
                <a:schemeClr val="lt1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8" name="Google Shape;158;p31"/>
          <p:cNvSpPr txBox="1"/>
          <p:nvPr>
            <p:ph idx="1" type="body"/>
          </p:nvPr>
        </p:nvSpPr>
        <p:spPr>
          <a:xfrm>
            <a:off x="311700" y="1327700"/>
            <a:ext cx="8520600" cy="35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Combine the sentences using an appropriate conjunction.</a:t>
            </a:r>
            <a:endParaRPr b="1">
              <a:solidFill>
                <a:srgbClr val="FF0000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It was raining. We went outside.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She studied hard. She passed the exam.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I like coffee. I like tea.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He was tired. He continued working.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Finish your homework. You watch TV.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64450"/>
            <a:ext cx="8520600" cy="129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702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sz="702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428425"/>
            <a:ext cx="8520600" cy="3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rgbClr val="FF0000"/>
                </a:solidFill>
              </a:rPr>
              <a:t>At the end of the lesson, students should be able to:</a:t>
            </a:r>
            <a:endParaRPr b="1" sz="1600">
              <a:solidFill>
                <a:srgbClr val="FF0000"/>
              </a:solidFill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Define conjunctions.</a:t>
            </a:r>
            <a:br>
              <a:rPr b="1" lang="en" sz="1700">
                <a:solidFill>
                  <a:schemeClr val="dk1"/>
                </a:solidFill>
              </a:rPr>
            </a:br>
            <a:endParaRPr b="1" sz="1700">
              <a:solidFill>
                <a:schemeClr val="dk1"/>
              </a:solidFill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Identify the different types of conjunctions.</a:t>
            </a:r>
            <a:br>
              <a:rPr b="1" lang="en" sz="1700">
                <a:solidFill>
                  <a:schemeClr val="dk1"/>
                </a:solidFill>
              </a:rPr>
            </a:br>
            <a:endParaRPr b="1" sz="1700">
              <a:solidFill>
                <a:schemeClr val="dk1"/>
              </a:solidFill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Use conjunctions correctly in sentences.</a:t>
            </a:r>
            <a:br>
              <a:rPr b="1" lang="en" sz="1700">
                <a:solidFill>
                  <a:schemeClr val="dk1"/>
                </a:solidFill>
              </a:rPr>
            </a:br>
            <a:endParaRPr b="1" sz="1700">
              <a:solidFill>
                <a:schemeClr val="dk1"/>
              </a:solidFill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AutoNum type="arabicPeriod"/>
            </a:pPr>
            <a:r>
              <a:rPr b="1" lang="en" sz="1700">
                <a:solidFill>
                  <a:schemeClr val="dk1"/>
                </a:solidFill>
              </a:rPr>
              <a:t>Construct sentences using various conjunctions.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275650"/>
            <a:ext cx="8520600" cy="97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92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MOTIVATION (Warm-Up Activity)</a:t>
            </a:r>
            <a:endParaRPr sz="392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273200" y="1109450"/>
            <a:ext cx="8626200" cy="38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Let’s analyze these sentences:</a:t>
            </a:r>
            <a:endParaRPr b="1" sz="10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AutoNum type="arabicPeriod"/>
            </a:pPr>
            <a:r>
              <a:rPr b="1" lang="en" sz="900">
                <a:solidFill>
                  <a:schemeClr val="dk1"/>
                </a:solidFill>
              </a:rPr>
              <a:t>I wanted to go outside. It was raining.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AutoNum type="arabicPeriod"/>
            </a:pPr>
            <a:r>
              <a:rPr b="1" lang="en" sz="900">
                <a:solidFill>
                  <a:schemeClr val="dk1"/>
                </a:solidFill>
              </a:rPr>
              <a:t>She studied hard. She passed the exam.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AutoNum type="arabicPeriod"/>
            </a:pPr>
            <a:r>
              <a:rPr b="1" lang="en" sz="900">
                <a:solidFill>
                  <a:schemeClr val="dk1"/>
                </a:solidFill>
              </a:rPr>
              <a:t>Do you want coffee? Do you want juice?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👉 How can we combine these sentences into one?</a:t>
            </a:r>
            <a:endParaRPr b="1"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0000"/>
                </a:solidFill>
              </a:rPr>
              <a:t>Possible answers:</a:t>
            </a:r>
            <a:endParaRPr b="1" sz="1000">
              <a:solidFill>
                <a:srgbClr val="FF0000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Char char="●"/>
            </a:pPr>
            <a:r>
              <a:rPr b="1" lang="en" sz="900">
                <a:solidFill>
                  <a:schemeClr val="dk1"/>
                </a:solidFill>
              </a:rPr>
              <a:t>I wanted to go outside but it was raining.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●"/>
            </a:pPr>
            <a:r>
              <a:rPr b="1" lang="en" sz="900">
                <a:solidFill>
                  <a:schemeClr val="dk1"/>
                </a:solidFill>
              </a:rPr>
              <a:t>She studied hard so she passed the exam.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●"/>
            </a:pPr>
            <a:r>
              <a:rPr b="1" lang="en" sz="900">
                <a:solidFill>
                  <a:schemeClr val="dk1"/>
                </a:solidFill>
              </a:rPr>
              <a:t>Do you want coffee or juice?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FFFF00"/>
                </a:solidFill>
              </a:rPr>
              <a:t>Take note of this!!!</a:t>
            </a:r>
            <a:br>
              <a:rPr b="1" lang="en" sz="900">
                <a:solidFill>
                  <a:schemeClr val="dk1"/>
                </a:solidFill>
              </a:rPr>
            </a:br>
            <a:r>
              <a:rPr b="1" lang="en" sz="900">
                <a:solidFill>
                  <a:schemeClr val="dk1"/>
                </a:solidFill>
              </a:rPr>
              <a:t> ➡️ The words </a:t>
            </a:r>
            <a:r>
              <a:rPr b="1" i="1" lang="en" sz="900">
                <a:solidFill>
                  <a:schemeClr val="dk1"/>
                </a:solidFill>
              </a:rPr>
              <a:t>but, so,</a:t>
            </a:r>
            <a:r>
              <a:rPr b="1" lang="en" sz="900">
                <a:solidFill>
                  <a:schemeClr val="dk1"/>
                </a:solidFill>
              </a:rPr>
              <a:t> and </a:t>
            </a:r>
            <a:r>
              <a:rPr b="1" i="1" lang="en" sz="900">
                <a:solidFill>
                  <a:schemeClr val="dk1"/>
                </a:solidFill>
              </a:rPr>
              <a:t>or</a:t>
            </a:r>
            <a:r>
              <a:rPr b="1" lang="en" sz="900">
                <a:solidFill>
                  <a:schemeClr val="dk1"/>
                </a:solidFill>
              </a:rPr>
              <a:t> are called conjunctions.</a:t>
            </a:r>
            <a:endParaRPr b="1"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68300" cy="140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900">
                <a:latin typeface="Permanent Marker"/>
                <a:ea typeface="Permanent Marker"/>
                <a:cs typeface="Permanent Marker"/>
                <a:sym typeface="Permanent Marker"/>
              </a:rPr>
              <a:t>📌 </a:t>
            </a:r>
            <a:r>
              <a:rPr b="1" lang="en" sz="4900">
                <a:solidFill>
                  <a:srgbClr val="98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is a Conjunction?</a:t>
            </a:r>
            <a:endParaRPr sz="4900">
              <a:solidFill>
                <a:srgbClr val="98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2077575"/>
            <a:ext cx="8520600" cy="24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chemeClr val="dk1"/>
                </a:solidFill>
              </a:rPr>
              <a:t>A </a:t>
            </a:r>
            <a:r>
              <a:rPr b="1" lang="en" sz="2600">
                <a:solidFill>
                  <a:schemeClr val="lt1"/>
                </a:solidFill>
              </a:rPr>
              <a:t>CONJUNCTION </a:t>
            </a:r>
            <a:r>
              <a:rPr b="1" lang="en" sz="2600">
                <a:solidFill>
                  <a:schemeClr val="dk1"/>
                </a:solidFill>
              </a:rPr>
              <a:t>is a word used to connect words, phrases, or clauses in a sentence.</a:t>
            </a:r>
            <a:endParaRPr b="1"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chemeClr val="dk1"/>
                </a:solidFill>
              </a:rPr>
              <a:t>Think of conjunctions as bridges that join ideas together.</a:t>
            </a:r>
            <a:endParaRPr b="1"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135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b="1" lang="en" sz="5578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TYPES OF CONJUNCTIONS</a:t>
            </a:r>
            <a:endParaRPr b="1" sz="5578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613100"/>
            <a:ext cx="8520600" cy="324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>
                <a:solidFill>
                  <a:schemeClr val="dk1"/>
                </a:solidFill>
              </a:rPr>
              <a:t>There are three main types of conjunctions:</a:t>
            </a:r>
            <a:endParaRPr b="1"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b="1" lang="en" sz="2100">
                <a:solidFill>
                  <a:srgbClr val="FF00FF"/>
                </a:solidFill>
              </a:rPr>
              <a:t>Coordinating Conjunctions</a:t>
            </a:r>
            <a:br>
              <a:rPr b="1" lang="en" sz="2100">
                <a:solidFill>
                  <a:schemeClr val="dk1"/>
                </a:solidFill>
              </a:rPr>
            </a:br>
            <a:endParaRPr b="1"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AutoNum type="arabicPeriod"/>
            </a:pPr>
            <a:r>
              <a:rPr b="1" lang="en" sz="2100">
                <a:solidFill>
                  <a:schemeClr val="lt1"/>
                </a:solidFill>
              </a:rPr>
              <a:t>Subordinating Conjunctions</a:t>
            </a:r>
            <a:br>
              <a:rPr b="1" lang="en" sz="2100">
                <a:solidFill>
                  <a:schemeClr val="dk1"/>
                </a:solidFill>
              </a:rPr>
            </a:br>
            <a:endParaRPr b="1"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100"/>
              <a:buAutoNum type="arabicPeriod"/>
            </a:pPr>
            <a:r>
              <a:rPr b="1" lang="en" sz="2100">
                <a:solidFill>
                  <a:srgbClr val="0000FF"/>
                </a:solidFill>
              </a:rPr>
              <a:t>Correlative Conjunctions</a:t>
            </a:r>
            <a:endParaRPr b="1" sz="21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242075"/>
            <a:ext cx="8520600" cy="110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1️⃣ </a:t>
            </a:r>
            <a:r>
              <a:rPr lang="en" sz="38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COORDINATING CONJUNCTIONS</a:t>
            </a:r>
            <a:endParaRPr sz="38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261325" y="1148625"/>
            <a:ext cx="8520600" cy="37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Remember the acronym: </a:t>
            </a:r>
            <a:r>
              <a:rPr b="1" lang="en" sz="1300">
                <a:solidFill>
                  <a:schemeClr val="lt1"/>
                </a:solidFill>
              </a:rPr>
              <a:t>FANBOYS</a:t>
            </a: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F </a:t>
            </a:r>
            <a:r>
              <a:rPr b="1" lang="en" sz="1300">
                <a:solidFill>
                  <a:schemeClr val="dk1"/>
                </a:solidFill>
              </a:rPr>
              <a:t>– for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A </a:t>
            </a:r>
            <a:r>
              <a:rPr b="1" lang="en" sz="1300">
                <a:solidFill>
                  <a:schemeClr val="dk1"/>
                </a:solidFill>
              </a:rPr>
              <a:t>– and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N </a:t>
            </a:r>
            <a:r>
              <a:rPr b="1" lang="en" sz="1300">
                <a:solidFill>
                  <a:schemeClr val="dk1"/>
                </a:solidFill>
              </a:rPr>
              <a:t>– nor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B</a:t>
            </a:r>
            <a:r>
              <a:rPr b="1" lang="en" sz="1300">
                <a:solidFill>
                  <a:schemeClr val="dk1"/>
                </a:solidFill>
              </a:rPr>
              <a:t> – but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O </a:t>
            </a:r>
            <a:r>
              <a:rPr b="1" lang="en" sz="1300">
                <a:solidFill>
                  <a:schemeClr val="dk1"/>
                </a:solidFill>
              </a:rPr>
              <a:t>– or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Y</a:t>
            </a:r>
            <a:r>
              <a:rPr b="1" lang="en" sz="1300">
                <a:solidFill>
                  <a:schemeClr val="dk1"/>
                </a:solidFill>
              </a:rPr>
              <a:t> – yet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S </a:t>
            </a:r>
            <a:r>
              <a:rPr b="1" lang="en" sz="1300">
                <a:solidFill>
                  <a:schemeClr val="dk1"/>
                </a:solidFill>
              </a:rPr>
              <a:t>– so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236475"/>
            <a:ext cx="8520600" cy="7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✅ </a:t>
            </a:r>
            <a:r>
              <a:rPr lang="en" sz="3422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 of Coordinating Conjunctions</a:t>
            </a:r>
            <a:endParaRPr sz="3422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372475"/>
            <a:ext cx="8520600" cy="349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882"/>
              <a:buFont typeface="Arial"/>
              <a:buNone/>
            </a:pPr>
            <a:r>
              <a:rPr b="1" lang="en" sz="4250">
                <a:solidFill>
                  <a:schemeClr val="lt1"/>
                </a:solidFill>
              </a:rPr>
              <a:t>AND (adds information)</a:t>
            </a:r>
            <a:endParaRPr b="1" sz="4250">
              <a:solidFill>
                <a:schemeClr val="lt1"/>
              </a:solidFill>
            </a:endParaRPr>
          </a:p>
          <a:p>
            <a:pPr indent="-296069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250">
                <a:solidFill>
                  <a:schemeClr val="dk1"/>
                </a:solidFill>
              </a:rPr>
              <a:t>I like apples and bananas.</a:t>
            </a:r>
            <a:br>
              <a:rPr b="1" lang="en" sz="4250">
                <a:solidFill>
                  <a:schemeClr val="dk1"/>
                </a:solidFill>
              </a:rPr>
            </a:br>
            <a:endParaRPr b="1" sz="4250">
              <a:solidFill>
                <a:schemeClr val="dk1"/>
              </a:solidFill>
            </a:endParaRPr>
          </a:p>
          <a:p>
            <a:pPr indent="-296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250">
                <a:solidFill>
                  <a:schemeClr val="dk1"/>
                </a:solidFill>
              </a:rPr>
              <a:t>She sings and dances.</a:t>
            </a:r>
            <a:br>
              <a:rPr b="1" lang="en" sz="4250">
                <a:solidFill>
                  <a:schemeClr val="dk1"/>
                </a:solidFill>
              </a:rPr>
            </a:br>
            <a:endParaRPr b="1" sz="4250">
              <a:solidFill>
                <a:schemeClr val="dk1"/>
              </a:solidFill>
            </a:endParaRPr>
          </a:p>
          <a:p>
            <a:pPr indent="-296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250">
                <a:solidFill>
                  <a:schemeClr val="dk1"/>
                </a:solidFill>
              </a:rPr>
              <a:t>My brother and sister went to school.</a:t>
            </a:r>
            <a:br>
              <a:rPr b="1" lang="en" sz="4250">
                <a:solidFill>
                  <a:schemeClr val="dk1"/>
                </a:solidFill>
              </a:rPr>
            </a:br>
            <a:endParaRPr b="1" sz="4250">
              <a:solidFill>
                <a:schemeClr val="dk1"/>
              </a:solidFill>
            </a:endParaRPr>
          </a:p>
          <a:p>
            <a:pPr indent="-296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250">
                <a:solidFill>
                  <a:schemeClr val="dk1"/>
                </a:solidFill>
              </a:rPr>
              <a:t>He finished his homework and watched TV.</a:t>
            </a:r>
            <a:br>
              <a:rPr b="1" lang="en" sz="4250">
                <a:solidFill>
                  <a:schemeClr val="dk1"/>
                </a:solidFill>
              </a:rPr>
            </a:br>
            <a:endParaRPr b="1" sz="42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882"/>
              <a:buFont typeface="Arial"/>
              <a:buNone/>
            </a:pPr>
            <a:r>
              <a:rPr b="1" lang="en" sz="4250">
                <a:solidFill>
                  <a:schemeClr val="lt1"/>
                </a:solidFill>
              </a:rPr>
              <a:t>BUT (shows contrast)</a:t>
            </a:r>
            <a:endParaRPr b="1" sz="4250">
              <a:solidFill>
                <a:schemeClr val="lt1"/>
              </a:solidFill>
            </a:endParaRPr>
          </a:p>
          <a:p>
            <a:pPr indent="-296069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250">
                <a:solidFill>
                  <a:schemeClr val="dk1"/>
                </a:solidFill>
              </a:rPr>
              <a:t>I am tired but happy.</a:t>
            </a:r>
            <a:br>
              <a:rPr b="1" lang="en" sz="4250">
                <a:solidFill>
                  <a:schemeClr val="dk1"/>
                </a:solidFill>
              </a:rPr>
            </a:br>
            <a:endParaRPr b="1" sz="4250">
              <a:solidFill>
                <a:schemeClr val="dk1"/>
              </a:solidFill>
            </a:endParaRPr>
          </a:p>
          <a:p>
            <a:pPr indent="-296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250">
                <a:solidFill>
                  <a:schemeClr val="dk1"/>
                </a:solidFill>
              </a:rPr>
              <a:t>She is poor but honest.</a:t>
            </a:r>
            <a:br>
              <a:rPr b="1" lang="en" sz="4250">
                <a:solidFill>
                  <a:schemeClr val="dk1"/>
                </a:solidFill>
              </a:rPr>
            </a:br>
            <a:endParaRPr b="1" sz="4250">
              <a:solidFill>
                <a:schemeClr val="dk1"/>
              </a:solidFill>
            </a:endParaRPr>
          </a:p>
          <a:p>
            <a:pPr indent="-296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250">
                <a:solidFill>
                  <a:schemeClr val="dk1"/>
                </a:solidFill>
              </a:rPr>
              <a:t>He tried hard but failed.</a:t>
            </a:r>
            <a:br>
              <a:rPr b="1" lang="en" sz="4250">
                <a:solidFill>
                  <a:schemeClr val="dk1"/>
                </a:solidFill>
              </a:rPr>
            </a:br>
            <a:endParaRPr b="1" sz="4250">
              <a:solidFill>
                <a:schemeClr val="dk1"/>
              </a:solidFill>
            </a:endParaRPr>
          </a:p>
          <a:p>
            <a:pPr indent="-24606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882"/>
              <a:buChar char="●"/>
            </a:pPr>
            <a:r>
              <a:rPr b="1" lang="en" sz="4250">
                <a:solidFill>
                  <a:schemeClr val="dk1"/>
                </a:solidFill>
              </a:rPr>
              <a:t>The food looks good but tastes bad.</a:t>
            </a:r>
            <a:br>
              <a:rPr lang="en" sz="1100">
                <a:solidFill>
                  <a:schemeClr val="dk1"/>
                </a:solidFill>
              </a:rPr>
            </a:br>
            <a:endParaRPr sz="1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326000"/>
            <a:ext cx="8520600" cy="450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5715">
                <a:solidFill>
                  <a:schemeClr val="lt1"/>
                </a:solidFill>
              </a:rPr>
              <a:t>OR (shows choice)</a:t>
            </a:r>
            <a:endParaRPr b="1" sz="5715">
              <a:solidFill>
                <a:schemeClr val="lt1"/>
              </a:solidFill>
            </a:endParaRPr>
          </a:p>
          <a:p>
            <a:pPr indent="-319332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715">
                <a:solidFill>
                  <a:schemeClr val="dk1"/>
                </a:solidFill>
              </a:rPr>
              <a:t>Do you want tea or coffee?</a:t>
            </a:r>
            <a:br>
              <a:rPr b="1" lang="en" sz="5715">
                <a:solidFill>
                  <a:schemeClr val="dk1"/>
                </a:solidFill>
              </a:rPr>
            </a:br>
            <a:endParaRPr b="1" sz="5715">
              <a:solidFill>
                <a:schemeClr val="dk1"/>
              </a:solidFill>
            </a:endParaRPr>
          </a:p>
          <a:p>
            <a:pPr indent="-31933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715">
                <a:solidFill>
                  <a:schemeClr val="dk1"/>
                </a:solidFill>
              </a:rPr>
              <a:t>We can walk or take a jeepney.</a:t>
            </a:r>
            <a:br>
              <a:rPr b="1" lang="en" sz="5715">
                <a:solidFill>
                  <a:schemeClr val="dk1"/>
                </a:solidFill>
              </a:rPr>
            </a:br>
            <a:endParaRPr b="1" sz="5715">
              <a:solidFill>
                <a:schemeClr val="dk1"/>
              </a:solidFill>
            </a:endParaRPr>
          </a:p>
          <a:p>
            <a:pPr indent="-31933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715">
                <a:solidFill>
                  <a:schemeClr val="dk1"/>
                </a:solidFill>
              </a:rPr>
              <a:t>Is it red or blue?</a:t>
            </a:r>
            <a:br>
              <a:rPr b="1" lang="en" sz="5715">
                <a:solidFill>
                  <a:schemeClr val="dk1"/>
                </a:solidFill>
              </a:rPr>
            </a:br>
            <a:endParaRPr b="1" sz="5715">
              <a:solidFill>
                <a:schemeClr val="dk1"/>
              </a:solidFill>
            </a:endParaRPr>
          </a:p>
          <a:p>
            <a:pPr indent="-31933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715">
                <a:solidFill>
                  <a:schemeClr val="dk1"/>
                </a:solidFill>
              </a:rPr>
              <a:t>You may stay here or leave now.</a:t>
            </a:r>
            <a:br>
              <a:rPr b="1" lang="en" sz="5715">
                <a:solidFill>
                  <a:schemeClr val="dk1"/>
                </a:solidFill>
              </a:rPr>
            </a:br>
            <a:endParaRPr b="1" sz="5715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5715">
                <a:solidFill>
                  <a:schemeClr val="lt1"/>
                </a:solidFill>
              </a:rPr>
              <a:t>SO (shows result)</a:t>
            </a:r>
            <a:endParaRPr b="1" sz="5715">
              <a:solidFill>
                <a:schemeClr val="lt1"/>
              </a:solidFill>
            </a:endParaRPr>
          </a:p>
          <a:p>
            <a:pPr indent="-319332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715">
                <a:solidFill>
                  <a:schemeClr val="dk1"/>
                </a:solidFill>
              </a:rPr>
              <a:t>It was raining, so we stayed inside.</a:t>
            </a:r>
            <a:br>
              <a:rPr b="1" lang="en" sz="5715">
                <a:solidFill>
                  <a:schemeClr val="dk1"/>
                </a:solidFill>
              </a:rPr>
            </a:br>
            <a:endParaRPr b="1" sz="5715">
              <a:solidFill>
                <a:schemeClr val="dk1"/>
              </a:solidFill>
            </a:endParaRPr>
          </a:p>
          <a:p>
            <a:pPr indent="-31933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715">
                <a:solidFill>
                  <a:schemeClr val="dk1"/>
                </a:solidFill>
              </a:rPr>
              <a:t>She was sick, so she didn’t attend class.</a:t>
            </a:r>
            <a:br>
              <a:rPr b="1" lang="en" sz="5715">
                <a:solidFill>
                  <a:schemeClr val="dk1"/>
                </a:solidFill>
              </a:rPr>
            </a:br>
            <a:endParaRPr b="1" sz="5715">
              <a:solidFill>
                <a:schemeClr val="dk1"/>
              </a:solidFill>
            </a:endParaRPr>
          </a:p>
          <a:p>
            <a:pPr indent="-31933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715">
                <a:solidFill>
                  <a:schemeClr val="dk1"/>
                </a:solidFill>
              </a:rPr>
              <a:t>He studied hard, so he passed.</a:t>
            </a:r>
            <a:br>
              <a:rPr b="1" lang="en" sz="5715">
                <a:solidFill>
                  <a:schemeClr val="dk1"/>
                </a:solidFill>
              </a:rPr>
            </a:br>
            <a:endParaRPr b="1" sz="5715">
              <a:solidFill>
                <a:schemeClr val="dk1"/>
              </a:solidFill>
            </a:endParaRPr>
          </a:p>
          <a:p>
            <a:pPr indent="-31933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715">
                <a:solidFill>
                  <a:schemeClr val="dk1"/>
                </a:solidFill>
              </a:rPr>
              <a:t>The road was flooded, so traffic was heavy.</a:t>
            </a:r>
            <a:br>
              <a:rPr lang="en" sz="5715">
                <a:solidFill>
                  <a:schemeClr val="dk1"/>
                </a:solidFill>
              </a:rPr>
            </a:br>
            <a:endParaRPr sz="5715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11700" y="303625"/>
            <a:ext cx="8520600" cy="458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lt1"/>
                </a:solidFill>
              </a:rPr>
              <a:t>YET (shows contrast)</a:t>
            </a:r>
            <a:endParaRPr b="1" sz="1700">
              <a:solidFill>
                <a:schemeClr val="lt1"/>
              </a:solidFill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He is rich, yet he is unhappy.</a:t>
            </a:r>
            <a:br>
              <a:rPr b="1" lang="en" sz="1700">
                <a:solidFill>
                  <a:schemeClr val="dk1"/>
                </a:solidFill>
              </a:rPr>
            </a:b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She is young, yet very responsible.</a:t>
            </a:r>
            <a:br>
              <a:rPr b="1" lang="en" sz="1700">
                <a:solidFill>
                  <a:schemeClr val="dk1"/>
                </a:solidFill>
              </a:rPr>
            </a:b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lt1"/>
                </a:solidFill>
              </a:rPr>
              <a:t>FOR (means because)</a:t>
            </a:r>
            <a:endParaRPr b="1" sz="1700">
              <a:solidFill>
                <a:schemeClr val="lt1"/>
              </a:solidFill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She stayed home, for she was ill.</a:t>
            </a:r>
            <a:br>
              <a:rPr b="1" lang="en" sz="1700">
                <a:solidFill>
                  <a:schemeClr val="dk1"/>
                </a:solidFill>
              </a:rPr>
            </a:b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lt1"/>
                </a:solidFill>
              </a:rPr>
              <a:t>NOR</a:t>
            </a:r>
            <a:endParaRPr b="1" sz="1700">
              <a:solidFill>
                <a:schemeClr val="lt1"/>
              </a:solidFill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She does not like milk, nor does she like juice.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