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93000">
              <a:schemeClr val="accent3">
                <a:lumMod val="20000"/>
                <a:lumOff val="80000"/>
              </a:schemeClr>
            </a:gs>
            <a:gs pos="7000">
              <a:schemeClr val="accent3">
                <a:lumMod val="20000"/>
                <a:lumOff val="80000"/>
              </a:schemeClr>
            </a:gs>
            <a:gs pos="100000">
              <a:srgbClr val="FFFF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" Type="http://schemas.openxmlformats.org/officeDocument/2006/relationships/image" Target="../media/image9.png"/><Relationship Id="rId16" Type="http://schemas.openxmlformats.org/officeDocument/2006/relationships/image" Target="../media/image23.png"/><Relationship Id="rId20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19" Type="http://schemas.openxmlformats.org/officeDocument/2006/relationships/image" Target="../media/image26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10" Type="http://schemas.openxmlformats.org/officeDocument/2006/relationships/image" Target="../media/image3.gif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2667000"/>
            <a:ext cx="6557949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Matrix Algebra (1)</a:t>
            </a:r>
            <a:endParaRPr lang="en-US" sz="6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6" name="Picture 2" descr="http://upload.wikimedia.org/wikipedia/commons/thumb/b/bb/Matrix.svg/247px-Matrix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"/>
            <a:ext cx="3048000" cy="2468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2.bp.blogspot.com/-KznF_lKOqDo/TbR67bFagrI/AAAAAAAAAY0/K6HiIptK0iQ/s320/Matrix_multiplication_diagram_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810000"/>
            <a:ext cx="3133725" cy="2753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mathsisfun.com/algebra/images/matrix-multiply-order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419600"/>
            <a:ext cx="4833115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-users.cs.umn.edu/~saad/images/df16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04800"/>
            <a:ext cx="23622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152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Starter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dirty="0" smtClean="0">
                <a:latin typeface="Comic Sans MS" pitchFamily="66" charset="0"/>
              </a:rPr>
              <a:t>These tables show information on items sold in 2 different shops over several days. </a:t>
            </a:r>
            <a:r>
              <a:rPr lang="en-US" sz="1800" dirty="0" err="1" smtClean="0">
                <a:latin typeface="Comic Sans MS" pitchFamily="66" charset="0"/>
              </a:rPr>
              <a:t>Summarise</a:t>
            </a:r>
            <a:r>
              <a:rPr lang="en-US" sz="1800" dirty="0" smtClean="0">
                <a:latin typeface="Comic Sans MS" pitchFamily="66" charset="0"/>
              </a:rPr>
              <a:t> the information into a single table.</a:t>
            </a:r>
            <a:endParaRPr lang="en-GB" sz="1800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4495800"/>
            <a:ext cx="2057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Comic Sans MS" pitchFamily="66" charset="0"/>
              </a:rPr>
              <a:t>You can </a:t>
            </a:r>
            <a:r>
              <a:rPr lang="en-US" sz="1600" dirty="0" err="1" smtClean="0">
                <a:solidFill>
                  <a:srgbClr val="FF0000"/>
                </a:solidFill>
                <a:latin typeface="Comic Sans MS" pitchFamily="66" charset="0"/>
              </a:rPr>
              <a:t>summarise</a:t>
            </a:r>
            <a:r>
              <a:rPr lang="en-US" sz="1600" dirty="0" smtClean="0">
                <a:solidFill>
                  <a:srgbClr val="FF0000"/>
                </a:solidFill>
                <a:latin typeface="Comic Sans MS" pitchFamily="66" charset="0"/>
              </a:rPr>
              <a:t> the table by adding corresponding columns together!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3925887" y="4419600"/>
            <a:ext cx="12700" cy="1535113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4648200" y="4419600"/>
            <a:ext cx="12700" cy="1535113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5372100" y="4419600"/>
            <a:ext cx="12700" cy="1535113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3201987" y="4722813"/>
            <a:ext cx="2906713" cy="12700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3201987" y="5027613"/>
            <a:ext cx="2906713" cy="12700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3201987" y="5332413"/>
            <a:ext cx="2906713" cy="12700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3201987" y="5637213"/>
            <a:ext cx="2906713" cy="12700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3201987" y="4419600"/>
            <a:ext cx="12700" cy="1535113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6096000" y="4419600"/>
            <a:ext cx="12700" cy="1535113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3201987" y="4419600"/>
            <a:ext cx="2906713" cy="12700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3201987" y="5942013"/>
            <a:ext cx="2906713" cy="12700"/>
          </a:xfrm>
          <a:prstGeom prst="rect">
            <a:avLst/>
          </a:pr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3305175" y="4462463"/>
            <a:ext cx="606425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TOTAL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4152900" y="4462463"/>
            <a:ext cx="360363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TVs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4781550" y="4462463"/>
            <a:ext cx="542925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Radios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5495925" y="4462463"/>
            <a:ext cx="563563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Phones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3330575" y="4765675"/>
            <a:ext cx="5540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DAY 1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2"/>
          <p:cNvSpPr>
            <a:spLocks noChangeArrowheads="1"/>
          </p:cNvSpPr>
          <p:nvPr/>
        </p:nvSpPr>
        <p:spPr bwMode="auto">
          <a:xfrm>
            <a:off x="4213225" y="4765675"/>
            <a:ext cx="233363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cs typeface="Arial" pitchFamily="34" charset="0"/>
              </a:rPr>
              <a:t>15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4970462" y="4765675"/>
            <a:ext cx="1651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cs typeface="Arial" pitchFamily="34" charset="0"/>
              </a:rPr>
              <a:t>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5648325" y="4765675"/>
            <a:ext cx="258763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cs typeface="Arial" pitchFamily="34" charset="0"/>
              </a:rPr>
              <a:t>26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5"/>
          <p:cNvSpPr>
            <a:spLocks noChangeArrowheads="1"/>
          </p:cNvSpPr>
          <p:nvPr/>
        </p:nvSpPr>
        <p:spPr bwMode="auto">
          <a:xfrm>
            <a:off x="3330575" y="5070475"/>
            <a:ext cx="5540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DAY 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6"/>
          <p:cNvSpPr>
            <a:spLocks noChangeArrowheads="1"/>
          </p:cNvSpPr>
          <p:nvPr/>
        </p:nvSpPr>
        <p:spPr bwMode="auto">
          <a:xfrm>
            <a:off x="4246562" y="5070475"/>
            <a:ext cx="1651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cs typeface="Arial" pitchFamily="34" charset="0"/>
              </a:rPr>
              <a:t>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4970462" y="5070475"/>
            <a:ext cx="1651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cs typeface="Arial" pitchFamily="34" charset="0"/>
              </a:rPr>
              <a:t>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" name="Rectangle 28"/>
          <p:cNvSpPr>
            <a:spLocks noChangeArrowheads="1"/>
          </p:cNvSpPr>
          <p:nvPr/>
        </p:nvSpPr>
        <p:spPr bwMode="auto">
          <a:xfrm>
            <a:off x="5661025" y="5070475"/>
            <a:ext cx="233363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cs typeface="Arial" pitchFamily="34" charset="0"/>
              </a:rPr>
              <a:t>18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29"/>
          <p:cNvSpPr>
            <a:spLocks noChangeArrowheads="1"/>
          </p:cNvSpPr>
          <p:nvPr/>
        </p:nvSpPr>
        <p:spPr bwMode="auto">
          <a:xfrm>
            <a:off x="3330575" y="5375275"/>
            <a:ext cx="5540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DAY 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0"/>
          <p:cNvSpPr>
            <a:spLocks noChangeArrowheads="1"/>
          </p:cNvSpPr>
          <p:nvPr/>
        </p:nvSpPr>
        <p:spPr bwMode="auto">
          <a:xfrm>
            <a:off x="4213225" y="5375275"/>
            <a:ext cx="233363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cs typeface="Arial" pitchFamily="34" charset="0"/>
              </a:rPr>
              <a:t>16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31"/>
          <p:cNvSpPr>
            <a:spLocks noChangeArrowheads="1"/>
          </p:cNvSpPr>
          <p:nvPr/>
        </p:nvSpPr>
        <p:spPr bwMode="auto">
          <a:xfrm>
            <a:off x="4970462" y="5375275"/>
            <a:ext cx="1651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cs typeface="Arial" pitchFamily="34" charset="0"/>
              </a:rPr>
              <a:t>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32"/>
          <p:cNvSpPr>
            <a:spLocks noChangeArrowheads="1"/>
          </p:cNvSpPr>
          <p:nvPr/>
        </p:nvSpPr>
        <p:spPr bwMode="auto">
          <a:xfrm>
            <a:off x="5648325" y="5375275"/>
            <a:ext cx="258763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cs typeface="Arial" pitchFamily="34" charset="0"/>
              </a:rPr>
              <a:t>20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33"/>
          <p:cNvSpPr>
            <a:spLocks noChangeArrowheads="1"/>
          </p:cNvSpPr>
          <p:nvPr/>
        </p:nvSpPr>
        <p:spPr bwMode="auto">
          <a:xfrm>
            <a:off x="3330575" y="5680075"/>
            <a:ext cx="5540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DAY 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34"/>
          <p:cNvSpPr>
            <a:spLocks noChangeArrowheads="1"/>
          </p:cNvSpPr>
          <p:nvPr/>
        </p:nvSpPr>
        <p:spPr bwMode="auto">
          <a:xfrm>
            <a:off x="4200525" y="5680075"/>
            <a:ext cx="258763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cs typeface="Arial" pitchFamily="34" charset="0"/>
              </a:rPr>
              <a:t>22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35"/>
          <p:cNvSpPr>
            <a:spLocks noChangeArrowheads="1"/>
          </p:cNvSpPr>
          <p:nvPr/>
        </p:nvSpPr>
        <p:spPr bwMode="auto">
          <a:xfrm>
            <a:off x="4970462" y="5680075"/>
            <a:ext cx="1651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cs typeface="Arial" pitchFamily="34" charset="0"/>
              </a:rPr>
              <a:t>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Rectangle 36"/>
          <p:cNvSpPr>
            <a:spLocks noChangeArrowheads="1"/>
          </p:cNvSpPr>
          <p:nvPr/>
        </p:nvSpPr>
        <p:spPr bwMode="auto">
          <a:xfrm>
            <a:off x="5648325" y="5680075"/>
            <a:ext cx="258763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cs typeface="Arial" pitchFamily="34" charset="0"/>
              </a:rPr>
              <a:t>23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34" name="Group 40"/>
          <p:cNvGrpSpPr>
            <a:grpSpLocks noChangeAspect="1"/>
          </p:cNvGrpSpPr>
          <p:nvPr/>
        </p:nvGrpSpPr>
        <p:grpSpPr bwMode="auto">
          <a:xfrm>
            <a:off x="1600200" y="2362200"/>
            <a:ext cx="2894013" cy="1552575"/>
            <a:chOff x="1008" y="1488"/>
            <a:chExt cx="1823" cy="978"/>
          </a:xfrm>
        </p:grpSpPr>
        <p:sp>
          <p:nvSpPr>
            <p:cNvPr id="1035" name="AutoShape 39"/>
            <p:cNvSpPr>
              <a:spLocks noChangeAspect="1" noChangeArrowheads="1" noTextEdit="1"/>
            </p:cNvSpPr>
            <p:nvPr/>
          </p:nvSpPr>
          <p:spPr bwMode="auto">
            <a:xfrm>
              <a:off x="1008" y="1488"/>
              <a:ext cx="1823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" name="Rectangle 41"/>
            <p:cNvSpPr>
              <a:spLocks noChangeArrowheads="1"/>
            </p:cNvSpPr>
            <p:nvPr/>
          </p:nvSpPr>
          <p:spPr bwMode="auto">
            <a:xfrm>
              <a:off x="1460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" name="Rectangle 42"/>
            <p:cNvSpPr>
              <a:spLocks noChangeArrowheads="1"/>
            </p:cNvSpPr>
            <p:nvPr/>
          </p:nvSpPr>
          <p:spPr bwMode="auto">
            <a:xfrm>
              <a:off x="1915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8" name="Rectangle 43"/>
            <p:cNvSpPr>
              <a:spLocks noChangeArrowheads="1"/>
            </p:cNvSpPr>
            <p:nvPr/>
          </p:nvSpPr>
          <p:spPr bwMode="auto">
            <a:xfrm>
              <a:off x="2371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9" name="Rectangle 44"/>
            <p:cNvSpPr>
              <a:spLocks noChangeArrowheads="1"/>
            </p:cNvSpPr>
            <p:nvPr/>
          </p:nvSpPr>
          <p:spPr bwMode="auto">
            <a:xfrm>
              <a:off x="1004" y="1675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0" name="Rectangle 45"/>
            <p:cNvSpPr>
              <a:spLocks noChangeArrowheads="1"/>
            </p:cNvSpPr>
            <p:nvPr/>
          </p:nvSpPr>
          <p:spPr bwMode="auto">
            <a:xfrm>
              <a:off x="1004" y="1867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1" name="Rectangle 46"/>
            <p:cNvSpPr>
              <a:spLocks noChangeArrowheads="1"/>
            </p:cNvSpPr>
            <p:nvPr/>
          </p:nvSpPr>
          <p:spPr bwMode="auto">
            <a:xfrm>
              <a:off x="1004" y="2059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2" name="Rectangle 47"/>
            <p:cNvSpPr>
              <a:spLocks noChangeArrowheads="1"/>
            </p:cNvSpPr>
            <p:nvPr/>
          </p:nvSpPr>
          <p:spPr bwMode="auto">
            <a:xfrm>
              <a:off x="1004" y="2251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3" name="Rectangle 48"/>
            <p:cNvSpPr>
              <a:spLocks noChangeArrowheads="1"/>
            </p:cNvSpPr>
            <p:nvPr/>
          </p:nvSpPr>
          <p:spPr bwMode="auto">
            <a:xfrm>
              <a:off x="1004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4" name="Rectangle 49"/>
            <p:cNvSpPr>
              <a:spLocks noChangeArrowheads="1"/>
            </p:cNvSpPr>
            <p:nvPr/>
          </p:nvSpPr>
          <p:spPr bwMode="auto">
            <a:xfrm>
              <a:off x="2827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5" name="Rectangle 50"/>
            <p:cNvSpPr>
              <a:spLocks noChangeArrowheads="1"/>
            </p:cNvSpPr>
            <p:nvPr/>
          </p:nvSpPr>
          <p:spPr bwMode="auto">
            <a:xfrm>
              <a:off x="1004" y="1484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6" name="Rectangle 51"/>
            <p:cNvSpPr>
              <a:spLocks noChangeArrowheads="1"/>
            </p:cNvSpPr>
            <p:nvPr/>
          </p:nvSpPr>
          <p:spPr bwMode="auto">
            <a:xfrm>
              <a:off x="1004" y="2443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7" name="Rectangle 52"/>
            <p:cNvSpPr>
              <a:spLocks noChangeArrowheads="1"/>
            </p:cNvSpPr>
            <p:nvPr/>
          </p:nvSpPr>
          <p:spPr bwMode="auto">
            <a:xfrm>
              <a:off x="1068" y="1511"/>
              <a:ext cx="383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Shop 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8" name="Rectangle 53"/>
            <p:cNvSpPr>
              <a:spLocks noChangeArrowheads="1"/>
            </p:cNvSpPr>
            <p:nvPr/>
          </p:nvSpPr>
          <p:spPr bwMode="auto">
            <a:xfrm>
              <a:off x="1603" y="1511"/>
              <a:ext cx="22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TVs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9" name="Rectangle 54"/>
            <p:cNvSpPr>
              <a:spLocks noChangeArrowheads="1"/>
            </p:cNvSpPr>
            <p:nvPr/>
          </p:nvSpPr>
          <p:spPr bwMode="auto">
            <a:xfrm>
              <a:off x="1999" y="1511"/>
              <a:ext cx="342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Radios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0" name="Rectangle 55"/>
            <p:cNvSpPr>
              <a:spLocks noChangeArrowheads="1"/>
            </p:cNvSpPr>
            <p:nvPr/>
          </p:nvSpPr>
          <p:spPr bwMode="auto">
            <a:xfrm>
              <a:off x="2449" y="1511"/>
              <a:ext cx="355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Phones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1" name="Rectangle 56"/>
            <p:cNvSpPr>
              <a:spLocks noChangeArrowheads="1"/>
            </p:cNvSpPr>
            <p:nvPr/>
          </p:nvSpPr>
          <p:spPr bwMode="auto">
            <a:xfrm>
              <a:off x="1085" y="1702"/>
              <a:ext cx="34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DAY 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2" name="Rectangle 57"/>
            <p:cNvSpPr>
              <a:spLocks noChangeArrowheads="1"/>
            </p:cNvSpPr>
            <p:nvPr/>
          </p:nvSpPr>
          <p:spPr bwMode="auto">
            <a:xfrm>
              <a:off x="1662" y="1702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3" name="Rectangle 58"/>
            <p:cNvSpPr>
              <a:spLocks noChangeArrowheads="1"/>
            </p:cNvSpPr>
            <p:nvPr/>
          </p:nvSpPr>
          <p:spPr bwMode="auto">
            <a:xfrm>
              <a:off x="2118" y="1702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4" name="Rectangle 59"/>
            <p:cNvSpPr>
              <a:spLocks noChangeArrowheads="1"/>
            </p:cNvSpPr>
            <p:nvPr/>
          </p:nvSpPr>
          <p:spPr bwMode="auto">
            <a:xfrm>
              <a:off x="2553" y="1702"/>
              <a:ext cx="14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12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5" name="Rectangle 60"/>
            <p:cNvSpPr>
              <a:spLocks noChangeArrowheads="1"/>
            </p:cNvSpPr>
            <p:nvPr/>
          </p:nvSpPr>
          <p:spPr bwMode="auto">
            <a:xfrm>
              <a:off x="1085" y="1894"/>
              <a:ext cx="34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DAY 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6" name="Rectangle 61"/>
            <p:cNvSpPr>
              <a:spLocks noChangeArrowheads="1"/>
            </p:cNvSpPr>
            <p:nvPr/>
          </p:nvSpPr>
          <p:spPr bwMode="auto">
            <a:xfrm>
              <a:off x="1662" y="1894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7" name="Rectangle 62"/>
            <p:cNvSpPr>
              <a:spLocks noChangeArrowheads="1"/>
            </p:cNvSpPr>
            <p:nvPr/>
          </p:nvSpPr>
          <p:spPr bwMode="auto">
            <a:xfrm>
              <a:off x="2118" y="1894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8" name="Rectangle 63"/>
            <p:cNvSpPr>
              <a:spLocks noChangeArrowheads="1"/>
            </p:cNvSpPr>
            <p:nvPr/>
          </p:nvSpPr>
          <p:spPr bwMode="auto">
            <a:xfrm>
              <a:off x="2574" y="1894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9" name="Rectangle 64"/>
            <p:cNvSpPr>
              <a:spLocks noChangeArrowheads="1"/>
            </p:cNvSpPr>
            <p:nvPr/>
          </p:nvSpPr>
          <p:spPr bwMode="auto">
            <a:xfrm>
              <a:off x="1085" y="2086"/>
              <a:ext cx="34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DAY 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0" name="Rectangle 65"/>
            <p:cNvSpPr>
              <a:spLocks noChangeArrowheads="1"/>
            </p:cNvSpPr>
            <p:nvPr/>
          </p:nvSpPr>
          <p:spPr bwMode="auto">
            <a:xfrm>
              <a:off x="1662" y="2086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2" name="Rectangle 66"/>
            <p:cNvSpPr>
              <a:spLocks noChangeArrowheads="1"/>
            </p:cNvSpPr>
            <p:nvPr/>
          </p:nvSpPr>
          <p:spPr bwMode="auto">
            <a:xfrm>
              <a:off x="2118" y="2086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3" name="Rectangle 67"/>
            <p:cNvSpPr>
              <a:spLocks noChangeArrowheads="1"/>
            </p:cNvSpPr>
            <p:nvPr/>
          </p:nvSpPr>
          <p:spPr bwMode="auto">
            <a:xfrm>
              <a:off x="2574" y="2086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9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4" name="Rectangle 68"/>
            <p:cNvSpPr>
              <a:spLocks noChangeArrowheads="1"/>
            </p:cNvSpPr>
            <p:nvPr/>
          </p:nvSpPr>
          <p:spPr bwMode="auto">
            <a:xfrm>
              <a:off x="1085" y="2278"/>
              <a:ext cx="34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DAY 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5" name="Rectangle 69"/>
            <p:cNvSpPr>
              <a:spLocks noChangeArrowheads="1"/>
            </p:cNvSpPr>
            <p:nvPr/>
          </p:nvSpPr>
          <p:spPr bwMode="auto">
            <a:xfrm>
              <a:off x="1641" y="2278"/>
              <a:ext cx="14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6" name="Rectangle 70"/>
            <p:cNvSpPr>
              <a:spLocks noChangeArrowheads="1"/>
            </p:cNvSpPr>
            <p:nvPr/>
          </p:nvSpPr>
          <p:spPr bwMode="auto">
            <a:xfrm>
              <a:off x="2118" y="2278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7" name="Rectangle 71"/>
            <p:cNvSpPr>
              <a:spLocks noChangeArrowheads="1"/>
            </p:cNvSpPr>
            <p:nvPr/>
          </p:nvSpPr>
          <p:spPr bwMode="auto">
            <a:xfrm>
              <a:off x="2561" y="2278"/>
              <a:ext cx="131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11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68" name="Group 75"/>
          <p:cNvGrpSpPr>
            <a:grpSpLocks noChangeAspect="1"/>
          </p:cNvGrpSpPr>
          <p:nvPr/>
        </p:nvGrpSpPr>
        <p:grpSpPr bwMode="auto">
          <a:xfrm>
            <a:off x="4800600" y="2362200"/>
            <a:ext cx="2894013" cy="1552575"/>
            <a:chOff x="3024" y="1488"/>
            <a:chExt cx="1823" cy="978"/>
          </a:xfrm>
        </p:grpSpPr>
        <p:sp>
          <p:nvSpPr>
            <p:cNvPr id="1069" name="AutoShape 74"/>
            <p:cNvSpPr>
              <a:spLocks noChangeAspect="1" noChangeArrowheads="1" noTextEdit="1"/>
            </p:cNvSpPr>
            <p:nvPr/>
          </p:nvSpPr>
          <p:spPr bwMode="auto">
            <a:xfrm>
              <a:off x="3024" y="1488"/>
              <a:ext cx="1823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0" name="Rectangle 76"/>
            <p:cNvSpPr>
              <a:spLocks noChangeArrowheads="1"/>
            </p:cNvSpPr>
            <p:nvPr/>
          </p:nvSpPr>
          <p:spPr bwMode="auto">
            <a:xfrm>
              <a:off x="3476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1" name="Rectangle 77"/>
            <p:cNvSpPr>
              <a:spLocks noChangeArrowheads="1"/>
            </p:cNvSpPr>
            <p:nvPr/>
          </p:nvSpPr>
          <p:spPr bwMode="auto">
            <a:xfrm>
              <a:off x="3931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2" name="Rectangle 78"/>
            <p:cNvSpPr>
              <a:spLocks noChangeArrowheads="1"/>
            </p:cNvSpPr>
            <p:nvPr/>
          </p:nvSpPr>
          <p:spPr bwMode="auto">
            <a:xfrm>
              <a:off x="4387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3" name="Rectangle 79"/>
            <p:cNvSpPr>
              <a:spLocks noChangeArrowheads="1"/>
            </p:cNvSpPr>
            <p:nvPr/>
          </p:nvSpPr>
          <p:spPr bwMode="auto">
            <a:xfrm>
              <a:off x="3020" y="1675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4" name="Rectangle 80"/>
            <p:cNvSpPr>
              <a:spLocks noChangeArrowheads="1"/>
            </p:cNvSpPr>
            <p:nvPr/>
          </p:nvSpPr>
          <p:spPr bwMode="auto">
            <a:xfrm>
              <a:off x="3020" y="1867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5" name="Rectangle 81"/>
            <p:cNvSpPr>
              <a:spLocks noChangeArrowheads="1"/>
            </p:cNvSpPr>
            <p:nvPr/>
          </p:nvSpPr>
          <p:spPr bwMode="auto">
            <a:xfrm>
              <a:off x="3020" y="2059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6" name="Rectangle 82"/>
            <p:cNvSpPr>
              <a:spLocks noChangeArrowheads="1"/>
            </p:cNvSpPr>
            <p:nvPr/>
          </p:nvSpPr>
          <p:spPr bwMode="auto">
            <a:xfrm>
              <a:off x="3020" y="2251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7" name="Rectangle 83"/>
            <p:cNvSpPr>
              <a:spLocks noChangeArrowheads="1"/>
            </p:cNvSpPr>
            <p:nvPr/>
          </p:nvSpPr>
          <p:spPr bwMode="auto">
            <a:xfrm>
              <a:off x="3020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8" name="Rectangle 84"/>
            <p:cNvSpPr>
              <a:spLocks noChangeArrowheads="1"/>
            </p:cNvSpPr>
            <p:nvPr/>
          </p:nvSpPr>
          <p:spPr bwMode="auto">
            <a:xfrm>
              <a:off x="4843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9" name="Rectangle 85"/>
            <p:cNvSpPr>
              <a:spLocks noChangeArrowheads="1"/>
            </p:cNvSpPr>
            <p:nvPr/>
          </p:nvSpPr>
          <p:spPr bwMode="auto">
            <a:xfrm>
              <a:off x="3020" y="1484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0" name="Rectangle 86"/>
            <p:cNvSpPr>
              <a:spLocks noChangeArrowheads="1"/>
            </p:cNvSpPr>
            <p:nvPr/>
          </p:nvSpPr>
          <p:spPr bwMode="auto">
            <a:xfrm>
              <a:off x="3020" y="2443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1" name="Rectangle 87"/>
            <p:cNvSpPr>
              <a:spLocks noChangeArrowheads="1"/>
            </p:cNvSpPr>
            <p:nvPr/>
          </p:nvSpPr>
          <p:spPr bwMode="auto">
            <a:xfrm>
              <a:off x="3089" y="1511"/>
              <a:ext cx="37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Shop B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2" name="Rectangle 88"/>
            <p:cNvSpPr>
              <a:spLocks noChangeArrowheads="1"/>
            </p:cNvSpPr>
            <p:nvPr/>
          </p:nvSpPr>
          <p:spPr bwMode="auto">
            <a:xfrm>
              <a:off x="3619" y="1511"/>
              <a:ext cx="22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TVs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3" name="Rectangle 89"/>
            <p:cNvSpPr>
              <a:spLocks noChangeArrowheads="1"/>
            </p:cNvSpPr>
            <p:nvPr/>
          </p:nvSpPr>
          <p:spPr bwMode="auto">
            <a:xfrm>
              <a:off x="4015" y="1511"/>
              <a:ext cx="342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Radios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4" name="Rectangle 90"/>
            <p:cNvSpPr>
              <a:spLocks noChangeArrowheads="1"/>
            </p:cNvSpPr>
            <p:nvPr/>
          </p:nvSpPr>
          <p:spPr bwMode="auto">
            <a:xfrm>
              <a:off x="4465" y="1511"/>
              <a:ext cx="355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Phones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5" name="Rectangle 91"/>
            <p:cNvSpPr>
              <a:spLocks noChangeArrowheads="1"/>
            </p:cNvSpPr>
            <p:nvPr/>
          </p:nvSpPr>
          <p:spPr bwMode="auto">
            <a:xfrm>
              <a:off x="3101" y="1702"/>
              <a:ext cx="34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DAY 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6" name="Rectangle 92"/>
            <p:cNvSpPr>
              <a:spLocks noChangeArrowheads="1"/>
            </p:cNvSpPr>
            <p:nvPr/>
          </p:nvSpPr>
          <p:spPr bwMode="auto">
            <a:xfrm>
              <a:off x="3678" y="1702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7" name="Rectangle 93"/>
            <p:cNvSpPr>
              <a:spLocks noChangeArrowheads="1"/>
            </p:cNvSpPr>
            <p:nvPr/>
          </p:nvSpPr>
          <p:spPr bwMode="auto">
            <a:xfrm>
              <a:off x="4134" y="1702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8" name="Rectangle 94"/>
            <p:cNvSpPr>
              <a:spLocks noChangeArrowheads="1"/>
            </p:cNvSpPr>
            <p:nvPr/>
          </p:nvSpPr>
          <p:spPr bwMode="auto">
            <a:xfrm>
              <a:off x="4569" y="1702"/>
              <a:ext cx="14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14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9" name="Rectangle 95"/>
            <p:cNvSpPr>
              <a:spLocks noChangeArrowheads="1"/>
            </p:cNvSpPr>
            <p:nvPr/>
          </p:nvSpPr>
          <p:spPr bwMode="auto">
            <a:xfrm>
              <a:off x="3101" y="1894"/>
              <a:ext cx="34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DAY 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0" name="Rectangle 96"/>
            <p:cNvSpPr>
              <a:spLocks noChangeArrowheads="1"/>
            </p:cNvSpPr>
            <p:nvPr/>
          </p:nvSpPr>
          <p:spPr bwMode="auto">
            <a:xfrm>
              <a:off x="3678" y="1894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1" name="Rectangle 97"/>
            <p:cNvSpPr>
              <a:spLocks noChangeArrowheads="1"/>
            </p:cNvSpPr>
            <p:nvPr/>
          </p:nvSpPr>
          <p:spPr bwMode="auto">
            <a:xfrm>
              <a:off x="4134" y="1894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2" name="Rectangle 98"/>
            <p:cNvSpPr>
              <a:spLocks noChangeArrowheads="1"/>
            </p:cNvSpPr>
            <p:nvPr/>
          </p:nvSpPr>
          <p:spPr bwMode="auto">
            <a:xfrm>
              <a:off x="4569" y="1894"/>
              <a:ext cx="14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3" name="Rectangle 99"/>
            <p:cNvSpPr>
              <a:spLocks noChangeArrowheads="1"/>
            </p:cNvSpPr>
            <p:nvPr/>
          </p:nvSpPr>
          <p:spPr bwMode="auto">
            <a:xfrm>
              <a:off x="3101" y="2086"/>
              <a:ext cx="34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DAY 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4" name="Rectangle 100"/>
            <p:cNvSpPr>
              <a:spLocks noChangeArrowheads="1"/>
            </p:cNvSpPr>
            <p:nvPr/>
          </p:nvSpPr>
          <p:spPr bwMode="auto">
            <a:xfrm>
              <a:off x="3678" y="2086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9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5" name="Rectangle 101"/>
            <p:cNvSpPr>
              <a:spLocks noChangeArrowheads="1"/>
            </p:cNvSpPr>
            <p:nvPr/>
          </p:nvSpPr>
          <p:spPr bwMode="auto">
            <a:xfrm>
              <a:off x="4134" y="2086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7" name="Rectangle 102"/>
            <p:cNvSpPr>
              <a:spLocks noChangeArrowheads="1"/>
            </p:cNvSpPr>
            <p:nvPr/>
          </p:nvSpPr>
          <p:spPr bwMode="auto">
            <a:xfrm>
              <a:off x="4577" y="2086"/>
              <a:ext cx="131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11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8" name="Rectangle 103"/>
            <p:cNvSpPr>
              <a:spLocks noChangeArrowheads="1"/>
            </p:cNvSpPr>
            <p:nvPr/>
          </p:nvSpPr>
          <p:spPr bwMode="auto">
            <a:xfrm>
              <a:off x="3101" y="2278"/>
              <a:ext cx="34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DAY 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9" name="Rectangle 104"/>
            <p:cNvSpPr>
              <a:spLocks noChangeArrowheads="1"/>
            </p:cNvSpPr>
            <p:nvPr/>
          </p:nvSpPr>
          <p:spPr bwMode="auto">
            <a:xfrm>
              <a:off x="3657" y="2278"/>
              <a:ext cx="14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12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0" name="Rectangle 105"/>
            <p:cNvSpPr>
              <a:spLocks noChangeArrowheads="1"/>
            </p:cNvSpPr>
            <p:nvPr/>
          </p:nvSpPr>
          <p:spPr bwMode="auto">
            <a:xfrm>
              <a:off x="4134" y="2278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1" name="Rectangle 106"/>
            <p:cNvSpPr>
              <a:spLocks noChangeArrowheads="1"/>
            </p:cNvSpPr>
            <p:nvPr/>
          </p:nvSpPr>
          <p:spPr bwMode="auto">
            <a:xfrm>
              <a:off x="4569" y="2278"/>
              <a:ext cx="14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12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02" name="Picture 8" descr="http://www-users.cs.umn.edu/~saad/images/df16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52400"/>
            <a:ext cx="14478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516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1024" grpId="0"/>
      <p:bldP spid="1025" grpId="0"/>
      <p:bldP spid="1027" grpId="0"/>
      <p:bldP spid="1028" grpId="0"/>
      <p:bldP spid="1029" grpId="0"/>
      <p:bldP spid="1030" grpId="0"/>
      <p:bldP spid="1031" grpId="0"/>
      <p:bldP spid="1032" grpId="0"/>
      <p:bldP spid="10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Starter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dirty="0" smtClean="0">
                <a:latin typeface="Comic Sans MS" pitchFamily="66" charset="0"/>
              </a:rPr>
              <a:t>These tables show information on items sold in 2 different shops over several days. </a:t>
            </a:r>
            <a:r>
              <a:rPr lang="en-US" sz="1800" dirty="0" err="1" smtClean="0">
                <a:latin typeface="Comic Sans MS" pitchFamily="66" charset="0"/>
              </a:rPr>
              <a:t>Summarise</a:t>
            </a:r>
            <a:r>
              <a:rPr lang="en-US" sz="1800" dirty="0" smtClean="0">
                <a:latin typeface="Comic Sans MS" pitchFamily="66" charset="0"/>
              </a:rPr>
              <a:t> the information into a single table.</a:t>
            </a:r>
            <a:endParaRPr lang="en-GB" sz="1800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4267200"/>
            <a:ext cx="3429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Comic Sans MS" pitchFamily="66" charset="0"/>
              </a:rPr>
              <a:t>Mathematically, this is the start of ‘Matrix Algebra’</a:t>
            </a:r>
          </a:p>
          <a:p>
            <a:pPr algn="ctr"/>
            <a:endParaRPr lang="en-US" sz="16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US" sz="1600" dirty="0" smtClean="0">
                <a:solidFill>
                  <a:srgbClr val="FF0000"/>
                </a:solidFill>
                <a:latin typeface="Comic Sans MS" pitchFamily="66" charset="0"/>
              </a:rPr>
              <a:t>It is a method computers use to add up large amounts of data</a:t>
            </a:r>
          </a:p>
          <a:p>
            <a:pPr algn="ctr"/>
            <a:endParaRPr lang="en-US" sz="16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US" sz="1600" dirty="0" smtClean="0">
                <a:solidFill>
                  <a:srgbClr val="FF0000"/>
                </a:solidFill>
                <a:latin typeface="Comic Sans MS" pitchFamily="66" charset="0"/>
              </a:rPr>
              <a:t>It is also used in computer animation, as matrices can transform the shapes of objects! 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1034" name="Group 40"/>
          <p:cNvGrpSpPr>
            <a:grpSpLocks noChangeAspect="1"/>
          </p:cNvGrpSpPr>
          <p:nvPr/>
        </p:nvGrpSpPr>
        <p:grpSpPr bwMode="auto">
          <a:xfrm>
            <a:off x="1600200" y="2362200"/>
            <a:ext cx="2894013" cy="1552575"/>
            <a:chOff x="1008" y="1488"/>
            <a:chExt cx="1823" cy="978"/>
          </a:xfrm>
        </p:grpSpPr>
        <p:sp>
          <p:nvSpPr>
            <p:cNvPr id="1035" name="AutoShape 39"/>
            <p:cNvSpPr>
              <a:spLocks noChangeAspect="1" noChangeArrowheads="1" noTextEdit="1"/>
            </p:cNvSpPr>
            <p:nvPr/>
          </p:nvSpPr>
          <p:spPr bwMode="auto">
            <a:xfrm>
              <a:off x="1008" y="1488"/>
              <a:ext cx="1823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" name="Rectangle 41"/>
            <p:cNvSpPr>
              <a:spLocks noChangeArrowheads="1"/>
            </p:cNvSpPr>
            <p:nvPr/>
          </p:nvSpPr>
          <p:spPr bwMode="auto">
            <a:xfrm>
              <a:off x="1460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" name="Rectangle 42"/>
            <p:cNvSpPr>
              <a:spLocks noChangeArrowheads="1"/>
            </p:cNvSpPr>
            <p:nvPr/>
          </p:nvSpPr>
          <p:spPr bwMode="auto">
            <a:xfrm>
              <a:off x="1915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8" name="Rectangle 43"/>
            <p:cNvSpPr>
              <a:spLocks noChangeArrowheads="1"/>
            </p:cNvSpPr>
            <p:nvPr/>
          </p:nvSpPr>
          <p:spPr bwMode="auto">
            <a:xfrm>
              <a:off x="2371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9" name="Rectangle 44"/>
            <p:cNvSpPr>
              <a:spLocks noChangeArrowheads="1"/>
            </p:cNvSpPr>
            <p:nvPr/>
          </p:nvSpPr>
          <p:spPr bwMode="auto">
            <a:xfrm>
              <a:off x="1004" y="1675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0" name="Rectangle 45"/>
            <p:cNvSpPr>
              <a:spLocks noChangeArrowheads="1"/>
            </p:cNvSpPr>
            <p:nvPr/>
          </p:nvSpPr>
          <p:spPr bwMode="auto">
            <a:xfrm>
              <a:off x="1004" y="1867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1" name="Rectangle 46"/>
            <p:cNvSpPr>
              <a:spLocks noChangeArrowheads="1"/>
            </p:cNvSpPr>
            <p:nvPr/>
          </p:nvSpPr>
          <p:spPr bwMode="auto">
            <a:xfrm>
              <a:off x="1004" y="2059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2" name="Rectangle 47"/>
            <p:cNvSpPr>
              <a:spLocks noChangeArrowheads="1"/>
            </p:cNvSpPr>
            <p:nvPr/>
          </p:nvSpPr>
          <p:spPr bwMode="auto">
            <a:xfrm>
              <a:off x="1004" y="2251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3" name="Rectangle 48"/>
            <p:cNvSpPr>
              <a:spLocks noChangeArrowheads="1"/>
            </p:cNvSpPr>
            <p:nvPr/>
          </p:nvSpPr>
          <p:spPr bwMode="auto">
            <a:xfrm>
              <a:off x="1004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4" name="Rectangle 49"/>
            <p:cNvSpPr>
              <a:spLocks noChangeArrowheads="1"/>
            </p:cNvSpPr>
            <p:nvPr/>
          </p:nvSpPr>
          <p:spPr bwMode="auto">
            <a:xfrm>
              <a:off x="2827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5" name="Rectangle 50"/>
            <p:cNvSpPr>
              <a:spLocks noChangeArrowheads="1"/>
            </p:cNvSpPr>
            <p:nvPr/>
          </p:nvSpPr>
          <p:spPr bwMode="auto">
            <a:xfrm>
              <a:off x="1004" y="1484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6" name="Rectangle 51"/>
            <p:cNvSpPr>
              <a:spLocks noChangeArrowheads="1"/>
            </p:cNvSpPr>
            <p:nvPr/>
          </p:nvSpPr>
          <p:spPr bwMode="auto">
            <a:xfrm>
              <a:off x="1004" y="2443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7" name="Rectangle 52"/>
            <p:cNvSpPr>
              <a:spLocks noChangeArrowheads="1"/>
            </p:cNvSpPr>
            <p:nvPr/>
          </p:nvSpPr>
          <p:spPr bwMode="auto">
            <a:xfrm>
              <a:off x="1068" y="1511"/>
              <a:ext cx="383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Shop 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8" name="Rectangle 53"/>
            <p:cNvSpPr>
              <a:spLocks noChangeArrowheads="1"/>
            </p:cNvSpPr>
            <p:nvPr/>
          </p:nvSpPr>
          <p:spPr bwMode="auto">
            <a:xfrm>
              <a:off x="1603" y="1511"/>
              <a:ext cx="22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TVs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9" name="Rectangle 54"/>
            <p:cNvSpPr>
              <a:spLocks noChangeArrowheads="1"/>
            </p:cNvSpPr>
            <p:nvPr/>
          </p:nvSpPr>
          <p:spPr bwMode="auto">
            <a:xfrm>
              <a:off x="1999" y="1511"/>
              <a:ext cx="342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Radios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0" name="Rectangle 55"/>
            <p:cNvSpPr>
              <a:spLocks noChangeArrowheads="1"/>
            </p:cNvSpPr>
            <p:nvPr/>
          </p:nvSpPr>
          <p:spPr bwMode="auto">
            <a:xfrm>
              <a:off x="2449" y="1511"/>
              <a:ext cx="355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Phones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1" name="Rectangle 56"/>
            <p:cNvSpPr>
              <a:spLocks noChangeArrowheads="1"/>
            </p:cNvSpPr>
            <p:nvPr/>
          </p:nvSpPr>
          <p:spPr bwMode="auto">
            <a:xfrm>
              <a:off x="1085" y="1702"/>
              <a:ext cx="34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DAY 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2" name="Rectangle 57"/>
            <p:cNvSpPr>
              <a:spLocks noChangeArrowheads="1"/>
            </p:cNvSpPr>
            <p:nvPr/>
          </p:nvSpPr>
          <p:spPr bwMode="auto">
            <a:xfrm>
              <a:off x="1662" y="1702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3" name="Rectangle 58"/>
            <p:cNvSpPr>
              <a:spLocks noChangeArrowheads="1"/>
            </p:cNvSpPr>
            <p:nvPr/>
          </p:nvSpPr>
          <p:spPr bwMode="auto">
            <a:xfrm>
              <a:off x="2118" y="1702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4" name="Rectangle 59"/>
            <p:cNvSpPr>
              <a:spLocks noChangeArrowheads="1"/>
            </p:cNvSpPr>
            <p:nvPr/>
          </p:nvSpPr>
          <p:spPr bwMode="auto">
            <a:xfrm>
              <a:off x="2553" y="1702"/>
              <a:ext cx="14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12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5" name="Rectangle 60"/>
            <p:cNvSpPr>
              <a:spLocks noChangeArrowheads="1"/>
            </p:cNvSpPr>
            <p:nvPr/>
          </p:nvSpPr>
          <p:spPr bwMode="auto">
            <a:xfrm>
              <a:off x="1085" y="1894"/>
              <a:ext cx="34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DAY 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6" name="Rectangle 61"/>
            <p:cNvSpPr>
              <a:spLocks noChangeArrowheads="1"/>
            </p:cNvSpPr>
            <p:nvPr/>
          </p:nvSpPr>
          <p:spPr bwMode="auto">
            <a:xfrm>
              <a:off x="1662" y="1894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7" name="Rectangle 62"/>
            <p:cNvSpPr>
              <a:spLocks noChangeArrowheads="1"/>
            </p:cNvSpPr>
            <p:nvPr/>
          </p:nvSpPr>
          <p:spPr bwMode="auto">
            <a:xfrm>
              <a:off x="2118" y="1894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8" name="Rectangle 63"/>
            <p:cNvSpPr>
              <a:spLocks noChangeArrowheads="1"/>
            </p:cNvSpPr>
            <p:nvPr/>
          </p:nvSpPr>
          <p:spPr bwMode="auto">
            <a:xfrm>
              <a:off x="2574" y="1894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9" name="Rectangle 64"/>
            <p:cNvSpPr>
              <a:spLocks noChangeArrowheads="1"/>
            </p:cNvSpPr>
            <p:nvPr/>
          </p:nvSpPr>
          <p:spPr bwMode="auto">
            <a:xfrm>
              <a:off x="1085" y="2086"/>
              <a:ext cx="34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DAY 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0" name="Rectangle 65"/>
            <p:cNvSpPr>
              <a:spLocks noChangeArrowheads="1"/>
            </p:cNvSpPr>
            <p:nvPr/>
          </p:nvSpPr>
          <p:spPr bwMode="auto">
            <a:xfrm>
              <a:off x="1662" y="2086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2" name="Rectangle 66"/>
            <p:cNvSpPr>
              <a:spLocks noChangeArrowheads="1"/>
            </p:cNvSpPr>
            <p:nvPr/>
          </p:nvSpPr>
          <p:spPr bwMode="auto">
            <a:xfrm>
              <a:off x="2118" y="2086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3" name="Rectangle 67"/>
            <p:cNvSpPr>
              <a:spLocks noChangeArrowheads="1"/>
            </p:cNvSpPr>
            <p:nvPr/>
          </p:nvSpPr>
          <p:spPr bwMode="auto">
            <a:xfrm>
              <a:off x="2574" y="2086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9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4" name="Rectangle 68"/>
            <p:cNvSpPr>
              <a:spLocks noChangeArrowheads="1"/>
            </p:cNvSpPr>
            <p:nvPr/>
          </p:nvSpPr>
          <p:spPr bwMode="auto">
            <a:xfrm>
              <a:off x="1085" y="2278"/>
              <a:ext cx="34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DAY 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5" name="Rectangle 69"/>
            <p:cNvSpPr>
              <a:spLocks noChangeArrowheads="1"/>
            </p:cNvSpPr>
            <p:nvPr/>
          </p:nvSpPr>
          <p:spPr bwMode="auto">
            <a:xfrm>
              <a:off x="1641" y="2278"/>
              <a:ext cx="14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6" name="Rectangle 70"/>
            <p:cNvSpPr>
              <a:spLocks noChangeArrowheads="1"/>
            </p:cNvSpPr>
            <p:nvPr/>
          </p:nvSpPr>
          <p:spPr bwMode="auto">
            <a:xfrm>
              <a:off x="2118" y="2278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7" name="Rectangle 71"/>
            <p:cNvSpPr>
              <a:spLocks noChangeArrowheads="1"/>
            </p:cNvSpPr>
            <p:nvPr/>
          </p:nvSpPr>
          <p:spPr bwMode="auto">
            <a:xfrm>
              <a:off x="2561" y="2278"/>
              <a:ext cx="131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11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68" name="Group 75"/>
          <p:cNvGrpSpPr>
            <a:grpSpLocks noChangeAspect="1"/>
          </p:cNvGrpSpPr>
          <p:nvPr/>
        </p:nvGrpSpPr>
        <p:grpSpPr bwMode="auto">
          <a:xfrm>
            <a:off x="4800600" y="2362200"/>
            <a:ext cx="2894013" cy="1552575"/>
            <a:chOff x="3024" y="1488"/>
            <a:chExt cx="1823" cy="978"/>
          </a:xfrm>
        </p:grpSpPr>
        <p:sp>
          <p:nvSpPr>
            <p:cNvPr id="1069" name="AutoShape 74"/>
            <p:cNvSpPr>
              <a:spLocks noChangeAspect="1" noChangeArrowheads="1" noTextEdit="1"/>
            </p:cNvSpPr>
            <p:nvPr/>
          </p:nvSpPr>
          <p:spPr bwMode="auto">
            <a:xfrm>
              <a:off x="3024" y="1488"/>
              <a:ext cx="1823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0" name="Rectangle 76"/>
            <p:cNvSpPr>
              <a:spLocks noChangeArrowheads="1"/>
            </p:cNvSpPr>
            <p:nvPr/>
          </p:nvSpPr>
          <p:spPr bwMode="auto">
            <a:xfrm>
              <a:off x="3476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1" name="Rectangle 77"/>
            <p:cNvSpPr>
              <a:spLocks noChangeArrowheads="1"/>
            </p:cNvSpPr>
            <p:nvPr/>
          </p:nvSpPr>
          <p:spPr bwMode="auto">
            <a:xfrm>
              <a:off x="3931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2" name="Rectangle 78"/>
            <p:cNvSpPr>
              <a:spLocks noChangeArrowheads="1"/>
            </p:cNvSpPr>
            <p:nvPr/>
          </p:nvSpPr>
          <p:spPr bwMode="auto">
            <a:xfrm>
              <a:off x="4387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3" name="Rectangle 79"/>
            <p:cNvSpPr>
              <a:spLocks noChangeArrowheads="1"/>
            </p:cNvSpPr>
            <p:nvPr/>
          </p:nvSpPr>
          <p:spPr bwMode="auto">
            <a:xfrm>
              <a:off x="3020" y="1675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4" name="Rectangle 80"/>
            <p:cNvSpPr>
              <a:spLocks noChangeArrowheads="1"/>
            </p:cNvSpPr>
            <p:nvPr/>
          </p:nvSpPr>
          <p:spPr bwMode="auto">
            <a:xfrm>
              <a:off x="3020" y="1867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5" name="Rectangle 81"/>
            <p:cNvSpPr>
              <a:spLocks noChangeArrowheads="1"/>
            </p:cNvSpPr>
            <p:nvPr/>
          </p:nvSpPr>
          <p:spPr bwMode="auto">
            <a:xfrm>
              <a:off x="3020" y="2059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6" name="Rectangle 82"/>
            <p:cNvSpPr>
              <a:spLocks noChangeArrowheads="1"/>
            </p:cNvSpPr>
            <p:nvPr/>
          </p:nvSpPr>
          <p:spPr bwMode="auto">
            <a:xfrm>
              <a:off x="3020" y="2251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7" name="Rectangle 83"/>
            <p:cNvSpPr>
              <a:spLocks noChangeArrowheads="1"/>
            </p:cNvSpPr>
            <p:nvPr/>
          </p:nvSpPr>
          <p:spPr bwMode="auto">
            <a:xfrm>
              <a:off x="3020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8" name="Rectangle 84"/>
            <p:cNvSpPr>
              <a:spLocks noChangeArrowheads="1"/>
            </p:cNvSpPr>
            <p:nvPr/>
          </p:nvSpPr>
          <p:spPr bwMode="auto">
            <a:xfrm>
              <a:off x="4843" y="1484"/>
              <a:ext cx="8" cy="967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9" name="Rectangle 85"/>
            <p:cNvSpPr>
              <a:spLocks noChangeArrowheads="1"/>
            </p:cNvSpPr>
            <p:nvPr/>
          </p:nvSpPr>
          <p:spPr bwMode="auto">
            <a:xfrm>
              <a:off x="3020" y="1484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0" name="Rectangle 86"/>
            <p:cNvSpPr>
              <a:spLocks noChangeArrowheads="1"/>
            </p:cNvSpPr>
            <p:nvPr/>
          </p:nvSpPr>
          <p:spPr bwMode="auto">
            <a:xfrm>
              <a:off x="3020" y="2443"/>
              <a:ext cx="1831" cy="8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1" name="Rectangle 87"/>
            <p:cNvSpPr>
              <a:spLocks noChangeArrowheads="1"/>
            </p:cNvSpPr>
            <p:nvPr/>
          </p:nvSpPr>
          <p:spPr bwMode="auto">
            <a:xfrm>
              <a:off x="3089" y="1511"/>
              <a:ext cx="37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Shop B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2" name="Rectangle 88"/>
            <p:cNvSpPr>
              <a:spLocks noChangeArrowheads="1"/>
            </p:cNvSpPr>
            <p:nvPr/>
          </p:nvSpPr>
          <p:spPr bwMode="auto">
            <a:xfrm>
              <a:off x="3619" y="1511"/>
              <a:ext cx="22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TVs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3" name="Rectangle 89"/>
            <p:cNvSpPr>
              <a:spLocks noChangeArrowheads="1"/>
            </p:cNvSpPr>
            <p:nvPr/>
          </p:nvSpPr>
          <p:spPr bwMode="auto">
            <a:xfrm>
              <a:off x="4015" y="1511"/>
              <a:ext cx="342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Radios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4" name="Rectangle 90"/>
            <p:cNvSpPr>
              <a:spLocks noChangeArrowheads="1"/>
            </p:cNvSpPr>
            <p:nvPr/>
          </p:nvSpPr>
          <p:spPr bwMode="auto">
            <a:xfrm>
              <a:off x="4465" y="1511"/>
              <a:ext cx="355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Phones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5" name="Rectangle 91"/>
            <p:cNvSpPr>
              <a:spLocks noChangeArrowheads="1"/>
            </p:cNvSpPr>
            <p:nvPr/>
          </p:nvSpPr>
          <p:spPr bwMode="auto">
            <a:xfrm>
              <a:off x="3101" y="1702"/>
              <a:ext cx="34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DAY 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6" name="Rectangle 92"/>
            <p:cNvSpPr>
              <a:spLocks noChangeArrowheads="1"/>
            </p:cNvSpPr>
            <p:nvPr/>
          </p:nvSpPr>
          <p:spPr bwMode="auto">
            <a:xfrm>
              <a:off x="3678" y="1702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7" name="Rectangle 93"/>
            <p:cNvSpPr>
              <a:spLocks noChangeArrowheads="1"/>
            </p:cNvSpPr>
            <p:nvPr/>
          </p:nvSpPr>
          <p:spPr bwMode="auto">
            <a:xfrm>
              <a:off x="4134" y="1702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8" name="Rectangle 94"/>
            <p:cNvSpPr>
              <a:spLocks noChangeArrowheads="1"/>
            </p:cNvSpPr>
            <p:nvPr/>
          </p:nvSpPr>
          <p:spPr bwMode="auto">
            <a:xfrm>
              <a:off x="4569" y="1702"/>
              <a:ext cx="14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14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9" name="Rectangle 95"/>
            <p:cNvSpPr>
              <a:spLocks noChangeArrowheads="1"/>
            </p:cNvSpPr>
            <p:nvPr/>
          </p:nvSpPr>
          <p:spPr bwMode="auto">
            <a:xfrm>
              <a:off x="3101" y="1894"/>
              <a:ext cx="34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DAY 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0" name="Rectangle 96"/>
            <p:cNvSpPr>
              <a:spLocks noChangeArrowheads="1"/>
            </p:cNvSpPr>
            <p:nvPr/>
          </p:nvSpPr>
          <p:spPr bwMode="auto">
            <a:xfrm>
              <a:off x="3678" y="1894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1" name="Rectangle 97"/>
            <p:cNvSpPr>
              <a:spLocks noChangeArrowheads="1"/>
            </p:cNvSpPr>
            <p:nvPr/>
          </p:nvSpPr>
          <p:spPr bwMode="auto">
            <a:xfrm>
              <a:off x="4134" y="1894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2" name="Rectangle 98"/>
            <p:cNvSpPr>
              <a:spLocks noChangeArrowheads="1"/>
            </p:cNvSpPr>
            <p:nvPr/>
          </p:nvSpPr>
          <p:spPr bwMode="auto">
            <a:xfrm>
              <a:off x="4569" y="1894"/>
              <a:ext cx="14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3" name="Rectangle 99"/>
            <p:cNvSpPr>
              <a:spLocks noChangeArrowheads="1"/>
            </p:cNvSpPr>
            <p:nvPr/>
          </p:nvSpPr>
          <p:spPr bwMode="auto">
            <a:xfrm>
              <a:off x="3101" y="2086"/>
              <a:ext cx="34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DAY 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4" name="Rectangle 100"/>
            <p:cNvSpPr>
              <a:spLocks noChangeArrowheads="1"/>
            </p:cNvSpPr>
            <p:nvPr/>
          </p:nvSpPr>
          <p:spPr bwMode="auto">
            <a:xfrm>
              <a:off x="3678" y="2086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9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5" name="Rectangle 101"/>
            <p:cNvSpPr>
              <a:spLocks noChangeArrowheads="1"/>
            </p:cNvSpPr>
            <p:nvPr/>
          </p:nvSpPr>
          <p:spPr bwMode="auto">
            <a:xfrm>
              <a:off x="4134" y="2086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7" name="Rectangle 102"/>
            <p:cNvSpPr>
              <a:spLocks noChangeArrowheads="1"/>
            </p:cNvSpPr>
            <p:nvPr/>
          </p:nvSpPr>
          <p:spPr bwMode="auto">
            <a:xfrm>
              <a:off x="4577" y="2086"/>
              <a:ext cx="131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11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8" name="Rectangle 103"/>
            <p:cNvSpPr>
              <a:spLocks noChangeArrowheads="1"/>
            </p:cNvSpPr>
            <p:nvPr/>
          </p:nvSpPr>
          <p:spPr bwMode="auto">
            <a:xfrm>
              <a:off x="3101" y="2278"/>
              <a:ext cx="34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DAY 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9" name="Rectangle 104"/>
            <p:cNvSpPr>
              <a:spLocks noChangeArrowheads="1"/>
            </p:cNvSpPr>
            <p:nvPr/>
          </p:nvSpPr>
          <p:spPr bwMode="auto">
            <a:xfrm>
              <a:off x="3657" y="2278"/>
              <a:ext cx="14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12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0" name="Rectangle 105"/>
            <p:cNvSpPr>
              <a:spLocks noChangeArrowheads="1"/>
            </p:cNvSpPr>
            <p:nvPr/>
          </p:nvSpPr>
          <p:spPr bwMode="auto">
            <a:xfrm>
              <a:off x="4134" y="2278"/>
              <a:ext cx="10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1" name="Rectangle 106"/>
            <p:cNvSpPr>
              <a:spLocks noChangeArrowheads="1"/>
            </p:cNvSpPr>
            <p:nvPr/>
          </p:nvSpPr>
          <p:spPr bwMode="auto">
            <a:xfrm>
              <a:off x="4569" y="2278"/>
              <a:ext cx="14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mic Sans MS" pitchFamily="66" charset="0"/>
                  <a:cs typeface="Arial" pitchFamily="34" charset="0"/>
                </a:rPr>
                <a:t>12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191000" y="4953000"/>
                <a:ext cx="1534972" cy="11128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b="0" i="1" smtClean="0">
                                          <a:latin typeface="Cambria Math"/>
                                        </a:rPr>
                                        <m:t>7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12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6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8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b="0" i="1" smtClean="0">
                                          <a:latin typeface="Cambria Math"/>
                                        </a:rPr>
                                        <m:t>7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9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10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4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11</m:t>
                                      </m: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953000"/>
                <a:ext cx="1534972" cy="111280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>
                <a:off x="5562600" y="4953000"/>
                <a:ext cx="1746568" cy="11128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GB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b="0" i="1" smtClean="0">
                                          <a:latin typeface="Cambria Math"/>
                                        </a:rPr>
                                        <m:t>8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4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14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6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10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b="0" i="1" smtClean="0">
                                          <a:latin typeface="Cambria Math"/>
                                        </a:rPr>
                                        <m:t>9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11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12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12</m:t>
                                      </m: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4953000"/>
                <a:ext cx="1746568" cy="111280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/>
              <p:cNvSpPr txBox="1"/>
              <p:nvPr/>
            </p:nvSpPr>
            <p:spPr>
              <a:xfrm>
                <a:off x="7162800" y="4953000"/>
                <a:ext cx="1772215" cy="11128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7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26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9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8</m:t>
                                      </m:r>
                                    </m:e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8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16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7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22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9</m:t>
                                      </m:r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23</m:t>
                                      </m: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4" name="TextBox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4953000"/>
                <a:ext cx="1772215" cy="111280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191000" y="4267200"/>
            <a:ext cx="472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Comic Sans MS" pitchFamily="66" charset="0"/>
              </a:rPr>
              <a:t>We can use matrices to represent the information above…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2514600" y="2667000"/>
            <a:ext cx="1828800" cy="1219200"/>
          </a:xfrm>
          <a:prstGeom prst="rect">
            <a:avLst/>
          </a:prstGeom>
          <a:noFill/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ectangle 107"/>
          <p:cNvSpPr/>
          <p:nvPr/>
        </p:nvSpPr>
        <p:spPr>
          <a:xfrm>
            <a:off x="5715000" y="2667000"/>
            <a:ext cx="1828800" cy="1219200"/>
          </a:xfrm>
          <a:prstGeom prst="rect">
            <a:avLst/>
          </a:prstGeom>
          <a:noFill/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7" name="Picture 8" descr="http://www-users.cs.umn.edu/~saad/images/df16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52400"/>
            <a:ext cx="14478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38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3" grpId="0"/>
      <p:bldP spid="104" grpId="0"/>
      <p:bldP spid="105" grpId="0"/>
      <p:bldP spid="107" grpId="0" animBg="1"/>
      <p:bldP spid="10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Matrix Algebra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7338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dirty="0" smtClean="0">
                <a:latin typeface="Comic Sans MS" pitchFamily="66" charset="0"/>
              </a:rPr>
              <a:t>To begin with, you need to know how to solve problems involving the addition and subtraction of matrices, and be able to state the ‘order’ of a matrix (its dimensions)</a:t>
            </a:r>
          </a:p>
          <a:p>
            <a:pPr marL="0" indent="0" algn="ctr">
              <a:buNone/>
            </a:pPr>
            <a:endParaRPr lang="en-US" sz="18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800" dirty="0" smtClean="0">
                <a:latin typeface="Comic Sans MS" pitchFamily="66" charset="0"/>
              </a:rPr>
              <a:t>The order of a matrix is (n x m) where n is the number of rows and m is the number of columns</a:t>
            </a:r>
            <a:endParaRPr lang="en-GB" sz="18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60330" y="1570186"/>
            <a:ext cx="41424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u="sng" dirty="0" smtClean="0">
                <a:latin typeface="Comic Sans MS" pitchFamily="66" charset="0"/>
              </a:rPr>
              <a:t>Write the dimensions of the following matrices</a:t>
            </a:r>
            <a:endParaRPr lang="en-GB" sz="1400" u="sng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951960" y="2363688"/>
                <a:ext cx="1066638" cy="5524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1960" y="2363688"/>
                <a:ext cx="1066638" cy="55245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693234" y="2363688"/>
            <a:ext cx="356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Comic Sans MS" pitchFamily="66" charset="0"/>
              </a:rPr>
              <a:t>b)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217357" y="2455251"/>
                <a:ext cx="12455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7357" y="2455251"/>
                <a:ext cx="124553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693234" y="4675946"/>
            <a:ext cx="356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Comic Sans MS" pitchFamily="66" charset="0"/>
              </a:rPr>
              <a:t>d)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047676" y="4713201"/>
                <a:ext cx="707566" cy="5514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7676" y="4713201"/>
                <a:ext cx="707566" cy="55143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249162" y="4675946"/>
                <a:ext cx="1255280" cy="8249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−3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9162" y="4675946"/>
                <a:ext cx="1255280" cy="82490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848463" y="2974777"/>
            <a:ext cx="968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 smtClean="0">
                <a:latin typeface="Comic Sans MS" pitchFamily="66" charset="0"/>
              </a:rPr>
              <a:t>2 rows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48463" y="3281065"/>
            <a:ext cx="122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 smtClean="0">
                <a:latin typeface="Comic Sans MS" pitchFamily="66" charset="0"/>
              </a:rPr>
              <a:t>2 columns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48463" y="3588842"/>
            <a:ext cx="1384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 smtClean="0">
                <a:latin typeface="Comic Sans MS" pitchFamily="66" charset="0"/>
              </a:rPr>
              <a:t>The matrix is 2 x 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84377" y="2973288"/>
            <a:ext cx="8515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 smtClean="0">
                <a:latin typeface="Comic Sans MS" pitchFamily="66" charset="0"/>
              </a:rPr>
              <a:t>1 row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84377" y="3279576"/>
            <a:ext cx="122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 smtClean="0">
                <a:latin typeface="Comic Sans MS" pitchFamily="66" charset="0"/>
              </a:rPr>
              <a:t>3 columns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84377" y="3587353"/>
            <a:ext cx="1384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 smtClean="0">
                <a:latin typeface="Comic Sans MS" pitchFamily="66" charset="0"/>
              </a:rPr>
              <a:t>The matrix is 1 x 3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733009" y="2517576"/>
            <a:ext cx="359071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738298" y="2794456"/>
            <a:ext cx="359071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807732" y="4851264"/>
            <a:ext cx="359071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813021" y="5128144"/>
            <a:ext cx="359071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7032532" y="4851264"/>
            <a:ext cx="359071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004841" y="5106909"/>
            <a:ext cx="359071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015374" y="5347853"/>
            <a:ext cx="359071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004840" y="2671465"/>
            <a:ext cx="359071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5221923" y="4533666"/>
            <a:ext cx="359071" cy="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7430598" y="4533667"/>
            <a:ext cx="359071" cy="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7973864" y="4533668"/>
            <a:ext cx="359071" cy="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7288064" y="2338041"/>
            <a:ext cx="359071" cy="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7657937" y="2345413"/>
            <a:ext cx="359071" cy="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8050064" y="2345414"/>
            <a:ext cx="359071" cy="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5006733" y="2211387"/>
            <a:ext cx="359071" cy="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>
            <a:off x="5544933" y="2200300"/>
            <a:ext cx="359071" cy="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944355" y="5530636"/>
            <a:ext cx="968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 smtClean="0">
                <a:latin typeface="Comic Sans MS" pitchFamily="66" charset="0"/>
              </a:rPr>
              <a:t>2 rows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944355" y="5836924"/>
            <a:ext cx="1111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 smtClean="0">
                <a:latin typeface="Comic Sans MS" pitchFamily="66" charset="0"/>
              </a:rPr>
              <a:t>1 column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44355" y="6144701"/>
            <a:ext cx="1384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 smtClean="0">
                <a:latin typeface="Comic Sans MS" pitchFamily="66" charset="0"/>
              </a:rPr>
              <a:t>The matrix is 2 x 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280269" y="5529147"/>
            <a:ext cx="968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 smtClean="0">
                <a:latin typeface="Comic Sans MS" pitchFamily="66" charset="0"/>
              </a:rPr>
              <a:t>3 rows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280269" y="5835435"/>
            <a:ext cx="122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 smtClean="0">
                <a:latin typeface="Comic Sans MS" pitchFamily="66" charset="0"/>
              </a:rPr>
              <a:t>2 columns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80269" y="6143212"/>
            <a:ext cx="1384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 smtClean="0">
                <a:latin typeface="Comic Sans MS" pitchFamily="66" charset="0"/>
              </a:rPr>
              <a:t>The matrix is 3 x 2</a:t>
            </a:r>
          </a:p>
        </p:txBody>
      </p:sp>
      <p:pic>
        <p:nvPicPr>
          <p:cNvPr id="39" name="Picture 8" descr="http://www-users.cs.umn.edu/~saad/images/df16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52400"/>
            <a:ext cx="14478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25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Matrix Algebra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7338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dirty="0" smtClean="0">
                <a:latin typeface="Comic Sans MS" pitchFamily="66" charset="0"/>
              </a:rPr>
              <a:t>To begin with, you need to know how to solve problems involving the addition and subtraction of matrices, and be able to state the ‘order’ of a matrix (its dimensions)</a:t>
            </a:r>
          </a:p>
          <a:p>
            <a:pPr marL="0" indent="0" algn="ctr">
              <a:buNone/>
            </a:pPr>
            <a:endParaRPr lang="en-US" sz="18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800" dirty="0" smtClean="0">
                <a:latin typeface="Comic Sans MS" pitchFamily="66" charset="0"/>
              </a:rPr>
              <a:t>You can add and subtract matrices only when they have the same dimensions</a:t>
            </a:r>
            <a:endParaRPr lang="en-GB" sz="1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81000" y="4724400"/>
                <a:ext cx="2048318" cy="5598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𝑨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−6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4724400"/>
                <a:ext cx="2048318" cy="55983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81000" y="5486400"/>
                <a:ext cx="2240037" cy="5543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𝑩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5486400"/>
                <a:ext cx="2240037" cy="55431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4648200" y="1600200"/>
            <a:ext cx="16161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 smtClean="0">
                <a:latin typeface="Comic Sans MS" pitchFamily="66" charset="0"/>
              </a:rPr>
              <a:t>Calculate </a:t>
            </a:r>
            <a:r>
              <a:rPr lang="en-US" sz="1600" b="1" u="sng" dirty="0" smtClean="0">
                <a:latin typeface="Comic Sans MS" pitchFamily="66" charset="0"/>
              </a:rPr>
              <a:t>A</a:t>
            </a:r>
            <a:r>
              <a:rPr lang="en-US" sz="1600" u="sng" dirty="0" smtClean="0">
                <a:latin typeface="Comic Sans MS" pitchFamily="66" charset="0"/>
              </a:rPr>
              <a:t> + </a:t>
            </a:r>
            <a:r>
              <a:rPr lang="en-US" sz="1600" b="1" u="sng" dirty="0" smtClean="0">
                <a:latin typeface="Comic Sans MS" pitchFamily="66" charset="0"/>
              </a:rPr>
              <a:t>B</a:t>
            </a:r>
            <a:endParaRPr lang="en-GB" sz="1600" b="1" u="sng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648200" y="2057400"/>
                <a:ext cx="3408947" cy="5598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−6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057400"/>
                <a:ext cx="3408947" cy="55983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648200" y="2819400"/>
                <a:ext cx="1739900" cy="5763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/>
                              <m:e/>
                              <m:e/>
                            </m:mr>
                            <m:mr>
                              <m:e/>
                              <m:e/>
                              <m:e/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819400"/>
                <a:ext cx="1739900" cy="57631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867400" y="30480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3048000"/>
                <a:ext cx="365806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5486400" y="30480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3048000"/>
                <a:ext cx="365806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953000" y="3048000"/>
                <a:ext cx="5389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−9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3048000"/>
                <a:ext cx="53893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867400" y="2819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2819400"/>
                <a:ext cx="365806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5486400" y="2819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2819400"/>
                <a:ext cx="365806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953000" y="2819400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13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819400"/>
                <a:ext cx="494046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Oval 49"/>
          <p:cNvSpPr/>
          <p:nvPr/>
        </p:nvSpPr>
        <p:spPr>
          <a:xfrm>
            <a:off x="7538884" y="2052484"/>
            <a:ext cx="3048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/>
          <p:cNvSpPr/>
          <p:nvPr/>
        </p:nvSpPr>
        <p:spPr>
          <a:xfrm>
            <a:off x="6953865" y="2042650"/>
            <a:ext cx="405580" cy="331839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/>
          <p:cNvSpPr/>
          <p:nvPr/>
        </p:nvSpPr>
        <p:spPr>
          <a:xfrm>
            <a:off x="6457335" y="2047568"/>
            <a:ext cx="3048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5842819" y="2067233"/>
            <a:ext cx="3048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4830097" y="2072148"/>
            <a:ext cx="3048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7003026" y="2357283"/>
            <a:ext cx="3048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>
          <a:xfrm>
            <a:off x="5842820" y="2347451"/>
            <a:ext cx="3048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/>
          <p:cNvSpPr/>
          <p:nvPr/>
        </p:nvSpPr>
        <p:spPr>
          <a:xfrm>
            <a:off x="5361039" y="2072148"/>
            <a:ext cx="3048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/>
          <p:cNvSpPr/>
          <p:nvPr/>
        </p:nvSpPr>
        <p:spPr>
          <a:xfrm>
            <a:off x="4820265" y="2342534"/>
            <a:ext cx="405580" cy="331839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5341375" y="2332702"/>
            <a:ext cx="405580" cy="331839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6437672" y="2337618"/>
            <a:ext cx="405580" cy="331839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/>
          <p:cNvSpPr/>
          <p:nvPr/>
        </p:nvSpPr>
        <p:spPr>
          <a:xfrm>
            <a:off x="7489723" y="2327786"/>
            <a:ext cx="405580" cy="331839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TextBox 64"/>
          <p:cNvSpPr txBox="1"/>
          <p:nvPr/>
        </p:nvSpPr>
        <p:spPr>
          <a:xfrm>
            <a:off x="4653116" y="3846872"/>
            <a:ext cx="16161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 smtClean="0">
                <a:latin typeface="Comic Sans MS" pitchFamily="66" charset="0"/>
              </a:rPr>
              <a:t>Calculate </a:t>
            </a:r>
            <a:r>
              <a:rPr lang="en-US" sz="1600" b="1" u="sng" dirty="0" smtClean="0">
                <a:latin typeface="Comic Sans MS" pitchFamily="66" charset="0"/>
              </a:rPr>
              <a:t>A</a:t>
            </a:r>
            <a:r>
              <a:rPr lang="en-US" sz="1600" u="sng" dirty="0" smtClean="0">
                <a:latin typeface="Comic Sans MS" pitchFamily="66" charset="0"/>
              </a:rPr>
              <a:t> - </a:t>
            </a:r>
            <a:r>
              <a:rPr lang="en-US" sz="1600" b="1" u="sng" dirty="0" smtClean="0">
                <a:latin typeface="Comic Sans MS" pitchFamily="66" charset="0"/>
              </a:rPr>
              <a:t>B</a:t>
            </a:r>
            <a:endParaRPr lang="en-GB" sz="1600" b="1" u="sng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4653116" y="4304072"/>
                <a:ext cx="3408947" cy="5598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−6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3116" y="4304072"/>
                <a:ext cx="3408947" cy="559833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653116" y="5066072"/>
                <a:ext cx="1739900" cy="5763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/>
                              <m:e/>
                              <m:e/>
                            </m:mr>
                            <m:mr>
                              <m:e/>
                              <m:e/>
                              <m:e/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3116" y="5066072"/>
                <a:ext cx="1739900" cy="57631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5872316" y="5294672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316" y="5294672"/>
                <a:ext cx="365806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314335" y="5294672"/>
                <a:ext cx="6671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−10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4335" y="5294672"/>
                <a:ext cx="66717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957916" y="5294672"/>
                <a:ext cx="5389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−3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7916" y="5294672"/>
                <a:ext cx="538930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872316" y="5066072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316" y="5066072"/>
                <a:ext cx="365806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5491316" y="5066072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9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1316" y="5066072"/>
                <a:ext cx="365806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4957916" y="5066072"/>
                <a:ext cx="5389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−3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7916" y="5066072"/>
                <a:ext cx="538930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Oval 73"/>
          <p:cNvSpPr/>
          <p:nvPr/>
        </p:nvSpPr>
        <p:spPr>
          <a:xfrm>
            <a:off x="7543800" y="4299156"/>
            <a:ext cx="3048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6958781" y="4289322"/>
            <a:ext cx="405580" cy="331839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6462251" y="4294240"/>
            <a:ext cx="3048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5847735" y="4313905"/>
            <a:ext cx="3048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4835013" y="4318820"/>
            <a:ext cx="3048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>
            <a:off x="7007942" y="4603955"/>
            <a:ext cx="3048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5847736" y="4594123"/>
            <a:ext cx="3048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>
            <a:off x="5365955" y="4318820"/>
            <a:ext cx="3048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>
            <a:off x="4825181" y="4589206"/>
            <a:ext cx="405580" cy="331839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>
            <a:off x="5346291" y="4579374"/>
            <a:ext cx="405580" cy="331839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>
            <a:off x="6442588" y="4584290"/>
            <a:ext cx="405580" cy="331839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/>
          <p:cNvSpPr/>
          <p:nvPr/>
        </p:nvSpPr>
        <p:spPr>
          <a:xfrm>
            <a:off x="7494639" y="4574458"/>
            <a:ext cx="405580" cy="331839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6" name="Picture 6" descr="http://www.mathsisfun.com/algebra/images/matrix-multiply-order.gif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2133600" cy="874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452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Plenary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Comic Sans MS" pitchFamily="66" charset="0"/>
              </a:rPr>
              <a:t>Calculate the values of x and y in the matrix equation below.</a:t>
            </a:r>
            <a:endParaRPr lang="en-GB" sz="2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824316" y="2546555"/>
                <a:ext cx="3445495" cy="6093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7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4316" y="2546555"/>
                <a:ext cx="3445495" cy="60933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4075470" y="2546555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020961" y="2546555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5304502" y="2536722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3451122" y="2836606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4606412" y="2812026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5717457" y="2802194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62000" y="3657600"/>
                <a:ext cx="14636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+3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657600"/>
                <a:ext cx="1463606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90600" y="4038600"/>
                <a:ext cx="1295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038600"/>
                <a:ext cx="1295400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69491" y="3701845"/>
            <a:ext cx="330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</a:rPr>
              <a:t>1)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9" y="4095136"/>
            <a:ext cx="3593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</a:rPr>
              <a:t>2)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011561" y="3647768"/>
                <a:ext cx="14636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+3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561" y="3647768"/>
                <a:ext cx="1463606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719052" y="3692013"/>
            <a:ext cx="330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</a:rPr>
              <a:t>1)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011562" y="4043515"/>
                <a:ext cx="15928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3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−3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=15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562" y="4043515"/>
                <a:ext cx="1592825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3692012" y="4070554"/>
            <a:ext cx="3593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</a:rPr>
              <a:t>2)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473677" y="4815347"/>
                <a:ext cx="11749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5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=20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3677" y="4815347"/>
                <a:ext cx="117495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478593" y="5218470"/>
                <a:ext cx="11749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8593" y="5218470"/>
                <a:ext cx="117495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/>
          <p:cNvCxnSpPr/>
          <p:nvPr/>
        </p:nvCxnSpPr>
        <p:spPr>
          <a:xfrm>
            <a:off x="2438400" y="4267200"/>
            <a:ext cx="1066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209800" y="3962400"/>
            <a:ext cx="15167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</a:rPr>
              <a:t>Multiply all by 3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67200" y="4495800"/>
            <a:ext cx="12987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</a:rPr>
              <a:t>Add 1) and 2)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Arc 25"/>
          <p:cNvSpPr/>
          <p:nvPr/>
        </p:nvSpPr>
        <p:spPr>
          <a:xfrm>
            <a:off x="5334000" y="5029200"/>
            <a:ext cx="457200" cy="381000"/>
          </a:xfrm>
          <a:prstGeom prst="arc">
            <a:avLst>
              <a:gd name="adj1" fmla="val 16200000"/>
              <a:gd name="adj2" fmla="val 556358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5638800" y="51054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</a:rPr>
              <a:t>Divide by 5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572000" y="5715000"/>
                <a:ext cx="11749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715000"/>
                <a:ext cx="1174955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c 28"/>
          <p:cNvSpPr/>
          <p:nvPr/>
        </p:nvSpPr>
        <p:spPr>
          <a:xfrm>
            <a:off x="5334000" y="5486400"/>
            <a:ext cx="457200" cy="381000"/>
          </a:xfrm>
          <a:prstGeom prst="arc">
            <a:avLst>
              <a:gd name="adj1" fmla="val 16200000"/>
              <a:gd name="adj2" fmla="val 556358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410200" y="54864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</a:rPr>
              <a:t>You can then find y by substitution!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31" name="Picture 6" descr="http://www.mathsisfun.com/algebra/images/matrix-multiply-order.gi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2133600" cy="874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9292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4" grpId="0"/>
      <p:bldP spid="25" grpId="0"/>
      <p:bldP spid="26" grpId="0" animBg="1"/>
      <p:bldP spid="27" grpId="0"/>
      <p:bldP spid="28" grpId="0"/>
      <p:bldP spid="29" grpId="0" animBg="1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Summary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We have learnt about Matrix Algebra and seen why it exists</a:t>
            </a:r>
          </a:p>
          <a:p>
            <a:endParaRPr lang="en-US" dirty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We have seen how to write the ‘order’ of a Matrix</a:t>
            </a:r>
          </a:p>
          <a:p>
            <a:endParaRPr lang="en-US" dirty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We have seen how to perform Addition and Subtraction using matrices!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4" name="Picture 6" descr="http://www.mathsisfun.com/algebra/images/matrix-multiply-ord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2133600" cy="874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48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800</Words>
  <Application>Microsoft Office PowerPoint</Application>
  <PresentationFormat>On-screen Show (4:3)</PresentationFormat>
  <Paragraphs>186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Starter</vt:lpstr>
      <vt:lpstr>Starter</vt:lpstr>
      <vt:lpstr>Matrix Algebra</vt:lpstr>
      <vt:lpstr>Matrix Algebra</vt:lpstr>
      <vt:lpstr>Plenary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</dc:creator>
  <cp:lastModifiedBy>soe</cp:lastModifiedBy>
  <cp:revision>21</cp:revision>
  <dcterms:created xsi:type="dcterms:W3CDTF">2006-08-16T00:00:00Z</dcterms:created>
  <dcterms:modified xsi:type="dcterms:W3CDTF">2014-02-24T02:48:42Z</dcterms:modified>
</cp:coreProperties>
</file>