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8288000" cy="10287000"/>
  <p:notesSz cx="6858000" cy="9144000"/>
  <p:embeddedFontLst>
    <p:embeddedFont>
      <p:font typeface="Stadio Now Display Bold" charset="1" panose="00000000000000000000"/>
      <p:regular r:id="rId26"/>
    </p:embeddedFont>
    <p:embeddedFont>
      <p:font typeface="ABeeZee Bold" charset="1" panose="02000000000000000000"/>
      <p:regular r:id="rId27"/>
    </p:embeddedFont>
    <p:embeddedFont>
      <p:font typeface="Montserrat Classic Bold" charset="1" panose="00000800000000000000"/>
      <p:regular r:id="rId28"/>
    </p:embeddedFont>
    <p:embeddedFont>
      <p:font typeface="ABeeZee" charset="1" panose="02000000000000000000"/>
      <p:regular r:id="rId29"/>
    </p:embeddedFont>
    <p:embeddedFont>
      <p:font typeface="Gulfs Display" charset="1" panose="00000500000000000000"/>
      <p:regular r:id="rId30"/>
    </p:embeddedFont>
    <p:embeddedFont>
      <p:font typeface="Stadio Now Text" charset="1" panose="00000000000000000000"/>
      <p:regular r:id="rId31"/>
    </p:embeddedFont>
    <p:embeddedFont>
      <p:font typeface="Stadio Now Text Bold" charset="1" panose="00000000000000000000"/>
      <p:regular r:id="rId32"/>
    </p:embeddedFont>
    <p:embeddedFont>
      <p:font typeface="Stadio Now Novarese" charset="1" panose="00000000000000000000"/>
      <p:regular r:id="rId33"/>
    </p:embeddedFont>
    <p:embeddedFont>
      <p:font typeface="Open Sans Bold" charset="1" panose="020B0806030504020204"/>
      <p:regular r:id="rId34"/>
    </p:embeddedFont>
    <p:embeddedFont>
      <p:font typeface="Open Sans" charset="1" panose="020B0606030504020204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fonts/font26.fntdata" Type="http://schemas.openxmlformats.org/officeDocument/2006/relationships/font"/><Relationship Id="rId27" Target="fonts/font27.fntdata" Type="http://schemas.openxmlformats.org/officeDocument/2006/relationships/font"/><Relationship Id="rId28" Target="fonts/font28.fntdata" Type="http://schemas.openxmlformats.org/officeDocument/2006/relationships/font"/><Relationship Id="rId29" Target="fonts/font29.fntdata" Type="http://schemas.openxmlformats.org/officeDocument/2006/relationships/font"/><Relationship Id="rId3" Target="viewProps.xml" Type="http://schemas.openxmlformats.org/officeDocument/2006/relationships/viewProps"/><Relationship Id="rId30" Target="fonts/font30.fntdata" Type="http://schemas.openxmlformats.org/officeDocument/2006/relationships/font"/><Relationship Id="rId31" Target="fonts/font31.fntdata" Type="http://schemas.openxmlformats.org/officeDocument/2006/relationships/font"/><Relationship Id="rId32" Target="fonts/font32.fntdata" Type="http://schemas.openxmlformats.org/officeDocument/2006/relationships/font"/><Relationship Id="rId33" Target="fonts/font33.fntdata" Type="http://schemas.openxmlformats.org/officeDocument/2006/relationships/font"/><Relationship Id="rId34" Target="fonts/font34.fntdata" Type="http://schemas.openxmlformats.org/officeDocument/2006/relationships/font"/><Relationship Id="rId35" Target="fonts/font35.fntdata" Type="http://schemas.openxmlformats.org/officeDocument/2006/relationships/font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11" Target="../media/image21.pn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11" Target="../media/image22.pn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11" Target="../media/image23.pn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11" Target="../media/image24.pn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11" Target="../media/image25.pn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6.png" Type="http://schemas.openxmlformats.org/officeDocument/2006/relationships/image"/><Relationship Id="rId4" Target="../media/image27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sv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28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sv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28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5.png" Type="http://schemas.openxmlformats.org/officeDocument/2006/relationships/image"/><Relationship Id="rId11" Target="../media/image36.png" Type="http://schemas.openxmlformats.org/officeDocument/2006/relationships/image"/><Relationship Id="rId12" Target="../media/image37.png" Type="http://schemas.openxmlformats.org/officeDocument/2006/relationships/image"/><Relationship Id="rId13" Target="../media/image38.png" Type="http://schemas.openxmlformats.org/officeDocument/2006/relationships/image"/><Relationship Id="rId2" Target="../media/image1.png" Type="http://schemas.openxmlformats.org/officeDocument/2006/relationships/image"/><Relationship Id="rId3" Target="../media/image16.png" Type="http://schemas.openxmlformats.org/officeDocument/2006/relationships/image"/><Relationship Id="rId4" Target="../media/image17.svg" Type="http://schemas.openxmlformats.org/officeDocument/2006/relationships/image"/><Relationship Id="rId5" Target="../media/image30.png" Type="http://schemas.openxmlformats.org/officeDocument/2006/relationships/image"/><Relationship Id="rId6" Target="../media/image31.png" Type="http://schemas.openxmlformats.org/officeDocument/2006/relationships/image"/><Relationship Id="rId7" Target="../media/image32.png" Type="http://schemas.openxmlformats.org/officeDocument/2006/relationships/image"/><Relationship Id="rId8" Target="../media/image33.png" Type="http://schemas.openxmlformats.org/officeDocument/2006/relationships/image"/><Relationship Id="rId9" Target="../media/image34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44.png" Type="http://schemas.openxmlformats.org/officeDocument/2006/relationships/image"/><Relationship Id="rId11" Target="../media/image45.png" Type="http://schemas.openxmlformats.org/officeDocument/2006/relationships/image"/><Relationship Id="rId12" Target="../media/image46.png" Type="http://schemas.openxmlformats.org/officeDocument/2006/relationships/image"/><Relationship Id="rId13" Target="../media/image47.png" Type="http://schemas.openxmlformats.org/officeDocument/2006/relationships/image"/><Relationship Id="rId14" Target="../media/image48.png" Type="http://schemas.openxmlformats.org/officeDocument/2006/relationships/image"/><Relationship Id="rId15" Target="../media/image49.svg" Type="http://schemas.openxmlformats.org/officeDocument/2006/relationships/image"/><Relationship Id="rId2" Target="../media/image1.png" Type="http://schemas.openxmlformats.org/officeDocument/2006/relationships/image"/><Relationship Id="rId3" Target="../media/image16.png" Type="http://schemas.openxmlformats.org/officeDocument/2006/relationships/image"/><Relationship Id="rId4" Target="../media/image17.svg" Type="http://schemas.openxmlformats.org/officeDocument/2006/relationships/image"/><Relationship Id="rId5" Target="../media/image39.png" Type="http://schemas.openxmlformats.org/officeDocument/2006/relationships/image"/><Relationship Id="rId6" Target="../media/image40.png" Type="http://schemas.openxmlformats.org/officeDocument/2006/relationships/image"/><Relationship Id="rId7" Target="../media/image41.png" Type="http://schemas.openxmlformats.org/officeDocument/2006/relationships/image"/><Relationship Id="rId8" Target="../media/image42.png" Type="http://schemas.openxmlformats.org/officeDocument/2006/relationships/image"/><Relationship Id="rId9" Target="../media/image4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4.png" Type="http://schemas.openxmlformats.org/officeDocument/2006/relationships/image"/><Relationship Id="rId8" Target="../media/image15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5.png" Type="http://schemas.openxmlformats.org/officeDocument/2006/relationships/image"/><Relationship Id="rId11" Target="../media/image56.png" Type="http://schemas.openxmlformats.org/officeDocument/2006/relationships/image"/><Relationship Id="rId12" Target="../media/image57.png" Type="http://schemas.openxmlformats.org/officeDocument/2006/relationships/image"/><Relationship Id="rId13" Target="../media/image58.png" Type="http://schemas.openxmlformats.org/officeDocument/2006/relationships/image"/><Relationship Id="rId14" Target="../media/image59.png" Type="http://schemas.openxmlformats.org/officeDocument/2006/relationships/image"/><Relationship Id="rId15" Target="../media/image60.svg" Type="http://schemas.openxmlformats.org/officeDocument/2006/relationships/image"/><Relationship Id="rId2" Target="../media/image1.png" Type="http://schemas.openxmlformats.org/officeDocument/2006/relationships/image"/><Relationship Id="rId3" Target="../media/image16.png" Type="http://schemas.openxmlformats.org/officeDocument/2006/relationships/image"/><Relationship Id="rId4" Target="../media/image17.svg" Type="http://schemas.openxmlformats.org/officeDocument/2006/relationships/image"/><Relationship Id="rId5" Target="../media/image50.png" Type="http://schemas.openxmlformats.org/officeDocument/2006/relationships/image"/><Relationship Id="rId6" Target="../media/image51.png" Type="http://schemas.openxmlformats.org/officeDocument/2006/relationships/image"/><Relationship Id="rId7" Target="../media/image52.png" Type="http://schemas.openxmlformats.org/officeDocument/2006/relationships/image"/><Relationship Id="rId8" Target="../media/image53.png" Type="http://schemas.openxmlformats.org/officeDocument/2006/relationships/image"/><Relationship Id="rId9" Target="../media/image5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6.png" Type="http://schemas.openxmlformats.org/officeDocument/2006/relationships/image"/><Relationship Id="rId8" Target="../media/image17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16.png" Type="http://schemas.openxmlformats.org/officeDocument/2006/relationships/image"/><Relationship Id="rId6" Target="../media/image1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20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843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380553" y="371036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84353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2492972" y="6178484"/>
            <a:ext cx="2625249" cy="1584994"/>
          </a:xfrm>
          <a:custGeom>
            <a:avLst/>
            <a:gdLst/>
            <a:ahLst/>
            <a:cxnLst/>
            <a:rect r="r" b="b" t="t" l="l"/>
            <a:pathLst>
              <a:path h="1584994" w="2625249">
                <a:moveTo>
                  <a:pt x="0" y="0"/>
                </a:moveTo>
                <a:lnTo>
                  <a:pt x="2625250" y="0"/>
                </a:lnTo>
                <a:lnTo>
                  <a:pt x="2625250" y="1584995"/>
                </a:lnTo>
                <a:lnTo>
                  <a:pt x="0" y="158499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826084" y="7107989"/>
            <a:ext cx="1240836" cy="526412"/>
          </a:xfrm>
          <a:custGeom>
            <a:avLst/>
            <a:gdLst/>
            <a:ahLst/>
            <a:cxnLst/>
            <a:rect r="r" b="b" t="t" l="l"/>
            <a:pathLst>
              <a:path h="526412" w="1240836">
                <a:moveTo>
                  <a:pt x="0" y="0"/>
                </a:moveTo>
                <a:lnTo>
                  <a:pt x="1240836" y="0"/>
                </a:lnTo>
                <a:lnTo>
                  <a:pt x="1240836" y="526411"/>
                </a:lnTo>
                <a:lnTo>
                  <a:pt x="0" y="52641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-86459" r="-62260" b="-477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595245">
            <a:off x="4918113" y="5571669"/>
            <a:ext cx="2257983" cy="1069720"/>
          </a:xfrm>
          <a:custGeom>
            <a:avLst/>
            <a:gdLst/>
            <a:ahLst/>
            <a:cxnLst/>
            <a:rect r="r" b="b" t="t" l="l"/>
            <a:pathLst>
              <a:path h="1069720" w="2257983">
                <a:moveTo>
                  <a:pt x="0" y="0"/>
                </a:moveTo>
                <a:lnTo>
                  <a:pt x="2257983" y="0"/>
                </a:lnTo>
                <a:lnTo>
                  <a:pt x="2257983" y="1069720"/>
                </a:lnTo>
                <a:lnTo>
                  <a:pt x="0" y="106972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595245">
            <a:off x="11312570" y="6871401"/>
            <a:ext cx="2257983" cy="1069720"/>
          </a:xfrm>
          <a:custGeom>
            <a:avLst/>
            <a:gdLst/>
            <a:ahLst/>
            <a:cxnLst/>
            <a:rect r="r" b="b" t="t" l="l"/>
            <a:pathLst>
              <a:path h="1069720" w="2257983">
                <a:moveTo>
                  <a:pt x="0" y="0"/>
                </a:moveTo>
                <a:lnTo>
                  <a:pt x="2257984" y="0"/>
                </a:lnTo>
                <a:lnTo>
                  <a:pt x="2257984" y="1069720"/>
                </a:lnTo>
                <a:lnTo>
                  <a:pt x="0" y="106972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769646" y="5628525"/>
            <a:ext cx="2408686" cy="2672606"/>
          </a:xfrm>
          <a:custGeom>
            <a:avLst/>
            <a:gdLst/>
            <a:ahLst/>
            <a:cxnLst/>
            <a:rect r="r" b="b" t="t" l="l"/>
            <a:pathLst>
              <a:path h="2672606" w="2408686">
                <a:moveTo>
                  <a:pt x="0" y="0"/>
                </a:moveTo>
                <a:lnTo>
                  <a:pt x="2408686" y="0"/>
                </a:lnTo>
                <a:lnTo>
                  <a:pt x="2408686" y="2672606"/>
                </a:lnTo>
                <a:lnTo>
                  <a:pt x="0" y="267260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true" flipV="false" rot="-2700000">
            <a:off x="16377015" y="8390421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true" flipV="false" rot="-2700000">
            <a:off x="15591322" y="8390421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8064354" y="5082773"/>
            <a:ext cx="1535147" cy="1095711"/>
          </a:xfrm>
          <a:custGeom>
            <a:avLst/>
            <a:gdLst/>
            <a:ahLst/>
            <a:cxnLst/>
            <a:rect r="r" b="b" t="t" l="l"/>
            <a:pathLst>
              <a:path h="1095711" w="1535147">
                <a:moveTo>
                  <a:pt x="0" y="0"/>
                </a:moveTo>
                <a:lnTo>
                  <a:pt x="1535147" y="0"/>
                </a:lnTo>
                <a:lnTo>
                  <a:pt x="1535147" y="1095711"/>
                </a:lnTo>
                <a:lnTo>
                  <a:pt x="0" y="1095711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7873601" y="4977572"/>
            <a:ext cx="2095559" cy="1275768"/>
            <a:chOff x="0" y="0"/>
            <a:chExt cx="551917" cy="33600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551917" cy="336005"/>
            </a:xfrm>
            <a:custGeom>
              <a:avLst/>
              <a:gdLst/>
              <a:ahLst/>
              <a:cxnLst/>
              <a:rect r="r" b="b" t="t" l="l"/>
              <a:pathLst>
                <a:path h="336005" w="551917">
                  <a:moveTo>
                    <a:pt x="168002" y="0"/>
                  </a:moveTo>
                  <a:lnTo>
                    <a:pt x="383914" y="0"/>
                  </a:lnTo>
                  <a:cubicBezTo>
                    <a:pt x="476699" y="0"/>
                    <a:pt x="551917" y="75217"/>
                    <a:pt x="551917" y="168002"/>
                  </a:cubicBezTo>
                  <a:lnTo>
                    <a:pt x="551917" y="168002"/>
                  </a:lnTo>
                  <a:cubicBezTo>
                    <a:pt x="551917" y="212559"/>
                    <a:pt x="534217" y="255291"/>
                    <a:pt x="502710" y="286798"/>
                  </a:cubicBezTo>
                  <a:cubicBezTo>
                    <a:pt x="471203" y="318305"/>
                    <a:pt x="428471" y="336005"/>
                    <a:pt x="383914" y="336005"/>
                  </a:cubicBezTo>
                  <a:lnTo>
                    <a:pt x="168002" y="336005"/>
                  </a:lnTo>
                  <a:cubicBezTo>
                    <a:pt x="75217" y="336005"/>
                    <a:pt x="0" y="260788"/>
                    <a:pt x="0" y="168002"/>
                  </a:cubicBezTo>
                  <a:lnTo>
                    <a:pt x="0" y="168002"/>
                  </a:lnTo>
                  <a:cubicBezTo>
                    <a:pt x="0" y="75217"/>
                    <a:pt x="75217" y="0"/>
                    <a:pt x="16800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04800"/>
              <a:ext cx="551917" cy="6408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  <a:r>
                <a:rPr lang="en-US" b="true" sz="6335">
                  <a:solidFill>
                    <a:srgbClr val="284353"/>
                  </a:solidFill>
                  <a:latin typeface="Stadio Now Display Bold"/>
                  <a:ea typeface="Stadio Now Display Bold"/>
                  <a:cs typeface="Stadio Now Display Bold"/>
                  <a:sym typeface="Stadio Now Display Bold"/>
                </a:rPr>
                <a:t>SIN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1854534" y="3106831"/>
            <a:ext cx="14529876" cy="1009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</a:p>
        </p:txBody>
      </p:sp>
      <p:sp>
        <p:nvSpPr>
          <p:cNvPr name="TextBox 19" id="19"/>
          <p:cNvSpPr txBox="true"/>
          <p:nvPr/>
        </p:nvSpPr>
        <p:spPr>
          <a:xfrm rot="0">
            <a:off x="3711638" y="6167615"/>
            <a:ext cx="425021" cy="645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52"/>
              </a:lnSpc>
            </a:pPr>
            <a:r>
              <a:rPr lang="en-US" sz="3680">
                <a:solidFill>
                  <a:srgbClr val="FFFFFF"/>
                </a:solidFill>
                <a:latin typeface="ABeeZee Bold"/>
                <a:ea typeface="ABeeZee Bold"/>
                <a:cs typeface="ABeeZee Bold"/>
                <a:sym typeface="ABeeZee Bold"/>
              </a:rPr>
              <a:t>H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943731" y="6599165"/>
            <a:ext cx="425021" cy="645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52"/>
              </a:lnSpc>
            </a:pPr>
            <a:r>
              <a:rPr lang="en-US" sz="3680">
                <a:solidFill>
                  <a:srgbClr val="FFFFFF"/>
                </a:solidFill>
                <a:latin typeface="ABeeZee Bold"/>
                <a:ea typeface="ABeeZee Bold"/>
                <a:cs typeface="ABeeZee Bold"/>
                <a:sym typeface="ABeeZee Bold"/>
              </a:rPr>
              <a:t>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277890" y="7696804"/>
            <a:ext cx="425021" cy="6265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52"/>
              </a:lnSpc>
            </a:pPr>
            <a:r>
              <a:rPr lang="en-US" b="true" sz="3680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A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277890" y="6990042"/>
            <a:ext cx="664715" cy="5435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57"/>
              </a:lnSpc>
            </a:pPr>
            <a:r>
              <a:rPr lang="en-US" sz="3184">
                <a:solidFill>
                  <a:srgbClr val="FFFFFF"/>
                </a:solidFill>
                <a:latin typeface="ABeeZee"/>
                <a:ea typeface="ABeeZee"/>
                <a:cs typeface="ABeeZee"/>
                <a:sym typeface="ABeeZee"/>
              </a:rPr>
              <a:t>θ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854534" y="460861"/>
            <a:ext cx="14452054" cy="36404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601"/>
              </a:lnSpc>
            </a:pPr>
            <a:r>
              <a:rPr lang="en-US" sz="10429" spc="511">
                <a:solidFill>
                  <a:srgbClr val="FFFFFF"/>
                </a:solidFill>
                <a:latin typeface="Gulfs Display"/>
                <a:ea typeface="Gulfs Display"/>
                <a:cs typeface="Gulfs Display"/>
                <a:sym typeface="Gulfs Display"/>
              </a:rPr>
              <a:t>TRIGONOMETRIC RATIOS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156241" y="3675822"/>
            <a:ext cx="14529876" cy="1301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>
                <a:solidFill>
                  <a:srgbClr val="E9CC7D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Finding missing sides of a triangle</a:t>
            </a:r>
          </a:p>
        </p:txBody>
      </p:sp>
      <p:grpSp>
        <p:nvGrpSpPr>
          <p:cNvPr name="Group 25" id="25"/>
          <p:cNvGrpSpPr/>
          <p:nvPr/>
        </p:nvGrpSpPr>
        <p:grpSpPr>
          <a:xfrm rot="0">
            <a:off x="6881567" y="6487710"/>
            <a:ext cx="2095559" cy="1275768"/>
            <a:chOff x="0" y="0"/>
            <a:chExt cx="551917" cy="336005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551917" cy="336005"/>
            </a:xfrm>
            <a:custGeom>
              <a:avLst/>
              <a:gdLst/>
              <a:ahLst/>
              <a:cxnLst/>
              <a:rect r="r" b="b" t="t" l="l"/>
              <a:pathLst>
                <a:path h="336005" w="551917">
                  <a:moveTo>
                    <a:pt x="168002" y="0"/>
                  </a:moveTo>
                  <a:lnTo>
                    <a:pt x="383914" y="0"/>
                  </a:lnTo>
                  <a:cubicBezTo>
                    <a:pt x="476699" y="0"/>
                    <a:pt x="551917" y="75217"/>
                    <a:pt x="551917" y="168002"/>
                  </a:cubicBezTo>
                  <a:lnTo>
                    <a:pt x="551917" y="168002"/>
                  </a:lnTo>
                  <a:cubicBezTo>
                    <a:pt x="551917" y="212559"/>
                    <a:pt x="534217" y="255291"/>
                    <a:pt x="502710" y="286798"/>
                  </a:cubicBezTo>
                  <a:cubicBezTo>
                    <a:pt x="471203" y="318305"/>
                    <a:pt x="428471" y="336005"/>
                    <a:pt x="383914" y="336005"/>
                  </a:cubicBezTo>
                  <a:lnTo>
                    <a:pt x="168002" y="336005"/>
                  </a:lnTo>
                  <a:cubicBezTo>
                    <a:pt x="75217" y="336005"/>
                    <a:pt x="0" y="260788"/>
                    <a:pt x="0" y="168002"/>
                  </a:cubicBezTo>
                  <a:lnTo>
                    <a:pt x="0" y="168002"/>
                  </a:lnTo>
                  <a:cubicBezTo>
                    <a:pt x="0" y="75217"/>
                    <a:pt x="75217" y="0"/>
                    <a:pt x="16800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304800"/>
              <a:ext cx="551917" cy="6408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  <a:r>
                <a:rPr lang="en-US" b="true" sz="6335">
                  <a:solidFill>
                    <a:srgbClr val="284353"/>
                  </a:solidFill>
                  <a:latin typeface="Stadio Now Display Bold"/>
                  <a:ea typeface="Stadio Now Display Bold"/>
                  <a:cs typeface="Stadio Now Display Bold"/>
                  <a:sym typeface="Stadio Now Display Bold"/>
                </a:rPr>
                <a:t>TAN</a:t>
              </a: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9205726" y="6733310"/>
            <a:ext cx="2095559" cy="1275768"/>
            <a:chOff x="0" y="0"/>
            <a:chExt cx="551917" cy="336005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551917" cy="336005"/>
            </a:xfrm>
            <a:custGeom>
              <a:avLst/>
              <a:gdLst/>
              <a:ahLst/>
              <a:cxnLst/>
              <a:rect r="r" b="b" t="t" l="l"/>
              <a:pathLst>
                <a:path h="336005" w="551917">
                  <a:moveTo>
                    <a:pt x="168002" y="0"/>
                  </a:moveTo>
                  <a:lnTo>
                    <a:pt x="383914" y="0"/>
                  </a:lnTo>
                  <a:cubicBezTo>
                    <a:pt x="476699" y="0"/>
                    <a:pt x="551917" y="75217"/>
                    <a:pt x="551917" y="168002"/>
                  </a:cubicBezTo>
                  <a:lnTo>
                    <a:pt x="551917" y="168002"/>
                  </a:lnTo>
                  <a:cubicBezTo>
                    <a:pt x="551917" y="212559"/>
                    <a:pt x="534217" y="255291"/>
                    <a:pt x="502710" y="286798"/>
                  </a:cubicBezTo>
                  <a:cubicBezTo>
                    <a:pt x="471203" y="318305"/>
                    <a:pt x="428471" y="336005"/>
                    <a:pt x="383914" y="336005"/>
                  </a:cubicBezTo>
                  <a:lnTo>
                    <a:pt x="168002" y="336005"/>
                  </a:lnTo>
                  <a:cubicBezTo>
                    <a:pt x="75217" y="336005"/>
                    <a:pt x="0" y="260788"/>
                    <a:pt x="0" y="168002"/>
                  </a:cubicBezTo>
                  <a:lnTo>
                    <a:pt x="0" y="168002"/>
                  </a:lnTo>
                  <a:cubicBezTo>
                    <a:pt x="0" y="75217"/>
                    <a:pt x="75217" y="0"/>
                    <a:pt x="16800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304800"/>
              <a:ext cx="551917" cy="6408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  <a:r>
                <a:rPr lang="en-US" b="true" sz="6335">
                  <a:solidFill>
                    <a:srgbClr val="284353"/>
                  </a:solidFill>
                  <a:latin typeface="Stadio Now Display Bold"/>
                  <a:ea typeface="Stadio Now Display Bold"/>
                  <a:cs typeface="Stadio Now Display Bold"/>
                  <a:sym typeface="Stadio Now Display Bold"/>
                </a:rPr>
                <a:t>COS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332298" y="3245895"/>
            <a:ext cx="6923503" cy="4151217"/>
          </a:xfrm>
          <a:custGeom>
            <a:avLst/>
            <a:gdLst/>
            <a:ahLst/>
            <a:cxnLst/>
            <a:rect r="r" b="b" t="t" l="l"/>
            <a:pathLst>
              <a:path h="4151217" w="6923503">
                <a:moveTo>
                  <a:pt x="0" y="0"/>
                </a:moveTo>
                <a:lnTo>
                  <a:pt x="6923503" y="0"/>
                </a:lnTo>
                <a:lnTo>
                  <a:pt x="6923503" y="4151217"/>
                </a:lnTo>
                <a:lnTo>
                  <a:pt x="0" y="41512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EXERCISES PAGE 87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 the value of x in each of the following triangles with the given value of tan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9607437" y="4972050"/>
            <a:ext cx="618726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3m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069140" y="7354079"/>
            <a:ext cx="72491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 m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4014949" y="6486840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8"/>
                </a:lnTo>
                <a:lnTo>
                  <a:pt x="0" y="45292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10734302" y="2493768"/>
            <a:ext cx="3185204" cy="178219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54141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true" rot="0">
            <a:off x="2332298" y="3245895"/>
            <a:ext cx="6923503" cy="4151217"/>
          </a:xfrm>
          <a:custGeom>
            <a:avLst/>
            <a:gdLst/>
            <a:ahLst/>
            <a:cxnLst/>
            <a:rect r="r" b="b" t="t" l="l"/>
            <a:pathLst>
              <a:path h="4151217" w="6923503">
                <a:moveTo>
                  <a:pt x="6923503" y="4151217"/>
                </a:moveTo>
                <a:lnTo>
                  <a:pt x="0" y="4151217"/>
                </a:lnTo>
                <a:lnTo>
                  <a:pt x="0" y="0"/>
                </a:lnTo>
                <a:lnTo>
                  <a:pt x="6923503" y="0"/>
                </a:lnTo>
                <a:lnTo>
                  <a:pt x="6923503" y="4151217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EXERCISES PAGE 87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 the value of x in each of the following triangles with the given value of tan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74893" y="4972050"/>
            <a:ext cx="1152587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10mm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085318" y="2499346"/>
            <a:ext cx="1094217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 mm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2832272" y="6241343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619443" y="2668585"/>
            <a:ext cx="5466608" cy="169033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54141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true" rot="5400000">
            <a:off x="1182470" y="4579448"/>
            <a:ext cx="5908049" cy="3542368"/>
          </a:xfrm>
          <a:custGeom>
            <a:avLst/>
            <a:gdLst/>
            <a:ahLst/>
            <a:cxnLst/>
            <a:rect r="r" b="b" t="t" l="l"/>
            <a:pathLst>
              <a:path h="3542368" w="5908049">
                <a:moveTo>
                  <a:pt x="5908049" y="3542368"/>
                </a:moveTo>
                <a:lnTo>
                  <a:pt x="0" y="3542368"/>
                </a:lnTo>
                <a:lnTo>
                  <a:pt x="0" y="0"/>
                </a:lnTo>
                <a:lnTo>
                  <a:pt x="5908049" y="0"/>
                </a:lnTo>
                <a:lnTo>
                  <a:pt x="5908049" y="3542368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EXERCISES PAGE 87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 the value of x in each of the following triangles with the given value of tan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148025" y="5544362"/>
            <a:ext cx="1094217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 mm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458129" y="2499346"/>
            <a:ext cx="1356731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45 mm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5242256" y="7525529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8"/>
                </a:lnTo>
                <a:lnTo>
                  <a:pt x="0" y="45292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7936090" y="2875281"/>
            <a:ext cx="3852564" cy="19831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29609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5400000">
            <a:off x="1182470" y="4579448"/>
            <a:ext cx="5908049" cy="3542368"/>
          </a:xfrm>
          <a:custGeom>
            <a:avLst/>
            <a:gdLst/>
            <a:ahLst/>
            <a:cxnLst/>
            <a:rect r="r" b="b" t="t" l="l"/>
            <a:pathLst>
              <a:path h="3542368" w="5908049">
                <a:moveTo>
                  <a:pt x="5908049" y="0"/>
                </a:moveTo>
                <a:lnTo>
                  <a:pt x="0" y="0"/>
                </a:lnTo>
                <a:lnTo>
                  <a:pt x="0" y="3542368"/>
                </a:lnTo>
                <a:lnTo>
                  <a:pt x="5908049" y="3542368"/>
                </a:lnTo>
                <a:lnTo>
                  <a:pt x="5908049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EXERCISES PAGE 87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 the value of x in each of the following triangles with the given value of tan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998115" y="5997289"/>
            <a:ext cx="72491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 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158119" y="5653650"/>
            <a:ext cx="739426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3 m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2698384" y="7525529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8"/>
                </a:lnTo>
                <a:lnTo>
                  <a:pt x="0" y="45292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8155539" y="2911856"/>
            <a:ext cx="3413664" cy="191002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29609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true" rot="5400000">
            <a:off x="1182470" y="4579448"/>
            <a:ext cx="5908049" cy="3542368"/>
          </a:xfrm>
          <a:custGeom>
            <a:avLst/>
            <a:gdLst/>
            <a:ahLst/>
            <a:cxnLst/>
            <a:rect r="r" b="b" t="t" l="l"/>
            <a:pathLst>
              <a:path h="3542368" w="5908049">
                <a:moveTo>
                  <a:pt x="5908049" y="3542368"/>
                </a:moveTo>
                <a:lnTo>
                  <a:pt x="0" y="3542368"/>
                </a:lnTo>
                <a:lnTo>
                  <a:pt x="0" y="0"/>
                </a:lnTo>
                <a:lnTo>
                  <a:pt x="5908049" y="0"/>
                </a:lnTo>
                <a:lnTo>
                  <a:pt x="5908049" y="3542368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EXERCISES PAGE 87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 the value of x in each of the following triangles with the given value of tan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931478" y="6097077"/>
            <a:ext cx="937885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 cm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528833" y="2689920"/>
            <a:ext cx="1215322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24 cm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5286885" y="7525529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8"/>
                </a:lnTo>
                <a:lnTo>
                  <a:pt x="0" y="452928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7936090" y="2875281"/>
            <a:ext cx="3852564" cy="198317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843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1270727" y="-1624909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9" y="0"/>
                </a:lnTo>
                <a:lnTo>
                  <a:pt x="3744389" y="3533767"/>
                </a:lnTo>
                <a:lnTo>
                  <a:pt x="0" y="3533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157640" y="604078"/>
            <a:ext cx="9053768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79"/>
              </a:lnSpc>
            </a:pPr>
            <a:r>
              <a:rPr lang="en-US" sz="6699" spc="341">
                <a:solidFill>
                  <a:srgbClr val="FFFFFF"/>
                </a:solidFill>
                <a:latin typeface="Gulfs Display"/>
                <a:ea typeface="Gulfs Display"/>
                <a:cs typeface="Gulfs Display"/>
                <a:sym typeface="Gulfs Display"/>
              </a:rPr>
              <a:t>FINDING VALUES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1342637" y="604078"/>
            <a:ext cx="5916663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79"/>
              </a:lnSpc>
            </a:pPr>
            <a:r>
              <a:rPr lang="en-US" sz="6699" spc="341">
                <a:solidFill>
                  <a:srgbClr val="F6BC52"/>
                </a:solidFill>
                <a:latin typeface="Gulfs Display"/>
                <a:ea typeface="Gulfs Display"/>
                <a:cs typeface="Gulfs Display"/>
                <a:sym typeface="Gulfs Display"/>
              </a:rPr>
              <a:t>30° 45° 60°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1724678" y="2576097"/>
            <a:ext cx="6040249" cy="3276569"/>
            <a:chOff x="0" y="0"/>
            <a:chExt cx="1590848" cy="86296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90848" cy="862965"/>
            </a:xfrm>
            <a:custGeom>
              <a:avLst/>
              <a:gdLst/>
              <a:ahLst/>
              <a:cxnLst/>
              <a:rect r="r" b="b" t="t" l="l"/>
              <a:pathLst>
                <a:path h="862965" w="1590848">
                  <a:moveTo>
                    <a:pt x="128172" y="0"/>
                  </a:moveTo>
                  <a:lnTo>
                    <a:pt x="1462675" y="0"/>
                  </a:lnTo>
                  <a:cubicBezTo>
                    <a:pt x="1533463" y="0"/>
                    <a:pt x="1590848" y="57385"/>
                    <a:pt x="1590848" y="128172"/>
                  </a:cubicBezTo>
                  <a:lnTo>
                    <a:pt x="1590848" y="734793"/>
                  </a:lnTo>
                  <a:cubicBezTo>
                    <a:pt x="1590848" y="768786"/>
                    <a:pt x="1577344" y="801387"/>
                    <a:pt x="1553307" y="825424"/>
                  </a:cubicBezTo>
                  <a:cubicBezTo>
                    <a:pt x="1529270" y="849461"/>
                    <a:pt x="1496669" y="862965"/>
                    <a:pt x="1462675" y="862965"/>
                  </a:cubicBezTo>
                  <a:lnTo>
                    <a:pt x="128172" y="862965"/>
                  </a:lnTo>
                  <a:cubicBezTo>
                    <a:pt x="57385" y="862965"/>
                    <a:pt x="0" y="805580"/>
                    <a:pt x="0" y="734793"/>
                  </a:cubicBezTo>
                  <a:lnTo>
                    <a:pt x="0" y="128172"/>
                  </a:lnTo>
                  <a:cubicBezTo>
                    <a:pt x="0" y="57385"/>
                    <a:pt x="57385" y="0"/>
                    <a:pt x="12817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04800"/>
              <a:ext cx="1590848" cy="11677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099460" y="2859884"/>
            <a:ext cx="1226808" cy="1226808"/>
            <a:chOff x="0" y="0"/>
            <a:chExt cx="1635744" cy="1635744"/>
          </a:xfrm>
        </p:grpSpPr>
        <p:grpSp>
          <p:nvGrpSpPr>
            <p:cNvPr name="Group 9" id="9"/>
            <p:cNvGrpSpPr>
              <a:grpSpLocks noChangeAspect="true"/>
            </p:cNvGrpSpPr>
            <p:nvPr/>
          </p:nvGrpSpPr>
          <p:grpSpPr>
            <a:xfrm rot="0">
              <a:off x="0" y="0"/>
              <a:ext cx="1635744" cy="1635744"/>
              <a:chOff x="0" y="0"/>
              <a:chExt cx="495300" cy="495300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495300" cy="495300"/>
              </a:xfrm>
              <a:custGeom>
                <a:avLst/>
                <a:gdLst/>
                <a:ahLst/>
                <a:cxnLst/>
                <a:rect r="r" b="b" t="t" l="l"/>
                <a:pathLst>
                  <a:path h="495300" w="495300">
                    <a:moveTo>
                      <a:pt x="247650" y="0"/>
                    </a:moveTo>
                    <a:cubicBezTo>
                      <a:pt x="110490" y="0"/>
                      <a:pt x="0" y="110490"/>
                      <a:pt x="0" y="247650"/>
                    </a:cubicBezTo>
                    <a:cubicBezTo>
                      <a:pt x="0" y="384810"/>
                      <a:pt x="110490" y="495300"/>
                      <a:pt x="247650" y="495300"/>
                    </a:cubicBezTo>
                    <a:cubicBezTo>
                      <a:pt x="383540" y="495300"/>
                      <a:pt x="495300" y="384810"/>
                      <a:pt x="495300" y="247650"/>
                    </a:cubicBezTo>
                    <a:cubicBezTo>
                      <a:pt x="495300" y="110490"/>
                      <a:pt x="383540" y="0"/>
                      <a:pt x="247650" y="0"/>
                    </a:cubicBezTo>
                    <a:close/>
                    <a:moveTo>
                      <a:pt x="247650" y="457200"/>
                    </a:moveTo>
                    <a:cubicBezTo>
                      <a:pt x="132080" y="457200"/>
                      <a:pt x="38100" y="363220"/>
                      <a:pt x="38100" y="247650"/>
                    </a:cubicBezTo>
                    <a:cubicBezTo>
                      <a:pt x="38100" y="132080"/>
                      <a:pt x="132080" y="38100"/>
                      <a:pt x="247650" y="38100"/>
                    </a:cubicBezTo>
                    <a:cubicBezTo>
                      <a:pt x="363220" y="38100"/>
                      <a:pt x="457200" y="132080"/>
                      <a:pt x="457200" y="247650"/>
                    </a:cubicBezTo>
                    <a:cubicBezTo>
                      <a:pt x="457200" y="363220"/>
                      <a:pt x="363220" y="457200"/>
                      <a:pt x="247650" y="457200"/>
                    </a:cubicBezTo>
                    <a:close/>
                  </a:path>
                </a:pathLst>
              </a:custGeom>
              <a:solidFill>
                <a:srgbClr val="FDA649"/>
              </a:solidFill>
            </p:spPr>
          </p:sp>
          <p:sp>
            <p:nvSpPr>
              <p:cNvPr name="Freeform 11" id="11"/>
              <p:cNvSpPr/>
              <p:nvPr/>
            </p:nvSpPr>
            <p:spPr>
              <a:xfrm flipH="false" flipV="false" rot="0">
                <a:off x="38100" y="38100"/>
                <a:ext cx="419100" cy="419100"/>
              </a:xfrm>
              <a:custGeom>
                <a:avLst/>
                <a:gdLst/>
                <a:ahLst/>
                <a:cxnLst/>
                <a:rect r="r" b="b" t="t" l="l"/>
                <a:pathLst>
                  <a:path h="419100" w="419100">
                    <a:moveTo>
                      <a:pt x="209550" y="0"/>
                    </a:moveTo>
                    <a:cubicBezTo>
                      <a:pt x="93980" y="0"/>
                      <a:pt x="0" y="93980"/>
                      <a:pt x="0" y="209550"/>
                    </a:cubicBezTo>
                    <a:cubicBezTo>
                      <a:pt x="0" y="325120"/>
                      <a:pt x="93980" y="419100"/>
                      <a:pt x="209550" y="419100"/>
                    </a:cubicBezTo>
                    <a:cubicBezTo>
                      <a:pt x="325120" y="419100"/>
                      <a:pt x="419100" y="325120"/>
                      <a:pt x="419100" y="209550"/>
                    </a:cubicBezTo>
                    <a:cubicBezTo>
                      <a:pt x="419100" y="93980"/>
                      <a:pt x="325120" y="0"/>
                      <a:pt x="209550" y="0"/>
                    </a:cubicBezTo>
                    <a:close/>
                  </a:path>
                </a:pathLst>
              </a:custGeom>
              <a:solidFill>
                <a:srgbClr val="284353"/>
              </a:solidFill>
            </p:spPr>
          </p:sp>
        </p:grpSp>
        <p:sp>
          <p:nvSpPr>
            <p:cNvPr name="TextBox 12" id="12"/>
            <p:cNvSpPr txBox="true"/>
            <p:nvPr/>
          </p:nvSpPr>
          <p:spPr>
            <a:xfrm rot="0">
              <a:off x="383797" y="101283"/>
              <a:ext cx="868151" cy="13022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28"/>
                </a:lnSpc>
              </a:pPr>
              <a:r>
                <a:rPr lang="en-US" sz="5234">
                  <a:solidFill>
                    <a:srgbClr val="FFFFFF"/>
                  </a:solidFill>
                  <a:latin typeface="Stadio Now Novarese"/>
                  <a:ea typeface="Stadio Now Novarese"/>
                  <a:cs typeface="Stadio Now Novarese"/>
                  <a:sym typeface="Stadio Now Novarese"/>
                </a:rPr>
                <a:t>1</a:t>
              </a: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2157640" y="3590955"/>
            <a:ext cx="5174326" cy="1747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Identify the opposite, adjacent and hypotenuse of the right angled triangle.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573918" y="2771741"/>
            <a:ext cx="4624428" cy="623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b="true" sz="3200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Label the Triangle Sides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9872354" y="2175253"/>
            <a:ext cx="6040249" cy="3276569"/>
            <a:chOff x="0" y="0"/>
            <a:chExt cx="1590848" cy="86296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590848" cy="862965"/>
            </a:xfrm>
            <a:custGeom>
              <a:avLst/>
              <a:gdLst/>
              <a:ahLst/>
              <a:cxnLst/>
              <a:rect r="r" b="b" t="t" l="l"/>
              <a:pathLst>
                <a:path h="862965" w="1590848">
                  <a:moveTo>
                    <a:pt x="128172" y="0"/>
                  </a:moveTo>
                  <a:lnTo>
                    <a:pt x="1462675" y="0"/>
                  </a:lnTo>
                  <a:cubicBezTo>
                    <a:pt x="1533463" y="0"/>
                    <a:pt x="1590848" y="57385"/>
                    <a:pt x="1590848" y="128172"/>
                  </a:cubicBezTo>
                  <a:lnTo>
                    <a:pt x="1590848" y="734793"/>
                  </a:lnTo>
                  <a:cubicBezTo>
                    <a:pt x="1590848" y="768786"/>
                    <a:pt x="1577344" y="801387"/>
                    <a:pt x="1553307" y="825424"/>
                  </a:cubicBezTo>
                  <a:cubicBezTo>
                    <a:pt x="1529270" y="849461"/>
                    <a:pt x="1496669" y="862965"/>
                    <a:pt x="1462675" y="862965"/>
                  </a:cubicBezTo>
                  <a:lnTo>
                    <a:pt x="128172" y="862965"/>
                  </a:lnTo>
                  <a:cubicBezTo>
                    <a:pt x="57385" y="862965"/>
                    <a:pt x="0" y="805580"/>
                    <a:pt x="0" y="734793"/>
                  </a:cubicBezTo>
                  <a:lnTo>
                    <a:pt x="0" y="128172"/>
                  </a:lnTo>
                  <a:cubicBezTo>
                    <a:pt x="0" y="57385"/>
                    <a:pt x="57385" y="0"/>
                    <a:pt x="12817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04800"/>
              <a:ext cx="1590848" cy="11677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10241691" y="3246368"/>
            <a:ext cx="5430212" cy="17473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Use </a:t>
            </a:r>
            <a:r>
              <a:rPr lang="en-US" sz="3200" b="true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SOH CAH TOA</a:t>
            </a:r>
            <a:r>
              <a:rPr lang="en-US" sz="32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 to help you decide which ratio to </a:t>
            </a:r>
          </a:p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use (sin, cos, tan). 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2490347" y="6393208"/>
            <a:ext cx="6040249" cy="3276569"/>
            <a:chOff x="0" y="0"/>
            <a:chExt cx="1590848" cy="86296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590848" cy="862965"/>
            </a:xfrm>
            <a:custGeom>
              <a:avLst/>
              <a:gdLst/>
              <a:ahLst/>
              <a:cxnLst/>
              <a:rect r="r" b="b" t="t" l="l"/>
              <a:pathLst>
                <a:path h="862965" w="1590848">
                  <a:moveTo>
                    <a:pt x="128172" y="0"/>
                  </a:moveTo>
                  <a:lnTo>
                    <a:pt x="1462675" y="0"/>
                  </a:lnTo>
                  <a:cubicBezTo>
                    <a:pt x="1533463" y="0"/>
                    <a:pt x="1590848" y="57385"/>
                    <a:pt x="1590848" y="128172"/>
                  </a:cubicBezTo>
                  <a:lnTo>
                    <a:pt x="1590848" y="734793"/>
                  </a:lnTo>
                  <a:cubicBezTo>
                    <a:pt x="1590848" y="768786"/>
                    <a:pt x="1577344" y="801387"/>
                    <a:pt x="1553307" y="825424"/>
                  </a:cubicBezTo>
                  <a:cubicBezTo>
                    <a:pt x="1529270" y="849461"/>
                    <a:pt x="1496669" y="862965"/>
                    <a:pt x="1462675" y="862965"/>
                  </a:cubicBezTo>
                  <a:lnTo>
                    <a:pt x="128172" y="862965"/>
                  </a:lnTo>
                  <a:cubicBezTo>
                    <a:pt x="57385" y="862965"/>
                    <a:pt x="0" y="805580"/>
                    <a:pt x="0" y="734793"/>
                  </a:cubicBezTo>
                  <a:lnTo>
                    <a:pt x="0" y="128172"/>
                  </a:lnTo>
                  <a:cubicBezTo>
                    <a:pt x="0" y="57385"/>
                    <a:pt x="57385" y="0"/>
                    <a:pt x="12817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304800"/>
              <a:ext cx="1590848" cy="11677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7917192" y="6968831"/>
            <a:ext cx="1226808" cy="1226808"/>
            <a:chOff x="0" y="0"/>
            <a:chExt cx="1635744" cy="1635744"/>
          </a:xfrm>
        </p:grpSpPr>
        <p:grpSp>
          <p:nvGrpSpPr>
            <p:cNvPr name="Group 23" id="23"/>
            <p:cNvGrpSpPr>
              <a:grpSpLocks noChangeAspect="true"/>
            </p:cNvGrpSpPr>
            <p:nvPr/>
          </p:nvGrpSpPr>
          <p:grpSpPr>
            <a:xfrm rot="0">
              <a:off x="0" y="0"/>
              <a:ext cx="1635744" cy="1635744"/>
              <a:chOff x="0" y="0"/>
              <a:chExt cx="495300" cy="495300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495300" cy="495300"/>
              </a:xfrm>
              <a:custGeom>
                <a:avLst/>
                <a:gdLst/>
                <a:ahLst/>
                <a:cxnLst/>
                <a:rect r="r" b="b" t="t" l="l"/>
                <a:pathLst>
                  <a:path h="495300" w="495300">
                    <a:moveTo>
                      <a:pt x="247650" y="0"/>
                    </a:moveTo>
                    <a:cubicBezTo>
                      <a:pt x="110490" y="0"/>
                      <a:pt x="0" y="110490"/>
                      <a:pt x="0" y="247650"/>
                    </a:cubicBezTo>
                    <a:cubicBezTo>
                      <a:pt x="0" y="384810"/>
                      <a:pt x="110490" y="495300"/>
                      <a:pt x="247650" y="495300"/>
                    </a:cubicBezTo>
                    <a:cubicBezTo>
                      <a:pt x="383540" y="495300"/>
                      <a:pt x="495300" y="384810"/>
                      <a:pt x="495300" y="247650"/>
                    </a:cubicBezTo>
                    <a:cubicBezTo>
                      <a:pt x="495300" y="110490"/>
                      <a:pt x="383540" y="0"/>
                      <a:pt x="247650" y="0"/>
                    </a:cubicBezTo>
                    <a:close/>
                    <a:moveTo>
                      <a:pt x="247650" y="457200"/>
                    </a:moveTo>
                    <a:cubicBezTo>
                      <a:pt x="132080" y="457200"/>
                      <a:pt x="38100" y="363220"/>
                      <a:pt x="38100" y="247650"/>
                    </a:cubicBezTo>
                    <a:cubicBezTo>
                      <a:pt x="38100" y="132080"/>
                      <a:pt x="132080" y="38100"/>
                      <a:pt x="247650" y="38100"/>
                    </a:cubicBezTo>
                    <a:cubicBezTo>
                      <a:pt x="363220" y="38100"/>
                      <a:pt x="457200" y="132080"/>
                      <a:pt x="457200" y="247650"/>
                    </a:cubicBezTo>
                    <a:cubicBezTo>
                      <a:pt x="457200" y="363220"/>
                      <a:pt x="363220" y="457200"/>
                      <a:pt x="247650" y="457200"/>
                    </a:cubicBezTo>
                    <a:close/>
                  </a:path>
                </a:pathLst>
              </a:custGeom>
              <a:solidFill>
                <a:srgbClr val="FDA649"/>
              </a:solidFill>
            </p:spPr>
          </p:sp>
          <p:sp>
            <p:nvSpPr>
              <p:cNvPr name="Freeform 25" id="25"/>
              <p:cNvSpPr/>
              <p:nvPr/>
            </p:nvSpPr>
            <p:spPr>
              <a:xfrm flipH="false" flipV="false" rot="0">
                <a:off x="38100" y="38100"/>
                <a:ext cx="419100" cy="419100"/>
              </a:xfrm>
              <a:custGeom>
                <a:avLst/>
                <a:gdLst/>
                <a:ahLst/>
                <a:cxnLst/>
                <a:rect r="r" b="b" t="t" l="l"/>
                <a:pathLst>
                  <a:path h="419100" w="419100">
                    <a:moveTo>
                      <a:pt x="209550" y="0"/>
                    </a:moveTo>
                    <a:cubicBezTo>
                      <a:pt x="93980" y="0"/>
                      <a:pt x="0" y="93980"/>
                      <a:pt x="0" y="209550"/>
                    </a:cubicBezTo>
                    <a:cubicBezTo>
                      <a:pt x="0" y="325120"/>
                      <a:pt x="93980" y="419100"/>
                      <a:pt x="209550" y="419100"/>
                    </a:cubicBezTo>
                    <a:cubicBezTo>
                      <a:pt x="325120" y="419100"/>
                      <a:pt x="419100" y="325120"/>
                      <a:pt x="419100" y="209550"/>
                    </a:cubicBezTo>
                    <a:cubicBezTo>
                      <a:pt x="419100" y="93980"/>
                      <a:pt x="325120" y="0"/>
                      <a:pt x="209550" y="0"/>
                    </a:cubicBezTo>
                    <a:close/>
                  </a:path>
                </a:pathLst>
              </a:custGeom>
              <a:solidFill>
                <a:srgbClr val="284353"/>
              </a:solidFill>
            </p:spPr>
          </p:sp>
        </p:grpSp>
        <p:sp>
          <p:nvSpPr>
            <p:cNvPr name="TextBox 26" id="26"/>
            <p:cNvSpPr txBox="true"/>
            <p:nvPr/>
          </p:nvSpPr>
          <p:spPr>
            <a:xfrm rot="0">
              <a:off x="383797" y="101283"/>
              <a:ext cx="868151" cy="13022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28"/>
                </a:lnSpc>
              </a:pPr>
              <a:r>
                <a:rPr lang="en-US" sz="5234">
                  <a:solidFill>
                    <a:srgbClr val="FFFFFF"/>
                  </a:solidFill>
                  <a:latin typeface="Stadio Now Novarese"/>
                  <a:ea typeface="Stadio Now Novarese"/>
                  <a:cs typeface="Stadio Now Novarese"/>
                  <a:sym typeface="Stadio Now Novarese"/>
                </a:rPr>
                <a:t>4</a:t>
              </a: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3395859" y="6538145"/>
            <a:ext cx="4229224" cy="623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Novarese"/>
                <a:ea typeface="Stadio Now Novarese"/>
                <a:cs typeface="Stadio Now Novarese"/>
                <a:sym typeface="Stadio Now Novarese"/>
              </a:rPr>
              <a:t>Calculate your answer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979753" y="7409204"/>
            <a:ext cx="4937439" cy="17473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Complete the calculation to find your answer. Round to the required accuracy.</a:t>
            </a:r>
          </a:p>
        </p:txBody>
      </p:sp>
      <p:sp>
        <p:nvSpPr>
          <p:cNvPr name="Freeform 29" id="29"/>
          <p:cNvSpPr/>
          <p:nvPr/>
        </p:nvSpPr>
        <p:spPr>
          <a:xfrm flipH="false" flipV="false" rot="-1349654">
            <a:off x="7445610" y="3695031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4467595">
            <a:off x="15396010" y="4631576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9" y="0"/>
                </a:lnTo>
                <a:lnTo>
                  <a:pt x="2161159" y="1023848"/>
                </a:lnTo>
                <a:lnTo>
                  <a:pt x="0" y="102384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true" flipV="false" rot="-1595101">
            <a:off x="8760397" y="5881283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8" y="0"/>
                </a:moveTo>
                <a:lnTo>
                  <a:pt x="0" y="0"/>
                </a:lnTo>
                <a:lnTo>
                  <a:pt x="0" y="1023849"/>
                </a:lnTo>
                <a:lnTo>
                  <a:pt x="2161158" y="1023849"/>
                </a:lnTo>
                <a:lnTo>
                  <a:pt x="2161158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10230319" y="2394198"/>
            <a:ext cx="5430132" cy="623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Novarese"/>
                <a:ea typeface="Stadio Now Novarese"/>
                <a:cs typeface="Stadio Now Novarese"/>
                <a:sym typeface="Stadio Now Novarese"/>
              </a:rPr>
              <a:t>Choose your Ratio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9227572" y="2375212"/>
            <a:ext cx="1226808" cy="1226808"/>
            <a:chOff x="0" y="0"/>
            <a:chExt cx="1635744" cy="1635744"/>
          </a:xfrm>
        </p:grpSpPr>
        <p:grpSp>
          <p:nvGrpSpPr>
            <p:cNvPr name="Group 34" id="34"/>
            <p:cNvGrpSpPr>
              <a:grpSpLocks noChangeAspect="true"/>
            </p:cNvGrpSpPr>
            <p:nvPr/>
          </p:nvGrpSpPr>
          <p:grpSpPr>
            <a:xfrm rot="0">
              <a:off x="0" y="0"/>
              <a:ext cx="1635744" cy="1635744"/>
              <a:chOff x="0" y="0"/>
              <a:chExt cx="495300" cy="495300"/>
            </a:xfrm>
          </p:grpSpPr>
          <p:sp>
            <p:nvSpPr>
              <p:cNvPr name="Freeform 35" id="35"/>
              <p:cNvSpPr/>
              <p:nvPr/>
            </p:nvSpPr>
            <p:spPr>
              <a:xfrm flipH="false" flipV="false" rot="0">
                <a:off x="0" y="0"/>
                <a:ext cx="495300" cy="495300"/>
              </a:xfrm>
              <a:custGeom>
                <a:avLst/>
                <a:gdLst/>
                <a:ahLst/>
                <a:cxnLst/>
                <a:rect r="r" b="b" t="t" l="l"/>
                <a:pathLst>
                  <a:path h="495300" w="495300">
                    <a:moveTo>
                      <a:pt x="247650" y="0"/>
                    </a:moveTo>
                    <a:cubicBezTo>
                      <a:pt x="110490" y="0"/>
                      <a:pt x="0" y="110490"/>
                      <a:pt x="0" y="247650"/>
                    </a:cubicBezTo>
                    <a:cubicBezTo>
                      <a:pt x="0" y="384810"/>
                      <a:pt x="110490" y="495300"/>
                      <a:pt x="247650" y="495300"/>
                    </a:cubicBezTo>
                    <a:cubicBezTo>
                      <a:pt x="383540" y="495300"/>
                      <a:pt x="495300" y="384810"/>
                      <a:pt x="495300" y="247650"/>
                    </a:cubicBezTo>
                    <a:cubicBezTo>
                      <a:pt x="495300" y="110490"/>
                      <a:pt x="383540" y="0"/>
                      <a:pt x="247650" y="0"/>
                    </a:cubicBezTo>
                    <a:close/>
                    <a:moveTo>
                      <a:pt x="247650" y="457200"/>
                    </a:moveTo>
                    <a:cubicBezTo>
                      <a:pt x="132080" y="457200"/>
                      <a:pt x="38100" y="363220"/>
                      <a:pt x="38100" y="247650"/>
                    </a:cubicBezTo>
                    <a:cubicBezTo>
                      <a:pt x="38100" y="132080"/>
                      <a:pt x="132080" y="38100"/>
                      <a:pt x="247650" y="38100"/>
                    </a:cubicBezTo>
                    <a:cubicBezTo>
                      <a:pt x="363220" y="38100"/>
                      <a:pt x="457200" y="132080"/>
                      <a:pt x="457200" y="247650"/>
                    </a:cubicBezTo>
                    <a:cubicBezTo>
                      <a:pt x="457200" y="363220"/>
                      <a:pt x="363220" y="457200"/>
                      <a:pt x="247650" y="457200"/>
                    </a:cubicBezTo>
                    <a:close/>
                  </a:path>
                </a:pathLst>
              </a:custGeom>
              <a:solidFill>
                <a:srgbClr val="FDA649"/>
              </a:solidFill>
            </p:spPr>
          </p:sp>
          <p:sp>
            <p:nvSpPr>
              <p:cNvPr name="Freeform 36" id="36"/>
              <p:cNvSpPr/>
              <p:nvPr/>
            </p:nvSpPr>
            <p:spPr>
              <a:xfrm flipH="false" flipV="false" rot="0">
                <a:off x="38100" y="38100"/>
                <a:ext cx="419100" cy="419100"/>
              </a:xfrm>
              <a:custGeom>
                <a:avLst/>
                <a:gdLst/>
                <a:ahLst/>
                <a:cxnLst/>
                <a:rect r="r" b="b" t="t" l="l"/>
                <a:pathLst>
                  <a:path h="419100" w="419100">
                    <a:moveTo>
                      <a:pt x="209550" y="0"/>
                    </a:moveTo>
                    <a:cubicBezTo>
                      <a:pt x="93980" y="0"/>
                      <a:pt x="0" y="93980"/>
                      <a:pt x="0" y="209550"/>
                    </a:cubicBezTo>
                    <a:cubicBezTo>
                      <a:pt x="0" y="325120"/>
                      <a:pt x="93980" y="419100"/>
                      <a:pt x="209550" y="419100"/>
                    </a:cubicBezTo>
                    <a:cubicBezTo>
                      <a:pt x="325120" y="419100"/>
                      <a:pt x="419100" y="325120"/>
                      <a:pt x="419100" y="209550"/>
                    </a:cubicBezTo>
                    <a:cubicBezTo>
                      <a:pt x="419100" y="93980"/>
                      <a:pt x="325120" y="0"/>
                      <a:pt x="209550" y="0"/>
                    </a:cubicBezTo>
                    <a:close/>
                  </a:path>
                </a:pathLst>
              </a:custGeom>
              <a:solidFill>
                <a:srgbClr val="284353"/>
              </a:solidFill>
            </p:spPr>
          </p:sp>
        </p:grpSp>
        <p:sp>
          <p:nvSpPr>
            <p:cNvPr name="TextBox 37" id="37"/>
            <p:cNvSpPr txBox="true"/>
            <p:nvPr/>
          </p:nvSpPr>
          <p:spPr>
            <a:xfrm rot="0">
              <a:off x="383797" y="101283"/>
              <a:ext cx="868151" cy="13022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28"/>
                </a:lnSpc>
              </a:pPr>
              <a:r>
                <a:rPr lang="en-US" sz="5234">
                  <a:solidFill>
                    <a:srgbClr val="FFFFFF"/>
                  </a:solidFill>
                  <a:latin typeface="Stadio Now Novarese"/>
                  <a:ea typeface="Stadio Now Novarese"/>
                  <a:cs typeface="Stadio Now Novarese"/>
                  <a:sym typeface="Stadio Now Novarese"/>
                </a:rPr>
                <a:t>2</a:t>
              </a: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10602942" y="5981731"/>
            <a:ext cx="6040249" cy="3276569"/>
            <a:chOff x="0" y="0"/>
            <a:chExt cx="1590848" cy="86296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1590848" cy="862965"/>
            </a:xfrm>
            <a:custGeom>
              <a:avLst/>
              <a:gdLst/>
              <a:ahLst/>
              <a:cxnLst/>
              <a:rect r="r" b="b" t="t" l="l"/>
              <a:pathLst>
                <a:path h="862965" w="1590848">
                  <a:moveTo>
                    <a:pt x="128172" y="0"/>
                  </a:moveTo>
                  <a:lnTo>
                    <a:pt x="1462675" y="0"/>
                  </a:lnTo>
                  <a:cubicBezTo>
                    <a:pt x="1533463" y="0"/>
                    <a:pt x="1590848" y="57385"/>
                    <a:pt x="1590848" y="128172"/>
                  </a:cubicBezTo>
                  <a:lnTo>
                    <a:pt x="1590848" y="734793"/>
                  </a:lnTo>
                  <a:cubicBezTo>
                    <a:pt x="1590848" y="768786"/>
                    <a:pt x="1577344" y="801387"/>
                    <a:pt x="1553307" y="825424"/>
                  </a:cubicBezTo>
                  <a:cubicBezTo>
                    <a:pt x="1529270" y="849461"/>
                    <a:pt x="1496669" y="862965"/>
                    <a:pt x="1462675" y="862965"/>
                  </a:cubicBezTo>
                  <a:lnTo>
                    <a:pt x="128172" y="862965"/>
                  </a:lnTo>
                  <a:cubicBezTo>
                    <a:pt x="57385" y="862965"/>
                    <a:pt x="0" y="805580"/>
                    <a:pt x="0" y="734793"/>
                  </a:cubicBezTo>
                  <a:lnTo>
                    <a:pt x="0" y="128172"/>
                  </a:lnTo>
                  <a:cubicBezTo>
                    <a:pt x="0" y="57385"/>
                    <a:pt x="57385" y="0"/>
                    <a:pt x="12817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0" id="40"/>
            <p:cNvSpPr txBox="true"/>
            <p:nvPr/>
          </p:nvSpPr>
          <p:spPr>
            <a:xfrm>
              <a:off x="0" y="-304800"/>
              <a:ext cx="1590848" cy="116776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15660451" y="6307963"/>
            <a:ext cx="1226808" cy="1226808"/>
            <a:chOff x="0" y="0"/>
            <a:chExt cx="1635744" cy="1635744"/>
          </a:xfrm>
        </p:grpSpPr>
        <p:grpSp>
          <p:nvGrpSpPr>
            <p:cNvPr name="Group 42" id="42"/>
            <p:cNvGrpSpPr>
              <a:grpSpLocks noChangeAspect="true"/>
            </p:cNvGrpSpPr>
            <p:nvPr/>
          </p:nvGrpSpPr>
          <p:grpSpPr>
            <a:xfrm rot="0">
              <a:off x="0" y="0"/>
              <a:ext cx="1635744" cy="1635744"/>
              <a:chOff x="0" y="0"/>
              <a:chExt cx="495300" cy="495300"/>
            </a:xfrm>
          </p:grpSpPr>
          <p:sp>
            <p:nvSpPr>
              <p:cNvPr name="Freeform 43" id="43"/>
              <p:cNvSpPr/>
              <p:nvPr/>
            </p:nvSpPr>
            <p:spPr>
              <a:xfrm flipH="false" flipV="false" rot="0">
                <a:off x="0" y="0"/>
                <a:ext cx="495300" cy="495300"/>
              </a:xfrm>
              <a:custGeom>
                <a:avLst/>
                <a:gdLst/>
                <a:ahLst/>
                <a:cxnLst/>
                <a:rect r="r" b="b" t="t" l="l"/>
                <a:pathLst>
                  <a:path h="495300" w="495300">
                    <a:moveTo>
                      <a:pt x="247650" y="0"/>
                    </a:moveTo>
                    <a:cubicBezTo>
                      <a:pt x="110490" y="0"/>
                      <a:pt x="0" y="110490"/>
                      <a:pt x="0" y="247650"/>
                    </a:cubicBezTo>
                    <a:cubicBezTo>
                      <a:pt x="0" y="384810"/>
                      <a:pt x="110490" y="495300"/>
                      <a:pt x="247650" y="495300"/>
                    </a:cubicBezTo>
                    <a:cubicBezTo>
                      <a:pt x="383540" y="495300"/>
                      <a:pt x="495300" y="384810"/>
                      <a:pt x="495300" y="247650"/>
                    </a:cubicBezTo>
                    <a:cubicBezTo>
                      <a:pt x="495300" y="110490"/>
                      <a:pt x="383540" y="0"/>
                      <a:pt x="247650" y="0"/>
                    </a:cubicBezTo>
                    <a:close/>
                    <a:moveTo>
                      <a:pt x="247650" y="457200"/>
                    </a:moveTo>
                    <a:cubicBezTo>
                      <a:pt x="132080" y="457200"/>
                      <a:pt x="38100" y="363220"/>
                      <a:pt x="38100" y="247650"/>
                    </a:cubicBezTo>
                    <a:cubicBezTo>
                      <a:pt x="38100" y="132080"/>
                      <a:pt x="132080" y="38100"/>
                      <a:pt x="247650" y="38100"/>
                    </a:cubicBezTo>
                    <a:cubicBezTo>
                      <a:pt x="363220" y="38100"/>
                      <a:pt x="457200" y="132080"/>
                      <a:pt x="457200" y="247650"/>
                    </a:cubicBezTo>
                    <a:cubicBezTo>
                      <a:pt x="457200" y="363220"/>
                      <a:pt x="363220" y="457200"/>
                      <a:pt x="247650" y="457200"/>
                    </a:cubicBezTo>
                    <a:close/>
                  </a:path>
                </a:pathLst>
              </a:custGeom>
              <a:solidFill>
                <a:srgbClr val="FDA649"/>
              </a:solidFill>
            </p:spPr>
          </p:sp>
          <p:sp>
            <p:nvSpPr>
              <p:cNvPr name="Freeform 44" id="44"/>
              <p:cNvSpPr/>
              <p:nvPr/>
            </p:nvSpPr>
            <p:spPr>
              <a:xfrm flipH="false" flipV="false" rot="0">
                <a:off x="38100" y="38100"/>
                <a:ext cx="419100" cy="419100"/>
              </a:xfrm>
              <a:custGeom>
                <a:avLst/>
                <a:gdLst/>
                <a:ahLst/>
                <a:cxnLst/>
                <a:rect r="r" b="b" t="t" l="l"/>
                <a:pathLst>
                  <a:path h="419100" w="419100">
                    <a:moveTo>
                      <a:pt x="209550" y="0"/>
                    </a:moveTo>
                    <a:cubicBezTo>
                      <a:pt x="93980" y="0"/>
                      <a:pt x="0" y="93980"/>
                      <a:pt x="0" y="209550"/>
                    </a:cubicBezTo>
                    <a:cubicBezTo>
                      <a:pt x="0" y="325120"/>
                      <a:pt x="93980" y="419100"/>
                      <a:pt x="209550" y="419100"/>
                    </a:cubicBezTo>
                    <a:cubicBezTo>
                      <a:pt x="325120" y="419100"/>
                      <a:pt x="419100" y="325120"/>
                      <a:pt x="419100" y="209550"/>
                    </a:cubicBezTo>
                    <a:cubicBezTo>
                      <a:pt x="419100" y="93980"/>
                      <a:pt x="325120" y="0"/>
                      <a:pt x="209550" y="0"/>
                    </a:cubicBezTo>
                    <a:close/>
                  </a:path>
                </a:pathLst>
              </a:custGeom>
              <a:solidFill>
                <a:srgbClr val="284353"/>
              </a:solidFill>
            </p:spPr>
          </p:sp>
        </p:grpSp>
        <p:sp>
          <p:nvSpPr>
            <p:cNvPr name="TextBox 45" id="45"/>
            <p:cNvSpPr txBox="true"/>
            <p:nvPr/>
          </p:nvSpPr>
          <p:spPr>
            <a:xfrm rot="0">
              <a:off x="383797" y="101283"/>
              <a:ext cx="868151" cy="13022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328"/>
                </a:lnSpc>
              </a:pPr>
              <a:r>
                <a:rPr lang="en-US" sz="5234">
                  <a:solidFill>
                    <a:srgbClr val="FFFFFF"/>
                  </a:solidFill>
                  <a:latin typeface="Stadio Now Novarese"/>
                  <a:ea typeface="Stadio Now Novarese"/>
                  <a:cs typeface="Stadio Now Novarese"/>
                  <a:sym typeface="Stadio Now Novarese"/>
                </a:rPr>
                <a:t>3</a:t>
              </a:r>
            </a:p>
          </p:txBody>
        </p:sp>
      </p:grpSp>
      <p:sp>
        <p:nvSpPr>
          <p:cNvPr name="TextBox 46" id="46"/>
          <p:cNvSpPr txBox="true"/>
          <p:nvPr/>
        </p:nvSpPr>
        <p:spPr>
          <a:xfrm rot="0">
            <a:off x="11660555" y="6165088"/>
            <a:ext cx="3925024" cy="623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b="true" sz="3200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Applying the formula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1150706" y="7017258"/>
            <a:ext cx="4704190" cy="1747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Substitute the side lengths into the correct formula triangle.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51091" y="255774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7289644" y="2933562"/>
            <a:ext cx="5908049" cy="3542368"/>
          </a:xfrm>
          <a:custGeom>
            <a:avLst/>
            <a:gdLst/>
            <a:ahLst/>
            <a:cxnLst/>
            <a:rect r="r" b="b" t="t" l="l"/>
            <a:pathLst>
              <a:path h="3542368" w="5908049">
                <a:moveTo>
                  <a:pt x="5908049" y="0"/>
                </a:moveTo>
                <a:lnTo>
                  <a:pt x="0" y="0"/>
                </a:lnTo>
                <a:lnTo>
                  <a:pt x="0" y="3542368"/>
                </a:lnTo>
                <a:lnTo>
                  <a:pt x="5908049" y="3542368"/>
                </a:lnTo>
                <a:lnTo>
                  <a:pt x="5908049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-5400000">
            <a:off x="4577673" y="3642773"/>
            <a:ext cx="3542368" cy="2123945"/>
          </a:xfrm>
          <a:custGeom>
            <a:avLst/>
            <a:gdLst/>
            <a:ahLst/>
            <a:cxnLst/>
            <a:rect r="r" b="b" t="t" l="l"/>
            <a:pathLst>
              <a:path h="2123945" w="3542368">
                <a:moveTo>
                  <a:pt x="3542368" y="0"/>
                </a:moveTo>
                <a:lnTo>
                  <a:pt x="0" y="0"/>
                </a:lnTo>
                <a:lnTo>
                  <a:pt x="0" y="2123945"/>
                </a:lnTo>
                <a:lnTo>
                  <a:pt x="3542368" y="2123945"/>
                </a:lnTo>
                <a:lnTo>
                  <a:pt x="3542368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5400000">
            <a:off x="11006667" y="5347042"/>
            <a:ext cx="576519" cy="3780455"/>
          </a:xfrm>
          <a:custGeom>
            <a:avLst/>
            <a:gdLst/>
            <a:ahLst/>
            <a:cxnLst/>
            <a:rect r="r" b="b" t="t" l="l"/>
            <a:pathLst>
              <a:path h="3780455" w="576519">
                <a:moveTo>
                  <a:pt x="0" y="0"/>
                </a:moveTo>
                <a:lnTo>
                  <a:pt x="576519" y="0"/>
                </a:lnTo>
                <a:lnTo>
                  <a:pt x="576519" y="3780455"/>
                </a:lnTo>
                <a:lnTo>
                  <a:pt x="0" y="378045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In the diagram below, ABC is a straight line. It is given than tan y = 1. Find the values of cos (x).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213902" y="6828548"/>
            <a:ext cx="108457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14 cm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647321" y="4270530"/>
            <a:ext cx="97392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6 cm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1344647" y="5441236"/>
            <a:ext cx="23490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897790" y="3576316"/>
            <a:ext cx="239775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y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795895" y="5893768"/>
            <a:ext cx="327093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A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245485" y="6275905"/>
            <a:ext cx="330689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B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3369129" y="5893768"/>
            <a:ext cx="308071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C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239686" y="2133059"/>
            <a:ext cx="338693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D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5400000">
            <a:off x="6482196" y="5852367"/>
            <a:ext cx="430171" cy="2820794"/>
          </a:xfrm>
          <a:custGeom>
            <a:avLst/>
            <a:gdLst/>
            <a:ahLst/>
            <a:cxnLst/>
            <a:rect r="r" b="b" t="t" l="l"/>
            <a:pathLst>
              <a:path h="2820794" w="430171">
                <a:moveTo>
                  <a:pt x="0" y="0"/>
                </a:moveTo>
                <a:lnTo>
                  <a:pt x="430171" y="0"/>
                </a:lnTo>
                <a:lnTo>
                  <a:pt x="430171" y="2820793"/>
                </a:lnTo>
                <a:lnTo>
                  <a:pt x="0" y="282079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51091" y="255774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3200658" y="4465008"/>
            <a:ext cx="4172455" cy="2501734"/>
          </a:xfrm>
          <a:custGeom>
            <a:avLst/>
            <a:gdLst/>
            <a:ahLst/>
            <a:cxnLst/>
            <a:rect r="r" b="b" t="t" l="l"/>
            <a:pathLst>
              <a:path h="2501734" w="4172455">
                <a:moveTo>
                  <a:pt x="4172454" y="0"/>
                </a:moveTo>
                <a:lnTo>
                  <a:pt x="0" y="0"/>
                </a:lnTo>
                <a:lnTo>
                  <a:pt x="0" y="2501735"/>
                </a:lnTo>
                <a:lnTo>
                  <a:pt x="4172454" y="2501735"/>
                </a:lnTo>
                <a:lnTo>
                  <a:pt x="4172454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2" id="12"/>
          <p:cNvSpPr/>
          <p:nvPr/>
        </p:nvSpPr>
        <p:spPr>
          <a:xfrm flipH="true" flipV="false" rot="-5400000">
            <a:off x="259378" y="3893458"/>
            <a:ext cx="3842607" cy="2303963"/>
          </a:xfrm>
          <a:custGeom>
            <a:avLst/>
            <a:gdLst/>
            <a:ahLst/>
            <a:cxnLst/>
            <a:rect r="r" b="b" t="t" l="l"/>
            <a:pathLst>
              <a:path h="2303963" w="3842607">
                <a:moveTo>
                  <a:pt x="3842607" y="0"/>
                </a:moveTo>
                <a:lnTo>
                  <a:pt x="0" y="0"/>
                </a:lnTo>
                <a:lnTo>
                  <a:pt x="0" y="2303963"/>
                </a:lnTo>
                <a:lnTo>
                  <a:pt x="3842607" y="2303963"/>
                </a:lnTo>
                <a:lnTo>
                  <a:pt x="3842607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3" id="13"/>
          <p:cNvSpPr/>
          <p:nvPr/>
        </p:nvSpPr>
        <p:spPr>
          <a:xfrm flipH="false" flipV="false" rot="5400000">
            <a:off x="3678867" y="4767470"/>
            <a:ext cx="930276" cy="6100174"/>
          </a:xfrm>
          <a:custGeom>
            <a:avLst/>
            <a:gdLst/>
            <a:ahLst/>
            <a:cxnLst/>
            <a:rect r="r" b="b" t="t" l="l"/>
            <a:pathLst>
              <a:path h="6100174" w="930276">
                <a:moveTo>
                  <a:pt x="0" y="0"/>
                </a:moveTo>
                <a:lnTo>
                  <a:pt x="930277" y="0"/>
                </a:lnTo>
                <a:lnTo>
                  <a:pt x="930277" y="6100174"/>
                </a:lnTo>
                <a:lnTo>
                  <a:pt x="0" y="610017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EXERCISE PAGE 93 WB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451187" y="1586876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The diagram shows two right-angled triangles. PQR is a straight line. It it given than tan x = 0.5 and the lengths of ST and QT are the same. Find the: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459282" y="7718111"/>
            <a:ext cx="108457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14 cm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590133" y="3265069"/>
            <a:ext cx="953722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4 cm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763732" y="5997289"/>
            <a:ext cx="23490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821318" y="3787320"/>
            <a:ext cx="239775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y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07329" y="6436767"/>
            <a:ext cx="306099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P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413555" y="6448746"/>
            <a:ext cx="321642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R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153052" y="6799973"/>
            <a:ext cx="359223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Q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638587" y="2623872"/>
            <a:ext cx="302619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3446295" y="3810507"/>
            <a:ext cx="267474" cy="800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30"/>
              </a:lnSpc>
              <a:spcBef>
                <a:spcPct val="0"/>
              </a:spcBef>
            </a:pPr>
            <a:r>
              <a:rPr lang="en-US" b="true" sz="3950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T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005110" y="3014933"/>
            <a:ext cx="5813091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i) value of tan y </a:t>
            </a:r>
          </a:p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ii) length of PS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843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1270727" y="-1624909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9" y="0"/>
                </a:lnTo>
                <a:lnTo>
                  <a:pt x="3744389" y="3533767"/>
                </a:lnTo>
                <a:lnTo>
                  <a:pt x="0" y="3533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355308" y="1757874"/>
            <a:ext cx="17577384" cy="7889560"/>
            <a:chOff x="0" y="0"/>
            <a:chExt cx="4629435" cy="2077909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629434" cy="2077909"/>
            </a:xfrm>
            <a:custGeom>
              <a:avLst/>
              <a:gdLst/>
              <a:ahLst/>
              <a:cxnLst/>
              <a:rect r="r" b="b" t="t" l="l"/>
              <a:pathLst>
                <a:path h="2077909" w="4629434">
                  <a:moveTo>
                    <a:pt x="44045" y="0"/>
                  </a:moveTo>
                  <a:lnTo>
                    <a:pt x="4585390" y="0"/>
                  </a:lnTo>
                  <a:cubicBezTo>
                    <a:pt x="4609715" y="0"/>
                    <a:pt x="4629434" y="19720"/>
                    <a:pt x="4629434" y="44045"/>
                  </a:cubicBezTo>
                  <a:lnTo>
                    <a:pt x="4629434" y="2033864"/>
                  </a:lnTo>
                  <a:cubicBezTo>
                    <a:pt x="4629434" y="2058189"/>
                    <a:pt x="4609715" y="2077909"/>
                    <a:pt x="4585390" y="2077909"/>
                  </a:cubicBezTo>
                  <a:lnTo>
                    <a:pt x="44045" y="2077909"/>
                  </a:lnTo>
                  <a:cubicBezTo>
                    <a:pt x="19720" y="2077909"/>
                    <a:pt x="0" y="2058189"/>
                    <a:pt x="0" y="2033864"/>
                  </a:cubicBezTo>
                  <a:lnTo>
                    <a:pt x="0" y="44045"/>
                  </a:lnTo>
                  <a:cubicBezTo>
                    <a:pt x="0" y="19720"/>
                    <a:pt x="19720" y="0"/>
                    <a:pt x="4404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04800"/>
              <a:ext cx="4629435" cy="238270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3627933" y="3465449"/>
          <a:ext cx="10673036" cy="4381500"/>
        </p:xfrm>
        <a:graphic>
          <a:graphicData uri="http://schemas.openxmlformats.org/drawingml/2006/table">
            <a:tbl>
              <a:tblPr/>
              <a:tblGrid>
                <a:gridCol w="2668259"/>
                <a:gridCol w="2668259"/>
                <a:gridCol w="2668259"/>
                <a:gridCol w="2668259"/>
              </a:tblGrid>
              <a:tr h="109537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480"/>
                        </a:lnSpc>
                        <a:defRPr/>
                      </a:pPr>
                      <a:r>
                        <a:rPr lang="en-US" sz="320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30°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480"/>
                        </a:lnSpc>
                        <a:defRPr/>
                      </a:pPr>
                      <a:r>
                        <a:rPr lang="en-US" sz="320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45°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480"/>
                        </a:lnSpc>
                        <a:defRPr/>
                      </a:pPr>
                      <a:r>
                        <a:rPr lang="en-US" sz="320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60°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37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480"/>
                        </a:lnSpc>
                        <a:defRPr/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sin    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37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480"/>
                        </a:lnSpc>
                        <a:defRPr/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cos   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37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4480"/>
                        </a:lnSpc>
                        <a:defRPr/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tan    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7" id="7"/>
          <p:cNvSpPr txBox="true"/>
          <p:nvPr/>
        </p:nvSpPr>
        <p:spPr>
          <a:xfrm rot="0">
            <a:off x="2157640" y="604078"/>
            <a:ext cx="9053768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79"/>
              </a:lnSpc>
            </a:pPr>
            <a:r>
              <a:rPr lang="en-US" sz="6699" spc="341">
                <a:solidFill>
                  <a:srgbClr val="FFFFFF"/>
                </a:solidFill>
                <a:latin typeface="Gulfs Display"/>
                <a:ea typeface="Gulfs Display"/>
                <a:cs typeface="Gulfs Display"/>
                <a:sym typeface="Gulfs Display"/>
              </a:rPr>
              <a:t>FINDING VALUES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342637" y="604078"/>
            <a:ext cx="5916663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79"/>
              </a:lnSpc>
            </a:pPr>
            <a:r>
              <a:rPr lang="en-US" sz="6699" spc="341">
                <a:solidFill>
                  <a:srgbClr val="F6BC52"/>
                </a:solidFill>
                <a:latin typeface="Gulfs Display"/>
                <a:ea typeface="Gulfs Display"/>
                <a:cs typeface="Gulfs Display"/>
                <a:sym typeface="Gulfs Display"/>
              </a:rPr>
              <a:t>30° 45° 60°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744803" y="1881937"/>
            <a:ext cx="10432788" cy="8240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815"/>
              </a:lnSpc>
            </a:pPr>
            <a:r>
              <a:rPr lang="en-US" b="true" sz="4153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Table of values for angles 30° 45° 60°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5197626" y="4960968"/>
            <a:ext cx="264215" cy="365063"/>
          </a:xfrm>
          <a:custGeom>
            <a:avLst/>
            <a:gdLst/>
            <a:ahLst/>
            <a:cxnLst/>
            <a:rect r="r" b="b" t="t" l="l"/>
            <a:pathLst>
              <a:path h="365063" w="264215">
                <a:moveTo>
                  <a:pt x="0" y="0"/>
                </a:moveTo>
                <a:lnTo>
                  <a:pt x="264215" y="0"/>
                </a:lnTo>
                <a:lnTo>
                  <a:pt x="264215" y="365064"/>
                </a:lnTo>
                <a:lnTo>
                  <a:pt x="0" y="3650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5329734" y="6005955"/>
            <a:ext cx="264215" cy="365063"/>
          </a:xfrm>
          <a:custGeom>
            <a:avLst/>
            <a:gdLst/>
            <a:ahLst/>
            <a:cxnLst/>
            <a:rect r="r" b="b" t="t" l="l"/>
            <a:pathLst>
              <a:path h="365063" w="264215">
                <a:moveTo>
                  <a:pt x="0" y="0"/>
                </a:moveTo>
                <a:lnTo>
                  <a:pt x="264214" y="0"/>
                </a:lnTo>
                <a:lnTo>
                  <a:pt x="264214" y="365063"/>
                </a:lnTo>
                <a:lnTo>
                  <a:pt x="0" y="36506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5329734" y="7047293"/>
            <a:ext cx="264215" cy="365063"/>
          </a:xfrm>
          <a:custGeom>
            <a:avLst/>
            <a:gdLst/>
            <a:ahLst/>
            <a:cxnLst/>
            <a:rect r="r" b="b" t="t" l="l"/>
            <a:pathLst>
              <a:path h="365063" w="264215">
                <a:moveTo>
                  <a:pt x="0" y="0"/>
                </a:moveTo>
                <a:lnTo>
                  <a:pt x="264214" y="0"/>
                </a:lnTo>
                <a:lnTo>
                  <a:pt x="264214" y="365064"/>
                </a:lnTo>
                <a:lnTo>
                  <a:pt x="0" y="3650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3" id="13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7342486" y="4631586"/>
            <a:ext cx="558452" cy="1023829"/>
          </a:xfrm>
          <a:prstGeom prst="rect">
            <a:avLst/>
          </a:prstGeom>
        </p:spPr>
      </p:pic>
      <p:sp>
        <p:nvSpPr>
          <p:cNvPr name="Freeform 14" id="14"/>
          <p:cNvSpPr/>
          <p:nvPr/>
        </p:nvSpPr>
        <p:spPr>
          <a:xfrm flipH="false" flipV="false" rot="0">
            <a:off x="4744803" y="3781046"/>
            <a:ext cx="340220" cy="470079"/>
          </a:xfrm>
          <a:custGeom>
            <a:avLst/>
            <a:gdLst/>
            <a:ahLst/>
            <a:cxnLst/>
            <a:rect r="r" b="b" t="t" l="l"/>
            <a:pathLst>
              <a:path h="470079" w="340220">
                <a:moveTo>
                  <a:pt x="0" y="0"/>
                </a:moveTo>
                <a:lnTo>
                  <a:pt x="340219" y="0"/>
                </a:lnTo>
                <a:lnTo>
                  <a:pt x="340219" y="470079"/>
                </a:lnTo>
                <a:lnTo>
                  <a:pt x="0" y="47007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5" id="15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2694203" y="5676572"/>
            <a:ext cx="558452" cy="1023829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9970246" y="5676572"/>
            <a:ext cx="821757" cy="1023829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9970246" y="4631586"/>
            <a:ext cx="821757" cy="1023829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7202034" y="5676572"/>
            <a:ext cx="839355" cy="1023829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2553751" y="4631586"/>
            <a:ext cx="839355" cy="1023829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7219632" y="6853613"/>
            <a:ext cx="821757" cy="1023829"/>
          </a:xfrm>
          <a:prstGeom prst="rect">
            <a:avLst/>
          </a:prstGeom>
        </p:spPr>
      </p:pic>
      <p:pic>
        <p:nvPicPr>
          <p:cNvPr name="Picture 21" id="21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10193747" y="6992665"/>
            <a:ext cx="506546" cy="655530"/>
          </a:xfrm>
          <a:prstGeom prst="rect">
            <a:avLst/>
          </a:prstGeom>
        </p:spPr>
      </p:pic>
      <p:pic>
        <p:nvPicPr>
          <p:cNvPr name="Picture 22" id="22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2530149" y="6976599"/>
            <a:ext cx="848333" cy="68766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843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1270727" y="-1624909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9" y="0"/>
                </a:lnTo>
                <a:lnTo>
                  <a:pt x="3744389" y="3533767"/>
                </a:lnTo>
                <a:lnTo>
                  <a:pt x="0" y="3533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01467" y="1928421"/>
            <a:ext cx="17577384" cy="7889560"/>
            <a:chOff x="0" y="0"/>
            <a:chExt cx="4629435" cy="2077909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629434" cy="2077909"/>
            </a:xfrm>
            <a:custGeom>
              <a:avLst/>
              <a:gdLst/>
              <a:ahLst/>
              <a:cxnLst/>
              <a:rect r="r" b="b" t="t" l="l"/>
              <a:pathLst>
                <a:path h="2077909" w="4629434">
                  <a:moveTo>
                    <a:pt x="44045" y="0"/>
                  </a:moveTo>
                  <a:lnTo>
                    <a:pt x="4585390" y="0"/>
                  </a:lnTo>
                  <a:cubicBezTo>
                    <a:pt x="4609715" y="0"/>
                    <a:pt x="4629434" y="19720"/>
                    <a:pt x="4629434" y="44045"/>
                  </a:cubicBezTo>
                  <a:lnTo>
                    <a:pt x="4629434" y="2033864"/>
                  </a:lnTo>
                  <a:cubicBezTo>
                    <a:pt x="4629434" y="2058189"/>
                    <a:pt x="4609715" y="2077909"/>
                    <a:pt x="4585390" y="2077909"/>
                  </a:cubicBezTo>
                  <a:lnTo>
                    <a:pt x="44045" y="2077909"/>
                  </a:lnTo>
                  <a:cubicBezTo>
                    <a:pt x="19720" y="2077909"/>
                    <a:pt x="0" y="2058189"/>
                    <a:pt x="0" y="2033864"/>
                  </a:cubicBezTo>
                  <a:lnTo>
                    <a:pt x="0" y="44045"/>
                  </a:lnTo>
                  <a:cubicBezTo>
                    <a:pt x="0" y="19720"/>
                    <a:pt x="19720" y="0"/>
                    <a:pt x="4404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04800"/>
              <a:ext cx="4629435" cy="238270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552669" y="3286932"/>
          <a:ext cx="7332781" cy="3010257"/>
        </p:xfrm>
        <a:graphic>
          <a:graphicData uri="http://schemas.openxmlformats.org/drawingml/2006/table">
            <a:tbl>
              <a:tblPr/>
              <a:tblGrid>
                <a:gridCol w="1833195"/>
                <a:gridCol w="1833195"/>
                <a:gridCol w="1833195"/>
                <a:gridCol w="1833195"/>
              </a:tblGrid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30°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45°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60°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sin    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cos   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tan    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2631108" y="4314410"/>
            <a:ext cx="181525" cy="250812"/>
          </a:xfrm>
          <a:custGeom>
            <a:avLst/>
            <a:gdLst/>
            <a:ahLst/>
            <a:cxnLst/>
            <a:rect r="r" b="b" t="t" l="l"/>
            <a:pathLst>
              <a:path h="250812" w="181525">
                <a:moveTo>
                  <a:pt x="0" y="0"/>
                </a:moveTo>
                <a:lnTo>
                  <a:pt x="181526" y="0"/>
                </a:lnTo>
                <a:lnTo>
                  <a:pt x="181526" y="250813"/>
                </a:lnTo>
                <a:lnTo>
                  <a:pt x="0" y="2508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721871" y="5032356"/>
            <a:ext cx="181525" cy="250812"/>
          </a:xfrm>
          <a:custGeom>
            <a:avLst/>
            <a:gdLst/>
            <a:ahLst/>
            <a:cxnLst/>
            <a:rect r="r" b="b" t="t" l="l"/>
            <a:pathLst>
              <a:path h="250812" w="181525">
                <a:moveTo>
                  <a:pt x="0" y="0"/>
                </a:moveTo>
                <a:lnTo>
                  <a:pt x="181525" y="0"/>
                </a:lnTo>
                <a:lnTo>
                  <a:pt x="181525" y="250812"/>
                </a:lnTo>
                <a:lnTo>
                  <a:pt x="0" y="25081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721871" y="5747795"/>
            <a:ext cx="181525" cy="250812"/>
          </a:xfrm>
          <a:custGeom>
            <a:avLst/>
            <a:gdLst/>
            <a:ahLst/>
            <a:cxnLst/>
            <a:rect r="r" b="b" t="t" l="l"/>
            <a:pathLst>
              <a:path h="250812" w="181525">
                <a:moveTo>
                  <a:pt x="0" y="0"/>
                </a:moveTo>
                <a:lnTo>
                  <a:pt x="181525" y="0"/>
                </a:lnTo>
                <a:lnTo>
                  <a:pt x="181525" y="250812"/>
                </a:lnTo>
                <a:lnTo>
                  <a:pt x="0" y="25081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4104708" y="4088111"/>
            <a:ext cx="383678" cy="703410"/>
          </a:xfrm>
          <a:prstGeom prst="rect">
            <a:avLst/>
          </a:prstGeom>
        </p:spPr>
      </p:pic>
      <p:sp>
        <p:nvSpPr>
          <p:cNvPr name="Freeform 11" id="11"/>
          <p:cNvSpPr/>
          <p:nvPr/>
        </p:nvSpPr>
        <p:spPr>
          <a:xfrm flipH="false" flipV="false" rot="0">
            <a:off x="2320001" y="3503759"/>
            <a:ext cx="233744" cy="322962"/>
          </a:xfrm>
          <a:custGeom>
            <a:avLst/>
            <a:gdLst/>
            <a:ahLst/>
            <a:cxnLst/>
            <a:rect r="r" b="b" t="t" l="l"/>
            <a:pathLst>
              <a:path h="322962" w="233744">
                <a:moveTo>
                  <a:pt x="0" y="0"/>
                </a:moveTo>
                <a:lnTo>
                  <a:pt x="233744" y="0"/>
                </a:lnTo>
                <a:lnTo>
                  <a:pt x="233744" y="322962"/>
                </a:lnTo>
                <a:lnTo>
                  <a:pt x="0" y="32296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2" id="12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7781541" y="4806058"/>
            <a:ext cx="383678" cy="70341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5910080" y="4806058"/>
            <a:ext cx="564579" cy="70341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5910080" y="4088111"/>
            <a:ext cx="564579" cy="70341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4008212" y="4806058"/>
            <a:ext cx="576669" cy="70341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7685046" y="4088111"/>
            <a:ext cx="576669" cy="70341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4020302" y="5614730"/>
            <a:ext cx="564579" cy="70341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6063633" y="5710264"/>
            <a:ext cx="348016" cy="450374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7668829" y="5699225"/>
            <a:ext cx="582836" cy="472451"/>
          </a:xfrm>
          <a:prstGeom prst="rect">
            <a:avLst/>
          </a:prstGeom>
        </p:spPr>
      </p:pic>
      <p:sp>
        <p:nvSpPr>
          <p:cNvPr name="Freeform 20" id="20"/>
          <p:cNvSpPr/>
          <p:nvPr/>
        </p:nvSpPr>
        <p:spPr>
          <a:xfrm flipH="false" flipV="false" rot="0">
            <a:off x="11211408" y="3151553"/>
            <a:ext cx="4677883" cy="4058064"/>
          </a:xfrm>
          <a:custGeom>
            <a:avLst/>
            <a:gdLst/>
            <a:ahLst/>
            <a:cxnLst/>
            <a:rect r="r" b="b" t="t" l="l"/>
            <a:pathLst>
              <a:path h="4058064" w="4677883">
                <a:moveTo>
                  <a:pt x="0" y="0"/>
                </a:moveTo>
                <a:lnTo>
                  <a:pt x="4677883" y="0"/>
                </a:lnTo>
                <a:lnTo>
                  <a:pt x="4677883" y="4058064"/>
                </a:lnTo>
                <a:lnTo>
                  <a:pt x="0" y="405806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2157640" y="604078"/>
            <a:ext cx="9053768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79"/>
              </a:lnSpc>
            </a:pPr>
            <a:r>
              <a:rPr lang="en-US" sz="6699" spc="341">
                <a:solidFill>
                  <a:srgbClr val="FFFFFF"/>
                </a:solidFill>
                <a:latin typeface="Gulfs Display"/>
                <a:ea typeface="Gulfs Display"/>
                <a:cs typeface="Gulfs Display"/>
                <a:sym typeface="Gulfs Display"/>
              </a:rPr>
              <a:t>FINDING VALUES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342637" y="604078"/>
            <a:ext cx="5916663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79"/>
              </a:lnSpc>
            </a:pPr>
            <a:r>
              <a:rPr lang="en-US" sz="6699" spc="341">
                <a:solidFill>
                  <a:srgbClr val="F6BC52"/>
                </a:solidFill>
                <a:latin typeface="Gulfs Display"/>
                <a:ea typeface="Gulfs Display"/>
                <a:cs typeface="Gulfs Display"/>
                <a:sym typeface="Gulfs Display"/>
              </a:rPr>
              <a:t>30° 45° 60°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744803" y="1881937"/>
            <a:ext cx="10432788" cy="8240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815"/>
              </a:lnSpc>
            </a:pPr>
            <a:r>
              <a:rPr lang="en-US" b="true" sz="4153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Table of values for angles 30° 45° 60°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grpSp>
        <p:nvGrpSpPr>
          <p:cNvPr name="Group 7" id="7"/>
          <p:cNvGrpSpPr/>
          <p:nvPr/>
        </p:nvGrpSpPr>
        <p:grpSpPr>
          <a:xfrm rot="0">
            <a:off x="2488265" y="3228253"/>
            <a:ext cx="12958273" cy="5471103"/>
            <a:chOff x="0" y="0"/>
            <a:chExt cx="13266385" cy="560119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72390" y="72390"/>
              <a:ext cx="13121606" cy="5456411"/>
            </a:xfrm>
            <a:custGeom>
              <a:avLst/>
              <a:gdLst/>
              <a:ahLst/>
              <a:cxnLst/>
              <a:rect r="r" b="b" t="t" l="l"/>
              <a:pathLst>
                <a:path h="5456411" w="13121606">
                  <a:moveTo>
                    <a:pt x="0" y="0"/>
                  </a:moveTo>
                  <a:lnTo>
                    <a:pt x="13121606" y="0"/>
                  </a:lnTo>
                  <a:lnTo>
                    <a:pt x="13121606" y="5456411"/>
                  </a:lnTo>
                  <a:lnTo>
                    <a:pt x="0" y="54564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D6B2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66386" cy="5601190"/>
            </a:xfrm>
            <a:custGeom>
              <a:avLst/>
              <a:gdLst/>
              <a:ahLst/>
              <a:cxnLst/>
              <a:rect r="r" b="b" t="t" l="l"/>
              <a:pathLst>
                <a:path h="5601190" w="13266386">
                  <a:moveTo>
                    <a:pt x="13121605" y="5456410"/>
                  </a:moveTo>
                  <a:lnTo>
                    <a:pt x="13266386" y="5456410"/>
                  </a:lnTo>
                  <a:lnTo>
                    <a:pt x="13266386" y="5601190"/>
                  </a:lnTo>
                  <a:lnTo>
                    <a:pt x="13121605" y="5601190"/>
                  </a:lnTo>
                  <a:lnTo>
                    <a:pt x="13121605" y="5456410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5456410"/>
                  </a:lnTo>
                  <a:lnTo>
                    <a:pt x="0" y="5456410"/>
                  </a:lnTo>
                  <a:lnTo>
                    <a:pt x="0" y="144780"/>
                  </a:lnTo>
                  <a:close/>
                  <a:moveTo>
                    <a:pt x="0" y="5456410"/>
                  </a:moveTo>
                  <a:lnTo>
                    <a:pt x="144780" y="5456410"/>
                  </a:lnTo>
                  <a:lnTo>
                    <a:pt x="144780" y="5601190"/>
                  </a:lnTo>
                  <a:lnTo>
                    <a:pt x="0" y="5601190"/>
                  </a:lnTo>
                  <a:lnTo>
                    <a:pt x="0" y="5456410"/>
                  </a:lnTo>
                  <a:close/>
                  <a:moveTo>
                    <a:pt x="13121605" y="144780"/>
                  </a:moveTo>
                  <a:lnTo>
                    <a:pt x="13266386" y="144780"/>
                  </a:lnTo>
                  <a:lnTo>
                    <a:pt x="13266386" y="5456410"/>
                  </a:lnTo>
                  <a:lnTo>
                    <a:pt x="13121605" y="5456410"/>
                  </a:lnTo>
                  <a:lnTo>
                    <a:pt x="13121605" y="144780"/>
                  </a:lnTo>
                  <a:close/>
                  <a:moveTo>
                    <a:pt x="144780" y="5456410"/>
                  </a:moveTo>
                  <a:lnTo>
                    <a:pt x="13121605" y="5456410"/>
                  </a:lnTo>
                  <a:lnTo>
                    <a:pt x="13121605" y="5601190"/>
                  </a:lnTo>
                  <a:lnTo>
                    <a:pt x="144780" y="5601190"/>
                  </a:lnTo>
                  <a:lnTo>
                    <a:pt x="144780" y="5456410"/>
                  </a:lnTo>
                  <a:close/>
                  <a:moveTo>
                    <a:pt x="13121605" y="0"/>
                  </a:moveTo>
                  <a:lnTo>
                    <a:pt x="13266386" y="0"/>
                  </a:lnTo>
                  <a:lnTo>
                    <a:pt x="13266386" y="144780"/>
                  </a:lnTo>
                  <a:lnTo>
                    <a:pt x="13121605" y="144780"/>
                  </a:lnTo>
                  <a:lnTo>
                    <a:pt x="13121605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3121605" y="0"/>
                  </a:lnTo>
                  <a:lnTo>
                    <a:pt x="13121605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284353"/>
            </a:solidFill>
          </p:spPr>
        </p:sp>
      </p:grpSp>
      <p:sp>
        <p:nvSpPr>
          <p:cNvPr name="Freeform 10" id="10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349654">
            <a:off x="544765" y="4816204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true" flipV="false" rot="1363255">
            <a:off x="12992985" y="8187432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8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8" y="1023848"/>
                </a:lnTo>
                <a:lnTo>
                  <a:pt x="216115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4662802" y="3401822"/>
            <a:ext cx="9251985" cy="5146416"/>
          </a:xfrm>
          <a:custGeom>
            <a:avLst/>
            <a:gdLst/>
            <a:ahLst/>
            <a:cxnLst/>
            <a:rect r="r" b="b" t="t" l="l"/>
            <a:pathLst>
              <a:path h="5146416" w="9251985">
                <a:moveTo>
                  <a:pt x="0" y="0"/>
                </a:moveTo>
                <a:lnTo>
                  <a:pt x="9251985" y="0"/>
                </a:lnTo>
                <a:lnTo>
                  <a:pt x="9251985" y="5146417"/>
                </a:lnTo>
                <a:lnTo>
                  <a:pt x="0" y="51464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5809452" y="6694270"/>
            <a:ext cx="415124" cy="573574"/>
          </a:xfrm>
          <a:custGeom>
            <a:avLst/>
            <a:gdLst/>
            <a:ahLst/>
            <a:cxnLst/>
            <a:rect r="r" b="b" t="t" l="l"/>
            <a:pathLst>
              <a:path h="573574" w="415124">
                <a:moveTo>
                  <a:pt x="0" y="0"/>
                </a:moveTo>
                <a:lnTo>
                  <a:pt x="415124" y="0"/>
                </a:lnTo>
                <a:lnTo>
                  <a:pt x="415124" y="573574"/>
                </a:lnTo>
                <a:lnTo>
                  <a:pt x="0" y="57357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780177" y="686188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TANGENT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412798" y="1727589"/>
            <a:ext cx="15846502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 right-angled triangle has an angle of 90°. In this triangle, the longest side which is opposite the right angle is known as the hypotenuse.</a:t>
            </a:r>
          </a:p>
        </p:txBody>
      </p:sp>
      <p:sp>
        <p:nvSpPr>
          <p:cNvPr name="AutoShape 18" id="18"/>
          <p:cNvSpPr/>
          <p:nvPr/>
        </p:nvSpPr>
        <p:spPr>
          <a:xfrm flipV="true">
            <a:off x="6698943" y="5662176"/>
            <a:ext cx="3841325" cy="1301612"/>
          </a:xfrm>
          <a:prstGeom prst="line">
            <a:avLst/>
          </a:prstGeom>
          <a:ln cap="flat" w="38100">
            <a:solidFill>
              <a:srgbClr val="FF3131"/>
            </a:solidFill>
            <a:prstDash val="sysDot"/>
            <a:headEnd type="none" len="sm" w="sm"/>
            <a:tailEnd type="arrow" len="sm" w="med"/>
          </a:ln>
        </p:spPr>
      </p:sp>
      <p:sp>
        <p:nvSpPr>
          <p:cNvPr name="AutoShape 19" id="19"/>
          <p:cNvSpPr/>
          <p:nvPr/>
        </p:nvSpPr>
        <p:spPr>
          <a:xfrm flipH="true" flipV="true">
            <a:off x="8466103" y="5510728"/>
            <a:ext cx="1739892" cy="1167724"/>
          </a:xfrm>
          <a:prstGeom prst="line">
            <a:avLst/>
          </a:prstGeom>
          <a:ln cap="flat" w="38100">
            <a:solidFill>
              <a:srgbClr val="FF3131"/>
            </a:solidFill>
            <a:prstDash val="sysDot"/>
            <a:headEnd type="none" len="sm" w="sm"/>
            <a:tailEnd type="arrow" len="sm" w="med"/>
          </a:ln>
        </p:spPr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843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1270727" y="-1624909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9" y="0"/>
                </a:lnTo>
                <a:lnTo>
                  <a:pt x="3744389" y="3533767"/>
                </a:lnTo>
                <a:lnTo>
                  <a:pt x="0" y="3533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10616" y="1928421"/>
            <a:ext cx="17577384" cy="7889560"/>
            <a:chOff x="0" y="0"/>
            <a:chExt cx="4629435" cy="2077909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629434" cy="2077909"/>
            </a:xfrm>
            <a:custGeom>
              <a:avLst/>
              <a:gdLst/>
              <a:ahLst/>
              <a:cxnLst/>
              <a:rect r="r" b="b" t="t" l="l"/>
              <a:pathLst>
                <a:path h="2077909" w="4629434">
                  <a:moveTo>
                    <a:pt x="44045" y="0"/>
                  </a:moveTo>
                  <a:lnTo>
                    <a:pt x="4585390" y="0"/>
                  </a:lnTo>
                  <a:cubicBezTo>
                    <a:pt x="4609715" y="0"/>
                    <a:pt x="4629434" y="19720"/>
                    <a:pt x="4629434" y="44045"/>
                  </a:cubicBezTo>
                  <a:lnTo>
                    <a:pt x="4629434" y="2033864"/>
                  </a:lnTo>
                  <a:cubicBezTo>
                    <a:pt x="4629434" y="2058189"/>
                    <a:pt x="4609715" y="2077909"/>
                    <a:pt x="4585390" y="2077909"/>
                  </a:cubicBezTo>
                  <a:lnTo>
                    <a:pt x="44045" y="2077909"/>
                  </a:lnTo>
                  <a:cubicBezTo>
                    <a:pt x="19720" y="2077909"/>
                    <a:pt x="0" y="2058189"/>
                    <a:pt x="0" y="2033864"/>
                  </a:cubicBezTo>
                  <a:lnTo>
                    <a:pt x="0" y="44045"/>
                  </a:lnTo>
                  <a:cubicBezTo>
                    <a:pt x="0" y="19720"/>
                    <a:pt x="19720" y="0"/>
                    <a:pt x="4404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04800"/>
              <a:ext cx="4629435" cy="238270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70"/>
                </a:lnSpc>
              </a:pPr>
            </a:p>
          </p:txBody>
        </p:sp>
      </p:grpSp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552669" y="3286932"/>
          <a:ext cx="7332781" cy="3010257"/>
        </p:xfrm>
        <a:graphic>
          <a:graphicData uri="http://schemas.openxmlformats.org/drawingml/2006/table">
            <a:tbl>
              <a:tblPr/>
              <a:tblGrid>
                <a:gridCol w="1833195"/>
                <a:gridCol w="1833195"/>
                <a:gridCol w="1833195"/>
                <a:gridCol w="1833195"/>
              </a:tblGrid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30°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45°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60°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sin    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cos   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77"/>
                        </a:lnSpc>
                        <a:defRPr/>
                      </a:pPr>
                      <a:r>
                        <a:rPr lang="en-US" sz="2198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tan    </a:t>
                      </a: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346"/>
                        </a:lnSpc>
                        <a:defRPr/>
                      </a:pPr>
                      <a:endParaRPr lang="en-US" sz="1100"/>
                    </a:p>
                  </a:txBody>
                  <a:tcPr marL="130881" marR="130881" marT="130881" marB="130881" anchor="ctr">
                    <a:lnL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6176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2631108" y="4314410"/>
            <a:ext cx="181525" cy="250812"/>
          </a:xfrm>
          <a:custGeom>
            <a:avLst/>
            <a:gdLst/>
            <a:ahLst/>
            <a:cxnLst/>
            <a:rect r="r" b="b" t="t" l="l"/>
            <a:pathLst>
              <a:path h="250812" w="181525">
                <a:moveTo>
                  <a:pt x="0" y="0"/>
                </a:moveTo>
                <a:lnTo>
                  <a:pt x="181526" y="0"/>
                </a:lnTo>
                <a:lnTo>
                  <a:pt x="181526" y="250813"/>
                </a:lnTo>
                <a:lnTo>
                  <a:pt x="0" y="2508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721871" y="5032356"/>
            <a:ext cx="181525" cy="250812"/>
          </a:xfrm>
          <a:custGeom>
            <a:avLst/>
            <a:gdLst/>
            <a:ahLst/>
            <a:cxnLst/>
            <a:rect r="r" b="b" t="t" l="l"/>
            <a:pathLst>
              <a:path h="250812" w="181525">
                <a:moveTo>
                  <a:pt x="0" y="0"/>
                </a:moveTo>
                <a:lnTo>
                  <a:pt x="181525" y="0"/>
                </a:lnTo>
                <a:lnTo>
                  <a:pt x="181525" y="250812"/>
                </a:lnTo>
                <a:lnTo>
                  <a:pt x="0" y="25081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721871" y="5747795"/>
            <a:ext cx="181525" cy="250812"/>
          </a:xfrm>
          <a:custGeom>
            <a:avLst/>
            <a:gdLst/>
            <a:ahLst/>
            <a:cxnLst/>
            <a:rect r="r" b="b" t="t" l="l"/>
            <a:pathLst>
              <a:path h="250812" w="181525">
                <a:moveTo>
                  <a:pt x="0" y="0"/>
                </a:moveTo>
                <a:lnTo>
                  <a:pt x="181525" y="0"/>
                </a:lnTo>
                <a:lnTo>
                  <a:pt x="181525" y="250812"/>
                </a:lnTo>
                <a:lnTo>
                  <a:pt x="0" y="25081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4104708" y="4088111"/>
            <a:ext cx="383678" cy="703410"/>
          </a:xfrm>
          <a:prstGeom prst="rect">
            <a:avLst/>
          </a:prstGeom>
        </p:spPr>
      </p:pic>
      <p:sp>
        <p:nvSpPr>
          <p:cNvPr name="Freeform 11" id="11"/>
          <p:cNvSpPr/>
          <p:nvPr/>
        </p:nvSpPr>
        <p:spPr>
          <a:xfrm flipH="false" flipV="false" rot="0">
            <a:off x="2320001" y="3503759"/>
            <a:ext cx="233744" cy="322962"/>
          </a:xfrm>
          <a:custGeom>
            <a:avLst/>
            <a:gdLst/>
            <a:ahLst/>
            <a:cxnLst/>
            <a:rect r="r" b="b" t="t" l="l"/>
            <a:pathLst>
              <a:path h="322962" w="233744">
                <a:moveTo>
                  <a:pt x="0" y="0"/>
                </a:moveTo>
                <a:lnTo>
                  <a:pt x="233744" y="0"/>
                </a:lnTo>
                <a:lnTo>
                  <a:pt x="233744" y="322962"/>
                </a:lnTo>
                <a:lnTo>
                  <a:pt x="0" y="32296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2" id="12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7781541" y="4806058"/>
            <a:ext cx="383678" cy="70341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5910080" y="4806058"/>
            <a:ext cx="564579" cy="70341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5910080" y="4088111"/>
            <a:ext cx="564579" cy="70341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4008212" y="4806058"/>
            <a:ext cx="576669" cy="70341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7685046" y="4088111"/>
            <a:ext cx="576669" cy="70341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4020302" y="5614730"/>
            <a:ext cx="564579" cy="70341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6063633" y="5710264"/>
            <a:ext cx="348016" cy="450374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7668829" y="5699225"/>
            <a:ext cx="582836" cy="472451"/>
          </a:xfrm>
          <a:prstGeom prst="rect">
            <a:avLst/>
          </a:prstGeom>
        </p:spPr>
      </p:pic>
      <p:sp>
        <p:nvSpPr>
          <p:cNvPr name="Freeform 20" id="20"/>
          <p:cNvSpPr/>
          <p:nvPr/>
        </p:nvSpPr>
        <p:spPr>
          <a:xfrm flipH="true" flipV="false" rot="0">
            <a:off x="11573151" y="2974956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2157640" y="604078"/>
            <a:ext cx="9053768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79"/>
              </a:lnSpc>
            </a:pPr>
            <a:r>
              <a:rPr lang="en-US" sz="6699" spc="341">
                <a:solidFill>
                  <a:srgbClr val="FFFFFF"/>
                </a:solidFill>
                <a:latin typeface="Gulfs Display"/>
                <a:ea typeface="Gulfs Display"/>
                <a:cs typeface="Gulfs Display"/>
                <a:sym typeface="Gulfs Display"/>
              </a:rPr>
              <a:t>FINDING VALUES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342637" y="604078"/>
            <a:ext cx="5916663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79"/>
              </a:lnSpc>
            </a:pPr>
            <a:r>
              <a:rPr lang="en-US" sz="6699" spc="341">
                <a:solidFill>
                  <a:srgbClr val="F6BC52"/>
                </a:solidFill>
                <a:latin typeface="Gulfs Display"/>
                <a:ea typeface="Gulfs Display"/>
                <a:cs typeface="Gulfs Display"/>
                <a:sym typeface="Gulfs Display"/>
              </a:rPr>
              <a:t>30° 45° 60°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744803" y="1881937"/>
            <a:ext cx="10432788" cy="8240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815"/>
              </a:lnSpc>
            </a:pPr>
            <a:r>
              <a:rPr lang="en-US" b="true" sz="4153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Table of values for angles 30° 45° 60°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grpSp>
        <p:nvGrpSpPr>
          <p:cNvPr name="Group 7" id="7"/>
          <p:cNvGrpSpPr/>
          <p:nvPr/>
        </p:nvGrpSpPr>
        <p:grpSpPr>
          <a:xfrm rot="0">
            <a:off x="2488265" y="3228253"/>
            <a:ext cx="12958273" cy="5471103"/>
            <a:chOff x="0" y="0"/>
            <a:chExt cx="13266385" cy="560119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72390" y="72390"/>
              <a:ext cx="13121606" cy="5456411"/>
            </a:xfrm>
            <a:custGeom>
              <a:avLst/>
              <a:gdLst/>
              <a:ahLst/>
              <a:cxnLst/>
              <a:rect r="r" b="b" t="t" l="l"/>
              <a:pathLst>
                <a:path h="5456411" w="13121606">
                  <a:moveTo>
                    <a:pt x="0" y="0"/>
                  </a:moveTo>
                  <a:lnTo>
                    <a:pt x="13121606" y="0"/>
                  </a:lnTo>
                  <a:lnTo>
                    <a:pt x="13121606" y="5456411"/>
                  </a:lnTo>
                  <a:lnTo>
                    <a:pt x="0" y="54564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D6B2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66386" cy="5601190"/>
            </a:xfrm>
            <a:custGeom>
              <a:avLst/>
              <a:gdLst/>
              <a:ahLst/>
              <a:cxnLst/>
              <a:rect r="r" b="b" t="t" l="l"/>
              <a:pathLst>
                <a:path h="5601190" w="13266386">
                  <a:moveTo>
                    <a:pt x="13121605" y="5456410"/>
                  </a:moveTo>
                  <a:lnTo>
                    <a:pt x="13266386" y="5456410"/>
                  </a:lnTo>
                  <a:lnTo>
                    <a:pt x="13266386" y="5601190"/>
                  </a:lnTo>
                  <a:lnTo>
                    <a:pt x="13121605" y="5601190"/>
                  </a:lnTo>
                  <a:lnTo>
                    <a:pt x="13121605" y="5456410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5456410"/>
                  </a:lnTo>
                  <a:lnTo>
                    <a:pt x="0" y="5456410"/>
                  </a:lnTo>
                  <a:lnTo>
                    <a:pt x="0" y="144780"/>
                  </a:lnTo>
                  <a:close/>
                  <a:moveTo>
                    <a:pt x="0" y="5456410"/>
                  </a:moveTo>
                  <a:lnTo>
                    <a:pt x="144780" y="5456410"/>
                  </a:lnTo>
                  <a:lnTo>
                    <a:pt x="144780" y="5601190"/>
                  </a:lnTo>
                  <a:lnTo>
                    <a:pt x="0" y="5601190"/>
                  </a:lnTo>
                  <a:lnTo>
                    <a:pt x="0" y="5456410"/>
                  </a:lnTo>
                  <a:close/>
                  <a:moveTo>
                    <a:pt x="13121605" y="144780"/>
                  </a:moveTo>
                  <a:lnTo>
                    <a:pt x="13266386" y="144780"/>
                  </a:lnTo>
                  <a:lnTo>
                    <a:pt x="13266386" y="5456410"/>
                  </a:lnTo>
                  <a:lnTo>
                    <a:pt x="13121605" y="5456410"/>
                  </a:lnTo>
                  <a:lnTo>
                    <a:pt x="13121605" y="144780"/>
                  </a:lnTo>
                  <a:close/>
                  <a:moveTo>
                    <a:pt x="144780" y="5456410"/>
                  </a:moveTo>
                  <a:lnTo>
                    <a:pt x="13121605" y="5456410"/>
                  </a:lnTo>
                  <a:lnTo>
                    <a:pt x="13121605" y="5601190"/>
                  </a:lnTo>
                  <a:lnTo>
                    <a:pt x="144780" y="5601190"/>
                  </a:lnTo>
                  <a:lnTo>
                    <a:pt x="144780" y="5456410"/>
                  </a:lnTo>
                  <a:close/>
                  <a:moveTo>
                    <a:pt x="13121605" y="0"/>
                  </a:moveTo>
                  <a:lnTo>
                    <a:pt x="13266386" y="0"/>
                  </a:lnTo>
                  <a:lnTo>
                    <a:pt x="13266386" y="144780"/>
                  </a:lnTo>
                  <a:lnTo>
                    <a:pt x="13121605" y="144780"/>
                  </a:lnTo>
                  <a:lnTo>
                    <a:pt x="13121605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3121605" y="0"/>
                  </a:lnTo>
                  <a:lnTo>
                    <a:pt x="13121605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284353"/>
            </a:solidFill>
          </p:spPr>
        </p:sp>
      </p:grpSp>
      <p:sp>
        <p:nvSpPr>
          <p:cNvPr name="Freeform 10" id="10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349654">
            <a:off x="544765" y="4816204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true" flipV="false" rot="1363255">
            <a:off x="12992985" y="8187432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8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8" y="1023848"/>
                </a:lnTo>
                <a:lnTo>
                  <a:pt x="216115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536019" y="4040293"/>
            <a:ext cx="5894552" cy="3534275"/>
          </a:xfrm>
          <a:custGeom>
            <a:avLst/>
            <a:gdLst/>
            <a:ahLst/>
            <a:cxnLst/>
            <a:rect r="r" b="b" t="t" l="l"/>
            <a:pathLst>
              <a:path h="3534275" w="5894552">
                <a:moveTo>
                  <a:pt x="0" y="0"/>
                </a:moveTo>
                <a:lnTo>
                  <a:pt x="5894553" y="0"/>
                </a:lnTo>
                <a:lnTo>
                  <a:pt x="5894553" y="3534275"/>
                </a:lnTo>
                <a:lnTo>
                  <a:pt x="0" y="353427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780177" y="686188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EXAMPLE 1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08948" y="1727589"/>
            <a:ext cx="16070105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The diagram shows a right-angled triangle ABC. Name:</a:t>
            </a:r>
          </a:p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a) Hypotenuse        b) The adjacent side - opposite side (in respect to angle A)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842736" y="6541897"/>
            <a:ext cx="524619" cy="12678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70"/>
              </a:lnSpc>
              <a:spcBef>
                <a:spcPct val="0"/>
              </a:spcBef>
            </a:pPr>
            <a:r>
              <a:rPr lang="en-US" b="true" sz="6335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1599138" y="6541897"/>
            <a:ext cx="530386" cy="12678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70"/>
              </a:lnSpc>
              <a:spcBef>
                <a:spcPct val="0"/>
              </a:spcBef>
            </a:pPr>
            <a:r>
              <a:rPr lang="en-US" b="true" sz="6335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B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445826" y="2923453"/>
            <a:ext cx="494109" cy="12678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70"/>
              </a:lnSpc>
              <a:spcBef>
                <a:spcPct val="0"/>
              </a:spcBef>
            </a:pPr>
            <a:r>
              <a:rPr lang="en-US" b="true" sz="6335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C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1858772" y="1183650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CONCEPT OF TANGENT 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3395670" y="4639724"/>
            <a:ext cx="10321304" cy="2637724"/>
            <a:chOff x="0" y="0"/>
            <a:chExt cx="10566717" cy="270044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72390" y="72390"/>
              <a:ext cx="10421937" cy="2555662"/>
            </a:xfrm>
            <a:custGeom>
              <a:avLst/>
              <a:gdLst/>
              <a:ahLst/>
              <a:cxnLst/>
              <a:rect r="r" b="b" t="t" l="l"/>
              <a:pathLst>
                <a:path h="2555662" w="10421937">
                  <a:moveTo>
                    <a:pt x="0" y="0"/>
                  </a:moveTo>
                  <a:lnTo>
                    <a:pt x="10421937" y="0"/>
                  </a:lnTo>
                  <a:lnTo>
                    <a:pt x="10421937" y="2555662"/>
                  </a:lnTo>
                  <a:lnTo>
                    <a:pt x="0" y="25556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D6B2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0566717" cy="2700442"/>
            </a:xfrm>
            <a:custGeom>
              <a:avLst/>
              <a:gdLst/>
              <a:ahLst/>
              <a:cxnLst/>
              <a:rect r="r" b="b" t="t" l="l"/>
              <a:pathLst>
                <a:path h="2700442" w="10566717">
                  <a:moveTo>
                    <a:pt x="10421937" y="2555662"/>
                  </a:moveTo>
                  <a:lnTo>
                    <a:pt x="10566717" y="2555662"/>
                  </a:lnTo>
                  <a:lnTo>
                    <a:pt x="10566717" y="2700442"/>
                  </a:lnTo>
                  <a:lnTo>
                    <a:pt x="10421937" y="2700442"/>
                  </a:lnTo>
                  <a:lnTo>
                    <a:pt x="10421937" y="2555662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2555662"/>
                  </a:lnTo>
                  <a:lnTo>
                    <a:pt x="0" y="2555662"/>
                  </a:lnTo>
                  <a:lnTo>
                    <a:pt x="0" y="144780"/>
                  </a:lnTo>
                  <a:close/>
                  <a:moveTo>
                    <a:pt x="0" y="2555662"/>
                  </a:moveTo>
                  <a:lnTo>
                    <a:pt x="144780" y="2555662"/>
                  </a:lnTo>
                  <a:lnTo>
                    <a:pt x="144780" y="2700442"/>
                  </a:lnTo>
                  <a:lnTo>
                    <a:pt x="0" y="2700442"/>
                  </a:lnTo>
                  <a:lnTo>
                    <a:pt x="0" y="2555662"/>
                  </a:lnTo>
                  <a:close/>
                  <a:moveTo>
                    <a:pt x="10421937" y="144780"/>
                  </a:moveTo>
                  <a:lnTo>
                    <a:pt x="10566717" y="144780"/>
                  </a:lnTo>
                  <a:lnTo>
                    <a:pt x="10566717" y="2555662"/>
                  </a:lnTo>
                  <a:lnTo>
                    <a:pt x="10421937" y="2555662"/>
                  </a:lnTo>
                  <a:lnTo>
                    <a:pt x="10421937" y="144780"/>
                  </a:lnTo>
                  <a:close/>
                  <a:moveTo>
                    <a:pt x="144780" y="2555662"/>
                  </a:moveTo>
                  <a:lnTo>
                    <a:pt x="10421937" y="2555662"/>
                  </a:lnTo>
                  <a:lnTo>
                    <a:pt x="10421937" y="2700442"/>
                  </a:lnTo>
                  <a:lnTo>
                    <a:pt x="144780" y="2700442"/>
                  </a:lnTo>
                  <a:lnTo>
                    <a:pt x="144780" y="2555662"/>
                  </a:lnTo>
                  <a:close/>
                  <a:moveTo>
                    <a:pt x="10421937" y="0"/>
                  </a:moveTo>
                  <a:lnTo>
                    <a:pt x="10566717" y="0"/>
                  </a:lnTo>
                  <a:lnTo>
                    <a:pt x="10566717" y="144780"/>
                  </a:lnTo>
                  <a:lnTo>
                    <a:pt x="10421937" y="144780"/>
                  </a:lnTo>
                  <a:lnTo>
                    <a:pt x="10421937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0421937" y="0"/>
                  </a:lnTo>
                  <a:lnTo>
                    <a:pt x="10421937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284353"/>
            </a:solid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4003598" y="5331487"/>
            <a:ext cx="2509033" cy="10065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Tan    =</a:t>
            </a:r>
          </a:p>
        </p:txBody>
      </p:sp>
      <p:sp>
        <p:nvSpPr>
          <p:cNvPr name="Freeform 12" id="12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412798" y="2225051"/>
            <a:ext cx="15609229" cy="19847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The tangent of an angle in a right-angled triangle is the ratio of the lenght of the opposite side to the lenght of the adjacent side. Tangent of     is usually written as tan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-1349654">
            <a:off x="5432051" y="4295851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true" flipV="false" rot="1363255">
            <a:off x="10449113" y="749567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8" y="0"/>
                </a:moveTo>
                <a:lnTo>
                  <a:pt x="0" y="0"/>
                </a:lnTo>
                <a:lnTo>
                  <a:pt x="0" y="1023849"/>
                </a:lnTo>
                <a:lnTo>
                  <a:pt x="2161158" y="1023849"/>
                </a:lnTo>
                <a:lnTo>
                  <a:pt x="216115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479252" y="5694171"/>
            <a:ext cx="415124" cy="573574"/>
          </a:xfrm>
          <a:custGeom>
            <a:avLst/>
            <a:gdLst/>
            <a:ahLst/>
            <a:cxnLst/>
            <a:rect r="r" b="b" t="t" l="l"/>
            <a:pathLst>
              <a:path h="573574" w="415124">
                <a:moveTo>
                  <a:pt x="0" y="0"/>
                </a:moveTo>
                <a:lnTo>
                  <a:pt x="415124" y="0"/>
                </a:lnTo>
                <a:lnTo>
                  <a:pt x="415124" y="573573"/>
                </a:lnTo>
                <a:lnTo>
                  <a:pt x="0" y="57357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4909883" y="3083451"/>
            <a:ext cx="311147" cy="429910"/>
          </a:xfrm>
          <a:custGeom>
            <a:avLst/>
            <a:gdLst/>
            <a:ahLst/>
            <a:cxnLst/>
            <a:rect r="r" b="b" t="t" l="l"/>
            <a:pathLst>
              <a:path h="429910" w="311147">
                <a:moveTo>
                  <a:pt x="0" y="0"/>
                </a:moveTo>
                <a:lnTo>
                  <a:pt x="311148" y="0"/>
                </a:lnTo>
                <a:lnTo>
                  <a:pt x="311148" y="429911"/>
                </a:lnTo>
                <a:lnTo>
                  <a:pt x="0" y="42991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5894376" y="3706425"/>
            <a:ext cx="311147" cy="429910"/>
          </a:xfrm>
          <a:custGeom>
            <a:avLst/>
            <a:gdLst/>
            <a:ahLst/>
            <a:cxnLst/>
            <a:rect r="r" b="b" t="t" l="l"/>
            <a:pathLst>
              <a:path h="429910" w="311147">
                <a:moveTo>
                  <a:pt x="0" y="0"/>
                </a:moveTo>
                <a:lnTo>
                  <a:pt x="311147" y="0"/>
                </a:lnTo>
                <a:lnTo>
                  <a:pt x="311147" y="429910"/>
                </a:lnTo>
                <a:lnTo>
                  <a:pt x="0" y="42991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6708379" y="4895850"/>
            <a:ext cx="4160033" cy="10065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Opposite side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708379" y="6020094"/>
            <a:ext cx="4160033" cy="10065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Adjacent side</a:t>
            </a:r>
          </a:p>
        </p:txBody>
      </p:sp>
      <p:sp>
        <p:nvSpPr>
          <p:cNvPr name="AutoShape 22" id="22"/>
          <p:cNvSpPr/>
          <p:nvPr/>
        </p:nvSpPr>
        <p:spPr>
          <a:xfrm>
            <a:off x="6708379" y="6101057"/>
            <a:ext cx="4750041" cy="0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5503485" y="4251222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8"/>
                </a:lnTo>
                <a:lnTo>
                  <a:pt x="0" y="102384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0449113" y="749567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8" y="0"/>
                </a:moveTo>
                <a:lnTo>
                  <a:pt x="0" y="0"/>
                </a:lnTo>
                <a:lnTo>
                  <a:pt x="0" y="1023849"/>
                </a:lnTo>
                <a:lnTo>
                  <a:pt x="2161158" y="1023849"/>
                </a:lnTo>
                <a:lnTo>
                  <a:pt x="216115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710425" y="5884671"/>
            <a:ext cx="3607981" cy="2163285"/>
          </a:xfrm>
          <a:custGeom>
            <a:avLst/>
            <a:gdLst/>
            <a:ahLst/>
            <a:cxnLst/>
            <a:rect r="r" b="b" t="t" l="l"/>
            <a:pathLst>
              <a:path h="2163285" w="3607981">
                <a:moveTo>
                  <a:pt x="0" y="0"/>
                </a:moveTo>
                <a:lnTo>
                  <a:pt x="3607981" y="0"/>
                </a:lnTo>
                <a:lnTo>
                  <a:pt x="3607981" y="2163285"/>
                </a:lnTo>
                <a:lnTo>
                  <a:pt x="0" y="216328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809957" y="7351474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917973" y="993150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TANGENT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12798" y="2225051"/>
            <a:ext cx="15609229" cy="1346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The tangent of an angle is constant when the size of the triangle changes proportionally. For example:</a:t>
            </a:r>
          </a:p>
        </p:txBody>
      </p:sp>
      <p:sp>
        <p:nvSpPr>
          <p:cNvPr name="AutoShape 15" id="15"/>
          <p:cNvSpPr/>
          <p:nvPr/>
        </p:nvSpPr>
        <p:spPr>
          <a:xfrm>
            <a:off x="5049923" y="7945690"/>
            <a:ext cx="2364482" cy="1905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6" id="16"/>
          <p:cNvSpPr/>
          <p:nvPr/>
        </p:nvSpPr>
        <p:spPr>
          <a:xfrm flipV="true">
            <a:off x="4938189" y="4763146"/>
            <a:ext cx="2433353" cy="1403623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 flipV="true">
            <a:off x="7371542" y="4763146"/>
            <a:ext cx="0" cy="3163314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 flipV="true">
            <a:off x="7371887" y="7945690"/>
            <a:ext cx="2900096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 flipV="true">
            <a:off x="10324534" y="3172478"/>
            <a:ext cx="10708" cy="4773213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 flipV="true">
            <a:off x="7200565" y="3172478"/>
            <a:ext cx="3134677" cy="1698854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1" id="21"/>
          <p:cNvSpPr txBox="true"/>
          <p:nvPr/>
        </p:nvSpPr>
        <p:spPr>
          <a:xfrm rot="0">
            <a:off x="1269663" y="7370185"/>
            <a:ext cx="286269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A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030564" y="5187689"/>
            <a:ext cx="289416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B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111896" y="8067006"/>
            <a:ext cx="26962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C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195489" y="3907610"/>
            <a:ext cx="29642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D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212391" y="7980877"/>
            <a:ext cx="252465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568505" y="2738262"/>
            <a:ext cx="24678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F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326057" y="7980877"/>
            <a:ext cx="28322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G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691895" y="5215326"/>
            <a:ext cx="853121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6cm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502010" y="5971708"/>
            <a:ext cx="83292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4cm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386135" y="6421056"/>
            <a:ext cx="843884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2cm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984621" y="7980877"/>
            <a:ext cx="83160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3cm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881154" y="7980877"/>
            <a:ext cx="83160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3cm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8479656" y="7980877"/>
            <a:ext cx="83160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3cm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5794049" y="3546296"/>
            <a:ext cx="6923503" cy="4151217"/>
          </a:xfrm>
          <a:custGeom>
            <a:avLst/>
            <a:gdLst/>
            <a:ahLst/>
            <a:cxnLst/>
            <a:rect r="r" b="b" t="t" l="l"/>
            <a:pathLst>
              <a:path h="4151217" w="6923503">
                <a:moveTo>
                  <a:pt x="6923504" y="0"/>
                </a:moveTo>
                <a:lnTo>
                  <a:pt x="0" y="0"/>
                </a:lnTo>
                <a:lnTo>
                  <a:pt x="0" y="4151218"/>
                </a:lnTo>
                <a:lnTo>
                  <a:pt x="6923504" y="4151218"/>
                </a:lnTo>
                <a:lnTo>
                  <a:pt x="6923504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6335674" y="4444000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917973" y="993150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TANGENT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12798" y="2225051"/>
            <a:ext cx="15609229" cy="7085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 the value of tan    in triangle ABC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319980" y="3112081"/>
            <a:ext cx="286269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A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5319980" y="7354079"/>
            <a:ext cx="289416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B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3078231" y="7107420"/>
            <a:ext cx="26962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C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829240" y="7716564"/>
            <a:ext cx="853121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6cm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5794049" y="2386976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7" y="0"/>
                </a:lnTo>
                <a:lnTo>
                  <a:pt x="327807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9073944" y="4446518"/>
            <a:ext cx="996256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10cm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655497" y="263339"/>
            <a:ext cx="8368841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79"/>
              </a:lnSpc>
            </a:pPr>
            <a:r>
              <a:rPr lang="en-US" sz="6699" spc="341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TRIGONOMETRIC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2492367">
            <a:off x="-1270727" y="-1624909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9" y="0"/>
                </a:lnTo>
                <a:lnTo>
                  <a:pt x="3744389" y="3533767"/>
                </a:lnTo>
                <a:lnTo>
                  <a:pt x="0" y="3533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465641" y="1711225"/>
            <a:ext cx="16230600" cy="7593195"/>
            <a:chOff x="0" y="0"/>
            <a:chExt cx="16616519" cy="77737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6471740" cy="7628961"/>
            </a:xfrm>
            <a:custGeom>
              <a:avLst/>
              <a:gdLst/>
              <a:ahLst/>
              <a:cxnLst/>
              <a:rect r="r" b="b" t="t" l="l"/>
              <a:pathLst>
                <a:path h="7628961" w="16471740">
                  <a:moveTo>
                    <a:pt x="0" y="0"/>
                  </a:moveTo>
                  <a:lnTo>
                    <a:pt x="16471740" y="0"/>
                  </a:lnTo>
                  <a:lnTo>
                    <a:pt x="16471740" y="7628961"/>
                  </a:lnTo>
                  <a:lnTo>
                    <a:pt x="0" y="76289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>
                <a:alpha val="49804"/>
              </a:srgbClr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6616519" cy="7773741"/>
            </a:xfrm>
            <a:custGeom>
              <a:avLst/>
              <a:gdLst/>
              <a:ahLst/>
              <a:cxnLst/>
              <a:rect r="r" b="b" t="t" l="l"/>
              <a:pathLst>
                <a:path h="7773741" w="16616519">
                  <a:moveTo>
                    <a:pt x="16471739" y="7628961"/>
                  </a:moveTo>
                  <a:lnTo>
                    <a:pt x="16616519" y="7628961"/>
                  </a:lnTo>
                  <a:lnTo>
                    <a:pt x="16616519" y="7773741"/>
                  </a:lnTo>
                  <a:lnTo>
                    <a:pt x="16471739" y="7773741"/>
                  </a:lnTo>
                  <a:lnTo>
                    <a:pt x="16471739" y="7628961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7628961"/>
                  </a:lnTo>
                  <a:lnTo>
                    <a:pt x="0" y="7628961"/>
                  </a:lnTo>
                  <a:lnTo>
                    <a:pt x="0" y="144780"/>
                  </a:lnTo>
                  <a:close/>
                  <a:moveTo>
                    <a:pt x="0" y="7628961"/>
                  </a:moveTo>
                  <a:lnTo>
                    <a:pt x="144780" y="7628961"/>
                  </a:lnTo>
                  <a:lnTo>
                    <a:pt x="144780" y="7773741"/>
                  </a:lnTo>
                  <a:lnTo>
                    <a:pt x="0" y="7773741"/>
                  </a:lnTo>
                  <a:lnTo>
                    <a:pt x="0" y="7628961"/>
                  </a:lnTo>
                  <a:close/>
                  <a:moveTo>
                    <a:pt x="16471739" y="144780"/>
                  </a:moveTo>
                  <a:lnTo>
                    <a:pt x="16616519" y="144780"/>
                  </a:lnTo>
                  <a:lnTo>
                    <a:pt x="16616519" y="7628961"/>
                  </a:lnTo>
                  <a:lnTo>
                    <a:pt x="16471739" y="7628961"/>
                  </a:lnTo>
                  <a:lnTo>
                    <a:pt x="16471739" y="144780"/>
                  </a:lnTo>
                  <a:close/>
                  <a:moveTo>
                    <a:pt x="144780" y="7628961"/>
                  </a:moveTo>
                  <a:lnTo>
                    <a:pt x="16471739" y="7628961"/>
                  </a:lnTo>
                  <a:lnTo>
                    <a:pt x="16471739" y="7773741"/>
                  </a:lnTo>
                  <a:lnTo>
                    <a:pt x="144780" y="7773741"/>
                  </a:lnTo>
                  <a:lnTo>
                    <a:pt x="144780" y="7628961"/>
                  </a:lnTo>
                  <a:close/>
                  <a:moveTo>
                    <a:pt x="16471739" y="0"/>
                  </a:moveTo>
                  <a:lnTo>
                    <a:pt x="16616519" y="0"/>
                  </a:lnTo>
                  <a:lnTo>
                    <a:pt x="16616519" y="144780"/>
                  </a:lnTo>
                  <a:lnTo>
                    <a:pt x="16471739" y="144780"/>
                  </a:lnTo>
                  <a:lnTo>
                    <a:pt x="16471739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6471739" y="0"/>
                  </a:lnTo>
                  <a:lnTo>
                    <a:pt x="16471739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>
                <a:alpha val="49804"/>
              </a:srgbClr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890058" y="8877600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40" y="0"/>
                </a:moveTo>
                <a:lnTo>
                  <a:pt x="0" y="0"/>
                </a:lnTo>
                <a:lnTo>
                  <a:pt x="0" y="761400"/>
                </a:lnTo>
                <a:lnTo>
                  <a:pt x="849540" y="761400"/>
                </a:lnTo>
                <a:lnTo>
                  <a:pt x="84954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040871" y="8877600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40" y="0"/>
                </a:moveTo>
                <a:lnTo>
                  <a:pt x="0" y="0"/>
                </a:lnTo>
                <a:lnTo>
                  <a:pt x="0" y="761400"/>
                </a:lnTo>
                <a:lnTo>
                  <a:pt x="849540" y="761400"/>
                </a:lnTo>
                <a:lnTo>
                  <a:pt x="84954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035194" y="2001866"/>
            <a:ext cx="7108806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299"/>
              </a:lnSpc>
            </a:pPr>
            <a:r>
              <a:rPr lang="en-US" b="true" sz="4500">
                <a:solidFill>
                  <a:srgbClr val="284353"/>
                </a:solidFill>
                <a:latin typeface="Stadio Now Text Bold"/>
                <a:ea typeface="Stadio Now Text Bold"/>
                <a:cs typeface="Stadio Now Text Bold"/>
                <a:sym typeface="Stadio Now Text Bold"/>
              </a:rPr>
              <a:t>Label the Triangle Sides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344025" y="7166632"/>
            <a:ext cx="2381486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tan   =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2492367">
            <a:off x="16549373" y="899259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1174889" y="263339"/>
            <a:ext cx="4056732" cy="1153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379"/>
              </a:lnSpc>
            </a:pPr>
            <a:r>
              <a:rPr lang="en-US" sz="6699" spc="341">
                <a:solidFill>
                  <a:srgbClr val="FDA649"/>
                </a:solidFill>
                <a:latin typeface="Gulfs Display"/>
                <a:ea typeface="Gulfs Display"/>
                <a:cs typeface="Gulfs Display"/>
                <a:sym typeface="Gulfs Display"/>
              </a:rPr>
              <a:t>RATIOS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380706" y="6704208"/>
            <a:ext cx="2134856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F6BC52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Adjacent</a:t>
            </a:r>
          </a:p>
        </p:txBody>
      </p:sp>
      <p:sp>
        <p:nvSpPr>
          <p:cNvPr name="TextBox 14" id="14"/>
          <p:cNvSpPr txBox="true"/>
          <p:nvPr/>
        </p:nvSpPr>
        <p:spPr>
          <a:xfrm rot="5400000">
            <a:off x="6906728" y="4889824"/>
            <a:ext cx="2162307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F6BC52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Opposite</a:t>
            </a:r>
          </a:p>
        </p:txBody>
      </p:sp>
      <p:sp>
        <p:nvSpPr>
          <p:cNvPr name="TextBox 15" id="15"/>
          <p:cNvSpPr txBox="true"/>
          <p:nvPr/>
        </p:nvSpPr>
        <p:spPr>
          <a:xfrm rot="-1767088">
            <a:off x="3087411" y="4263850"/>
            <a:ext cx="2881822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F6BC52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Hypotenuse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4162373" y="5799042"/>
            <a:ext cx="415124" cy="573574"/>
          </a:xfrm>
          <a:custGeom>
            <a:avLst/>
            <a:gdLst/>
            <a:ahLst/>
            <a:cxnLst/>
            <a:rect r="r" b="b" t="t" l="l"/>
            <a:pathLst>
              <a:path h="573574" w="415124">
                <a:moveTo>
                  <a:pt x="0" y="0"/>
                </a:moveTo>
                <a:lnTo>
                  <a:pt x="415124" y="0"/>
                </a:lnTo>
                <a:lnTo>
                  <a:pt x="415124" y="573573"/>
                </a:lnTo>
                <a:lnTo>
                  <a:pt x="0" y="57357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2655497" y="3872145"/>
            <a:ext cx="4734343" cy="2838633"/>
          </a:xfrm>
          <a:custGeom>
            <a:avLst/>
            <a:gdLst/>
            <a:ahLst/>
            <a:cxnLst/>
            <a:rect r="r" b="b" t="t" l="l"/>
            <a:pathLst>
              <a:path h="2838633" w="4734343">
                <a:moveTo>
                  <a:pt x="0" y="0"/>
                </a:moveTo>
                <a:lnTo>
                  <a:pt x="4734342" y="0"/>
                </a:lnTo>
                <a:lnTo>
                  <a:pt x="4734342" y="2838633"/>
                </a:lnTo>
                <a:lnTo>
                  <a:pt x="0" y="28386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2075293" y="6172590"/>
            <a:ext cx="479070" cy="8033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389839" y="6209109"/>
            <a:ext cx="479070" cy="8033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B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7107174" y="2978141"/>
            <a:ext cx="479070" cy="8033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C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10445875" y="7541835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11374914" y="6774297"/>
            <a:ext cx="3921198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opposite side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1374914" y="7756637"/>
            <a:ext cx="3921198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adjacent side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5896187" y="6774297"/>
            <a:ext cx="953347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BC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5896187" y="7756637"/>
            <a:ext cx="953347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AB</a:t>
            </a:r>
          </a:p>
        </p:txBody>
      </p:sp>
      <p:sp>
        <p:nvSpPr>
          <p:cNvPr name="AutoShape 26" id="26"/>
          <p:cNvSpPr/>
          <p:nvPr/>
        </p:nvSpPr>
        <p:spPr>
          <a:xfrm flipV="true">
            <a:off x="11375146" y="7911078"/>
            <a:ext cx="3768196" cy="12247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7" id="27"/>
          <p:cNvSpPr/>
          <p:nvPr/>
        </p:nvSpPr>
        <p:spPr>
          <a:xfrm>
            <a:off x="15894540" y="7911078"/>
            <a:ext cx="954994" cy="0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8" id="28"/>
          <p:cNvSpPr txBox="true"/>
          <p:nvPr/>
        </p:nvSpPr>
        <p:spPr>
          <a:xfrm rot="0">
            <a:off x="15306678" y="7141253"/>
            <a:ext cx="589509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=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344025" y="2971529"/>
            <a:ext cx="2381486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sin    =</a:t>
            </a:r>
          </a:p>
        </p:txBody>
      </p:sp>
      <p:sp>
        <p:nvSpPr>
          <p:cNvPr name="Freeform 30" id="30"/>
          <p:cNvSpPr/>
          <p:nvPr/>
        </p:nvSpPr>
        <p:spPr>
          <a:xfrm flipH="false" flipV="false" rot="0">
            <a:off x="10445875" y="3346732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1" id="31"/>
          <p:cNvSpPr txBox="true"/>
          <p:nvPr/>
        </p:nvSpPr>
        <p:spPr>
          <a:xfrm rot="0">
            <a:off x="11374914" y="2579194"/>
            <a:ext cx="3921198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opposite side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1374914" y="3561534"/>
            <a:ext cx="3921198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Hypotenuse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896187" y="2579194"/>
            <a:ext cx="953347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BC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5896187" y="3561534"/>
            <a:ext cx="953347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AC</a:t>
            </a:r>
          </a:p>
        </p:txBody>
      </p:sp>
      <p:sp>
        <p:nvSpPr>
          <p:cNvPr name="AutoShape 35" id="35"/>
          <p:cNvSpPr/>
          <p:nvPr/>
        </p:nvSpPr>
        <p:spPr>
          <a:xfrm flipV="true">
            <a:off x="11375146" y="3715976"/>
            <a:ext cx="3768196" cy="12247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6" id="36"/>
          <p:cNvSpPr/>
          <p:nvPr/>
        </p:nvSpPr>
        <p:spPr>
          <a:xfrm>
            <a:off x="15894540" y="3715976"/>
            <a:ext cx="954994" cy="0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7" id="37"/>
          <p:cNvSpPr txBox="true"/>
          <p:nvPr/>
        </p:nvSpPr>
        <p:spPr>
          <a:xfrm rot="0">
            <a:off x="15306678" y="2946150"/>
            <a:ext cx="589509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=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9344025" y="5132620"/>
            <a:ext cx="2381486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cos    =</a:t>
            </a:r>
          </a:p>
        </p:txBody>
      </p:sp>
      <p:sp>
        <p:nvSpPr>
          <p:cNvPr name="Freeform 39" id="39"/>
          <p:cNvSpPr/>
          <p:nvPr/>
        </p:nvSpPr>
        <p:spPr>
          <a:xfrm flipH="false" flipV="false" rot="0">
            <a:off x="10445875" y="5507823"/>
            <a:ext cx="327806" cy="452927"/>
          </a:xfrm>
          <a:custGeom>
            <a:avLst/>
            <a:gdLst/>
            <a:ahLst/>
            <a:cxnLst/>
            <a:rect r="r" b="b" t="t" l="l"/>
            <a:pathLst>
              <a:path h="452927" w="327806">
                <a:moveTo>
                  <a:pt x="0" y="0"/>
                </a:moveTo>
                <a:lnTo>
                  <a:pt x="327806" y="0"/>
                </a:lnTo>
                <a:lnTo>
                  <a:pt x="327806" y="452927"/>
                </a:lnTo>
                <a:lnTo>
                  <a:pt x="0" y="45292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0" id="40"/>
          <p:cNvSpPr txBox="true"/>
          <p:nvPr/>
        </p:nvSpPr>
        <p:spPr>
          <a:xfrm rot="0">
            <a:off x="11374914" y="4740285"/>
            <a:ext cx="3921198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adjacent side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1374914" y="5722625"/>
            <a:ext cx="3921198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Hypotenuse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5896187" y="4740285"/>
            <a:ext cx="953347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AB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5896187" y="5722625"/>
            <a:ext cx="953347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AC</a:t>
            </a:r>
          </a:p>
        </p:txBody>
      </p:sp>
      <p:sp>
        <p:nvSpPr>
          <p:cNvPr name="AutoShape 44" id="44"/>
          <p:cNvSpPr/>
          <p:nvPr/>
        </p:nvSpPr>
        <p:spPr>
          <a:xfrm flipV="true">
            <a:off x="11375146" y="5877067"/>
            <a:ext cx="3768196" cy="12247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5" id="45"/>
          <p:cNvSpPr/>
          <p:nvPr/>
        </p:nvSpPr>
        <p:spPr>
          <a:xfrm>
            <a:off x="15894540" y="5877067"/>
            <a:ext cx="954994" cy="0"/>
          </a:xfrm>
          <a:prstGeom prst="line">
            <a:avLst/>
          </a:prstGeom>
          <a:ln cap="rnd" w="142875">
            <a:solidFill>
              <a:srgbClr val="28435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6" id="46"/>
          <p:cNvSpPr txBox="true"/>
          <p:nvPr/>
        </p:nvSpPr>
        <p:spPr>
          <a:xfrm rot="0">
            <a:off x="15306678" y="5107241"/>
            <a:ext cx="589509" cy="9652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000000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=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 descr="Generated meme"/>
          <p:cNvSpPr/>
          <p:nvPr/>
        </p:nvSpPr>
        <p:spPr>
          <a:xfrm flipH="false" flipV="false" rot="0">
            <a:off x="2625980" y="189292"/>
            <a:ext cx="12749625" cy="9792339"/>
          </a:xfrm>
          <a:custGeom>
            <a:avLst/>
            <a:gdLst/>
            <a:ahLst/>
            <a:cxnLst/>
            <a:rect r="r" b="b" t="t" l="l"/>
            <a:pathLst>
              <a:path h="9792339" w="12749625">
                <a:moveTo>
                  <a:pt x="0" y="0"/>
                </a:moveTo>
                <a:lnTo>
                  <a:pt x="12749625" y="0"/>
                </a:lnTo>
                <a:lnTo>
                  <a:pt x="12749625" y="9792339"/>
                </a:lnTo>
                <a:lnTo>
                  <a:pt x="0" y="979233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9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492367">
            <a:off x="-843494" y="749141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492367">
            <a:off x="15610708" y="-728837"/>
            <a:ext cx="3744388" cy="3533767"/>
          </a:xfrm>
          <a:custGeom>
            <a:avLst/>
            <a:gdLst/>
            <a:ahLst/>
            <a:cxnLst/>
            <a:rect r="r" b="b" t="t" l="l"/>
            <a:pathLst>
              <a:path h="3533767" w="3744388">
                <a:moveTo>
                  <a:pt x="0" y="0"/>
                </a:moveTo>
                <a:lnTo>
                  <a:pt x="3744388" y="0"/>
                </a:lnTo>
                <a:lnTo>
                  <a:pt x="3744388" y="3533766"/>
                </a:lnTo>
                <a:lnTo>
                  <a:pt x="0" y="353376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431120" y="431763"/>
            <a:ext cx="17428783" cy="9423474"/>
            <a:chOff x="0" y="0"/>
            <a:chExt cx="12029275" cy="650404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72390" y="72390"/>
              <a:ext cx="11884495" cy="6359264"/>
            </a:xfrm>
            <a:custGeom>
              <a:avLst/>
              <a:gdLst/>
              <a:ahLst/>
              <a:cxnLst/>
              <a:rect r="r" b="b" t="t" l="l"/>
              <a:pathLst>
                <a:path h="6359264" w="11884495">
                  <a:moveTo>
                    <a:pt x="0" y="0"/>
                  </a:moveTo>
                  <a:lnTo>
                    <a:pt x="11884495" y="0"/>
                  </a:lnTo>
                  <a:lnTo>
                    <a:pt x="11884495" y="6359264"/>
                  </a:lnTo>
                  <a:lnTo>
                    <a:pt x="0" y="6359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9E8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029275" cy="6504043"/>
            </a:xfrm>
            <a:custGeom>
              <a:avLst/>
              <a:gdLst/>
              <a:ahLst/>
              <a:cxnLst/>
              <a:rect r="r" b="b" t="t" l="l"/>
              <a:pathLst>
                <a:path h="6504043" w="12029275">
                  <a:moveTo>
                    <a:pt x="11884496" y="6359264"/>
                  </a:moveTo>
                  <a:lnTo>
                    <a:pt x="12029275" y="6359264"/>
                  </a:lnTo>
                  <a:lnTo>
                    <a:pt x="12029275" y="6504043"/>
                  </a:lnTo>
                  <a:lnTo>
                    <a:pt x="11884496" y="6504043"/>
                  </a:lnTo>
                  <a:lnTo>
                    <a:pt x="11884496" y="635926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6359264"/>
                  </a:lnTo>
                  <a:lnTo>
                    <a:pt x="0" y="6359264"/>
                  </a:lnTo>
                  <a:lnTo>
                    <a:pt x="0" y="144780"/>
                  </a:lnTo>
                  <a:close/>
                  <a:moveTo>
                    <a:pt x="0" y="6359264"/>
                  </a:moveTo>
                  <a:lnTo>
                    <a:pt x="144780" y="6359264"/>
                  </a:lnTo>
                  <a:lnTo>
                    <a:pt x="144780" y="6504043"/>
                  </a:lnTo>
                  <a:lnTo>
                    <a:pt x="0" y="6504043"/>
                  </a:lnTo>
                  <a:lnTo>
                    <a:pt x="0" y="6359264"/>
                  </a:lnTo>
                  <a:close/>
                  <a:moveTo>
                    <a:pt x="11884496" y="144780"/>
                  </a:moveTo>
                  <a:lnTo>
                    <a:pt x="12029275" y="144780"/>
                  </a:lnTo>
                  <a:lnTo>
                    <a:pt x="12029275" y="6359264"/>
                  </a:lnTo>
                  <a:lnTo>
                    <a:pt x="11884496" y="6359264"/>
                  </a:lnTo>
                  <a:lnTo>
                    <a:pt x="11884496" y="144780"/>
                  </a:lnTo>
                  <a:close/>
                  <a:moveTo>
                    <a:pt x="144780" y="6359264"/>
                  </a:moveTo>
                  <a:lnTo>
                    <a:pt x="11884496" y="6359264"/>
                  </a:lnTo>
                  <a:lnTo>
                    <a:pt x="11884496" y="6504043"/>
                  </a:lnTo>
                  <a:lnTo>
                    <a:pt x="144780" y="6504043"/>
                  </a:lnTo>
                  <a:lnTo>
                    <a:pt x="144780" y="6359264"/>
                  </a:lnTo>
                  <a:close/>
                  <a:moveTo>
                    <a:pt x="11884496" y="0"/>
                  </a:moveTo>
                  <a:lnTo>
                    <a:pt x="12029275" y="0"/>
                  </a:lnTo>
                  <a:lnTo>
                    <a:pt x="12029275" y="144780"/>
                  </a:lnTo>
                  <a:lnTo>
                    <a:pt x="11884496" y="144780"/>
                  </a:lnTo>
                  <a:lnTo>
                    <a:pt x="11884496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1884496" y="0"/>
                  </a:lnTo>
                  <a:lnTo>
                    <a:pt x="11884496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D3B689"/>
            </a:solidFill>
          </p:spPr>
        </p:sp>
      </p:grpSp>
      <p:sp>
        <p:nvSpPr>
          <p:cNvPr name="Freeform 7" id="7"/>
          <p:cNvSpPr/>
          <p:nvPr/>
        </p:nvSpPr>
        <p:spPr>
          <a:xfrm flipH="true" flipV="false" rot="-2700000">
            <a:off x="16377015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false" rot="-2700000">
            <a:off x="15591322" y="8471549"/>
            <a:ext cx="849539" cy="761399"/>
          </a:xfrm>
          <a:custGeom>
            <a:avLst/>
            <a:gdLst/>
            <a:ahLst/>
            <a:cxnLst/>
            <a:rect r="r" b="b" t="t" l="l"/>
            <a:pathLst>
              <a:path h="761399" w="849539">
                <a:moveTo>
                  <a:pt x="849539" y="0"/>
                </a:moveTo>
                <a:lnTo>
                  <a:pt x="0" y="0"/>
                </a:lnTo>
                <a:lnTo>
                  <a:pt x="0" y="761399"/>
                </a:lnTo>
                <a:lnTo>
                  <a:pt x="849539" y="761399"/>
                </a:lnTo>
                <a:lnTo>
                  <a:pt x="84953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349654">
            <a:off x="1125618" y="3498607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0" y="0"/>
                </a:moveTo>
                <a:lnTo>
                  <a:pt x="2161158" y="0"/>
                </a:lnTo>
                <a:lnTo>
                  <a:pt x="2161158" y="1023849"/>
                </a:lnTo>
                <a:lnTo>
                  <a:pt x="0" y="1023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1363255">
            <a:off x="14295026" y="7903169"/>
            <a:ext cx="2161158" cy="1023849"/>
          </a:xfrm>
          <a:custGeom>
            <a:avLst/>
            <a:gdLst/>
            <a:ahLst/>
            <a:cxnLst/>
            <a:rect r="r" b="b" t="t" l="l"/>
            <a:pathLst>
              <a:path h="1023849" w="2161158">
                <a:moveTo>
                  <a:pt x="2161159" y="0"/>
                </a:moveTo>
                <a:lnTo>
                  <a:pt x="0" y="0"/>
                </a:lnTo>
                <a:lnTo>
                  <a:pt x="0" y="1023848"/>
                </a:lnTo>
                <a:lnTo>
                  <a:pt x="2161159" y="1023848"/>
                </a:lnTo>
                <a:lnTo>
                  <a:pt x="216115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8984170">
            <a:off x="5124288" y="4673998"/>
            <a:ext cx="6923503" cy="4151217"/>
          </a:xfrm>
          <a:custGeom>
            <a:avLst/>
            <a:gdLst/>
            <a:ahLst/>
            <a:cxnLst/>
            <a:rect r="r" b="b" t="t" l="l"/>
            <a:pathLst>
              <a:path h="4151217" w="6923503">
                <a:moveTo>
                  <a:pt x="6923503" y="0"/>
                </a:moveTo>
                <a:lnTo>
                  <a:pt x="0" y="0"/>
                </a:lnTo>
                <a:lnTo>
                  <a:pt x="0" y="4151217"/>
                </a:lnTo>
                <a:lnTo>
                  <a:pt x="6923503" y="4151217"/>
                </a:lnTo>
                <a:lnTo>
                  <a:pt x="6923503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919484" y="545475"/>
            <a:ext cx="14452054" cy="1203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spc="349">
                <a:solidFill>
                  <a:srgbClr val="284353"/>
                </a:solidFill>
                <a:latin typeface="Gulfs Display"/>
                <a:ea typeface="Gulfs Display"/>
                <a:cs typeface="Gulfs Display"/>
                <a:sym typeface="Gulfs Display"/>
              </a:rPr>
              <a:t>TANGENT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451187" y="1586876"/>
            <a:ext cx="15609229" cy="7085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Finding the lengths of sides from the tangent of an angle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095733" y="6315390"/>
            <a:ext cx="286269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742443" y="2811679"/>
            <a:ext cx="289416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B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622073" y="6315390"/>
            <a:ext cx="269620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C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1903762" y="4462711"/>
            <a:ext cx="853121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9cm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451187" y="2274543"/>
            <a:ext cx="15609229" cy="7085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284353"/>
                </a:solidFill>
                <a:latin typeface="Stadio Now Text"/>
                <a:ea typeface="Stadio Now Text"/>
                <a:cs typeface="Stadio Now Text"/>
                <a:sym typeface="Stadio Now Text"/>
              </a:rPr>
              <a:t>The tangent of x of the right-angled triangle is 1.5. Find the length of AB.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304450" y="5789859"/>
            <a:ext cx="234903" cy="6969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0"/>
              </a:lnSpc>
              <a:spcBef>
                <a:spcPct val="0"/>
              </a:spcBef>
            </a:pPr>
            <a:r>
              <a:rPr lang="en-US" b="true" sz="3457">
                <a:solidFill>
                  <a:srgbClr val="284353"/>
                </a:solidFill>
                <a:latin typeface="Stadio Now Display Bold"/>
                <a:ea typeface="Stadio Now Display Bold"/>
                <a:cs typeface="Stadio Now Display Bold"/>
                <a:sym typeface="Stadio Now Display Bold"/>
              </a:rPr>
              <a:t>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DAGTWZ_AE6U</dc:identifier>
  <dcterms:modified xsi:type="dcterms:W3CDTF">2011-08-01T06:04:30Z</dcterms:modified>
  <cp:revision>1</cp:revision>
  <dc:title>Trigonometric Ratios</dc:title>
</cp:coreProperties>
</file>