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79" r:id="rId2"/>
    <p:sldId id="257" r:id="rId3"/>
    <p:sldId id="258" r:id="rId4"/>
    <p:sldId id="262" r:id="rId5"/>
    <p:sldId id="263" r:id="rId6"/>
    <p:sldId id="264" r:id="rId7"/>
    <p:sldId id="280" r:id="rId8"/>
    <p:sldId id="266" r:id="rId9"/>
    <p:sldId id="265" r:id="rId10"/>
    <p:sldId id="267" r:id="rId11"/>
    <p:sldId id="268" r:id="rId12"/>
    <p:sldId id="281" r:id="rId13"/>
    <p:sldId id="269" r:id="rId14"/>
    <p:sldId id="270" r:id="rId15"/>
    <p:sldId id="272" r:id="rId16"/>
    <p:sldId id="271" r:id="rId17"/>
    <p:sldId id="273" r:id="rId18"/>
    <p:sldId id="274" r:id="rId19"/>
    <p:sldId id="275" r:id="rId20"/>
    <p:sldId id="27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snapToGrid="0">
      <p:cViewPr varScale="1">
        <p:scale>
          <a:sx n="68" d="100"/>
          <a:sy n="68" d="100"/>
        </p:scale>
        <p:origin x="8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471D4C7-CDE5-4F45-A62C-E295D0472DF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D43ED9D-5C3D-4D10-81A8-95EE1A67E0D1}">
      <dgm:prSet/>
      <dgm:spPr/>
      <dgm:t>
        <a:bodyPr/>
        <a:lstStyle/>
        <a:p>
          <a:r>
            <a:rPr lang="en-GB">
              <a:solidFill>
                <a:schemeClr val="accent2"/>
              </a:solidFill>
            </a:rPr>
            <a:t>Question 1 </a:t>
          </a:r>
          <a:endParaRPr lang="en-US" dirty="0">
            <a:solidFill>
              <a:schemeClr val="accent2"/>
            </a:solidFill>
          </a:endParaRPr>
        </a:p>
      </dgm:t>
    </dgm:pt>
    <dgm:pt modelId="{2F4D05A3-8C17-41D4-BD15-A332BFF1CFE0}" type="parTrans" cxnId="{49BACC7B-D40E-4995-BDA7-36011BACA8E7}">
      <dgm:prSet/>
      <dgm:spPr/>
      <dgm:t>
        <a:bodyPr/>
        <a:lstStyle/>
        <a:p>
          <a:endParaRPr lang="en-US"/>
        </a:p>
      </dgm:t>
    </dgm:pt>
    <dgm:pt modelId="{4AE95719-BBA3-495C-BB9C-F95689843624}" type="sibTrans" cxnId="{49BACC7B-D40E-4995-BDA7-36011BACA8E7}">
      <dgm:prSet/>
      <dgm:spPr/>
      <dgm:t>
        <a:bodyPr/>
        <a:lstStyle/>
        <a:p>
          <a:endParaRPr lang="en-US"/>
        </a:p>
      </dgm:t>
    </dgm:pt>
    <dgm:pt modelId="{B7F1BD32-A3F8-4195-AAD8-852CFA4DECBC}">
      <dgm:prSet/>
      <dgm:spPr/>
      <dgm:t>
        <a:bodyPr/>
        <a:lstStyle/>
        <a:p>
          <a:r>
            <a:rPr lang="en-GB">
              <a:solidFill>
                <a:schemeClr val="accent2"/>
              </a:solidFill>
            </a:rPr>
            <a:t>Paper 1 &amp; 2</a:t>
          </a:r>
          <a:endParaRPr lang="en-US" dirty="0">
            <a:solidFill>
              <a:schemeClr val="accent2"/>
            </a:solidFill>
          </a:endParaRPr>
        </a:p>
      </dgm:t>
    </dgm:pt>
    <dgm:pt modelId="{A5765DB1-9771-461F-BB84-C972CA924516}" type="parTrans" cxnId="{24077730-A611-4FA9-B29D-2D5B41A41D40}">
      <dgm:prSet/>
      <dgm:spPr/>
      <dgm:t>
        <a:bodyPr/>
        <a:lstStyle/>
        <a:p>
          <a:endParaRPr lang="en-US"/>
        </a:p>
      </dgm:t>
    </dgm:pt>
    <dgm:pt modelId="{526BF646-CBE7-47EE-9002-FA95F0D29C08}" type="sibTrans" cxnId="{24077730-A611-4FA9-B29D-2D5B41A41D40}">
      <dgm:prSet/>
      <dgm:spPr/>
      <dgm:t>
        <a:bodyPr/>
        <a:lstStyle/>
        <a:p>
          <a:endParaRPr lang="en-US"/>
        </a:p>
      </dgm:t>
    </dgm:pt>
    <dgm:pt modelId="{A3919905-3F2D-41B8-B90E-EDFD92A3B1AE}">
      <dgm:prSet/>
      <dgm:spPr/>
      <dgm:t>
        <a:bodyPr/>
        <a:lstStyle/>
        <a:p>
          <a:r>
            <a:rPr lang="en-GB">
              <a:solidFill>
                <a:schemeClr val="accent2"/>
              </a:solidFill>
            </a:rPr>
            <a:t>Lesson 2</a:t>
          </a:r>
          <a:endParaRPr lang="en-US" dirty="0">
            <a:solidFill>
              <a:schemeClr val="accent2"/>
            </a:solidFill>
          </a:endParaRPr>
        </a:p>
      </dgm:t>
    </dgm:pt>
    <dgm:pt modelId="{C0FA44AC-30CB-46C5-96F5-43249164D0B4}" type="parTrans" cxnId="{5B0EF31B-454A-47E6-A03A-A1615DEA5626}">
      <dgm:prSet/>
      <dgm:spPr/>
      <dgm:t>
        <a:bodyPr/>
        <a:lstStyle/>
        <a:p>
          <a:endParaRPr lang="en-US"/>
        </a:p>
      </dgm:t>
    </dgm:pt>
    <dgm:pt modelId="{F030E28A-5375-4F57-9A8F-BD78D34D3DFA}" type="sibTrans" cxnId="{5B0EF31B-454A-47E6-A03A-A1615DEA5626}">
      <dgm:prSet/>
      <dgm:spPr/>
      <dgm:t>
        <a:bodyPr/>
        <a:lstStyle/>
        <a:p>
          <a:endParaRPr lang="en-US"/>
        </a:p>
      </dgm:t>
    </dgm:pt>
    <dgm:pt modelId="{0FD70619-64F5-4993-895C-4953E3A21869}" type="pres">
      <dgm:prSet presAssocID="{5471D4C7-CDE5-4F45-A62C-E295D0472DF8}" presName="hierChild1" presStyleCnt="0">
        <dgm:presLayoutVars>
          <dgm:chPref val="1"/>
          <dgm:dir/>
          <dgm:animOne val="branch"/>
          <dgm:animLvl val="lvl"/>
          <dgm:resizeHandles/>
        </dgm:presLayoutVars>
      </dgm:prSet>
      <dgm:spPr/>
    </dgm:pt>
    <dgm:pt modelId="{7283B33A-D502-48E7-985F-D2257FC6AF2B}" type="pres">
      <dgm:prSet presAssocID="{8D43ED9D-5C3D-4D10-81A8-95EE1A67E0D1}" presName="hierRoot1" presStyleCnt="0"/>
      <dgm:spPr/>
    </dgm:pt>
    <dgm:pt modelId="{F9638EE4-F7E0-432B-9A20-EDCC2DC66193}" type="pres">
      <dgm:prSet presAssocID="{8D43ED9D-5C3D-4D10-81A8-95EE1A67E0D1}" presName="composite" presStyleCnt="0"/>
      <dgm:spPr/>
    </dgm:pt>
    <dgm:pt modelId="{1D6F9872-20DE-49C2-9E6D-20F6A205E3C3}" type="pres">
      <dgm:prSet presAssocID="{8D43ED9D-5C3D-4D10-81A8-95EE1A67E0D1}" presName="background" presStyleLbl="node0" presStyleIdx="0" presStyleCnt="3"/>
      <dgm:spPr/>
    </dgm:pt>
    <dgm:pt modelId="{B8ED02FD-4646-41A0-B439-015FB9DAB607}" type="pres">
      <dgm:prSet presAssocID="{8D43ED9D-5C3D-4D10-81A8-95EE1A67E0D1}" presName="text" presStyleLbl="fgAcc0" presStyleIdx="0" presStyleCnt="3">
        <dgm:presLayoutVars>
          <dgm:chPref val="3"/>
        </dgm:presLayoutVars>
      </dgm:prSet>
      <dgm:spPr/>
    </dgm:pt>
    <dgm:pt modelId="{204222EF-1F28-4B8E-8824-BBB3A32D7558}" type="pres">
      <dgm:prSet presAssocID="{8D43ED9D-5C3D-4D10-81A8-95EE1A67E0D1}" presName="hierChild2" presStyleCnt="0"/>
      <dgm:spPr/>
    </dgm:pt>
    <dgm:pt modelId="{E2341A8E-FBDC-4050-AA55-4E9C9BC58AB9}" type="pres">
      <dgm:prSet presAssocID="{B7F1BD32-A3F8-4195-AAD8-852CFA4DECBC}" presName="hierRoot1" presStyleCnt="0"/>
      <dgm:spPr/>
    </dgm:pt>
    <dgm:pt modelId="{C0C35845-9954-4321-A0A6-5FECF0CABF54}" type="pres">
      <dgm:prSet presAssocID="{B7F1BD32-A3F8-4195-AAD8-852CFA4DECBC}" presName="composite" presStyleCnt="0"/>
      <dgm:spPr/>
    </dgm:pt>
    <dgm:pt modelId="{A0EC3F10-1EED-4236-8FA8-53EAA1131DCB}" type="pres">
      <dgm:prSet presAssocID="{B7F1BD32-A3F8-4195-AAD8-852CFA4DECBC}" presName="background" presStyleLbl="node0" presStyleIdx="1" presStyleCnt="3"/>
      <dgm:spPr/>
    </dgm:pt>
    <dgm:pt modelId="{933E1FDE-E4F5-4CB8-9ADB-69CAB1AF59DC}" type="pres">
      <dgm:prSet presAssocID="{B7F1BD32-A3F8-4195-AAD8-852CFA4DECBC}" presName="text" presStyleLbl="fgAcc0" presStyleIdx="1" presStyleCnt="3" custLinFactNeighborX="-891" custLinFactNeighborY="-199">
        <dgm:presLayoutVars>
          <dgm:chPref val="3"/>
        </dgm:presLayoutVars>
      </dgm:prSet>
      <dgm:spPr/>
    </dgm:pt>
    <dgm:pt modelId="{87311F44-7C21-4D31-A8EC-E7F23A42229A}" type="pres">
      <dgm:prSet presAssocID="{B7F1BD32-A3F8-4195-AAD8-852CFA4DECBC}" presName="hierChild2" presStyleCnt="0"/>
      <dgm:spPr/>
    </dgm:pt>
    <dgm:pt modelId="{45037230-342C-4C0A-BFE9-4BD5BE08798F}" type="pres">
      <dgm:prSet presAssocID="{A3919905-3F2D-41B8-B90E-EDFD92A3B1AE}" presName="hierRoot1" presStyleCnt="0"/>
      <dgm:spPr/>
    </dgm:pt>
    <dgm:pt modelId="{CD56B57D-3458-4612-9FB4-7B952FDF14A1}" type="pres">
      <dgm:prSet presAssocID="{A3919905-3F2D-41B8-B90E-EDFD92A3B1AE}" presName="composite" presStyleCnt="0"/>
      <dgm:spPr/>
    </dgm:pt>
    <dgm:pt modelId="{2E3BDCCD-F7D6-4150-B63B-4C9D3C7DB372}" type="pres">
      <dgm:prSet presAssocID="{A3919905-3F2D-41B8-B90E-EDFD92A3B1AE}" presName="background" presStyleLbl="node0" presStyleIdx="2" presStyleCnt="3"/>
      <dgm:spPr/>
    </dgm:pt>
    <dgm:pt modelId="{85A4B903-ED9E-437C-ABCA-235F987FCF3F}" type="pres">
      <dgm:prSet presAssocID="{A3919905-3F2D-41B8-B90E-EDFD92A3B1AE}" presName="text" presStyleLbl="fgAcc0" presStyleIdx="2" presStyleCnt="3">
        <dgm:presLayoutVars>
          <dgm:chPref val="3"/>
        </dgm:presLayoutVars>
      </dgm:prSet>
      <dgm:spPr/>
    </dgm:pt>
    <dgm:pt modelId="{1CDE2354-1782-41B6-B7C4-D011232EA916}" type="pres">
      <dgm:prSet presAssocID="{A3919905-3F2D-41B8-B90E-EDFD92A3B1AE}" presName="hierChild2" presStyleCnt="0"/>
      <dgm:spPr/>
    </dgm:pt>
  </dgm:ptLst>
  <dgm:cxnLst>
    <dgm:cxn modelId="{82F9C117-2607-4F4A-B459-843F0233C37E}" type="presOf" srcId="{5471D4C7-CDE5-4F45-A62C-E295D0472DF8}" destId="{0FD70619-64F5-4993-895C-4953E3A21869}" srcOrd="0" destOrd="0" presId="urn:microsoft.com/office/officeart/2005/8/layout/hierarchy1"/>
    <dgm:cxn modelId="{5B0EF31B-454A-47E6-A03A-A1615DEA5626}" srcId="{5471D4C7-CDE5-4F45-A62C-E295D0472DF8}" destId="{A3919905-3F2D-41B8-B90E-EDFD92A3B1AE}" srcOrd="2" destOrd="0" parTransId="{C0FA44AC-30CB-46C5-96F5-43249164D0B4}" sibTransId="{F030E28A-5375-4F57-9A8F-BD78D34D3DFA}"/>
    <dgm:cxn modelId="{24077730-A611-4FA9-B29D-2D5B41A41D40}" srcId="{5471D4C7-CDE5-4F45-A62C-E295D0472DF8}" destId="{B7F1BD32-A3F8-4195-AAD8-852CFA4DECBC}" srcOrd="1" destOrd="0" parTransId="{A5765DB1-9771-461F-BB84-C972CA924516}" sibTransId="{526BF646-CBE7-47EE-9002-FA95F0D29C08}"/>
    <dgm:cxn modelId="{C189A658-57B5-4FBE-806E-30977809909C}" type="presOf" srcId="{B7F1BD32-A3F8-4195-AAD8-852CFA4DECBC}" destId="{933E1FDE-E4F5-4CB8-9ADB-69CAB1AF59DC}" srcOrd="0" destOrd="0" presId="urn:microsoft.com/office/officeart/2005/8/layout/hierarchy1"/>
    <dgm:cxn modelId="{49BACC7B-D40E-4995-BDA7-36011BACA8E7}" srcId="{5471D4C7-CDE5-4F45-A62C-E295D0472DF8}" destId="{8D43ED9D-5C3D-4D10-81A8-95EE1A67E0D1}" srcOrd="0" destOrd="0" parTransId="{2F4D05A3-8C17-41D4-BD15-A332BFF1CFE0}" sibTransId="{4AE95719-BBA3-495C-BB9C-F95689843624}"/>
    <dgm:cxn modelId="{CBC4DB9A-C42B-4133-ADBF-106094DD48BD}" type="presOf" srcId="{8D43ED9D-5C3D-4D10-81A8-95EE1A67E0D1}" destId="{B8ED02FD-4646-41A0-B439-015FB9DAB607}" srcOrd="0" destOrd="0" presId="urn:microsoft.com/office/officeart/2005/8/layout/hierarchy1"/>
    <dgm:cxn modelId="{03D064D5-8ADB-487D-9314-F2EABAD73866}" type="presOf" srcId="{A3919905-3F2D-41B8-B90E-EDFD92A3B1AE}" destId="{85A4B903-ED9E-437C-ABCA-235F987FCF3F}" srcOrd="0" destOrd="0" presId="urn:microsoft.com/office/officeart/2005/8/layout/hierarchy1"/>
    <dgm:cxn modelId="{DBCC6677-4B9A-4F90-82A4-FF0BF5440CC0}" type="presParOf" srcId="{0FD70619-64F5-4993-895C-4953E3A21869}" destId="{7283B33A-D502-48E7-985F-D2257FC6AF2B}" srcOrd="0" destOrd="0" presId="urn:microsoft.com/office/officeart/2005/8/layout/hierarchy1"/>
    <dgm:cxn modelId="{9D5E8618-CC1D-4624-BA1C-15796075FA22}" type="presParOf" srcId="{7283B33A-D502-48E7-985F-D2257FC6AF2B}" destId="{F9638EE4-F7E0-432B-9A20-EDCC2DC66193}" srcOrd="0" destOrd="0" presId="urn:microsoft.com/office/officeart/2005/8/layout/hierarchy1"/>
    <dgm:cxn modelId="{4E64302C-FD49-4B53-8195-D8F8BB6B29C4}" type="presParOf" srcId="{F9638EE4-F7E0-432B-9A20-EDCC2DC66193}" destId="{1D6F9872-20DE-49C2-9E6D-20F6A205E3C3}" srcOrd="0" destOrd="0" presId="urn:microsoft.com/office/officeart/2005/8/layout/hierarchy1"/>
    <dgm:cxn modelId="{07C55F8F-367B-4811-9735-5150E733DEBF}" type="presParOf" srcId="{F9638EE4-F7E0-432B-9A20-EDCC2DC66193}" destId="{B8ED02FD-4646-41A0-B439-015FB9DAB607}" srcOrd="1" destOrd="0" presId="urn:microsoft.com/office/officeart/2005/8/layout/hierarchy1"/>
    <dgm:cxn modelId="{AE48D217-AF61-40BD-80A6-D6049239B713}" type="presParOf" srcId="{7283B33A-D502-48E7-985F-D2257FC6AF2B}" destId="{204222EF-1F28-4B8E-8824-BBB3A32D7558}" srcOrd="1" destOrd="0" presId="urn:microsoft.com/office/officeart/2005/8/layout/hierarchy1"/>
    <dgm:cxn modelId="{9D0C0D9F-970E-4421-844A-EDEC18CC3A46}" type="presParOf" srcId="{0FD70619-64F5-4993-895C-4953E3A21869}" destId="{E2341A8E-FBDC-4050-AA55-4E9C9BC58AB9}" srcOrd="1" destOrd="0" presId="urn:microsoft.com/office/officeart/2005/8/layout/hierarchy1"/>
    <dgm:cxn modelId="{6C932ABF-A648-4F54-B424-8148C575AA2E}" type="presParOf" srcId="{E2341A8E-FBDC-4050-AA55-4E9C9BC58AB9}" destId="{C0C35845-9954-4321-A0A6-5FECF0CABF54}" srcOrd="0" destOrd="0" presId="urn:microsoft.com/office/officeart/2005/8/layout/hierarchy1"/>
    <dgm:cxn modelId="{96DBC237-78E1-44F4-BF40-5417FFDBF44B}" type="presParOf" srcId="{C0C35845-9954-4321-A0A6-5FECF0CABF54}" destId="{A0EC3F10-1EED-4236-8FA8-53EAA1131DCB}" srcOrd="0" destOrd="0" presId="urn:microsoft.com/office/officeart/2005/8/layout/hierarchy1"/>
    <dgm:cxn modelId="{CD96D569-A6EE-43C0-A52E-56E85890A4CD}" type="presParOf" srcId="{C0C35845-9954-4321-A0A6-5FECF0CABF54}" destId="{933E1FDE-E4F5-4CB8-9ADB-69CAB1AF59DC}" srcOrd="1" destOrd="0" presId="urn:microsoft.com/office/officeart/2005/8/layout/hierarchy1"/>
    <dgm:cxn modelId="{3C99C5BB-853E-4251-8ECB-D46FE06AC4D9}" type="presParOf" srcId="{E2341A8E-FBDC-4050-AA55-4E9C9BC58AB9}" destId="{87311F44-7C21-4D31-A8EC-E7F23A42229A}" srcOrd="1" destOrd="0" presId="urn:microsoft.com/office/officeart/2005/8/layout/hierarchy1"/>
    <dgm:cxn modelId="{8454AEA2-5708-413D-9AC4-64788908ECC9}" type="presParOf" srcId="{0FD70619-64F5-4993-895C-4953E3A21869}" destId="{45037230-342C-4C0A-BFE9-4BD5BE08798F}" srcOrd="2" destOrd="0" presId="urn:microsoft.com/office/officeart/2005/8/layout/hierarchy1"/>
    <dgm:cxn modelId="{80B1F7B1-72DB-421E-AB51-2ED6C18E1E71}" type="presParOf" srcId="{45037230-342C-4C0A-BFE9-4BD5BE08798F}" destId="{CD56B57D-3458-4612-9FB4-7B952FDF14A1}" srcOrd="0" destOrd="0" presId="urn:microsoft.com/office/officeart/2005/8/layout/hierarchy1"/>
    <dgm:cxn modelId="{CD7BD6A6-A663-48DC-AADB-25498A416B92}" type="presParOf" srcId="{CD56B57D-3458-4612-9FB4-7B952FDF14A1}" destId="{2E3BDCCD-F7D6-4150-B63B-4C9D3C7DB372}" srcOrd="0" destOrd="0" presId="urn:microsoft.com/office/officeart/2005/8/layout/hierarchy1"/>
    <dgm:cxn modelId="{348F36B0-7F57-4347-AE52-1488465CF248}" type="presParOf" srcId="{CD56B57D-3458-4612-9FB4-7B952FDF14A1}" destId="{85A4B903-ED9E-437C-ABCA-235F987FCF3F}" srcOrd="1" destOrd="0" presId="urn:microsoft.com/office/officeart/2005/8/layout/hierarchy1"/>
    <dgm:cxn modelId="{A5295BB9-0CEB-47BC-A13B-32B889C78B14}" type="presParOf" srcId="{45037230-342C-4C0A-BFE9-4BD5BE08798F}" destId="{1CDE2354-1782-41B6-B7C4-D011232EA91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9D92B-A0A9-4482-A880-66A82CDA286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8BFDA1-B58F-4835-9C0B-87FDB381626E}">
      <dgm:prSet/>
      <dgm:spPr/>
      <dgm:t>
        <a:bodyPr/>
        <a:lstStyle/>
        <a:p>
          <a:r>
            <a:rPr lang="en-GB" dirty="0"/>
            <a:t>In both Paper 1 and Paper 2 of the AQA English Language exam Question 1 requires you to find information in the text. </a:t>
          </a:r>
          <a:endParaRPr lang="en-US" dirty="0"/>
        </a:p>
      </dgm:t>
    </dgm:pt>
    <dgm:pt modelId="{84144588-786D-40AA-B6F7-AF9CB9279D43}" type="parTrans" cxnId="{1D79BAA6-3B9D-4011-BFF5-1CC1A7AAA7D9}">
      <dgm:prSet/>
      <dgm:spPr/>
      <dgm:t>
        <a:bodyPr/>
        <a:lstStyle/>
        <a:p>
          <a:endParaRPr lang="en-US"/>
        </a:p>
      </dgm:t>
    </dgm:pt>
    <dgm:pt modelId="{B92E4C4B-2ED9-4866-B357-96D894357AFB}" type="sibTrans" cxnId="{1D79BAA6-3B9D-4011-BFF5-1CC1A7AAA7D9}">
      <dgm:prSet/>
      <dgm:spPr/>
      <dgm:t>
        <a:bodyPr/>
        <a:lstStyle/>
        <a:p>
          <a:endParaRPr lang="en-US"/>
        </a:p>
      </dgm:t>
    </dgm:pt>
    <dgm:pt modelId="{FF2DB24E-7E9D-4A14-A6D7-79C6CA3741B2}">
      <dgm:prSet/>
      <dgm:spPr/>
      <dgm:t>
        <a:bodyPr/>
        <a:lstStyle/>
        <a:p>
          <a:r>
            <a:rPr lang="en-GB"/>
            <a:t>This is a straightforward task aimed at calming you down, helping you to focus and get in the swing of the exam.</a:t>
          </a:r>
          <a:endParaRPr lang="en-US"/>
        </a:p>
      </dgm:t>
    </dgm:pt>
    <dgm:pt modelId="{E560B0F4-90A6-4CC7-8120-6BE85A4936EA}" type="parTrans" cxnId="{4544E700-D0B1-4795-9F15-7A0FF33C66F0}">
      <dgm:prSet/>
      <dgm:spPr/>
      <dgm:t>
        <a:bodyPr/>
        <a:lstStyle/>
        <a:p>
          <a:endParaRPr lang="en-US"/>
        </a:p>
      </dgm:t>
    </dgm:pt>
    <dgm:pt modelId="{2F108B35-9EB1-4587-A622-9A7D27F0D992}" type="sibTrans" cxnId="{4544E700-D0B1-4795-9F15-7A0FF33C66F0}">
      <dgm:prSet/>
      <dgm:spPr/>
      <dgm:t>
        <a:bodyPr/>
        <a:lstStyle/>
        <a:p>
          <a:endParaRPr lang="en-US"/>
        </a:p>
      </dgm:t>
    </dgm:pt>
    <dgm:pt modelId="{815D56C6-0C88-4034-A319-8A4CC773F24D}">
      <dgm:prSet/>
      <dgm:spPr/>
      <dgm:t>
        <a:bodyPr/>
        <a:lstStyle/>
        <a:p>
          <a:r>
            <a:rPr lang="en-GB"/>
            <a:t>The question is worth 4 marks, which doesn’t seem a lot, but they are 4 marks you can count on if you use your skimming and scanning skills and check your answers are correct!</a:t>
          </a:r>
          <a:endParaRPr lang="en-US"/>
        </a:p>
      </dgm:t>
    </dgm:pt>
    <dgm:pt modelId="{05EB84B0-B3E2-47A6-A25D-C9608C84CD73}" type="parTrans" cxnId="{58B934E4-9618-4DAF-8020-397B32AE5F8A}">
      <dgm:prSet/>
      <dgm:spPr/>
      <dgm:t>
        <a:bodyPr/>
        <a:lstStyle/>
        <a:p>
          <a:endParaRPr lang="en-US"/>
        </a:p>
      </dgm:t>
    </dgm:pt>
    <dgm:pt modelId="{52F78242-3D8A-4383-99EA-ABBD4C70540F}" type="sibTrans" cxnId="{58B934E4-9618-4DAF-8020-397B32AE5F8A}">
      <dgm:prSet/>
      <dgm:spPr/>
      <dgm:t>
        <a:bodyPr/>
        <a:lstStyle/>
        <a:p>
          <a:endParaRPr lang="en-US"/>
        </a:p>
      </dgm:t>
    </dgm:pt>
    <dgm:pt modelId="{2EB28F5B-48C7-4BD9-992A-AD3D9BB5138B}">
      <dgm:prSet/>
      <dgm:spPr/>
      <dgm:t>
        <a:bodyPr/>
        <a:lstStyle/>
        <a:p>
          <a:r>
            <a:rPr lang="en-GB"/>
            <a:t>In Paper 1 you must write the four answers, but in Paper 2 you must choose from the statements which four are correct. </a:t>
          </a:r>
          <a:endParaRPr lang="en-US"/>
        </a:p>
      </dgm:t>
    </dgm:pt>
    <dgm:pt modelId="{2F97D19B-342D-4D5A-AB11-B2878C074674}" type="parTrans" cxnId="{A8F54930-92E8-41F1-99A5-B01EE1093253}">
      <dgm:prSet/>
      <dgm:spPr/>
      <dgm:t>
        <a:bodyPr/>
        <a:lstStyle/>
        <a:p>
          <a:endParaRPr lang="en-US"/>
        </a:p>
      </dgm:t>
    </dgm:pt>
    <dgm:pt modelId="{532BA6B6-58A5-4890-BDDF-605E740112F6}" type="sibTrans" cxnId="{A8F54930-92E8-41F1-99A5-B01EE1093253}">
      <dgm:prSet/>
      <dgm:spPr/>
      <dgm:t>
        <a:bodyPr/>
        <a:lstStyle/>
        <a:p>
          <a:endParaRPr lang="en-US"/>
        </a:p>
      </dgm:t>
    </dgm:pt>
    <dgm:pt modelId="{AD621B49-3A50-46A3-9A21-75C4A4F2E002}" type="pres">
      <dgm:prSet presAssocID="{8FF9D92B-A0A9-4482-A880-66A82CDA286B}" presName="root" presStyleCnt="0">
        <dgm:presLayoutVars>
          <dgm:dir/>
          <dgm:resizeHandles val="exact"/>
        </dgm:presLayoutVars>
      </dgm:prSet>
      <dgm:spPr/>
    </dgm:pt>
    <dgm:pt modelId="{8B404897-25C4-45AA-863F-E5E9C5C8E455}" type="pres">
      <dgm:prSet presAssocID="{318BFDA1-B58F-4835-9C0B-87FDB381626E}" presName="compNode" presStyleCnt="0"/>
      <dgm:spPr/>
    </dgm:pt>
    <dgm:pt modelId="{A4609A87-34DF-43BF-BE06-A7AE21F03776}" type="pres">
      <dgm:prSet presAssocID="{318BFDA1-B58F-4835-9C0B-87FDB381626E}" presName="bgRect" presStyleLbl="bgShp" presStyleIdx="0" presStyleCnt="4"/>
      <dgm:spPr/>
    </dgm:pt>
    <dgm:pt modelId="{772A1086-E980-4C4B-84EE-3A7232EDCD80}" type="pres">
      <dgm:prSet presAssocID="{318BFDA1-B58F-4835-9C0B-87FDB38162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831FDD1C-FC7B-4119-8853-AD0BB1309AE0}" type="pres">
      <dgm:prSet presAssocID="{318BFDA1-B58F-4835-9C0B-87FDB381626E}" presName="spaceRect" presStyleCnt="0"/>
      <dgm:spPr/>
    </dgm:pt>
    <dgm:pt modelId="{234A98F7-2A40-4837-849D-1EE5F96DD738}" type="pres">
      <dgm:prSet presAssocID="{318BFDA1-B58F-4835-9C0B-87FDB381626E}" presName="parTx" presStyleLbl="revTx" presStyleIdx="0" presStyleCnt="4">
        <dgm:presLayoutVars>
          <dgm:chMax val="0"/>
          <dgm:chPref val="0"/>
        </dgm:presLayoutVars>
      </dgm:prSet>
      <dgm:spPr/>
    </dgm:pt>
    <dgm:pt modelId="{0146F4D1-72BD-4695-9CA4-4292D7F17A99}" type="pres">
      <dgm:prSet presAssocID="{B92E4C4B-2ED9-4866-B357-96D894357AFB}" presName="sibTrans" presStyleCnt="0"/>
      <dgm:spPr/>
    </dgm:pt>
    <dgm:pt modelId="{9882B389-FCE1-42A4-ACB0-DB6E3659E58D}" type="pres">
      <dgm:prSet presAssocID="{FF2DB24E-7E9D-4A14-A6D7-79C6CA3741B2}" presName="compNode" presStyleCnt="0"/>
      <dgm:spPr/>
    </dgm:pt>
    <dgm:pt modelId="{C09BE445-3A38-4D80-A49E-E5300A892E43}" type="pres">
      <dgm:prSet presAssocID="{FF2DB24E-7E9D-4A14-A6D7-79C6CA3741B2}" presName="bgRect" presStyleLbl="bgShp" presStyleIdx="1" presStyleCnt="4"/>
      <dgm:spPr/>
    </dgm:pt>
    <dgm:pt modelId="{84E5AC15-40AD-4643-AF3F-F066A2E7CC26}" type="pres">
      <dgm:prSet presAssocID="{FF2DB24E-7E9D-4A14-A6D7-79C6CA3741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house scene"/>
        </a:ext>
      </dgm:extLst>
    </dgm:pt>
    <dgm:pt modelId="{91E13365-1AC1-4C39-BD49-166DDC5B8A79}" type="pres">
      <dgm:prSet presAssocID="{FF2DB24E-7E9D-4A14-A6D7-79C6CA3741B2}" presName="spaceRect" presStyleCnt="0"/>
      <dgm:spPr/>
    </dgm:pt>
    <dgm:pt modelId="{87DB3C92-7889-4E45-98F8-694DA356B39A}" type="pres">
      <dgm:prSet presAssocID="{FF2DB24E-7E9D-4A14-A6D7-79C6CA3741B2}" presName="parTx" presStyleLbl="revTx" presStyleIdx="1" presStyleCnt="4">
        <dgm:presLayoutVars>
          <dgm:chMax val="0"/>
          <dgm:chPref val="0"/>
        </dgm:presLayoutVars>
      </dgm:prSet>
      <dgm:spPr/>
    </dgm:pt>
    <dgm:pt modelId="{78AB964C-9DFA-4DDE-8E42-5E869CA6DA0D}" type="pres">
      <dgm:prSet presAssocID="{2F108B35-9EB1-4587-A622-9A7D27F0D992}" presName="sibTrans" presStyleCnt="0"/>
      <dgm:spPr/>
    </dgm:pt>
    <dgm:pt modelId="{620B2A8C-DC63-46FC-BBFD-9E61848CF426}" type="pres">
      <dgm:prSet presAssocID="{815D56C6-0C88-4034-A319-8A4CC773F24D}" presName="compNode" presStyleCnt="0"/>
      <dgm:spPr/>
    </dgm:pt>
    <dgm:pt modelId="{9D61942F-7218-4E8A-9545-649EF4B70500}" type="pres">
      <dgm:prSet presAssocID="{815D56C6-0C88-4034-A319-8A4CC773F24D}" presName="bgRect" presStyleLbl="bgShp" presStyleIdx="2" presStyleCnt="4"/>
      <dgm:spPr/>
    </dgm:pt>
    <dgm:pt modelId="{F1DB4EB2-758C-46B5-8928-A6A985B276EF}" type="pres">
      <dgm:prSet presAssocID="{815D56C6-0C88-4034-A319-8A4CC773F2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B97E182B-A021-453E-8E76-E9DA03724FB4}" type="pres">
      <dgm:prSet presAssocID="{815D56C6-0C88-4034-A319-8A4CC773F24D}" presName="spaceRect" presStyleCnt="0"/>
      <dgm:spPr/>
    </dgm:pt>
    <dgm:pt modelId="{1FEDCD73-C4EA-4711-B67B-C85605008FB3}" type="pres">
      <dgm:prSet presAssocID="{815D56C6-0C88-4034-A319-8A4CC773F24D}" presName="parTx" presStyleLbl="revTx" presStyleIdx="2" presStyleCnt="4">
        <dgm:presLayoutVars>
          <dgm:chMax val="0"/>
          <dgm:chPref val="0"/>
        </dgm:presLayoutVars>
      </dgm:prSet>
      <dgm:spPr/>
    </dgm:pt>
    <dgm:pt modelId="{3C8A7F1A-2DD4-4062-B38A-4C01037E5734}" type="pres">
      <dgm:prSet presAssocID="{52F78242-3D8A-4383-99EA-ABBD4C70540F}" presName="sibTrans" presStyleCnt="0"/>
      <dgm:spPr/>
    </dgm:pt>
    <dgm:pt modelId="{BA6C341E-48A0-40E1-9E96-550AB6B8E730}" type="pres">
      <dgm:prSet presAssocID="{2EB28F5B-48C7-4BD9-992A-AD3D9BB5138B}" presName="compNode" presStyleCnt="0"/>
      <dgm:spPr/>
    </dgm:pt>
    <dgm:pt modelId="{DB272091-3469-408F-9B17-91DAB250BC74}" type="pres">
      <dgm:prSet presAssocID="{2EB28F5B-48C7-4BD9-992A-AD3D9BB5138B}" presName="bgRect" presStyleLbl="bgShp" presStyleIdx="3" presStyleCnt="4"/>
      <dgm:spPr/>
    </dgm:pt>
    <dgm:pt modelId="{48E90ED5-4692-4EC5-85BE-E8132FC77AB8}" type="pres">
      <dgm:prSet presAssocID="{2EB28F5B-48C7-4BD9-992A-AD3D9BB513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d Quotation Mark"/>
        </a:ext>
      </dgm:extLst>
    </dgm:pt>
    <dgm:pt modelId="{3004408A-DB1A-4312-8BBF-CD547F8678D7}" type="pres">
      <dgm:prSet presAssocID="{2EB28F5B-48C7-4BD9-992A-AD3D9BB5138B}" presName="spaceRect" presStyleCnt="0"/>
      <dgm:spPr/>
    </dgm:pt>
    <dgm:pt modelId="{84BE2113-7A68-4C8C-A529-6AF01A63B6ED}" type="pres">
      <dgm:prSet presAssocID="{2EB28F5B-48C7-4BD9-992A-AD3D9BB5138B}" presName="parTx" presStyleLbl="revTx" presStyleIdx="3" presStyleCnt="4">
        <dgm:presLayoutVars>
          <dgm:chMax val="0"/>
          <dgm:chPref val="0"/>
        </dgm:presLayoutVars>
      </dgm:prSet>
      <dgm:spPr/>
    </dgm:pt>
  </dgm:ptLst>
  <dgm:cxnLst>
    <dgm:cxn modelId="{4544E700-D0B1-4795-9F15-7A0FF33C66F0}" srcId="{8FF9D92B-A0A9-4482-A880-66A82CDA286B}" destId="{FF2DB24E-7E9D-4A14-A6D7-79C6CA3741B2}" srcOrd="1" destOrd="0" parTransId="{E560B0F4-90A6-4CC7-8120-6BE85A4936EA}" sibTransId="{2F108B35-9EB1-4587-A622-9A7D27F0D992}"/>
    <dgm:cxn modelId="{4DFCFC1E-DB38-4B0A-AD87-4889B087CCF4}" type="presOf" srcId="{2EB28F5B-48C7-4BD9-992A-AD3D9BB5138B}" destId="{84BE2113-7A68-4C8C-A529-6AF01A63B6ED}" srcOrd="0" destOrd="0" presId="urn:microsoft.com/office/officeart/2018/2/layout/IconVerticalSolidList"/>
    <dgm:cxn modelId="{2538EA2F-9862-4E6D-8179-88C3DDEB26A0}" type="presOf" srcId="{FF2DB24E-7E9D-4A14-A6D7-79C6CA3741B2}" destId="{87DB3C92-7889-4E45-98F8-694DA356B39A}" srcOrd="0" destOrd="0" presId="urn:microsoft.com/office/officeart/2018/2/layout/IconVerticalSolidList"/>
    <dgm:cxn modelId="{A8F54930-92E8-41F1-99A5-B01EE1093253}" srcId="{8FF9D92B-A0A9-4482-A880-66A82CDA286B}" destId="{2EB28F5B-48C7-4BD9-992A-AD3D9BB5138B}" srcOrd="3" destOrd="0" parTransId="{2F97D19B-342D-4D5A-AB11-B2878C074674}" sibTransId="{532BA6B6-58A5-4890-BDDF-605E740112F6}"/>
    <dgm:cxn modelId="{93662179-9C1E-4A8B-8982-EFBBACFCEDCC}" type="presOf" srcId="{8FF9D92B-A0A9-4482-A880-66A82CDA286B}" destId="{AD621B49-3A50-46A3-9A21-75C4A4F2E002}" srcOrd="0" destOrd="0" presId="urn:microsoft.com/office/officeart/2018/2/layout/IconVerticalSolidList"/>
    <dgm:cxn modelId="{4A1F7F93-743E-4B5F-9D47-7419F7E75657}" type="presOf" srcId="{318BFDA1-B58F-4835-9C0B-87FDB381626E}" destId="{234A98F7-2A40-4837-849D-1EE5F96DD738}" srcOrd="0" destOrd="0" presId="urn:microsoft.com/office/officeart/2018/2/layout/IconVerticalSolidList"/>
    <dgm:cxn modelId="{1D79BAA6-3B9D-4011-BFF5-1CC1A7AAA7D9}" srcId="{8FF9D92B-A0A9-4482-A880-66A82CDA286B}" destId="{318BFDA1-B58F-4835-9C0B-87FDB381626E}" srcOrd="0" destOrd="0" parTransId="{84144588-786D-40AA-B6F7-AF9CB9279D43}" sibTransId="{B92E4C4B-2ED9-4866-B357-96D894357AFB}"/>
    <dgm:cxn modelId="{086F5FB0-2CB7-4EBD-B2B9-661164869047}" type="presOf" srcId="{815D56C6-0C88-4034-A319-8A4CC773F24D}" destId="{1FEDCD73-C4EA-4711-B67B-C85605008FB3}" srcOrd="0" destOrd="0" presId="urn:microsoft.com/office/officeart/2018/2/layout/IconVerticalSolidList"/>
    <dgm:cxn modelId="{58B934E4-9618-4DAF-8020-397B32AE5F8A}" srcId="{8FF9D92B-A0A9-4482-A880-66A82CDA286B}" destId="{815D56C6-0C88-4034-A319-8A4CC773F24D}" srcOrd="2" destOrd="0" parTransId="{05EB84B0-B3E2-47A6-A25D-C9608C84CD73}" sibTransId="{52F78242-3D8A-4383-99EA-ABBD4C70540F}"/>
    <dgm:cxn modelId="{AE5CD9FC-A4D8-4684-ABCC-B1A9CF8AF94B}" type="presParOf" srcId="{AD621B49-3A50-46A3-9A21-75C4A4F2E002}" destId="{8B404897-25C4-45AA-863F-E5E9C5C8E455}" srcOrd="0" destOrd="0" presId="urn:microsoft.com/office/officeart/2018/2/layout/IconVerticalSolidList"/>
    <dgm:cxn modelId="{67A4A445-A344-4A55-B487-4292EF51D66E}" type="presParOf" srcId="{8B404897-25C4-45AA-863F-E5E9C5C8E455}" destId="{A4609A87-34DF-43BF-BE06-A7AE21F03776}" srcOrd="0" destOrd="0" presId="urn:microsoft.com/office/officeart/2018/2/layout/IconVerticalSolidList"/>
    <dgm:cxn modelId="{7EFBF90C-3724-4C43-80B8-1F71B5F00F07}" type="presParOf" srcId="{8B404897-25C4-45AA-863F-E5E9C5C8E455}" destId="{772A1086-E980-4C4B-84EE-3A7232EDCD80}" srcOrd="1" destOrd="0" presId="urn:microsoft.com/office/officeart/2018/2/layout/IconVerticalSolidList"/>
    <dgm:cxn modelId="{7D3208F3-603B-48B0-BB84-EDFE13B5B0E3}" type="presParOf" srcId="{8B404897-25C4-45AA-863F-E5E9C5C8E455}" destId="{831FDD1C-FC7B-4119-8853-AD0BB1309AE0}" srcOrd="2" destOrd="0" presId="urn:microsoft.com/office/officeart/2018/2/layout/IconVerticalSolidList"/>
    <dgm:cxn modelId="{644D5065-F091-475A-8F70-CC46E859C0E5}" type="presParOf" srcId="{8B404897-25C4-45AA-863F-E5E9C5C8E455}" destId="{234A98F7-2A40-4837-849D-1EE5F96DD738}" srcOrd="3" destOrd="0" presId="urn:microsoft.com/office/officeart/2018/2/layout/IconVerticalSolidList"/>
    <dgm:cxn modelId="{990722F7-8E10-4269-8E23-85CCAC6E894F}" type="presParOf" srcId="{AD621B49-3A50-46A3-9A21-75C4A4F2E002}" destId="{0146F4D1-72BD-4695-9CA4-4292D7F17A99}" srcOrd="1" destOrd="0" presId="urn:microsoft.com/office/officeart/2018/2/layout/IconVerticalSolidList"/>
    <dgm:cxn modelId="{F3034313-DF80-418C-99EA-54777465AA64}" type="presParOf" srcId="{AD621B49-3A50-46A3-9A21-75C4A4F2E002}" destId="{9882B389-FCE1-42A4-ACB0-DB6E3659E58D}" srcOrd="2" destOrd="0" presId="urn:microsoft.com/office/officeart/2018/2/layout/IconVerticalSolidList"/>
    <dgm:cxn modelId="{4CA7A3E3-69CC-4DB3-ABEE-76DAEF932467}" type="presParOf" srcId="{9882B389-FCE1-42A4-ACB0-DB6E3659E58D}" destId="{C09BE445-3A38-4D80-A49E-E5300A892E43}" srcOrd="0" destOrd="0" presId="urn:microsoft.com/office/officeart/2018/2/layout/IconVerticalSolidList"/>
    <dgm:cxn modelId="{8DBC26E9-8C5F-4054-B0D8-0434F442D58C}" type="presParOf" srcId="{9882B389-FCE1-42A4-ACB0-DB6E3659E58D}" destId="{84E5AC15-40AD-4643-AF3F-F066A2E7CC26}" srcOrd="1" destOrd="0" presId="urn:microsoft.com/office/officeart/2018/2/layout/IconVerticalSolidList"/>
    <dgm:cxn modelId="{64D7C841-716F-4310-B13B-5EF3309FBEAC}" type="presParOf" srcId="{9882B389-FCE1-42A4-ACB0-DB6E3659E58D}" destId="{91E13365-1AC1-4C39-BD49-166DDC5B8A79}" srcOrd="2" destOrd="0" presId="urn:microsoft.com/office/officeart/2018/2/layout/IconVerticalSolidList"/>
    <dgm:cxn modelId="{D93F94E6-A1E9-4CE0-B9DB-0CD8D2F91B05}" type="presParOf" srcId="{9882B389-FCE1-42A4-ACB0-DB6E3659E58D}" destId="{87DB3C92-7889-4E45-98F8-694DA356B39A}" srcOrd="3" destOrd="0" presId="urn:microsoft.com/office/officeart/2018/2/layout/IconVerticalSolidList"/>
    <dgm:cxn modelId="{7544AD5F-1864-4910-818C-568A81FCE92B}" type="presParOf" srcId="{AD621B49-3A50-46A3-9A21-75C4A4F2E002}" destId="{78AB964C-9DFA-4DDE-8E42-5E869CA6DA0D}" srcOrd="3" destOrd="0" presId="urn:microsoft.com/office/officeart/2018/2/layout/IconVerticalSolidList"/>
    <dgm:cxn modelId="{A135BFC9-087A-43A4-B87D-73C043F48678}" type="presParOf" srcId="{AD621B49-3A50-46A3-9A21-75C4A4F2E002}" destId="{620B2A8C-DC63-46FC-BBFD-9E61848CF426}" srcOrd="4" destOrd="0" presId="urn:microsoft.com/office/officeart/2018/2/layout/IconVerticalSolidList"/>
    <dgm:cxn modelId="{5BA12A1B-30F1-48B3-9D49-6666A8054590}" type="presParOf" srcId="{620B2A8C-DC63-46FC-BBFD-9E61848CF426}" destId="{9D61942F-7218-4E8A-9545-649EF4B70500}" srcOrd="0" destOrd="0" presId="urn:microsoft.com/office/officeart/2018/2/layout/IconVerticalSolidList"/>
    <dgm:cxn modelId="{1C974C86-6F59-4854-AD18-6E3423917DB0}" type="presParOf" srcId="{620B2A8C-DC63-46FC-BBFD-9E61848CF426}" destId="{F1DB4EB2-758C-46B5-8928-A6A985B276EF}" srcOrd="1" destOrd="0" presId="urn:microsoft.com/office/officeart/2018/2/layout/IconVerticalSolidList"/>
    <dgm:cxn modelId="{58173B0C-305F-4DD6-89B6-20B9BAC0B3FA}" type="presParOf" srcId="{620B2A8C-DC63-46FC-BBFD-9E61848CF426}" destId="{B97E182B-A021-453E-8E76-E9DA03724FB4}" srcOrd="2" destOrd="0" presId="urn:microsoft.com/office/officeart/2018/2/layout/IconVerticalSolidList"/>
    <dgm:cxn modelId="{51DD95A7-2D06-4F27-BAF5-2D279B963521}" type="presParOf" srcId="{620B2A8C-DC63-46FC-BBFD-9E61848CF426}" destId="{1FEDCD73-C4EA-4711-B67B-C85605008FB3}" srcOrd="3" destOrd="0" presId="urn:microsoft.com/office/officeart/2018/2/layout/IconVerticalSolidList"/>
    <dgm:cxn modelId="{957563B9-67C5-4517-9A56-4A4DA070A522}" type="presParOf" srcId="{AD621B49-3A50-46A3-9A21-75C4A4F2E002}" destId="{3C8A7F1A-2DD4-4062-B38A-4C01037E5734}" srcOrd="5" destOrd="0" presId="urn:microsoft.com/office/officeart/2018/2/layout/IconVerticalSolidList"/>
    <dgm:cxn modelId="{C90DAFA5-846D-411A-8D19-2F805D1667D3}" type="presParOf" srcId="{AD621B49-3A50-46A3-9A21-75C4A4F2E002}" destId="{BA6C341E-48A0-40E1-9E96-550AB6B8E730}" srcOrd="6" destOrd="0" presId="urn:microsoft.com/office/officeart/2018/2/layout/IconVerticalSolidList"/>
    <dgm:cxn modelId="{FEFE1AB4-9099-458F-8DD0-20F46B3840C1}" type="presParOf" srcId="{BA6C341E-48A0-40E1-9E96-550AB6B8E730}" destId="{DB272091-3469-408F-9B17-91DAB250BC74}" srcOrd="0" destOrd="0" presId="urn:microsoft.com/office/officeart/2018/2/layout/IconVerticalSolidList"/>
    <dgm:cxn modelId="{AAEE1081-F0E8-44FA-90D1-35C8C30793F6}" type="presParOf" srcId="{BA6C341E-48A0-40E1-9E96-550AB6B8E730}" destId="{48E90ED5-4692-4EC5-85BE-E8132FC77AB8}" srcOrd="1" destOrd="0" presId="urn:microsoft.com/office/officeart/2018/2/layout/IconVerticalSolidList"/>
    <dgm:cxn modelId="{CAEF416F-04F8-40CA-827B-A3D87EDF7155}" type="presParOf" srcId="{BA6C341E-48A0-40E1-9E96-550AB6B8E730}" destId="{3004408A-DB1A-4312-8BBF-CD547F8678D7}" srcOrd="2" destOrd="0" presId="urn:microsoft.com/office/officeart/2018/2/layout/IconVerticalSolidList"/>
    <dgm:cxn modelId="{18D63274-83F6-4FC8-ABFC-B55CD00739F8}" type="presParOf" srcId="{BA6C341E-48A0-40E1-9E96-550AB6B8E730}" destId="{84BE2113-7A68-4C8C-A529-6AF01A63B6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F9872-20DE-49C2-9E6D-20F6A205E3C3}">
      <dsp:nvSpPr>
        <dsp:cNvPr id="0" name=""/>
        <dsp:cNvSpPr/>
      </dsp:nvSpPr>
      <dsp:spPr>
        <a:xfrm>
          <a:off x="0" y="1429727"/>
          <a:ext cx="2701230" cy="17152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D02FD-4646-41A0-B439-015FB9DAB607}">
      <dsp:nvSpPr>
        <dsp:cNvPr id="0" name=""/>
        <dsp:cNvSpPr/>
      </dsp:nvSpPr>
      <dsp:spPr>
        <a:xfrm>
          <a:off x="300136" y="1714857"/>
          <a:ext cx="2701230" cy="17152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solidFill>
                <a:schemeClr val="accent2"/>
              </a:solidFill>
            </a:rPr>
            <a:t>Question 1 </a:t>
          </a:r>
          <a:endParaRPr lang="en-US" sz="4600" kern="1200" dirty="0">
            <a:solidFill>
              <a:schemeClr val="accent2"/>
            </a:solidFill>
          </a:endParaRPr>
        </a:p>
      </dsp:txBody>
      <dsp:txXfrm>
        <a:off x="350375" y="1765096"/>
        <a:ext cx="2600752" cy="1614803"/>
      </dsp:txXfrm>
    </dsp:sp>
    <dsp:sp modelId="{A0EC3F10-1EED-4236-8FA8-53EAA1131DCB}">
      <dsp:nvSpPr>
        <dsp:cNvPr id="0" name=""/>
        <dsp:cNvSpPr/>
      </dsp:nvSpPr>
      <dsp:spPr>
        <a:xfrm>
          <a:off x="3277435" y="1426314"/>
          <a:ext cx="2701230" cy="17152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E1FDE-E4F5-4CB8-9ADB-69CAB1AF59DC}">
      <dsp:nvSpPr>
        <dsp:cNvPr id="0" name=""/>
        <dsp:cNvSpPr/>
      </dsp:nvSpPr>
      <dsp:spPr>
        <a:xfrm>
          <a:off x="3577572" y="1711444"/>
          <a:ext cx="2701230" cy="17152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solidFill>
                <a:schemeClr val="accent2"/>
              </a:solidFill>
            </a:rPr>
            <a:t>Paper 1 &amp; 2</a:t>
          </a:r>
          <a:endParaRPr lang="en-US" sz="4600" kern="1200" dirty="0">
            <a:solidFill>
              <a:schemeClr val="accent2"/>
            </a:solidFill>
          </a:endParaRPr>
        </a:p>
      </dsp:txBody>
      <dsp:txXfrm>
        <a:off x="3627811" y="1761683"/>
        <a:ext cx="2600752" cy="1614803"/>
      </dsp:txXfrm>
    </dsp:sp>
    <dsp:sp modelId="{2E3BDCCD-F7D6-4150-B63B-4C9D3C7DB372}">
      <dsp:nvSpPr>
        <dsp:cNvPr id="0" name=""/>
        <dsp:cNvSpPr/>
      </dsp:nvSpPr>
      <dsp:spPr>
        <a:xfrm>
          <a:off x="6603007" y="1429727"/>
          <a:ext cx="2701230" cy="17152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4B903-ED9E-437C-ABCA-235F987FCF3F}">
      <dsp:nvSpPr>
        <dsp:cNvPr id="0" name=""/>
        <dsp:cNvSpPr/>
      </dsp:nvSpPr>
      <dsp:spPr>
        <a:xfrm>
          <a:off x="6903144" y="1714857"/>
          <a:ext cx="2701230" cy="17152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solidFill>
                <a:schemeClr val="accent2"/>
              </a:solidFill>
            </a:rPr>
            <a:t>Lesson 2</a:t>
          </a:r>
          <a:endParaRPr lang="en-US" sz="4600" kern="1200" dirty="0">
            <a:solidFill>
              <a:schemeClr val="accent2"/>
            </a:solidFill>
          </a:endParaRPr>
        </a:p>
      </dsp:txBody>
      <dsp:txXfrm>
        <a:off x="6953383" y="1765096"/>
        <a:ext cx="2600752" cy="1614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09A87-34DF-43BF-BE06-A7AE21F03776}">
      <dsp:nvSpPr>
        <dsp:cNvPr id="0" name=""/>
        <dsp:cNvSpPr/>
      </dsp:nvSpPr>
      <dsp:spPr>
        <a:xfrm>
          <a:off x="0" y="1924"/>
          <a:ext cx="5913437" cy="9754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A1086-E980-4C4B-84EE-3A7232EDCD80}">
      <dsp:nvSpPr>
        <dsp:cNvPr id="0" name=""/>
        <dsp:cNvSpPr/>
      </dsp:nvSpPr>
      <dsp:spPr>
        <a:xfrm>
          <a:off x="295064" y="221393"/>
          <a:ext cx="536480" cy="536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4A98F7-2A40-4837-849D-1EE5F96DD738}">
      <dsp:nvSpPr>
        <dsp:cNvPr id="0" name=""/>
        <dsp:cNvSpPr/>
      </dsp:nvSpPr>
      <dsp:spPr>
        <a:xfrm>
          <a:off x="1126608" y="192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622300">
            <a:lnSpc>
              <a:spcPct val="90000"/>
            </a:lnSpc>
            <a:spcBef>
              <a:spcPct val="0"/>
            </a:spcBef>
            <a:spcAft>
              <a:spcPct val="35000"/>
            </a:spcAft>
            <a:buNone/>
          </a:pPr>
          <a:r>
            <a:rPr lang="en-GB" sz="1400" kern="1200" dirty="0"/>
            <a:t>In both Paper 1 and Paper 2 of the AQA English Language exam Question 1 requires you to find information in the text. </a:t>
          </a:r>
          <a:endParaRPr lang="en-US" sz="1400" kern="1200" dirty="0"/>
        </a:p>
      </dsp:txBody>
      <dsp:txXfrm>
        <a:off x="1126608" y="1924"/>
        <a:ext cx="4786828" cy="975418"/>
      </dsp:txXfrm>
    </dsp:sp>
    <dsp:sp modelId="{C09BE445-3A38-4D80-A49E-E5300A892E43}">
      <dsp:nvSpPr>
        <dsp:cNvPr id="0" name=""/>
        <dsp:cNvSpPr/>
      </dsp:nvSpPr>
      <dsp:spPr>
        <a:xfrm>
          <a:off x="0" y="1221197"/>
          <a:ext cx="5913437" cy="9754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E5AC15-40AD-4643-AF3F-F066A2E7CC26}">
      <dsp:nvSpPr>
        <dsp:cNvPr id="0" name=""/>
        <dsp:cNvSpPr/>
      </dsp:nvSpPr>
      <dsp:spPr>
        <a:xfrm>
          <a:off x="295064" y="1440667"/>
          <a:ext cx="536480" cy="536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B3C92-7889-4E45-98F8-694DA356B39A}">
      <dsp:nvSpPr>
        <dsp:cNvPr id="0" name=""/>
        <dsp:cNvSpPr/>
      </dsp:nvSpPr>
      <dsp:spPr>
        <a:xfrm>
          <a:off x="1126608" y="1221197"/>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622300">
            <a:lnSpc>
              <a:spcPct val="90000"/>
            </a:lnSpc>
            <a:spcBef>
              <a:spcPct val="0"/>
            </a:spcBef>
            <a:spcAft>
              <a:spcPct val="35000"/>
            </a:spcAft>
            <a:buNone/>
          </a:pPr>
          <a:r>
            <a:rPr lang="en-GB" sz="1400" kern="1200"/>
            <a:t>This is a straightforward task aimed at calming you down, helping you to focus and get in the swing of the exam.</a:t>
          </a:r>
          <a:endParaRPr lang="en-US" sz="1400" kern="1200"/>
        </a:p>
      </dsp:txBody>
      <dsp:txXfrm>
        <a:off x="1126608" y="1221197"/>
        <a:ext cx="4786828" cy="975418"/>
      </dsp:txXfrm>
    </dsp:sp>
    <dsp:sp modelId="{9D61942F-7218-4E8A-9545-649EF4B70500}">
      <dsp:nvSpPr>
        <dsp:cNvPr id="0" name=""/>
        <dsp:cNvSpPr/>
      </dsp:nvSpPr>
      <dsp:spPr>
        <a:xfrm>
          <a:off x="0" y="2440471"/>
          <a:ext cx="5913437" cy="9754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DB4EB2-758C-46B5-8928-A6A985B276EF}">
      <dsp:nvSpPr>
        <dsp:cNvPr id="0" name=""/>
        <dsp:cNvSpPr/>
      </dsp:nvSpPr>
      <dsp:spPr>
        <a:xfrm>
          <a:off x="295064" y="2659940"/>
          <a:ext cx="536480" cy="536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EDCD73-C4EA-4711-B67B-C85605008FB3}">
      <dsp:nvSpPr>
        <dsp:cNvPr id="0" name=""/>
        <dsp:cNvSpPr/>
      </dsp:nvSpPr>
      <dsp:spPr>
        <a:xfrm>
          <a:off x="1126608" y="2440471"/>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622300">
            <a:lnSpc>
              <a:spcPct val="90000"/>
            </a:lnSpc>
            <a:spcBef>
              <a:spcPct val="0"/>
            </a:spcBef>
            <a:spcAft>
              <a:spcPct val="35000"/>
            </a:spcAft>
            <a:buNone/>
          </a:pPr>
          <a:r>
            <a:rPr lang="en-GB" sz="1400" kern="1200"/>
            <a:t>The question is worth 4 marks, which doesn’t seem a lot, but they are 4 marks you can count on if you use your skimming and scanning skills and check your answers are correct!</a:t>
          </a:r>
          <a:endParaRPr lang="en-US" sz="1400" kern="1200"/>
        </a:p>
      </dsp:txBody>
      <dsp:txXfrm>
        <a:off x="1126608" y="2440471"/>
        <a:ext cx="4786828" cy="975418"/>
      </dsp:txXfrm>
    </dsp:sp>
    <dsp:sp modelId="{DB272091-3469-408F-9B17-91DAB250BC74}">
      <dsp:nvSpPr>
        <dsp:cNvPr id="0" name=""/>
        <dsp:cNvSpPr/>
      </dsp:nvSpPr>
      <dsp:spPr>
        <a:xfrm>
          <a:off x="0" y="3659744"/>
          <a:ext cx="5913437" cy="97541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E90ED5-4692-4EC5-85BE-E8132FC77AB8}">
      <dsp:nvSpPr>
        <dsp:cNvPr id="0" name=""/>
        <dsp:cNvSpPr/>
      </dsp:nvSpPr>
      <dsp:spPr>
        <a:xfrm>
          <a:off x="295064" y="3879213"/>
          <a:ext cx="536480" cy="536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BE2113-7A68-4C8C-A529-6AF01A63B6ED}">
      <dsp:nvSpPr>
        <dsp:cNvPr id="0" name=""/>
        <dsp:cNvSpPr/>
      </dsp:nvSpPr>
      <dsp:spPr>
        <a:xfrm>
          <a:off x="1126608" y="3659744"/>
          <a:ext cx="4786828" cy="975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32" tIns="103232" rIns="103232" bIns="103232" numCol="1" spcCol="1270" anchor="ctr" anchorCtr="0">
          <a:noAutofit/>
        </a:bodyPr>
        <a:lstStyle/>
        <a:p>
          <a:pPr marL="0" lvl="0" indent="0" algn="l" defTabSz="622300">
            <a:lnSpc>
              <a:spcPct val="90000"/>
            </a:lnSpc>
            <a:spcBef>
              <a:spcPct val="0"/>
            </a:spcBef>
            <a:spcAft>
              <a:spcPct val="35000"/>
            </a:spcAft>
            <a:buNone/>
          </a:pPr>
          <a:r>
            <a:rPr lang="en-GB" sz="1400" kern="1200"/>
            <a:t>In Paper 1 you must write the four answers, but in Paper 2 you must choose from the statements which four are correct. </a:t>
          </a:r>
          <a:endParaRPr lang="en-US" sz="1400" kern="1200"/>
        </a:p>
      </dsp:txBody>
      <dsp:txXfrm>
        <a:off x="1126608" y="3659744"/>
        <a:ext cx="4786828" cy="975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3/2/2021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A98EE3D-8CD1-4C3F-BD1C-C98C9596463C}"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508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353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269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24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3204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37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202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577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957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011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E18DB4A-8810-4A10-AD5C-D5E2C667F5B3}" type="datetime1">
              <a:rPr lang="en-US" smtClean="0"/>
              <a:t>3/2/2021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491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291B17-9318-49DB-B28B-6E5994AE9581}" type="datetime1">
              <a:rPr lang="en-US" smtClean="0"/>
              <a:t>3/2/2021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7715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entalhealthportland.org/?tag=bruce-goldberg" TargetMode="External"/><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kamikazechris.deviantart.com/art/roller-coaster-199276848"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5FB2E-E34D-409C-9299-9EBFBAC94893}"/>
              </a:ext>
            </a:extLst>
          </p:cNvPr>
          <p:cNvSpPr>
            <a:spLocks noGrp="1"/>
          </p:cNvSpPr>
          <p:nvPr>
            <p:ph type="title"/>
          </p:nvPr>
        </p:nvSpPr>
        <p:spPr>
          <a:xfrm>
            <a:off x="1451579" y="360947"/>
            <a:ext cx="9603275" cy="2478506"/>
          </a:xfrm>
        </p:spPr>
        <p:txBody>
          <a:bodyPr>
            <a:noAutofit/>
          </a:bodyPr>
          <a:lstStyle/>
          <a:p>
            <a:pPr algn="ctr"/>
            <a:br>
              <a:rPr lang="en-GB" sz="4400" dirty="0"/>
            </a:br>
            <a:r>
              <a:rPr lang="en-GB" sz="4000" b="1" dirty="0">
                <a:solidFill>
                  <a:schemeClr val="accent1">
                    <a:lumMod val="60000"/>
                    <a:lumOff val="40000"/>
                  </a:schemeClr>
                </a:solidFill>
              </a:rPr>
              <a:t>Finding information in a text</a:t>
            </a:r>
            <a:br>
              <a:rPr lang="en-GB" sz="4400" dirty="0"/>
            </a:br>
            <a:br>
              <a:rPr lang="en-GB" sz="4400" dirty="0"/>
            </a:br>
            <a:endParaRPr lang="en-GB" sz="4400" dirty="0"/>
          </a:p>
        </p:txBody>
      </p:sp>
      <p:cxnSp>
        <p:nvCxnSpPr>
          <p:cNvPr id="12"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AB40AB40-36CF-4025-8C8E-05B13FB23986}"/>
              </a:ext>
            </a:extLst>
          </p:cNvPr>
          <p:cNvGraphicFramePr>
            <a:graphicFrameLocks noGrp="1"/>
          </p:cNvGraphicFramePr>
          <p:nvPr>
            <p:ph idx="1"/>
            <p:extLst>
              <p:ext uri="{D42A27DB-BD31-4B8C-83A1-F6EECF244321}">
                <p14:modId xmlns:p14="http://schemas.microsoft.com/office/powerpoint/2010/main" val="3424710257"/>
              </p:ext>
            </p:extLst>
          </p:nvPr>
        </p:nvGraphicFramePr>
        <p:xfrm>
          <a:off x="1450975" y="1853754"/>
          <a:ext cx="9604375" cy="4859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close up of a device&#10;&#10;Description automatically generated">
            <a:extLst>
              <a:ext uri="{FF2B5EF4-FFF2-40B4-BE49-F238E27FC236}">
                <a16:creationId xmlns:a16="http://schemas.microsoft.com/office/drawing/2014/main" id="{ECB86EAD-2A5A-4E5D-922A-98E48969F2A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0" y="360947"/>
            <a:ext cx="1499479" cy="1286431"/>
          </a:xfrm>
          <a:prstGeom prst="rect">
            <a:avLst/>
          </a:prstGeom>
        </p:spPr>
      </p:pic>
    </p:spTree>
    <p:extLst>
      <p:ext uri="{BB962C8B-B14F-4D97-AF65-F5344CB8AC3E}">
        <p14:creationId xmlns:p14="http://schemas.microsoft.com/office/powerpoint/2010/main" val="2723556407"/>
      </p:ext>
    </p:extLst>
  </p:cSld>
  <p:clrMapOvr>
    <a:masterClrMapping/>
  </p:clrMapOvr>
  <mc:AlternateContent xmlns:mc="http://schemas.openxmlformats.org/markup-compatibility/2006" xmlns:p14="http://schemas.microsoft.com/office/powerpoint/2010/main">
    <mc:Choice Requires="p14">
      <p:transition spd="slow" p14:dur="2000" advTm="18978"/>
    </mc:Choice>
    <mc:Fallback xmlns="">
      <p:transition spd="slow" advTm="189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74B0-2CAA-45DF-AFC4-2FB6AE87CC7B}"/>
              </a:ext>
            </a:extLst>
          </p:cNvPr>
          <p:cNvSpPr>
            <a:spLocks noGrp="1"/>
          </p:cNvSpPr>
          <p:nvPr>
            <p:ph type="title"/>
          </p:nvPr>
        </p:nvSpPr>
        <p:spPr>
          <a:xfrm>
            <a:off x="1451579" y="804519"/>
            <a:ext cx="9603275" cy="742927"/>
          </a:xfrm>
        </p:spPr>
        <p:txBody>
          <a:bodyPr>
            <a:normAutofit/>
          </a:bodyPr>
          <a:lstStyle/>
          <a:p>
            <a:pPr algn="ctr"/>
            <a:r>
              <a:rPr lang="en-GB" sz="2800" b="1" dirty="0"/>
              <a:t>My first ever rollercoaster ride</a:t>
            </a:r>
          </a:p>
        </p:txBody>
      </p:sp>
      <p:sp>
        <p:nvSpPr>
          <p:cNvPr id="3" name="Content Placeholder 2">
            <a:extLst>
              <a:ext uri="{FF2B5EF4-FFF2-40B4-BE49-F238E27FC236}">
                <a16:creationId xmlns:a16="http://schemas.microsoft.com/office/drawing/2014/main" id="{F3B175F5-EA2E-423E-A10D-53FED411F07F}"/>
              </a:ext>
            </a:extLst>
          </p:cNvPr>
          <p:cNvSpPr>
            <a:spLocks noGrp="1"/>
          </p:cNvSpPr>
          <p:nvPr>
            <p:ph idx="1"/>
          </p:nvPr>
        </p:nvSpPr>
        <p:spPr>
          <a:xfrm>
            <a:off x="1451579" y="1842868"/>
            <a:ext cx="9603275" cy="4210613"/>
          </a:xfrm>
        </p:spPr>
        <p:txBody>
          <a:bodyPr>
            <a:normAutofit fontScale="85000" lnSpcReduction="10000"/>
          </a:bodyPr>
          <a:lstStyle/>
          <a:p>
            <a:pPr marL="0" indent="0">
              <a:buNone/>
            </a:pPr>
            <a:r>
              <a:rPr lang="en-GB" dirty="0">
                <a:highlight>
                  <a:srgbClr val="FFFF00"/>
                </a:highlight>
              </a:rPr>
              <a:t>I have come to a theme park to meet rollercoaster enthusiast Jay Murray, to find out what makes these rides so popular. Jay estimates he has been on 700 rides in the past 10 years, and is surprised that I have never been on one. He says that one of the attractions of these rides is that you feel out of control, but safe. Jay really wanted to emphasise the importance of safety. “All rides are tested for 1,000 hours before they open to the public,” he said. “They also do a test run on every ride each morning, and there’s a thorough annual inspection too.” </a:t>
            </a:r>
          </a:p>
          <a:p>
            <a:pPr marL="0" indent="0">
              <a:buNone/>
            </a:pPr>
            <a:r>
              <a:rPr lang="en-GB" dirty="0">
                <a:highlight>
                  <a:srgbClr val="FFFF00"/>
                </a:highlight>
              </a:rPr>
              <a:t>Rollercoasters first appeared in 17th-century Russia. These were sloping structures up to 15 metres high, built of wood, with a layer of ice on the surface which people would slide down. Rollercoasters with wheeled sledges were developed soon afterwards. Later, in Pennsylvania, in the USA, a train that had been used to deliver coal was converted to carry passengers on day trips. This gave a man called LaMarcus Thompson the idea to open a park with pleasure rides at Coney Island, New York. A school teacher by profession, he had the eye of a designer, and the mind of a businessman. In just three weeks, he raised enough money from the rides to pay for the cost of building the park. </a:t>
            </a:r>
          </a:p>
        </p:txBody>
      </p:sp>
    </p:spTree>
    <p:extLst>
      <p:ext uri="{BB962C8B-B14F-4D97-AF65-F5344CB8AC3E}">
        <p14:creationId xmlns:p14="http://schemas.microsoft.com/office/powerpoint/2010/main" val="3890836388"/>
      </p:ext>
    </p:extLst>
  </p:cSld>
  <p:clrMapOvr>
    <a:masterClrMapping/>
  </p:clrMapOvr>
  <mc:AlternateContent xmlns:mc="http://schemas.openxmlformats.org/markup-compatibility/2006" xmlns:p14="http://schemas.microsoft.com/office/powerpoint/2010/main">
    <mc:Choice Requires="p14">
      <p:transition spd="slow" p14:dur="2000" advTm="89136"/>
    </mc:Choice>
    <mc:Fallback xmlns="">
      <p:transition spd="slow" advTm="891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C5F7-E2FA-48AC-A048-08114456941D}"/>
              </a:ext>
            </a:extLst>
          </p:cNvPr>
          <p:cNvSpPr>
            <a:spLocks noGrp="1"/>
          </p:cNvSpPr>
          <p:nvPr>
            <p:ph type="title"/>
          </p:nvPr>
        </p:nvSpPr>
        <p:spPr/>
        <p:txBody>
          <a:bodyPr/>
          <a:lstStyle/>
          <a:p>
            <a:pPr algn="ctr"/>
            <a:r>
              <a:rPr lang="en-GB" dirty="0"/>
              <a:t>questions</a:t>
            </a:r>
          </a:p>
        </p:txBody>
      </p:sp>
      <p:sp>
        <p:nvSpPr>
          <p:cNvPr id="3" name="Content Placeholder 2">
            <a:extLst>
              <a:ext uri="{FF2B5EF4-FFF2-40B4-BE49-F238E27FC236}">
                <a16:creationId xmlns:a16="http://schemas.microsoft.com/office/drawing/2014/main" id="{1563FBA4-6B22-43E1-84E2-8980DC2539B5}"/>
              </a:ext>
            </a:extLst>
          </p:cNvPr>
          <p:cNvSpPr>
            <a:spLocks noGrp="1"/>
          </p:cNvSpPr>
          <p:nvPr>
            <p:ph idx="1"/>
          </p:nvPr>
        </p:nvSpPr>
        <p:spPr/>
        <p:txBody>
          <a:bodyPr>
            <a:normAutofit/>
          </a:bodyPr>
          <a:lstStyle/>
          <a:p>
            <a:pPr marL="457200" indent="-457200">
              <a:buFont typeface="+mj-lt"/>
              <a:buAutoNum type="arabicPeriod"/>
            </a:pPr>
            <a:r>
              <a:rPr lang="en-GB" sz="2800" dirty="0"/>
              <a:t>How do theme parks make sure each ride is safe every day?</a:t>
            </a:r>
          </a:p>
          <a:p>
            <a:pPr marL="457200" indent="-457200">
              <a:buFont typeface="+mj-lt"/>
              <a:buAutoNum type="arabicPeriod"/>
            </a:pPr>
            <a:r>
              <a:rPr lang="en-GB" sz="2800" dirty="0"/>
              <a:t>What were the earliest rollercoasters covered in?</a:t>
            </a:r>
          </a:p>
          <a:p>
            <a:pPr marL="457200" indent="-457200">
              <a:buFont typeface="+mj-lt"/>
              <a:buAutoNum type="arabicPeriod"/>
            </a:pPr>
            <a:r>
              <a:rPr lang="en-GB" sz="2800" dirty="0"/>
              <a:t>What did the railway in Pennsylvania originally transport?</a:t>
            </a:r>
          </a:p>
          <a:p>
            <a:pPr marL="457200" indent="-457200">
              <a:buFont typeface="+mj-lt"/>
              <a:buAutoNum type="arabicPeriod"/>
            </a:pPr>
            <a:r>
              <a:rPr lang="en-GB" sz="2800" dirty="0"/>
              <a:t>What was the occupation of the man who first designed the rides at Coney Island?</a:t>
            </a:r>
          </a:p>
        </p:txBody>
      </p:sp>
    </p:spTree>
    <p:extLst>
      <p:ext uri="{BB962C8B-B14F-4D97-AF65-F5344CB8AC3E}">
        <p14:creationId xmlns:p14="http://schemas.microsoft.com/office/powerpoint/2010/main" val="3288334869"/>
      </p:ext>
    </p:extLst>
  </p:cSld>
  <p:clrMapOvr>
    <a:masterClrMapping/>
  </p:clrMapOvr>
  <mc:AlternateContent xmlns:mc="http://schemas.openxmlformats.org/markup-compatibility/2006" xmlns:p14="http://schemas.microsoft.com/office/powerpoint/2010/main">
    <mc:Choice Requires="p14">
      <p:transition spd="slow" p14:dur="2000" advTm="85522"/>
    </mc:Choice>
    <mc:Fallback xmlns="">
      <p:transition spd="slow" advTm="8552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74B0-2CAA-45DF-AFC4-2FB6AE87CC7B}"/>
              </a:ext>
            </a:extLst>
          </p:cNvPr>
          <p:cNvSpPr>
            <a:spLocks noGrp="1"/>
          </p:cNvSpPr>
          <p:nvPr>
            <p:ph type="title"/>
          </p:nvPr>
        </p:nvSpPr>
        <p:spPr>
          <a:xfrm>
            <a:off x="1451579" y="804519"/>
            <a:ext cx="9603275" cy="742927"/>
          </a:xfrm>
        </p:spPr>
        <p:txBody>
          <a:bodyPr>
            <a:normAutofit/>
          </a:bodyPr>
          <a:lstStyle/>
          <a:p>
            <a:pPr algn="ctr"/>
            <a:r>
              <a:rPr lang="en-GB" sz="2800" b="1" dirty="0"/>
              <a:t>My first ever rollercoaster ride</a:t>
            </a:r>
          </a:p>
        </p:txBody>
      </p:sp>
      <p:sp>
        <p:nvSpPr>
          <p:cNvPr id="3" name="Content Placeholder 2">
            <a:extLst>
              <a:ext uri="{FF2B5EF4-FFF2-40B4-BE49-F238E27FC236}">
                <a16:creationId xmlns:a16="http://schemas.microsoft.com/office/drawing/2014/main" id="{F3B175F5-EA2E-423E-A10D-53FED411F07F}"/>
              </a:ext>
            </a:extLst>
          </p:cNvPr>
          <p:cNvSpPr>
            <a:spLocks noGrp="1"/>
          </p:cNvSpPr>
          <p:nvPr>
            <p:ph idx="1"/>
          </p:nvPr>
        </p:nvSpPr>
        <p:spPr>
          <a:xfrm>
            <a:off x="1451579" y="1842868"/>
            <a:ext cx="9603275" cy="4210613"/>
          </a:xfrm>
        </p:spPr>
        <p:txBody>
          <a:bodyPr>
            <a:normAutofit fontScale="85000" lnSpcReduction="10000"/>
          </a:bodyPr>
          <a:lstStyle/>
          <a:p>
            <a:pPr marL="0" indent="0">
              <a:buNone/>
            </a:pPr>
            <a:r>
              <a:rPr lang="en-GB" dirty="0">
                <a:highlight>
                  <a:srgbClr val="FFFF00"/>
                </a:highlight>
              </a:rPr>
              <a:t>I have come to a theme park to meet rollercoaster enthusiast Jay Murray, to find out what makes these rides so popular. Jay estimates he has been on 700 rides in the past 10 years, and is surprised that I have never been on one. He says that one of the attractions of these rides is that you feel out of control, but safe. Jay really wanted to emphasise the importance of safety. “All rides are tested for 1,000 hours before they open to the public,” he said. “They also do a test run on every ride each morning, and there’s a thorough annual inspection too.” </a:t>
            </a:r>
          </a:p>
          <a:p>
            <a:pPr marL="0" indent="0">
              <a:buNone/>
            </a:pPr>
            <a:r>
              <a:rPr lang="en-GB" dirty="0">
                <a:highlight>
                  <a:srgbClr val="FFFF00"/>
                </a:highlight>
              </a:rPr>
              <a:t>Rollercoasters first appeared in 17th-century Russia. These were sloping structures up to 15 metres high, built of wood, with a layer of ice on the surface which people would slide down. Rollercoasters with wheeled sledges were developed soon afterwards. Later, in Pennsylvania, in the USA, a train that had been used to deliver coal was converted to carry passengers on day trips. This gave a man called LaMarcus Thompson the idea to open a park with pleasure rides at Coney Island, New York. A school teacher by profession, he had the eye of a designer, and the mind of a businessman. In just three weeks, he raised enough money from the rides to pay for the cost of building the park. </a:t>
            </a:r>
          </a:p>
        </p:txBody>
      </p:sp>
    </p:spTree>
    <p:extLst>
      <p:ext uri="{BB962C8B-B14F-4D97-AF65-F5344CB8AC3E}">
        <p14:creationId xmlns:p14="http://schemas.microsoft.com/office/powerpoint/2010/main" val="3948788580"/>
      </p:ext>
    </p:extLst>
  </p:cSld>
  <p:clrMapOvr>
    <a:masterClrMapping/>
  </p:clrMapOvr>
  <mc:AlternateContent xmlns:mc="http://schemas.openxmlformats.org/markup-compatibility/2006" xmlns:p14="http://schemas.microsoft.com/office/powerpoint/2010/main">
    <mc:Choice Requires="p14">
      <p:transition spd="slow" p14:dur="2000" advTm="246132"/>
    </mc:Choice>
    <mc:Fallback xmlns="">
      <p:transition spd="slow" advTm="24613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C5F7-E2FA-48AC-A048-08114456941D}"/>
              </a:ext>
            </a:extLst>
          </p:cNvPr>
          <p:cNvSpPr>
            <a:spLocks noGrp="1"/>
          </p:cNvSpPr>
          <p:nvPr>
            <p:ph type="title"/>
          </p:nvPr>
        </p:nvSpPr>
        <p:spPr>
          <a:xfrm>
            <a:off x="1451579" y="804519"/>
            <a:ext cx="9603275" cy="841401"/>
          </a:xfrm>
        </p:spPr>
        <p:txBody>
          <a:bodyPr/>
          <a:lstStyle/>
          <a:p>
            <a:pPr algn="ctr"/>
            <a:r>
              <a:rPr lang="en-GB" dirty="0"/>
              <a:t>answers</a:t>
            </a:r>
          </a:p>
        </p:txBody>
      </p:sp>
      <p:sp>
        <p:nvSpPr>
          <p:cNvPr id="3" name="Content Placeholder 2">
            <a:extLst>
              <a:ext uri="{FF2B5EF4-FFF2-40B4-BE49-F238E27FC236}">
                <a16:creationId xmlns:a16="http://schemas.microsoft.com/office/drawing/2014/main" id="{1563FBA4-6B22-43E1-84E2-8980DC2539B5}"/>
              </a:ext>
            </a:extLst>
          </p:cNvPr>
          <p:cNvSpPr>
            <a:spLocks noGrp="1"/>
          </p:cNvSpPr>
          <p:nvPr>
            <p:ph idx="1"/>
          </p:nvPr>
        </p:nvSpPr>
        <p:spPr>
          <a:xfrm>
            <a:off x="1451579" y="1853754"/>
            <a:ext cx="9603275" cy="4082811"/>
          </a:xfrm>
        </p:spPr>
        <p:txBody>
          <a:bodyPr>
            <a:normAutofit fontScale="77500" lnSpcReduction="20000"/>
          </a:bodyPr>
          <a:lstStyle/>
          <a:p>
            <a:pPr marL="0" indent="0">
              <a:buNone/>
            </a:pPr>
            <a:r>
              <a:rPr lang="en-GB" sz="2800" dirty="0"/>
              <a:t>1.  How do theme parks make sure each ride is safe every day?</a:t>
            </a:r>
          </a:p>
          <a:p>
            <a:pPr marL="0" indent="0">
              <a:buNone/>
            </a:pPr>
            <a:r>
              <a:rPr lang="en-GB" sz="2800" dirty="0"/>
              <a:t>A:  </a:t>
            </a:r>
            <a:r>
              <a:rPr lang="en-GB" sz="2800" dirty="0">
                <a:highlight>
                  <a:srgbClr val="00FF00"/>
                </a:highlight>
              </a:rPr>
              <a:t>They do a test run on every ride each morning</a:t>
            </a:r>
          </a:p>
          <a:p>
            <a:pPr marL="0" indent="0">
              <a:buNone/>
            </a:pPr>
            <a:r>
              <a:rPr lang="en-GB" sz="2800" dirty="0"/>
              <a:t>2.  What were the earliest rollercoasters covered in?</a:t>
            </a:r>
          </a:p>
          <a:p>
            <a:pPr marL="0" indent="0">
              <a:buNone/>
            </a:pPr>
            <a:r>
              <a:rPr lang="en-GB" sz="2800" dirty="0"/>
              <a:t>A:  </a:t>
            </a:r>
            <a:r>
              <a:rPr lang="en-GB" sz="2800" dirty="0">
                <a:highlight>
                  <a:srgbClr val="00FF00"/>
                </a:highlight>
              </a:rPr>
              <a:t>A layer of ice </a:t>
            </a:r>
          </a:p>
          <a:p>
            <a:pPr marL="0" indent="0">
              <a:buNone/>
            </a:pPr>
            <a:r>
              <a:rPr lang="en-GB" sz="2800" dirty="0"/>
              <a:t>3:  What did the railway in Pennsylvania originally transport?</a:t>
            </a:r>
          </a:p>
          <a:p>
            <a:pPr marL="0" indent="0">
              <a:buNone/>
            </a:pPr>
            <a:r>
              <a:rPr lang="en-GB" sz="2800" dirty="0"/>
              <a:t>A:  </a:t>
            </a:r>
            <a:r>
              <a:rPr lang="en-GB" sz="2800" dirty="0">
                <a:highlight>
                  <a:srgbClr val="00FF00"/>
                </a:highlight>
              </a:rPr>
              <a:t>Coal</a:t>
            </a:r>
          </a:p>
          <a:p>
            <a:pPr marL="0" indent="0">
              <a:buNone/>
            </a:pPr>
            <a:r>
              <a:rPr lang="en-GB" sz="2800" dirty="0"/>
              <a:t>4:  What was the occupation of the man who first designed the rides at Coney Island?</a:t>
            </a:r>
          </a:p>
          <a:p>
            <a:pPr marL="0" indent="0">
              <a:buNone/>
            </a:pPr>
            <a:r>
              <a:rPr lang="en-GB" sz="2800" dirty="0"/>
              <a:t>A:  </a:t>
            </a:r>
            <a:r>
              <a:rPr lang="en-GB" sz="2800" dirty="0">
                <a:highlight>
                  <a:srgbClr val="00FF00"/>
                </a:highlight>
              </a:rPr>
              <a:t>A teacher</a:t>
            </a:r>
          </a:p>
        </p:txBody>
      </p:sp>
    </p:spTree>
    <p:extLst>
      <p:ext uri="{BB962C8B-B14F-4D97-AF65-F5344CB8AC3E}">
        <p14:creationId xmlns:p14="http://schemas.microsoft.com/office/powerpoint/2010/main" val="3002038212"/>
      </p:ext>
    </p:extLst>
  </p:cSld>
  <p:clrMapOvr>
    <a:masterClrMapping/>
  </p:clrMapOvr>
  <mc:AlternateContent xmlns:mc="http://schemas.openxmlformats.org/markup-compatibility/2006" xmlns:p14="http://schemas.microsoft.com/office/powerpoint/2010/main">
    <mc:Choice Requires="p14">
      <p:transition spd="slow" p14:dur="2000" advTm="46251"/>
    </mc:Choice>
    <mc:Fallback xmlns="">
      <p:transition spd="slow" advTm="4625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5051-A4F1-470A-BC25-02F924F00F46}"/>
              </a:ext>
            </a:extLst>
          </p:cNvPr>
          <p:cNvSpPr>
            <a:spLocks noGrp="1"/>
          </p:cNvSpPr>
          <p:nvPr>
            <p:ph type="title"/>
          </p:nvPr>
        </p:nvSpPr>
        <p:spPr/>
        <p:txBody>
          <a:bodyPr/>
          <a:lstStyle/>
          <a:p>
            <a:pPr algn="ctr"/>
            <a:r>
              <a:rPr lang="en-GB" dirty="0"/>
              <a:t>Now that we’ve warmed up, let’s try in AQA exam format!</a:t>
            </a:r>
          </a:p>
        </p:txBody>
      </p:sp>
      <p:sp>
        <p:nvSpPr>
          <p:cNvPr id="3" name="Content Placeholder 2">
            <a:extLst>
              <a:ext uri="{FF2B5EF4-FFF2-40B4-BE49-F238E27FC236}">
                <a16:creationId xmlns:a16="http://schemas.microsoft.com/office/drawing/2014/main" id="{9E0C91C7-3209-4E8B-B729-7473C8C97A7D}"/>
              </a:ext>
            </a:extLst>
          </p:cNvPr>
          <p:cNvSpPr>
            <a:spLocks noGrp="1"/>
          </p:cNvSpPr>
          <p:nvPr>
            <p:ph idx="1"/>
          </p:nvPr>
        </p:nvSpPr>
        <p:spPr/>
        <p:txBody>
          <a:bodyPr>
            <a:normAutofit/>
          </a:bodyPr>
          <a:lstStyle/>
          <a:p>
            <a:pPr marL="0" indent="0">
              <a:buNone/>
            </a:pPr>
            <a:r>
              <a:rPr lang="en-GB" sz="3200" dirty="0"/>
              <a:t>Let’s look again at the first text, the university newsletter (this is on slide 16) – this time the questions are in the same format as in Paper 1.</a:t>
            </a:r>
          </a:p>
        </p:txBody>
      </p:sp>
    </p:spTree>
    <p:extLst>
      <p:ext uri="{BB962C8B-B14F-4D97-AF65-F5344CB8AC3E}">
        <p14:creationId xmlns:p14="http://schemas.microsoft.com/office/powerpoint/2010/main" val="3765701445"/>
      </p:ext>
    </p:extLst>
  </p:cSld>
  <p:clrMapOvr>
    <a:masterClrMapping/>
  </p:clrMapOvr>
  <mc:AlternateContent xmlns:mc="http://schemas.openxmlformats.org/markup-compatibility/2006" xmlns:p14="http://schemas.microsoft.com/office/powerpoint/2010/main">
    <mc:Choice Requires="p14">
      <p:transition spd="slow" p14:dur="2000" advTm="44682"/>
    </mc:Choice>
    <mc:Fallback xmlns="">
      <p:transition spd="slow" advTm="4468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B589-9A31-4C85-97B6-686703A5BD42}"/>
              </a:ext>
            </a:extLst>
          </p:cNvPr>
          <p:cNvSpPr>
            <a:spLocks noGrp="1"/>
          </p:cNvSpPr>
          <p:nvPr>
            <p:ph type="title"/>
          </p:nvPr>
        </p:nvSpPr>
        <p:spPr/>
        <p:txBody>
          <a:bodyPr>
            <a:normAutofit/>
          </a:bodyPr>
          <a:lstStyle/>
          <a:p>
            <a:pPr algn="ctr"/>
            <a:r>
              <a:rPr lang="en-GB" dirty="0"/>
              <a:t>First look at the Question</a:t>
            </a:r>
          </a:p>
        </p:txBody>
      </p:sp>
      <p:sp>
        <p:nvSpPr>
          <p:cNvPr id="3" name="Content Placeholder 2">
            <a:extLst>
              <a:ext uri="{FF2B5EF4-FFF2-40B4-BE49-F238E27FC236}">
                <a16:creationId xmlns:a16="http://schemas.microsoft.com/office/drawing/2014/main" id="{2F43A738-750F-4148-A09C-0DC08997E408}"/>
              </a:ext>
            </a:extLst>
          </p:cNvPr>
          <p:cNvSpPr>
            <a:spLocks noGrp="1"/>
          </p:cNvSpPr>
          <p:nvPr>
            <p:ph idx="1"/>
          </p:nvPr>
        </p:nvSpPr>
        <p:spPr/>
        <p:txBody>
          <a:bodyPr>
            <a:normAutofit/>
          </a:bodyPr>
          <a:lstStyle/>
          <a:p>
            <a:pPr marL="0" indent="0">
              <a:buNone/>
            </a:pPr>
            <a:r>
              <a:rPr lang="en-GB" sz="4000" dirty="0"/>
              <a:t>From paragraphs 4 &amp; 5 (the last two) give </a:t>
            </a:r>
            <a:r>
              <a:rPr lang="en-GB" sz="4000" dirty="0">
                <a:highlight>
                  <a:srgbClr val="FFFF00"/>
                </a:highlight>
              </a:rPr>
              <a:t>four</a:t>
            </a:r>
            <a:r>
              <a:rPr lang="en-GB" sz="4000" dirty="0"/>
              <a:t> details about what visitors should do on the open day.</a:t>
            </a:r>
          </a:p>
        </p:txBody>
      </p:sp>
    </p:spTree>
    <p:extLst>
      <p:ext uri="{BB962C8B-B14F-4D97-AF65-F5344CB8AC3E}">
        <p14:creationId xmlns:p14="http://schemas.microsoft.com/office/powerpoint/2010/main" val="2206403128"/>
      </p:ext>
    </p:extLst>
  </p:cSld>
  <p:clrMapOvr>
    <a:masterClrMapping/>
  </p:clrMapOvr>
  <mc:AlternateContent xmlns:mc="http://schemas.openxmlformats.org/markup-compatibility/2006" xmlns:p14="http://schemas.microsoft.com/office/powerpoint/2010/main">
    <mc:Choice Requires="p14">
      <p:transition spd="slow" p14:dur="2000" advTm="26927"/>
    </mc:Choice>
    <mc:Fallback xmlns="">
      <p:transition spd="slow" advTm="2692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BF9-F195-4603-B65F-8BAD2DF8C33B}"/>
              </a:ext>
            </a:extLst>
          </p:cNvPr>
          <p:cNvSpPr>
            <a:spLocks noGrp="1"/>
          </p:cNvSpPr>
          <p:nvPr>
            <p:ph type="title"/>
          </p:nvPr>
        </p:nvSpPr>
        <p:spPr>
          <a:xfrm>
            <a:off x="1451579" y="633045"/>
            <a:ext cx="9603275" cy="914401"/>
          </a:xfrm>
        </p:spPr>
        <p:txBody>
          <a:bodyPr>
            <a:noAutofit/>
          </a:bodyPr>
          <a:lstStyle/>
          <a:p>
            <a:pPr algn="ctr"/>
            <a:r>
              <a:rPr lang="en-GB" sz="2400" b="1" dirty="0">
                <a:solidFill>
                  <a:prstClr val="black"/>
                </a:solidFill>
              </a:rPr>
              <a:t>Northtown University Volunteers needed! Can you help? </a:t>
            </a:r>
            <a:br>
              <a:rPr lang="en-GB" sz="2400" b="1" dirty="0">
                <a:solidFill>
                  <a:prstClr val="black"/>
                </a:solidFill>
              </a:rPr>
            </a:br>
            <a:endParaRPr lang="en-GB" sz="2400" dirty="0"/>
          </a:p>
        </p:txBody>
      </p:sp>
      <p:sp>
        <p:nvSpPr>
          <p:cNvPr id="3" name="Content Placeholder 2">
            <a:extLst>
              <a:ext uri="{FF2B5EF4-FFF2-40B4-BE49-F238E27FC236}">
                <a16:creationId xmlns:a16="http://schemas.microsoft.com/office/drawing/2014/main" id="{8E02A0DD-95C1-4294-BC59-63BB0E7CCF99}"/>
              </a:ext>
            </a:extLst>
          </p:cNvPr>
          <p:cNvSpPr>
            <a:spLocks noGrp="1"/>
          </p:cNvSpPr>
          <p:nvPr>
            <p:ph idx="1"/>
          </p:nvPr>
        </p:nvSpPr>
        <p:spPr>
          <a:xfrm>
            <a:off x="801858" y="1871003"/>
            <a:ext cx="10635175" cy="4182477"/>
          </a:xfrm>
        </p:spPr>
        <p:txBody>
          <a:bodyPr>
            <a:noAutofit/>
          </a:bodyPr>
          <a:lstStyle/>
          <a:p>
            <a:pPr marL="0" lvl="0" indent="0">
              <a:buClr>
                <a:srgbClr val="B71E42"/>
              </a:buClr>
              <a:buNone/>
            </a:pPr>
            <a:r>
              <a:rPr lang="en-GB" sz="1500" dirty="0">
                <a:solidFill>
                  <a:prstClr val="black"/>
                </a:solidFill>
              </a:rPr>
              <a:t>In July, Northtown University will be holding three open days for future students, and we need more of you to help on these days. There will be hundreds of visitors – mainly teenagers in their last year of school, who are interested in studying at our university next year, but also some parents and teachers. </a:t>
            </a:r>
          </a:p>
          <a:p>
            <a:pPr marL="0" lvl="0" indent="0">
              <a:buClr>
                <a:srgbClr val="B71E42"/>
              </a:buClr>
              <a:buNone/>
            </a:pPr>
            <a:r>
              <a:rPr lang="en-GB" sz="1500" dirty="0">
                <a:solidFill>
                  <a:prstClr val="black"/>
                </a:solidFill>
              </a:rPr>
              <a:t>The open days take place on Thursday 6, Friday 7 and Wednesday 12 July. Approximately 45 student volunteers are needed on each date, although we now have sufficient numbers for the first and last of these. </a:t>
            </a:r>
          </a:p>
          <a:p>
            <a:pPr marL="0" lvl="0" indent="0">
              <a:buClr>
                <a:srgbClr val="B71E42"/>
              </a:buClr>
              <a:buNone/>
            </a:pPr>
            <a:r>
              <a:rPr lang="en-GB" sz="1500" dirty="0">
                <a:solidFill>
                  <a:prstClr val="black"/>
                </a:solidFill>
              </a:rPr>
              <a:t>In previous years, each student volunteer wore a purple sweatshirt with Northtown printed on it. From feedback, we have learned that these can be too hot, so we have ordered a red T-shirt for each volunteer instead. We will, of course, give everyone a folder containing all the necessary information as well. </a:t>
            </a:r>
            <a:endParaRPr lang="en-GB" sz="1500" b="1" dirty="0">
              <a:solidFill>
                <a:prstClr val="black"/>
              </a:solidFill>
            </a:endParaRPr>
          </a:p>
          <a:p>
            <a:pPr marL="0" lvl="0" indent="0">
              <a:buClr>
                <a:srgbClr val="B71E42"/>
              </a:buClr>
              <a:buNone/>
            </a:pPr>
            <a:r>
              <a:rPr lang="en-GB" sz="1500" dirty="0">
                <a:solidFill>
                  <a:prstClr val="black"/>
                </a:solidFill>
                <a:highlight>
                  <a:srgbClr val="FFFF00"/>
                </a:highlight>
              </a:rPr>
              <a:t>Visitors will have received details about their open day in advance. They should enter the university by the South Gate, then report to the welcome desk in order to sign in. There, they will meet a student volunteer, and they will each be provided with a name badge, a map of the site and a bag which has the university logo on it. This will contain an information pack and a university key ring. </a:t>
            </a:r>
          </a:p>
          <a:p>
            <a:pPr marL="0" lvl="0" indent="0">
              <a:buClr>
                <a:srgbClr val="B71E42"/>
              </a:buClr>
              <a:buNone/>
            </a:pPr>
            <a:r>
              <a:rPr lang="en-GB" sz="1500" dirty="0">
                <a:solidFill>
                  <a:prstClr val="black"/>
                </a:solidFill>
                <a:highlight>
                  <a:srgbClr val="FFFF00"/>
                </a:highlight>
              </a:rPr>
              <a:t>After signing in, visitors will go to the Great Hall where there will be two short talks: Professor Jameson’s opening speech, ‘Why choose Northtown?’, followed by ‘Student life’, a talk by third year students. </a:t>
            </a:r>
            <a:endParaRPr lang="en-GB" sz="1500" dirty="0"/>
          </a:p>
        </p:txBody>
      </p:sp>
    </p:spTree>
    <p:extLst>
      <p:ext uri="{BB962C8B-B14F-4D97-AF65-F5344CB8AC3E}">
        <p14:creationId xmlns:p14="http://schemas.microsoft.com/office/powerpoint/2010/main" val="3773402072"/>
      </p:ext>
    </p:extLst>
  </p:cSld>
  <p:clrMapOvr>
    <a:masterClrMapping/>
  </p:clrMapOvr>
  <mc:AlternateContent xmlns:mc="http://schemas.openxmlformats.org/markup-compatibility/2006" xmlns:p14="http://schemas.microsoft.com/office/powerpoint/2010/main">
    <mc:Choice Requires="p14">
      <p:transition spd="slow" p14:dur="2000" advTm="113067"/>
    </mc:Choice>
    <mc:Fallback xmlns="">
      <p:transition spd="slow" advTm="11306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BF9-F195-4603-B65F-8BAD2DF8C33B}"/>
              </a:ext>
            </a:extLst>
          </p:cNvPr>
          <p:cNvSpPr>
            <a:spLocks noGrp="1"/>
          </p:cNvSpPr>
          <p:nvPr>
            <p:ph type="title"/>
          </p:nvPr>
        </p:nvSpPr>
        <p:spPr>
          <a:xfrm>
            <a:off x="1493782" y="647113"/>
            <a:ext cx="9603275" cy="633047"/>
          </a:xfrm>
        </p:spPr>
        <p:txBody>
          <a:bodyPr>
            <a:noAutofit/>
          </a:bodyPr>
          <a:lstStyle/>
          <a:p>
            <a:pPr algn="ctr"/>
            <a:r>
              <a:rPr lang="en-GB" sz="2400" b="1" dirty="0">
                <a:solidFill>
                  <a:prstClr val="black"/>
                </a:solidFill>
              </a:rPr>
              <a:t>Answers</a:t>
            </a:r>
            <a:br>
              <a:rPr lang="en-GB" sz="2400" b="1" dirty="0">
                <a:solidFill>
                  <a:prstClr val="black"/>
                </a:solidFill>
              </a:rPr>
            </a:br>
            <a:endParaRPr lang="en-GB" sz="2400" dirty="0"/>
          </a:p>
        </p:txBody>
      </p:sp>
      <p:sp>
        <p:nvSpPr>
          <p:cNvPr id="3" name="Content Placeholder 2">
            <a:extLst>
              <a:ext uri="{FF2B5EF4-FFF2-40B4-BE49-F238E27FC236}">
                <a16:creationId xmlns:a16="http://schemas.microsoft.com/office/drawing/2014/main" id="{8E02A0DD-95C1-4294-BC59-63BB0E7CCF99}"/>
              </a:ext>
            </a:extLst>
          </p:cNvPr>
          <p:cNvSpPr>
            <a:spLocks noGrp="1"/>
          </p:cNvSpPr>
          <p:nvPr>
            <p:ph idx="1"/>
          </p:nvPr>
        </p:nvSpPr>
        <p:spPr>
          <a:xfrm>
            <a:off x="801858" y="1871003"/>
            <a:ext cx="10635175" cy="4182477"/>
          </a:xfrm>
        </p:spPr>
        <p:txBody>
          <a:bodyPr>
            <a:noAutofit/>
          </a:bodyPr>
          <a:lstStyle/>
          <a:p>
            <a:pPr marL="0" lvl="0" indent="0">
              <a:buClr>
                <a:srgbClr val="B71E42"/>
              </a:buClr>
              <a:buNone/>
            </a:pPr>
            <a:r>
              <a:rPr lang="en-GB" sz="1500" dirty="0">
                <a:solidFill>
                  <a:prstClr val="black"/>
                </a:solidFill>
              </a:rPr>
              <a:t>In July, Northtown University will be holding three open days for future students, and we need more of you to help on these days. There will be hundreds of visitors – mainly teenagers in their last year of school, who are interested in studying at our university next year, but also some parents and teachers. </a:t>
            </a:r>
          </a:p>
          <a:p>
            <a:pPr marL="0" lvl="0" indent="0">
              <a:buClr>
                <a:srgbClr val="B71E42"/>
              </a:buClr>
              <a:buNone/>
            </a:pPr>
            <a:r>
              <a:rPr lang="en-GB" sz="1500" dirty="0">
                <a:solidFill>
                  <a:prstClr val="black"/>
                </a:solidFill>
              </a:rPr>
              <a:t>The open days take place on Thursday 6, Friday 7 and Wednesday 12 July. Approximately 45 student volunteers are needed on each date, although we now have sufficient numbers for the first and last of these. </a:t>
            </a:r>
          </a:p>
          <a:p>
            <a:pPr marL="0" lvl="0" indent="0">
              <a:buClr>
                <a:srgbClr val="B71E42"/>
              </a:buClr>
              <a:buNone/>
            </a:pPr>
            <a:r>
              <a:rPr lang="en-GB" sz="1500" dirty="0">
                <a:solidFill>
                  <a:prstClr val="black"/>
                </a:solidFill>
              </a:rPr>
              <a:t>In previous years, each student volunteer wore a purple sweatshirt with Northtown printed on it. From feedback, we have learned that these can be too hot, so we have ordered a red T-shirt for each volunteer instead. We will, of course, give everyone a folder containing all the necessary information as well. </a:t>
            </a:r>
            <a:endParaRPr lang="en-GB" sz="1500" b="1" dirty="0">
              <a:solidFill>
                <a:prstClr val="black"/>
              </a:solidFill>
            </a:endParaRPr>
          </a:p>
          <a:p>
            <a:pPr marL="0" lvl="0" indent="0">
              <a:buClr>
                <a:srgbClr val="B71E42"/>
              </a:buClr>
              <a:buNone/>
            </a:pPr>
            <a:r>
              <a:rPr lang="en-GB" sz="1500" dirty="0">
                <a:solidFill>
                  <a:prstClr val="black"/>
                </a:solidFill>
              </a:rPr>
              <a:t>Visitors will have received details about their open day in advance. They should </a:t>
            </a:r>
            <a:r>
              <a:rPr lang="en-GB" sz="1500" dirty="0">
                <a:solidFill>
                  <a:prstClr val="black"/>
                </a:solidFill>
                <a:highlight>
                  <a:srgbClr val="00FF00"/>
                </a:highlight>
              </a:rPr>
              <a:t>enter the university by the South Gate</a:t>
            </a:r>
            <a:r>
              <a:rPr lang="en-GB" sz="1500" dirty="0">
                <a:solidFill>
                  <a:prstClr val="black"/>
                </a:solidFill>
              </a:rPr>
              <a:t>, then</a:t>
            </a:r>
            <a:r>
              <a:rPr lang="en-GB" sz="1500" dirty="0">
                <a:solidFill>
                  <a:prstClr val="black"/>
                </a:solidFill>
                <a:highlight>
                  <a:srgbClr val="00FF00"/>
                </a:highlight>
              </a:rPr>
              <a:t> report to the welcome desk </a:t>
            </a:r>
            <a:r>
              <a:rPr lang="en-GB" sz="1500" dirty="0">
                <a:solidFill>
                  <a:prstClr val="black"/>
                </a:solidFill>
              </a:rPr>
              <a:t>in order to </a:t>
            </a:r>
            <a:r>
              <a:rPr lang="en-GB" sz="1500" dirty="0">
                <a:solidFill>
                  <a:prstClr val="black"/>
                </a:solidFill>
                <a:highlight>
                  <a:srgbClr val="00FF00"/>
                </a:highlight>
              </a:rPr>
              <a:t>sign in</a:t>
            </a:r>
            <a:r>
              <a:rPr lang="en-GB" sz="1500" dirty="0">
                <a:solidFill>
                  <a:prstClr val="black"/>
                </a:solidFill>
              </a:rPr>
              <a:t>. There, they will meet a student volunteer, and they will each be provided with a name badge, a map of the site and a bag which has the university logo on it. This will contain an information pack and a university key ring. </a:t>
            </a:r>
          </a:p>
          <a:p>
            <a:pPr marL="0" lvl="0" indent="0">
              <a:buClr>
                <a:srgbClr val="B71E42"/>
              </a:buClr>
              <a:buNone/>
            </a:pPr>
            <a:r>
              <a:rPr lang="en-GB" sz="1500" dirty="0">
                <a:solidFill>
                  <a:prstClr val="black"/>
                </a:solidFill>
              </a:rPr>
              <a:t>After signing in, visitors will </a:t>
            </a:r>
            <a:r>
              <a:rPr lang="en-GB" sz="1500" dirty="0">
                <a:solidFill>
                  <a:prstClr val="black"/>
                </a:solidFill>
                <a:highlight>
                  <a:srgbClr val="00FF00"/>
                </a:highlight>
              </a:rPr>
              <a:t>go to the Great Hall </a:t>
            </a:r>
            <a:r>
              <a:rPr lang="en-GB" sz="1500" dirty="0">
                <a:solidFill>
                  <a:prstClr val="black"/>
                </a:solidFill>
              </a:rPr>
              <a:t>where there will be two short talks: Professor Jameson’s opening speech, ‘Why choose Northtown?’, followed by ‘Student life’, a talk by third year students. </a:t>
            </a:r>
            <a:endParaRPr lang="en-GB" sz="1500" dirty="0"/>
          </a:p>
        </p:txBody>
      </p:sp>
    </p:spTree>
    <p:extLst>
      <p:ext uri="{BB962C8B-B14F-4D97-AF65-F5344CB8AC3E}">
        <p14:creationId xmlns:p14="http://schemas.microsoft.com/office/powerpoint/2010/main" val="2606078744"/>
      </p:ext>
    </p:extLst>
  </p:cSld>
  <p:clrMapOvr>
    <a:masterClrMapping/>
  </p:clrMapOvr>
  <mc:AlternateContent xmlns:mc="http://schemas.openxmlformats.org/markup-compatibility/2006" xmlns:p14="http://schemas.microsoft.com/office/powerpoint/2010/main">
    <mc:Choice Requires="p14">
      <p:transition spd="slow" p14:dur="2000" advTm="12645"/>
    </mc:Choice>
    <mc:Fallback xmlns="">
      <p:transition spd="slow" advTm="1264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F267-F0EB-4510-BC92-0E0F7ACECC96}"/>
              </a:ext>
            </a:extLst>
          </p:cNvPr>
          <p:cNvSpPr>
            <a:spLocks noGrp="1"/>
          </p:cNvSpPr>
          <p:nvPr>
            <p:ph type="title"/>
          </p:nvPr>
        </p:nvSpPr>
        <p:spPr>
          <a:xfrm>
            <a:off x="1451579" y="804520"/>
            <a:ext cx="9603275" cy="799198"/>
          </a:xfrm>
        </p:spPr>
        <p:txBody>
          <a:bodyPr>
            <a:normAutofit fontScale="90000"/>
          </a:bodyPr>
          <a:lstStyle/>
          <a:p>
            <a:pPr algn="ctr"/>
            <a:r>
              <a:rPr lang="en-GB" dirty="0"/>
              <a:t>Now let’s try with the second text in the answer format for paper 2 (text is on slide 19)</a:t>
            </a:r>
          </a:p>
        </p:txBody>
      </p:sp>
      <p:sp>
        <p:nvSpPr>
          <p:cNvPr id="3" name="Content Placeholder 2">
            <a:extLst>
              <a:ext uri="{FF2B5EF4-FFF2-40B4-BE49-F238E27FC236}">
                <a16:creationId xmlns:a16="http://schemas.microsoft.com/office/drawing/2014/main" id="{B1FD24C1-F04C-4A51-8FC8-FE32A78ABACF}"/>
              </a:ext>
            </a:extLst>
          </p:cNvPr>
          <p:cNvSpPr>
            <a:spLocks noGrp="1"/>
          </p:cNvSpPr>
          <p:nvPr>
            <p:ph idx="1"/>
          </p:nvPr>
        </p:nvSpPr>
        <p:spPr>
          <a:xfrm>
            <a:off x="1451579" y="1853754"/>
            <a:ext cx="9603275" cy="3956203"/>
          </a:xfrm>
        </p:spPr>
        <p:txBody>
          <a:bodyPr/>
          <a:lstStyle/>
          <a:p>
            <a:pPr marL="0" indent="0">
              <a:buNone/>
            </a:pPr>
            <a:r>
              <a:rPr lang="en-GB" b="1" dirty="0"/>
              <a:t>Choose four statements which are true:</a:t>
            </a:r>
          </a:p>
          <a:p>
            <a:pPr marL="0" indent="0">
              <a:buNone/>
            </a:pPr>
            <a:r>
              <a:rPr lang="en-GB" dirty="0"/>
              <a:t>The writer’s name is Jay Murray.</a:t>
            </a:r>
          </a:p>
          <a:p>
            <a:pPr marL="0" indent="0">
              <a:buNone/>
            </a:pPr>
            <a:r>
              <a:rPr lang="en-GB" dirty="0"/>
              <a:t>Jay Murray has been on about 700 rides.</a:t>
            </a:r>
          </a:p>
          <a:p>
            <a:pPr marL="0" indent="0">
              <a:buNone/>
            </a:pPr>
            <a:r>
              <a:rPr lang="en-GB" dirty="0"/>
              <a:t>All rides are tested for 1,000 hours each morning.</a:t>
            </a:r>
          </a:p>
          <a:p>
            <a:pPr marL="0" indent="0">
              <a:buNone/>
            </a:pPr>
            <a:r>
              <a:rPr lang="en-GB" dirty="0"/>
              <a:t>The first rollercoasters were in Russia.</a:t>
            </a:r>
          </a:p>
          <a:p>
            <a:pPr marL="0" indent="0">
              <a:buNone/>
            </a:pPr>
            <a:r>
              <a:rPr lang="en-GB" dirty="0"/>
              <a:t>Rollercoasters were first built of wood.</a:t>
            </a:r>
          </a:p>
          <a:p>
            <a:pPr marL="0" indent="0">
              <a:buNone/>
            </a:pPr>
            <a:r>
              <a:rPr lang="en-GB" dirty="0"/>
              <a:t>LaMarcus Thompson was a designer.</a:t>
            </a:r>
          </a:p>
          <a:p>
            <a:pPr marL="0" indent="0">
              <a:buNone/>
            </a:pPr>
            <a:r>
              <a:rPr lang="en-GB" dirty="0"/>
              <a:t>It took three weeks to pay for the cost of the park.</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40996037"/>
      </p:ext>
    </p:extLst>
  </p:cSld>
  <p:clrMapOvr>
    <a:masterClrMapping/>
  </p:clrMapOvr>
  <mc:AlternateContent xmlns:mc="http://schemas.openxmlformats.org/markup-compatibility/2006" xmlns:p14="http://schemas.microsoft.com/office/powerpoint/2010/main">
    <mc:Choice Requires="p14">
      <p:transition spd="slow" p14:dur="2000" advTm="95658"/>
    </mc:Choice>
    <mc:Fallback xmlns="">
      <p:transition spd="slow" advTm="9565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74B0-2CAA-45DF-AFC4-2FB6AE87CC7B}"/>
              </a:ext>
            </a:extLst>
          </p:cNvPr>
          <p:cNvSpPr>
            <a:spLocks noGrp="1"/>
          </p:cNvSpPr>
          <p:nvPr>
            <p:ph type="title"/>
          </p:nvPr>
        </p:nvSpPr>
        <p:spPr>
          <a:xfrm>
            <a:off x="1451579" y="804519"/>
            <a:ext cx="9603275" cy="742927"/>
          </a:xfrm>
        </p:spPr>
        <p:txBody>
          <a:bodyPr>
            <a:normAutofit/>
          </a:bodyPr>
          <a:lstStyle/>
          <a:p>
            <a:pPr algn="ctr"/>
            <a:r>
              <a:rPr lang="en-GB" sz="2800" b="1" dirty="0"/>
              <a:t>My first ever rollercoaster ride</a:t>
            </a:r>
          </a:p>
        </p:txBody>
      </p:sp>
      <p:sp>
        <p:nvSpPr>
          <p:cNvPr id="3" name="Content Placeholder 2">
            <a:extLst>
              <a:ext uri="{FF2B5EF4-FFF2-40B4-BE49-F238E27FC236}">
                <a16:creationId xmlns:a16="http://schemas.microsoft.com/office/drawing/2014/main" id="{F3B175F5-EA2E-423E-A10D-53FED411F07F}"/>
              </a:ext>
            </a:extLst>
          </p:cNvPr>
          <p:cNvSpPr>
            <a:spLocks noGrp="1"/>
          </p:cNvSpPr>
          <p:nvPr>
            <p:ph idx="1"/>
          </p:nvPr>
        </p:nvSpPr>
        <p:spPr>
          <a:xfrm>
            <a:off x="1451579" y="1842868"/>
            <a:ext cx="9603275" cy="4210613"/>
          </a:xfrm>
        </p:spPr>
        <p:txBody>
          <a:bodyPr>
            <a:normAutofit fontScale="85000" lnSpcReduction="10000"/>
          </a:bodyPr>
          <a:lstStyle/>
          <a:p>
            <a:pPr marL="0" indent="0">
              <a:buNone/>
            </a:pPr>
            <a:r>
              <a:rPr lang="en-GB" dirty="0">
                <a:highlight>
                  <a:srgbClr val="FFFF00"/>
                </a:highlight>
              </a:rPr>
              <a:t>I have come to a theme park to meet rollercoaster enthusiast Jay Murray, to find out what makes these rides so popular. Jay estimates he has been on 700 rides in the past 10 years, and is surprised that I have never been on one. He says that one of the attractions of these rides is that you feel out of control, but safe. Jay really wanted to emphasise the importance of safety. “All rides are tested for 1,000 hours before they open to the public,” he said. “They also do a test run on every ride each morning, and there’s a thorough annual inspection too.” </a:t>
            </a:r>
          </a:p>
          <a:p>
            <a:pPr marL="0" indent="0">
              <a:buNone/>
            </a:pPr>
            <a:r>
              <a:rPr lang="en-GB" dirty="0">
                <a:highlight>
                  <a:srgbClr val="FFFF00"/>
                </a:highlight>
              </a:rPr>
              <a:t>Rollercoasters first appeared in 17th-century Russia. These were sloping structures up to 15 metres high, built of wood, with a layer of ice on the surface which people would slide down. Rollercoasters with wheeled sledges were developed soon afterwards. Later, in Pennsylvania, in the USA, a train that had been used to deliver coal was converted to carry passengers on day trips. This gave a man called LaMarcus Thompson the idea to open a park with pleasure rides at Coney Island, New York.  A school teacher by profession, he had the eye of a designer, and the mind of a businessman. In just three weeks, he raised enough money from the rides to pay for the cost of building the park. </a:t>
            </a:r>
          </a:p>
        </p:txBody>
      </p:sp>
    </p:spTree>
    <p:extLst>
      <p:ext uri="{BB962C8B-B14F-4D97-AF65-F5344CB8AC3E}">
        <p14:creationId xmlns:p14="http://schemas.microsoft.com/office/powerpoint/2010/main" val="683306140"/>
      </p:ext>
    </p:extLst>
  </p:cSld>
  <p:clrMapOvr>
    <a:masterClrMapping/>
  </p:clrMapOvr>
  <mc:AlternateContent xmlns:mc="http://schemas.openxmlformats.org/markup-compatibility/2006" xmlns:p14="http://schemas.microsoft.com/office/powerpoint/2010/main">
    <mc:Choice Requires="p14">
      <p:transition spd="slow" p14:dur="2000" advTm="243834"/>
    </mc:Choice>
    <mc:Fallback xmlns="">
      <p:transition spd="slow" advTm="2438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117D9A5-0774-4B55-B3E3-F3940FF1C67F}"/>
              </a:ext>
            </a:extLst>
          </p:cNvPr>
          <p:cNvSpPr>
            <a:spLocks noGrp="1"/>
          </p:cNvSpPr>
          <p:nvPr>
            <p:ph type="title"/>
          </p:nvPr>
        </p:nvSpPr>
        <p:spPr>
          <a:xfrm>
            <a:off x="1451579" y="2303047"/>
            <a:ext cx="3272093" cy="2674198"/>
          </a:xfrm>
        </p:spPr>
        <p:txBody>
          <a:bodyPr anchor="t">
            <a:normAutofit/>
          </a:bodyPr>
          <a:lstStyle/>
          <a:p>
            <a:r>
              <a:rPr lang="en-GB" dirty="0"/>
              <a:t>Overview </a:t>
            </a:r>
          </a:p>
        </p:txBody>
      </p:sp>
      <p:cxnSp>
        <p:nvCxnSpPr>
          <p:cNvPr id="14" name="Straight Connector 1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 name="Picture 1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28F2349-C634-4998-9472-9E33D14BDBA9}"/>
              </a:ext>
            </a:extLst>
          </p:cNvPr>
          <p:cNvGraphicFramePr>
            <a:graphicFrameLocks noGrp="1"/>
          </p:cNvGraphicFramePr>
          <p:nvPr>
            <p:ph idx="1"/>
            <p:extLst>
              <p:ext uri="{D42A27DB-BD31-4B8C-83A1-F6EECF244321}">
                <p14:modId xmlns:p14="http://schemas.microsoft.com/office/powerpoint/2010/main" val="1172165173"/>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2994314"/>
      </p:ext>
    </p:extLst>
  </p:cSld>
  <p:clrMapOvr>
    <a:masterClrMapping/>
  </p:clrMapOvr>
  <mc:AlternateContent xmlns:mc="http://schemas.openxmlformats.org/markup-compatibility/2006" xmlns:p14="http://schemas.microsoft.com/office/powerpoint/2010/main">
    <mc:Choice Requires="p14">
      <p:transition spd="slow" p14:dur="2000" advTm="93925"/>
    </mc:Choice>
    <mc:Fallback xmlns="">
      <p:transition spd="slow" advTm="9392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F267-F0EB-4510-BC92-0E0F7ACECC96}"/>
              </a:ext>
            </a:extLst>
          </p:cNvPr>
          <p:cNvSpPr>
            <a:spLocks noGrp="1"/>
          </p:cNvSpPr>
          <p:nvPr>
            <p:ph type="title"/>
          </p:nvPr>
        </p:nvSpPr>
        <p:spPr>
          <a:xfrm>
            <a:off x="1451579" y="804520"/>
            <a:ext cx="9603275" cy="799198"/>
          </a:xfrm>
        </p:spPr>
        <p:txBody>
          <a:bodyPr>
            <a:normAutofit/>
          </a:bodyPr>
          <a:lstStyle/>
          <a:p>
            <a:pPr algn="ctr"/>
            <a:r>
              <a:rPr lang="en-GB" dirty="0"/>
              <a:t>answers</a:t>
            </a:r>
          </a:p>
        </p:txBody>
      </p:sp>
      <p:sp>
        <p:nvSpPr>
          <p:cNvPr id="3" name="Content Placeholder 2">
            <a:extLst>
              <a:ext uri="{FF2B5EF4-FFF2-40B4-BE49-F238E27FC236}">
                <a16:creationId xmlns:a16="http://schemas.microsoft.com/office/drawing/2014/main" id="{B1FD24C1-F04C-4A51-8FC8-FE32A78ABACF}"/>
              </a:ext>
            </a:extLst>
          </p:cNvPr>
          <p:cNvSpPr>
            <a:spLocks noGrp="1"/>
          </p:cNvSpPr>
          <p:nvPr>
            <p:ph idx="1"/>
          </p:nvPr>
        </p:nvSpPr>
        <p:spPr>
          <a:xfrm>
            <a:off x="1451579" y="1856934"/>
            <a:ext cx="9603275" cy="4196545"/>
          </a:xfrm>
        </p:spPr>
        <p:txBody>
          <a:bodyPr>
            <a:normAutofit fontScale="92500" lnSpcReduction="10000"/>
          </a:bodyPr>
          <a:lstStyle/>
          <a:p>
            <a:pPr marL="0" indent="0">
              <a:buNone/>
            </a:pPr>
            <a:r>
              <a:rPr lang="en-GB" sz="2500" b="1" dirty="0"/>
              <a:t>Choose four statements which are true:</a:t>
            </a:r>
          </a:p>
          <a:p>
            <a:pPr marL="0" indent="0">
              <a:buNone/>
            </a:pPr>
            <a:r>
              <a:rPr lang="en-GB" sz="2500" dirty="0"/>
              <a:t>The writer’s name is Jay Murray.</a:t>
            </a:r>
          </a:p>
          <a:p>
            <a:pPr marL="0" indent="0">
              <a:buNone/>
            </a:pPr>
            <a:r>
              <a:rPr lang="en-GB" sz="2500" dirty="0">
                <a:highlight>
                  <a:srgbClr val="00FF00"/>
                </a:highlight>
              </a:rPr>
              <a:t>Jay Murray has been on about 700 rides.</a:t>
            </a:r>
          </a:p>
          <a:p>
            <a:pPr marL="0" indent="0">
              <a:buNone/>
            </a:pPr>
            <a:r>
              <a:rPr lang="en-GB" sz="2500" dirty="0"/>
              <a:t>All rides are tested for 1,000 hours each morning.</a:t>
            </a:r>
          </a:p>
          <a:p>
            <a:pPr marL="0" indent="0">
              <a:buNone/>
            </a:pPr>
            <a:r>
              <a:rPr lang="en-GB" sz="2500" dirty="0">
                <a:highlight>
                  <a:srgbClr val="00FF00"/>
                </a:highlight>
              </a:rPr>
              <a:t>The first rollercoasters were in Russia.</a:t>
            </a:r>
          </a:p>
          <a:p>
            <a:pPr marL="0" indent="0">
              <a:buNone/>
            </a:pPr>
            <a:r>
              <a:rPr lang="en-GB" sz="2500" dirty="0">
                <a:highlight>
                  <a:srgbClr val="00FF00"/>
                </a:highlight>
              </a:rPr>
              <a:t>Rollercoasters were first built of wood.</a:t>
            </a:r>
          </a:p>
          <a:p>
            <a:pPr marL="0" indent="0">
              <a:buNone/>
            </a:pPr>
            <a:r>
              <a:rPr lang="en-GB" sz="2500" dirty="0"/>
              <a:t>LaMarcus Thompson was a designer.</a:t>
            </a:r>
          </a:p>
          <a:p>
            <a:pPr marL="0" indent="0">
              <a:buNone/>
            </a:pPr>
            <a:r>
              <a:rPr lang="en-GB" sz="2500" dirty="0">
                <a:highlight>
                  <a:srgbClr val="00FF00"/>
                </a:highlight>
              </a:rPr>
              <a:t>It took three weeks to pay for the cost of the park.</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50717658"/>
      </p:ext>
    </p:extLst>
  </p:cSld>
  <p:clrMapOvr>
    <a:masterClrMapping/>
  </p:clrMapOvr>
  <mc:AlternateContent xmlns:mc="http://schemas.openxmlformats.org/markup-compatibility/2006" xmlns:p14="http://schemas.microsoft.com/office/powerpoint/2010/main">
    <mc:Choice Requires="p14">
      <p:transition spd="slow" p14:dur="2000" advTm="9082"/>
    </mc:Choice>
    <mc:Fallback xmlns="">
      <p:transition spd="slow" advTm="908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C560-9DB4-4FDF-8785-5FF452DDCA10}"/>
              </a:ext>
            </a:extLst>
          </p:cNvPr>
          <p:cNvSpPr>
            <a:spLocks noGrp="1"/>
          </p:cNvSpPr>
          <p:nvPr>
            <p:ph type="ctrTitle"/>
          </p:nvPr>
        </p:nvSpPr>
        <p:spPr>
          <a:xfrm>
            <a:off x="140677" y="140677"/>
            <a:ext cx="4513617" cy="5950634"/>
          </a:xfrm>
        </p:spPr>
        <p:txBody>
          <a:bodyPr anchor="ctr">
            <a:normAutofit fontScale="90000"/>
          </a:bodyPr>
          <a:lstStyle/>
          <a:p>
            <a:br>
              <a:rPr lang="en-GB" sz="2200" dirty="0"/>
            </a:br>
            <a:r>
              <a:rPr lang="en-GB" sz="2200" dirty="0"/>
              <a:t>As  you practice, so you will become faster and more accurate. </a:t>
            </a:r>
            <a:br>
              <a:rPr lang="en-GB" sz="2200" dirty="0"/>
            </a:br>
            <a:br>
              <a:rPr lang="en-GB" sz="2200" dirty="0"/>
            </a:br>
            <a:r>
              <a:rPr lang="en-GB" sz="2200" b="1" i="1" dirty="0"/>
              <a:t>Read carefully, </a:t>
            </a:r>
            <a:r>
              <a:rPr lang="en-GB" sz="2200" dirty="0"/>
              <a:t>sometimes the question can be a little tricky! </a:t>
            </a:r>
            <a:br>
              <a:rPr lang="en-GB" sz="2200" dirty="0"/>
            </a:br>
            <a:r>
              <a:rPr lang="en-GB" sz="2200" dirty="0"/>
              <a:t>Make sure you </a:t>
            </a:r>
            <a:r>
              <a:rPr lang="en-GB" sz="2200" b="1" i="1" dirty="0"/>
              <a:t>double check </a:t>
            </a:r>
            <a:r>
              <a:rPr lang="en-GB" sz="2200" dirty="0"/>
              <a:t>your answer. </a:t>
            </a:r>
            <a:br>
              <a:rPr lang="en-GB" sz="2200" dirty="0"/>
            </a:br>
            <a:br>
              <a:rPr lang="en-GB" sz="2200" dirty="0"/>
            </a:br>
            <a:r>
              <a:rPr lang="en-GB" sz="2200" dirty="0"/>
              <a:t>In the exam this question is worth 4 marks, therefore it should not take  you  any longer than </a:t>
            </a:r>
            <a:r>
              <a:rPr lang="en-GB" sz="2200" b="1" i="1" dirty="0"/>
              <a:t>five  minutes</a:t>
            </a:r>
            <a:r>
              <a:rPr lang="en-GB" sz="2200" dirty="0"/>
              <a:t>!</a:t>
            </a:r>
            <a:br>
              <a:rPr lang="en-GB" sz="2200" dirty="0"/>
            </a:br>
            <a:br>
              <a:rPr lang="en-GB" sz="2200" dirty="0"/>
            </a:br>
            <a:r>
              <a:rPr lang="en-GB" sz="2200" dirty="0"/>
              <a:t>When  you complete  the coursework for this unit  you will have plenty more practice, so  that when  you tackle some past paper questions in your tutorial you should be  an expert! </a:t>
            </a:r>
            <a:br>
              <a:rPr lang="en-GB" sz="2200" dirty="0"/>
            </a:br>
            <a:endParaRPr lang="en-GB" sz="2200" dirty="0">
              <a:solidFill>
                <a:schemeClr val="tx1"/>
              </a:solidFill>
            </a:endParaRPr>
          </a:p>
        </p:txBody>
      </p:sp>
      <p:pic>
        <p:nvPicPr>
          <p:cNvPr id="4" name="Picture 3">
            <a:extLst>
              <a:ext uri="{FF2B5EF4-FFF2-40B4-BE49-F238E27FC236}">
                <a16:creationId xmlns:a16="http://schemas.microsoft.com/office/drawing/2014/main" id="{F7EC9701-D13C-489D-B4F6-BB8926849B66}"/>
              </a:ext>
            </a:extLst>
          </p:cNvPr>
          <p:cNvPicPr>
            <a:picLocks noChangeAspect="1"/>
          </p:cNvPicPr>
          <p:nvPr/>
        </p:nvPicPr>
        <p:blipFill rotWithShape="1">
          <a:blip r:embed="rId2"/>
          <a:srcRect l="14513" r="12396"/>
          <a:stretch/>
        </p:blipFill>
        <p:spPr>
          <a:xfrm>
            <a:off x="4654295" y="10"/>
            <a:ext cx="7537705" cy="6857990"/>
          </a:xfrm>
          <a:prstGeom prst="rect">
            <a:avLst/>
          </a:prstGeom>
        </p:spPr>
      </p:pic>
    </p:spTree>
    <p:extLst>
      <p:ext uri="{BB962C8B-B14F-4D97-AF65-F5344CB8AC3E}">
        <p14:creationId xmlns:p14="http://schemas.microsoft.com/office/powerpoint/2010/main" val="1955965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5641"/>
    </mc:Choice>
    <mc:Fallback xmlns="">
      <p:transition spd="slow" advTm="14564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BA68-0384-4A41-83C7-F023C25588E8}"/>
              </a:ext>
            </a:extLst>
          </p:cNvPr>
          <p:cNvSpPr>
            <a:spLocks noGrp="1"/>
          </p:cNvSpPr>
          <p:nvPr>
            <p:ph type="title"/>
          </p:nvPr>
        </p:nvSpPr>
        <p:spPr>
          <a:xfrm>
            <a:off x="1451579" y="804519"/>
            <a:ext cx="9603275" cy="771063"/>
          </a:xfrm>
        </p:spPr>
        <p:txBody>
          <a:bodyPr/>
          <a:lstStyle/>
          <a:p>
            <a:pPr algn="ctr"/>
            <a:r>
              <a:rPr lang="en-GB" dirty="0"/>
              <a:t>Fact or fiction?</a:t>
            </a:r>
          </a:p>
        </p:txBody>
      </p:sp>
      <p:sp>
        <p:nvSpPr>
          <p:cNvPr id="3" name="Content Placeholder 2">
            <a:extLst>
              <a:ext uri="{FF2B5EF4-FFF2-40B4-BE49-F238E27FC236}">
                <a16:creationId xmlns:a16="http://schemas.microsoft.com/office/drawing/2014/main" id="{BE613DDC-B77F-4145-AC3D-E4423B9E2792}"/>
              </a:ext>
            </a:extLst>
          </p:cNvPr>
          <p:cNvSpPr>
            <a:spLocks noGrp="1"/>
          </p:cNvSpPr>
          <p:nvPr>
            <p:ph idx="1"/>
          </p:nvPr>
        </p:nvSpPr>
        <p:spPr>
          <a:xfrm>
            <a:off x="1451579" y="1853754"/>
            <a:ext cx="9603275" cy="4012474"/>
          </a:xfrm>
        </p:spPr>
        <p:txBody>
          <a:bodyPr/>
          <a:lstStyle/>
          <a:p>
            <a:pPr marL="0" indent="0">
              <a:buNone/>
            </a:pPr>
            <a:r>
              <a:rPr lang="en-GB" sz="2400" dirty="0"/>
              <a:t>Remember that for Paper 1 the answers are all based on an extract (which means just a part of) a fictional text – such as a book, or a short story.</a:t>
            </a:r>
          </a:p>
          <a:p>
            <a:pPr marL="0" indent="0">
              <a:buNone/>
            </a:pPr>
            <a:r>
              <a:rPr lang="en-GB" sz="2400" dirty="0"/>
              <a:t>While in Paper 2 the answers are all based on two extracts from non-fictional texts – such as a newspaper or a magazine.</a:t>
            </a:r>
          </a:p>
          <a:p>
            <a:pPr marL="0" indent="0">
              <a:buNone/>
            </a:pPr>
            <a:r>
              <a:rPr lang="en-GB" sz="2400" dirty="0"/>
              <a:t>Also in Paper 2 – one of the texts will be modern (like the language we use nowadays), but the other will be from quite a long time ago. This means that sometimes they will use words we don’t use anymore and write in an old fashioned way.  </a:t>
            </a:r>
          </a:p>
          <a:p>
            <a:pPr marL="0" indent="0">
              <a:buNone/>
            </a:pPr>
            <a:endParaRPr lang="en-GB" dirty="0"/>
          </a:p>
        </p:txBody>
      </p:sp>
    </p:spTree>
    <p:extLst>
      <p:ext uri="{BB962C8B-B14F-4D97-AF65-F5344CB8AC3E}">
        <p14:creationId xmlns:p14="http://schemas.microsoft.com/office/powerpoint/2010/main" val="3579613387"/>
      </p:ext>
    </p:extLst>
  </p:cSld>
  <p:clrMapOvr>
    <a:masterClrMapping/>
  </p:clrMapOvr>
  <mc:AlternateContent xmlns:mc="http://schemas.openxmlformats.org/markup-compatibility/2006" xmlns:p14="http://schemas.microsoft.com/office/powerpoint/2010/main">
    <mc:Choice Requires="p14">
      <p:transition spd="slow" p14:dur="2000" advTm="63191"/>
    </mc:Choice>
    <mc:Fallback xmlns="">
      <p:transition spd="slow" advTm="631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47AC-86F2-4916-8DDB-A89A99B947F3}"/>
              </a:ext>
            </a:extLst>
          </p:cNvPr>
          <p:cNvSpPr>
            <a:spLocks noGrp="1"/>
          </p:cNvSpPr>
          <p:nvPr>
            <p:ph type="title"/>
          </p:nvPr>
        </p:nvSpPr>
        <p:spPr/>
        <p:txBody>
          <a:bodyPr/>
          <a:lstStyle/>
          <a:p>
            <a:pPr algn="ctr"/>
            <a:r>
              <a:rPr lang="en-GB" dirty="0"/>
              <a:t>Let’s Practice!</a:t>
            </a:r>
          </a:p>
        </p:txBody>
      </p:sp>
      <p:sp>
        <p:nvSpPr>
          <p:cNvPr id="3" name="Content Placeholder 2">
            <a:extLst>
              <a:ext uri="{FF2B5EF4-FFF2-40B4-BE49-F238E27FC236}">
                <a16:creationId xmlns:a16="http://schemas.microsoft.com/office/drawing/2014/main" id="{791EB0B3-623D-4C2B-A4DA-978EFFB868D8}"/>
              </a:ext>
            </a:extLst>
          </p:cNvPr>
          <p:cNvSpPr>
            <a:spLocks noGrp="1"/>
          </p:cNvSpPr>
          <p:nvPr>
            <p:ph idx="1"/>
          </p:nvPr>
        </p:nvSpPr>
        <p:spPr/>
        <p:txBody>
          <a:bodyPr/>
          <a:lstStyle/>
          <a:p>
            <a:pPr marL="0" indent="0">
              <a:buNone/>
            </a:pPr>
            <a:r>
              <a:rPr lang="en-GB" sz="3600" dirty="0"/>
              <a:t>Read the extract from a university newsletter on the following slide, then together we will use our skimming and scanning skills to find the answers to the questions on slide 6.</a:t>
            </a:r>
          </a:p>
          <a:p>
            <a:pPr marL="0" indent="0">
              <a:buNone/>
            </a:pPr>
            <a:endParaRPr lang="en-GB" sz="3600" dirty="0"/>
          </a:p>
          <a:p>
            <a:pPr marL="0" indent="0">
              <a:buNone/>
            </a:pPr>
            <a:endParaRPr lang="en-GB" dirty="0"/>
          </a:p>
        </p:txBody>
      </p:sp>
    </p:spTree>
    <p:extLst>
      <p:ext uri="{BB962C8B-B14F-4D97-AF65-F5344CB8AC3E}">
        <p14:creationId xmlns:p14="http://schemas.microsoft.com/office/powerpoint/2010/main" val="2264092801"/>
      </p:ext>
    </p:extLst>
  </p:cSld>
  <p:clrMapOvr>
    <a:masterClrMapping/>
  </p:clrMapOvr>
  <mc:AlternateContent xmlns:mc="http://schemas.openxmlformats.org/markup-compatibility/2006" xmlns:p14="http://schemas.microsoft.com/office/powerpoint/2010/main">
    <mc:Choice Requires="p14">
      <p:transition spd="slow" p14:dur="2000" advTm="67481"/>
    </mc:Choice>
    <mc:Fallback xmlns="">
      <p:transition spd="slow" advTm="674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BF9-F195-4603-B65F-8BAD2DF8C33B}"/>
              </a:ext>
            </a:extLst>
          </p:cNvPr>
          <p:cNvSpPr>
            <a:spLocks noGrp="1"/>
          </p:cNvSpPr>
          <p:nvPr>
            <p:ph type="title"/>
          </p:nvPr>
        </p:nvSpPr>
        <p:spPr>
          <a:xfrm>
            <a:off x="1451579" y="633045"/>
            <a:ext cx="9603275" cy="914401"/>
          </a:xfrm>
        </p:spPr>
        <p:txBody>
          <a:bodyPr>
            <a:noAutofit/>
          </a:bodyPr>
          <a:lstStyle/>
          <a:p>
            <a:pPr algn="ctr"/>
            <a:r>
              <a:rPr lang="en-GB" sz="2400" b="1" dirty="0">
                <a:solidFill>
                  <a:prstClr val="black"/>
                </a:solidFill>
              </a:rPr>
              <a:t>Northtown University Volunteers needed! Can you help? </a:t>
            </a:r>
            <a:br>
              <a:rPr lang="en-GB" sz="2400" b="1" dirty="0">
                <a:solidFill>
                  <a:prstClr val="black"/>
                </a:solidFill>
              </a:rPr>
            </a:br>
            <a:endParaRPr lang="en-GB" sz="2400" dirty="0"/>
          </a:p>
        </p:txBody>
      </p:sp>
      <p:sp>
        <p:nvSpPr>
          <p:cNvPr id="3" name="Content Placeholder 2">
            <a:extLst>
              <a:ext uri="{FF2B5EF4-FFF2-40B4-BE49-F238E27FC236}">
                <a16:creationId xmlns:a16="http://schemas.microsoft.com/office/drawing/2014/main" id="{8E02A0DD-95C1-4294-BC59-63BB0E7CCF99}"/>
              </a:ext>
            </a:extLst>
          </p:cNvPr>
          <p:cNvSpPr>
            <a:spLocks noGrp="1"/>
          </p:cNvSpPr>
          <p:nvPr>
            <p:ph idx="1"/>
          </p:nvPr>
        </p:nvSpPr>
        <p:spPr>
          <a:xfrm>
            <a:off x="801858" y="1871003"/>
            <a:ext cx="10635175" cy="4182477"/>
          </a:xfrm>
        </p:spPr>
        <p:txBody>
          <a:bodyPr>
            <a:noAutofit/>
          </a:bodyPr>
          <a:lstStyle/>
          <a:p>
            <a:pPr marL="0" lvl="0" indent="0">
              <a:buClr>
                <a:srgbClr val="B71E42"/>
              </a:buClr>
              <a:buNone/>
            </a:pPr>
            <a:r>
              <a:rPr lang="en-GB" sz="1500" dirty="0">
                <a:solidFill>
                  <a:prstClr val="black"/>
                </a:solidFill>
                <a:highlight>
                  <a:srgbClr val="FFFF00"/>
                </a:highlight>
              </a:rPr>
              <a:t>In July, Northtown University will be holding three open days for future students, and we need more of you to help on these days. There will be hundreds of visitors – mainly teenagers in their last year of school, who are interested in studying at our university next year, but also some parents and teachers. </a:t>
            </a:r>
          </a:p>
          <a:p>
            <a:pPr marL="0" lvl="0" indent="0">
              <a:buClr>
                <a:srgbClr val="B71E42"/>
              </a:buClr>
              <a:buNone/>
            </a:pPr>
            <a:r>
              <a:rPr lang="en-GB" sz="1500" dirty="0">
                <a:solidFill>
                  <a:prstClr val="black"/>
                </a:solidFill>
                <a:highlight>
                  <a:srgbClr val="FFFF00"/>
                </a:highlight>
              </a:rPr>
              <a:t>The open days take place on Thursday 6, Friday 7 and Wednesday 12 July. Approximately 45 student volunteers are needed on each date, although we now have sufficient numbers for the first and last of these. </a:t>
            </a:r>
          </a:p>
          <a:p>
            <a:pPr marL="0" lvl="0" indent="0">
              <a:buClr>
                <a:srgbClr val="B71E42"/>
              </a:buClr>
              <a:buNone/>
            </a:pPr>
            <a:r>
              <a:rPr lang="en-GB" sz="1500" dirty="0">
                <a:solidFill>
                  <a:prstClr val="black"/>
                </a:solidFill>
                <a:highlight>
                  <a:srgbClr val="FFFF00"/>
                </a:highlight>
              </a:rPr>
              <a:t>In previous years, each student volunteer wore a purple sweatshirt with Northtown printed on it. From feedback, we have learned that these can be too hot, so we have ordered a red T-shirt for each volunteer instead. We will, of course, give everyone a folder containing all the necessary information as well. </a:t>
            </a:r>
            <a:endParaRPr lang="en-GB" sz="1500" b="1" dirty="0">
              <a:solidFill>
                <a:prstClr val="black"/>
              </a:solidFill>
              <a:highlight>
                <a:srgbClr val="FFFF00"/>
              </a:highlight>
            </a:endParaRPr>
          </a:p>
          <a:p>
            <a:pPr marL="0" lvl="0" indent="0">
              <a:buClr>
                <a:srgbClr val="B71E42"/>
              </a:buClr>
              <a:buNone/>
            </a:pPr>
            <a:r>
              <a:rPr lang="en-GB" sz="1500" dirty="0">
                <a:solidFill>
                  <a:prstClr val="black"/>
                </a:solidFill>
                <a:highlight>
                  <a:srgbClr val="FFFF00"/>
                </a:highlight>
              </a:rPr>
              <a:t>Visitors will have received details about their open day in advance. They should enter the university by the South Gate, then report to the welcome desk in order to sign in. There, they will meet a student volunteer, and they will each be provided with a name badge, a map of the site and a bag which has the university logo on it. This will contain an information pack and a university key ring. </a:t>
            </a:r>
          </a:p>
          <a:p>
            <a:pPr marL="0" lvl="0" indent="0">
              <a:buClr>
                <a:srgbClr val="B71E42"/>
              </a:buClr>
              <a:buNone/>
            </a:pPr>
            <a:r>
              <a:rPr lang="en-GB" sz="1500" dirty="0">
                <a:solidFill>
                  <a:prstClr val="black"/>
                </a:solidFill>
                <a:highlight>
                  <a:srgbClr val="FFFF00"/>
                </a:highlight>
              </a:rPr>
              <a:t>After signing in, visitors will go to the Great Hall where there will be two short talks: Professor Jameson’s opening speech, ‘Why choose Northtown?’, followed by ‘Student life’, a talk by third year students. </a:t>
            </a:r>
            <a:endParaRPr lang="en-GB" sz="1500" dirty="0"/>
          </a:p>
        </p:txBody>
      </p:sp>
    </p:spTree>
    <p:extLst>
      <p:ext uri="{BB962C8B-B14F-4D97-AF65-F5344CB8AC3E}">
        <p14:creationId xmlns:p14="http://schemas.microsoft.com/office/powerpoint/2010/main" val="2771530246"/>
      </p:ext>
    </p:extLst>
  </p:cSld>
  <p:clrMapOvr>
    <a:masterClrMapping/>
  </p:clrMapOvr>
  <mc:AlternateContent xmlns:mc="http://schemas.openxmlformats.org/markup-compatibility/2006" xmlns:p14="http://schemas.microsoft.com/office/powerpoint/2010/main">
    <mc:Choice Requires="p14">
      <p:transition spd="slow" p14:dur="2000" advTm="145931"/>
    </mc:Choice>
    <mc:Fallback xmlns="">
      <p:transition spd="slow" advTm="1459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24B9-9BEF-4917-B0F9-4A41BAFE9E15}"/>
              </a:ext>
            </a:extLst>
          </p:cNvPr>
          <p:cNvSpPr>
            <a:spLocks noGrp="1"/>
          </p:cNvSpPr>
          <p:nvPr>
            <p:ph type="title"/>
          </p:nvPr>
        </p:nvSpPr>
        <p:spPr>
          <a:xfrm>
            <a:off x="1451579" y="804520"/>
            <a:ext cx="9603275" cy="686656"/>
          </a:xfrm>
        </p:spPr>
        <p:txBody>
          <a:bodyPr/>
          <a:lstStyle/>
          <a:p>
            <a:pPr algn="ctr"/>
            <a:r>
              <a:rPr lang="en-GB" dirty="0"/>
              <a:t>Questions</a:t>
            </a:r>
          </a:p>
        </p:txBody>
      </p:sp>
      <p:sp>
        <p:nvSpPr>
          <p:cNvPr id="3" name="Content Placeholder 2">
            <a:extLst>
              <a:ext uri="{FF2B5EF4-FFF2-40B4-BE49-F238E27FC236}">
                <a16:creationId xmlns:a16="http://schemas.microsoft.com/office/drawing/2014/main" id="{A8FF0534-B0DA-41F7-B4BC-31A6F6911382}"/>
              </a:ext>
            </a:extLst>
          </p:cNvPr>
          <p:cNvSpPr>
            <a:spLocks noGrp="1"/>
          </p:cNvSpPr>
          <p:nvPr>
            <p:ph idx="1"/>
          </p:nvPr>
        </p:nvSpPr>
        <p:spPr>
          <a:xfrm>
            <a:off x="1451579" y="2015732"/>
            <a:ext cx="9603275" cy="3766090"/>
          </a:xfrm>
        </p:spPr>
        <p:txBody>
          <a:bodyPr>
            <a:normAutofit/>
          </a:bodyPr>
          <a:lstStyle/>
          <a:p>
            <a:pPr marL="0" indent="0">
              <a:buNone/>
            </a:pPr>
            <a:r>
              <a:rPr lang="en-GB" sz="2800" dirty="0"/>
              <a:t>1.  On which date in July are student volunteers still needed? </a:t>
            </a:r>
          </a:p>
          <a:p>
            <a:pPr marL="0" indent="0">
              <a:buNone/>
            </a:pPr>
            <a:r>
              <a:rPr lang="en-GB" sz="2800" dirty="0"/>
              <a:t>2.  What will the student volunteers wear? </a:t>
            </a:r>
          </a:p>
          <a:p>
            <a:pPr marL="0" indent="0">
              <a:buNone/>
            </a:pPr>
            <a:r>
              <a:rPr lang="en-GB" sz="2800" dirty="0"/>
              <a:t>3.  What will all visitors receive inside their bag? Give two details.  </a:t>
            </a:r>
          </a:p>
          <a:p>
            <a:pPr marL="0" indent="0">
              <a:buNone/>
            </a:pPr>
            <a:r>
              <a:rPr lang="en-GB" sz="2800" dirty="0"/>
              <a:t>4.  What is the title of the first talk on each open day? </a:t>
            </a:r>
          </a:p>
          <a:p>
            <a:endParaRPr lang="en-GB" dirty="0"/>
          </a:p>
        </p:txBody>
      </p:sp>
    </p:spTree>
    <p:extLst>
      <p:ext uri="{BB962C8B-B14F-4D97-AF65-F5344CB8AC3E}">
        <p14:creationId xmlns:p14="http://schemas.microsoft.com/office/powerpoint/2010/main" val="231505668"/>
      </p:ext>
    </p:extLst>
  </p:cSld>
  <p:clrMapOvr>
    <a:masterClrMapping/>
  </p:clrMapOvr>
  <mc:AlternateContent xmlns:mc="http://schemas.openxmlformats.org/markup-compatibility/2006" xmlns:p14="http://schemas.microsoft.com/office/powerpoint/2010/main">
    <mc:Choice Requires="p14">
      <p:transition spd="slow" p14:dur="2000" advTm="62934"/>
    </mc:Choice>
    <mc:Fallback xmlns="">
      <p:transition spd="slow" advTm="629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ABF9-F195-4603-B65F-8BAD2DF8C33B}"/>
              </a:ext>
            </a:extLst>
          </p:cNvPr>
          <p:cNvSpPr>
            <a:spLocks noGrp="1"/>
          </p:cNvSpPr>
          <p:nvPr>
            <p:ph type="title"/>
          </p:nvPr>
        </p:nvSpPr>
        <p:spPr>
          <a:xfrm>
            <a:off x="1451579" y="633045"/>
            <a:ext cx="9603275" cy="914401"/>
          </a:xfrm>
        </p:spPr>
        <p:txBody>
          <a:bodyPr>
            <a:noAutofit/>
          </a:bodyPr>
          <a:lstStyle/>
          <a:p>
            <a:pPr algn="ctr"/>
            <a:r>
              <a:rPr lang="en-GB" sz="2400" b="1" dirty="0">
                <a:solidFill>
                  <a:prstClr val="black"/>
                </a:solidFill>
              </a:rPr>
              <a:t>Northtown University Volunteers needed! Can you help? </a:t>
            </a:r>
            <a:br>
              <a:rPr lang="en-GB" sz="2400" b="1" dirty="0">
                <a:solidFill>
                  <a:prstClr val="black"/>
                </a:solidFill>
              </a:rPr>
            </a:br>
            <a:endParaRPr lang="en-GB" sz="2400" dirty="0"/>
          </a:p>
        </p:txBody>
      </p:sp>
      <p:sp>
        <p:nvSpPr>
          <p:cNvPr id="3" name="Content Placeholder 2">
            <a:extLst>
              <a:ext uri="{FF2B5EF4-FFF2-40B4-BE49-F238E27FC236}">
                <a16:creationId xmlns:a16="http://schemas.microsoft.com/office/drawing/2014/main" id="{8E02A0DD-95C1-4294-BC59-63BB0E7CCF99}"/>
              </a:ext>
            </a:extLst>
          </p:cNvPr>
          <p:cNvSpPr>
            <a:spLocks noGrp="1"/>
          </p:cNvSpPr>
          <p:nvPr>
            <p:ph idx="1"/>
          </p:nvPr>
        </p:nvSpPr>
        <p:spPr>
          <a:xfrm>
            <a:off x="801858" y="1871003"/>
            <a:ext cx="10635175" cy="4182477"/>
          </a:xfrm>
        </p:spPr>
        <p:txBody>
          <a:bodyPr>
            <a:noAutofit/>
          </a:bodyPr>
          <a:lstStyle/>
          <a:p>
            <a:pPr marL="0" lvl="0" indent="0">
              <a:buClr>
                <a:srgbClr val="B71E42"/>
              </a:buClr>
              <a:buNone/>
            </a:pPr>
            <a:r>
              <a:rPr lang="en-GB" sz="1500" dirty="0">
                <a:solidFill>
                  <a:prstClr val="black"/>
                </a:solidFill>
                <a:highlight>
                  <a:srgbClr val="FFFF00"/>
                </a:highlight>
              </a:rPr>
              <a:t>In July, Northtown University will be holding three open days for future students, and we need more of you to help on these days. There will be hundreds of visitors – mainly teenagers in their last year of school, who are interested in studying at our university next year, but also some parents and teachers. </a:t>
            </a:r>
          </a:p>
          <a:p>
            <a:pPr marL="0" lvl="0" indent="0">
              <a:buClr>
                <a:srgbClr val="B71E42"/>
              </a:buClr>
              <a:buNone/>
            </a:pPr>
            <a:r>
              <a:rPr lang="en-GB" sz="1500" dirty="0">
                <a:solidFill>
                  <a:prstClr val="black"/>
                </a:solidFill>
                <a:highlight>
                  <a:srgbClr val="FFFF00"/>
                </a:highlight>
              </a:rPr>
              <a:t>The open days take place on Thursday 6, Friday 7 and Wednesday 12 July. Approximately 45 student volunteers are needed on each date, although we now have sufficient numbers for the first and last of these. </a:t>
            </a:r>
          </a:p>
          <a:p>
            <a:pPr marL="0" lvl="0" indent="0">
              <a:buClr>
                <a:srgbClr val="B71E42"/>
              </a:buClr>
              <a:buNone/>
            </a:pPr>
            <a:r>
              <a:rPr lang="en-GB" sz="1500" dirty="0">
                <a:solidFill>
                  <a:prstClr val="black"/>
                </a:solidFill>
                <a:highlight>
                  <a:srgbClr val="FFFF00"/>
                </a:highlight>
              </a:rPr>
              <a:t>In previous years, each student volunteer wore a purple sweatshirt with Northtown printed on it. From feedback, we have learned that these can be too hot, so we have ordered a red T-shirt for each volunteer instead. We will, of course, give everyone a folder containing all the necessary information as well. </a:t>
            </a:r>
            <a:endParaRPr lang="en-GB" sz="1500" b="1" dirty="0">
              <a:solidFill>
                <a:prstClr val="black"/>
              </a:solidFill>
              <a:highlight>
                <a:srgbClr val="FFFF00"/>
              </a:highlight>
            </a:endParaRPr>
          </a:p>
          <a:p>
            <a:pPr marL="0" lvl="0" indent="0">
              <a:buClr>
                <a:srgbClr val="B71E42"/>
              </a:buClr>
              <a:buNone/>
            </a:pPr>
            <a:r>
              <a:rPr lang="en-GB" sz="1500" dirty="0">
                <a:solidFill>
                  <a:prstClr val="black"/>
                </a:solidFill>
                <a:highlight>
                  <a:srgbClr val="FFFF00"/>
                </a:highlight>
              </a:rPr>
              <a:t>Visitors will have received details about their open day in advance. They should enter the university by the South Gate, then report to the welcome desk in order to sign in. There, they will meet a student volunteer, and they will each be provided with a name badge, a map of the site and a bag which has the university logo on it. This will contain an information pack and a university key ring. </a:t>
            </a:r>
          </a:p>
          <a:p>
            <a:pPr marL="0" lvl="0" indent="0">
              <a:buClr>
                <a:srgbClr val="B71E42"/>
              </a:buClr>
              <a:buNone/>
            </a:pPr>
            <a:r>
              <a:rPr lang="en-GB" sz="1500" dirty="0">
                <a:solidFill>
                  <a:prstClr val="black"/>
                </a:solidFill>
                <a:highlight>
                  <a:srgbClr val="FFFF00"/>
                </a:highlight>
              </a:rPr>
              <a:t>After signing in, visitors will go to the Great Hall where there will be two short talks: Professor Jameson’s opening speech, ‘Why choose Northtown?’, followed by ‘Student life’, a talk by third year students. </a:t>
            </a:r>
            <a:endParaRPr lang="en-GB" sz="1500" dirty="0"/>
          </a:p>
        </p:txBody>
      </p:sp>
    </p:spTree>
    <p:extLst>
      <p:ext uri="{BB962C8B-B14F-4D97-AF65-F5344CB8AC3E}">
        <p14:creationId xmlns:p14="http://schemas.microsoft.com/office/powerpoint/2010/main" val="2094734397"/>
      </p:ext>
    </p:extLst>
  </p:cSld>
  <p:clrMapOvr>
    <a:masterClrMapping/>
  </p:clrMapOvr>
  <mc:AlternateContent xmlns:mc="http://schemas.openxmlformats.org/markup-compatibility/2006" xmlns:p14="http://schemas.microsoft.com/office/powerpoint/2010/main">
    <mc:Choice Requires="p14">
      <p:transition spd="slow" p14:dur="2000" advTm="334617"/>
    </mc:Choice>
    <mc:Fallback xmlns="">
      <p:transition spd="slow" advTm="3346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75EA-1D07-4519-8B86-22D37EB0E044}"/>
              </a:ext>
            </a:extLst>
          </p:cNvPr>
          <p:cNvSpPr>
            <a:spLocks noGrp="1"/>
          </p:cNvSpPr>
          <p:nvPr>
            <p:ph type="title"/>
          </p:nvPr>
        </p:nvSpPr>
        <p:spPr>
          <a:xfrm>
            <a:off x="1451579" y="804520"/>
            <a:ext cx="9603275" cy="799198"/>
          </a:xfrm>
        </p:spPr>
        <p:txBody>
          <a:bodyPr/>
          <a:lstStyle/>
          <a:p>
            <a:pPr algn="ctr"/>
            <a:r>
              <a:rPr lang="en-GB" dirty="0"/>
              <a:t>answers</a:t>
            </a:r>
          </a:p>
        </p:txBody>
      </p:sp>
      <p:sp>
        <p:nvSpPr>
          <p:cNvPr id="3" name="Content Placeholder 2">
            <a:extLst>
              <a:ext uri="{FF2B5EF4-FFF2-40B4-BE49-F238E27FC236}">
                <a16:creationId xmlns:a16="http://schemas.microsoft.com/office/drawing/2014/main" id="{08C1EC18-0B11-41C9-979D-ABC4860E603B}"/>
              </a:ext>
            </a:extLst>
          </p:cNvPr>
          <p:cNvSpPr>
            <a:spLocks noGrp="1"/>
          </p:cNvSpPr>
          <p:nvPr>
            <p:ph idx="1"/>
          </p:nvPr>
        </p:nvSpPr>
        <p:spPr>
          <a:xfrm>
            <a:off x="1451579" y="1853754"/>
            <a:ext cx="9603275" cy="4321962"/>
          </a:xfrm>
        </p:spPr>
        <p:txBody>
          <a:bodyPr>
            <a:normAutofit lnSpcReduction="10000"/>
          </a:bodyPr>
          <a:lstStyle/>
          <a:p>
            <a:pPr marL="0" indent="0">
              <a:buNone/>
            </a:pPr>
            <a:r>
              <a:rPr lang="en-GB" sz="2300" dirty="0"/>
              <a:t>1.  On which date in July are student volunteers still needed? </a:t>
            </a:r>
          </a:p>
          <a:p>
            <a:pPr marL="0" indent="0">
              <a:buNone/>
            </a:pPr>
            <a:r>
              <a:rPr lang="en-GB" sz="2300" dirty="0"/>
              <a:t>A:  </a:t>
            </a:r>
            <a:r>
              <a:rPr lang="en-GB" sz="2300" dirty="0">
                <a:highlight>
                  <a:srgbClr val="00FF00"/>
                </a:highlight>
              </a:rPr>
              <a:t>Friday 7</a:t>
            </a:r>
          </a:p>
          <a:p>
            <a:pPr marL="0" indent="0">
              <a:buNone/>
            </a:pPr>
            <a:r>
              <a:rPr lang="en-GB" sz="2300" dirty="0"/>
              <a:t>2.  What will the student volunteers wear? </a:t>
            </a:r>
          </a:p>
          <a:p>
            <a:pPr marL="0" indent="0">
              <a:buNone/>
            </a:pPr>
            <a:r>
              <a:rPr lang="en-GB" sz="2300" dirty="0"/>
              <a:t>A:  </a:t>
            </a:r>
            <a:r>
              <a:rPr lang="en-GB" sz="2300" dirty="0">
                <a:highlight>
                  <a:srgbClr val="00FF00"/>
                </a:highlight>
              </a:rPr>
              <a:t>Red T shirt</a:t>
            </a:r>
          </a:p>
          <a:p>
            <a:pPr marL="0" indent="0">
              <a:buNone/>
            </a:pPr>
            <a:r>
              <a:rPr lang="en-GB" sz="2300" dirty="0"/>
              <a:t>3.  What will all visitors receive inside their bag? Give two details.</a:t>
            </a:r>
          </a:p>
          <a:p>
            <a:pPr marL="0" indent="0">
              <a:buNone/>
            </a:pPr>
            <a:r>
              <a:rPr lang="en-GB" sz="2300" dirty="0">
                <a:solidFill>
                  <a:prstClr val="black"/>
                </a:solidFill>
              </a:rPr>
              <a:t>A:  </a:t>
            </a:r>
            <a:r>
              <a:rPr lang="en-GB" sz="2300" dirty="0">
                <a:solidFill>
                  <a:prstClr val="black"/>
                </a:solidFill>
                <a:highlight>
                  <a:srgbClr val="00FF00"/>
                </a:highlight>
              </a:rPr>
              <a:t>An information pack and a university key ring.</a:t>
            </a:r>
            <a:endParaRPr lang="en-GB" sz="2300" dirty="0">
              <a:highlight>
                <a:srgbClr val="00FF00"/>
              </a:highlight>
            </a:endParaRPr>
          </a:p>
          <a:p>
            <a:pPr marL="0" indent="0">
              <a:buNone/>
            </a:pPr>
            <a:r>
              <a:rPr lang="en-GB" sz="2300" dirty="0"/>
              <a:t>4.  What is the title of the first talk on each open day? </a:t>
            </a:r>
          </a:p>
          <a:p>
            <a:pPr marL="0" indent="0">
              <a:buNone/>
            </a:pPr>
            <a:r>
              <a:rPr lang="en-GB" sz="2300" dirty="0">
                <a:solidFill>
                  <a:prstClr val="black"/>
                </a:solidFill>
              </a:rPr>
              <a:t>A:  </a:t>
            </a:r>
            <a:r>
              <a:rPr lang="en-GB" sz="2300" dirty="0">
                <a:solidFill>
                  <a:prstClr val="black"/>
                </a:solidFill>
                <a:highlight>
                  <a:srgbClr val="00FF00"/>
                </a:highlight>
              </a:rPr>
              <a:t>‘Why choose Northtown?’</a:t>
            </a:r>
            <a:endParaRPr lang="en-GB" sz="2300" dirty="0">
              <a:highlight>
                <a:srgbClr val="00FF00"/>
              </a:highlight>
            </a:endParaRPr>
          </a:p>
          <a:p>
            <a:endParaRPr lang="en-GB" dirty="0"/>
          </a:p>
        </p:txBody>
      </p:sp>
    </p:spTree>
    <p:extLst>
      <p:ext uri="{BB962C8B-B14F-4D97-AF65-F5344CB8AC3E}">
        <p14:creationId xmlns:p14="http://schemas.microsoft.com/office/powerpoint/2010/main" val="4239874437"/>
      </p:ext>
    </p:extLst>
  </p:cSld>
  <p:clrMapOvr>
    <a:masterClrMapping/>
  </p:clrMapOvr>
  <mc:AlternateContent xmlns:mc="http://schemas.openxmlformats.org/markup-compatibility/2006" xmlns:p14="http://schemas.microsoft.com/office/powerpoint/2010/main">
    <mc:Choice Requires="p14">
      <p:transition spd="slow" p14:dur="2000" advTm="36644"/>
    </mc:Choice>
    <mc:Fallback xmlns="">
      <p:transition spd="slow" advTm="3664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24B9-9BEF-4917-B0F9-4A41BAFE9E15}"/>
              </a:ext>
            </a:extLst>
          </p:cNvPr>
          <p:cNvSpPr>
            <a:spLocks noGrp="1"/>
          </p:cNvSpPr>
          <p:nvPr>
            <p:ph type="title"/>
          </p:nvPr>
        </p:nvSpPr>
        <p:spPr>
          <a:xfrm>
            <a:off x="1451579" y="804520"/>
            <a:ext cx="9603275" cy="686656"/>
          </a:xfrm>
        </p:spPr>
        <p:txBody>
          <a:bodyPr/>
          <a:lstStyle/>
          <a:p>
            <a:pPr algn="ctr"/>
            <a:r>
              <a:rPr lang="en-GB" dirty="0"/>
              <a:t>Let’s try another!</a:t>
            </a:r>
          </a:p>
        </p:txBody>
      </p:sp>
      <p:sp>
        <p:nvSpPr>
          <p:cNvPr id="3" name="Content Placeholder 2">
            <a:extLst>
              <a:ext uri="{FF2B5EF4-FFF2-40B4-BE49-F238E27FC236}">
                <a16:creationId xmlns:a16="http://schemas.microsoft.com/office/drawing/2014/main" id="{A8FF0534-B0DA-41F7-B4BC-31A6F6911382}"/>
              </a:ext>
            </a:extLst>
          </p:cNvPr>
          <p:cNvSpPr>
            <a:spLocks noGrp="1"/>
          </p:cNvSpPr>
          <p:nvPr>
            <p:ph idx="1"/>
          </p:nvPr>
        </p:nvSpPr>
        <p:spPr>
          <a:xfrm>
            <a:off x="1451579" y="1814732"/>
            <a:ext cx="9603275" cy="4238747"/>
          </a:xfrm>
        </p:spPr>
        <p:txBody>
          <a:bodyPr>
            <a:normAutofit/>
          </a:bodyPr>
          <a:lstStyle/>
          <a:p>
            <a:pPr marL="0" indent="0">
              <a:buNone/>
            </a:pPr>
            <a:r>
              <a:rPr lang="en-GB" sz="2400" dirty="0"/>
              <a:t>We’re going to look at an extract from a different kind of information text, a </a:t>
            </a:r>
            <a:r>
              <a:rPr lang="en-GB" sz="2400" b="1" i="1" dirty="0"/>
              <a:t>personal recount </a:t>
            </a:r>
            <a:r>
              <a:rPr lang="en-GB" sz="2400" dirty="0"/>
              <a:t>(retelling a true story) in an article about rollercoaster rides. Read the text and see how quickly we can answer the questions that follow! </a:t>
            </a:r>
          </a:p>
          <a:p>
            <a:endParaRPr lang="en-GB" dirty="0"/>
          </a:p>
        </p:txBody>
      </p:sp>
      <p:pic>
        <p:nvPicPr>
          <p:cNvPr id="5" name="Picture 4" descr="A drawing of a cartoon character&#10;&#10;Description automatically generated">
            <a:extLst>
              <a:ext uri="{FF2B5EF4-FFF2-40B4-BE49-F238E27FC236}">
                <a16:creationId xmlns:a16="http://schemas.microsoft.com/office/drawing/2014/main" id="{B0C0ED9F-8E2A-4D39-9633-756111FFC6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53354" y="3625892"/>
            <a:ext cx="2785402" cy="2155929"/>
          </a:xfrm>
          <a:prstGeom prst="rect">
            <a:avLst/>
          </a:prstGeom>
        </p:spPr>
      </p:pic>
      <p:sp>
        <p:nvSpPr>
          <p:cNvPr id="6" name="TextBox 5">
            <a:extLst>
              <a:ext uri="{FF2B5EF4-FFF2-40B4-BE49-F238E27FC236}">
                <a16:creationId xmlns:a16="http://schemas.microsoft.com/office/drawing/2014/main" id="{62E97BFC-E6D0-4112-8988-EE68EF228DFC}"/>
              </a:ext>
            </a:extLst>
          </p:cNvPr>
          <p:cNvSpPr txBox="1"/>
          <p:nvPr/>
        </p:nvSpPr>
        <p:spPr>
          <a:xfrm>
            <a:off x="4628271" y="6488668"/>
            <a:ext cx="3134015" cy="369332"/>
          </a:xfrm>
          <a:prstGeom prst="rect">
            <a:avLst/>
          </a:prstGeom>
          <a:noFill/>
        </p:spPr>
        <p:txBody>
          <a:bodyPr wrap="square" rtlCol="0">
            <a:spAutoFit/>
          </a:bodyPr>
          <a:lstStyle/>
          <a:p>
            <a:r>
              <a:rPr lang="en-GB" sz="900">
                <a:hlinkClick r:id="rId3" tooltip="http://kamikazechris.deviantart.com/art/roller-coaster-199276848"/>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3222484418"/>
      </p:ext>
    </p:extLst>
  </p:cSld>
  <p:clrMapOvr>
    <a:masterClrMapping/>
  </p:clrMapOvr>
  <mc:AlternateContent xmlns:mc="http://schemas.openxmlformats.org/markup-compatibility/2006" xmlns:p14="http://schemas.microsoft.com/office/powerpoint/2010/main">
    <mc:Choice Requires="p14">
      <p:transition spd="slow" p14:dur="2000" advTm="50491"/>
    </mc:Choice>
    <mc:Fallback xmlns="">
      <p:transition spd="slow" advTm="50491"/>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122</TotalTime>
  <Words>2878</Words>
  <Application>Microsoft Office PowerPoint</Application>
  <PresentationFormat>Widescreen</PresentationFormat>
  <Paragraphs>114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Gill Sans MT</vt:lpstr>
      <vt:lpstr>Gallery</vt:lpstr>
      <vt:lpstr> Finding information in a text  </vt:lpstr>
      <vt:lpstr>Overview </vt:lpstr>
      <vt:lpstr>Fact or fiction?</vt:lpstr>
      <vt:lpstr>Let’s Practice!</vt:lpstr>
      <vt:lpstr>Northtown University Volunteers needed! Can you help?  </vt:lpstr>
      <vt:lpstr>Questions</vt:lpstr>
      <vt:lpstr>Northtown University Volunteers needed! Can you help?  </vt:lpstr>
      <vt:lpstr>answers</vt:lpstr>
      <vt:lpstr>Let’s try another!</vt:lpstr>
      <vt:lpstr>My first ever rollercoaster ride</vt:lpstr>
      <vt:lpstr>questions</vt:lpstr>
      <vt:lpstr>My first ever rollercoaster ride</vt:lpstr>
      <vt:lpstr>answers</vt:lpstr>
      <vt:lpstr>Now that we’ve warmed up, let’s try in AQA exam format!</vt:lpstr>
      <vt:lpstr>First look at the Question</vt:lpstr>
      <vt:lpstr>Northtown University Volunteers needed! Can you help?  </vt:lpstr>
      <vt:lpstr>Answers </vt:lpstr>
      <vt:lpstr>Now let’s try with the second text in the answer format for paper 2 (text is on slide 19)</vt:lpstr>
      <vt:lpstr>My first ever rollercoaster ride</vt:lpstr>
      <vt:lpstr>answers</vt:lpstr>
      <vt:lpstr> As  you practice, so you will become faster and more accurate.   Read carefully, sometimes the question can be a little tricky!  Make sure you double check your answer.   In the exam this question is worth 4 marks, therefore it should not take  you  any longer than five  minutes!  When  you complete  the coursework for this unit  you will have plenty more practice, so  that when  you tackle some past paper questions in your tutorial you should be  an expert!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information in a text</dc:title>
  <dc:creator>Anna Constantinou</dc:creator>
  <cp:lastModifiedBy>Anna Constantinou</cp:lastModifiedBy>
  <cp:revision>9</cp:revision>
  <dcterms:created xsi:type="dcterms:W3CDTF">2019-07-16T11:47:16Z</dcterms:created>
  <dcterms:modified xsi:type="dcterms:W3CDTF">2021-03-02T17:46:03Z</dcterms:modified>
</cp:coreProperties>
</file>