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62" r:id="rId4"/>
    <p:sldId id="263" r:id="rId5"/>
  </p:sldIdLst>
  <p:sldSz cx="18288000" cy="10287000"/>
  <p:notesSz cx="6858000" cy="9144000"/>
  <p:embeddedFontLst>
    <p:embeddedFont>
      <p:font typeface="Agrandir" pitchFamily="2" charset="77"/>
      <p:regular r:id="rId7"/>
    </p:embeddedFont>
    <p:embeddedFont>
      <p:font typeface="Agrandir Italics" pitchFamily="2" charset="77"/>
      <p:regular r:id="rId8"/>
      <p:italic r:id="rId9"/>
    </p:embeddedFont>
    <p:embeddedFont>
      <p:font typeface="Agrandir Medium" pitchFamily="2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ndrina Solid" pitchFamily="2" charset="77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D62B-E040-D642-9E5E-ECE0000FBC72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1815-586D-8447-BB9E-C4500F31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B1815-586D-8447-BB9E-C4500F31AC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 rot="-724009">
            <a:off x="16224390" y="6263419"/>
            <a:ext cx="2212885" cy="4088472"/>
          </a:xfrm>
          <a:custGeom>
            <a:avLst/>
            <a:gdLst/>
            <a:ahLst/>
            <a:cxnLst/>
            <a:rect l="l" t="t" r="r" b="b"/>
            <a:pathLst>
              <a:path w="2212885" h="4088472">
                <a:moveTo>
                  <a:pt x="0" y="0"/>
                </a:moveTo>
                <a:lnTo>
                  <a:pt x="2212886" y="0"/>
                </a:lnTo>
                <a:lnTo>
                  <a:pt x="2212886" y="4088472"/>
                </a:lnTo>
                <a:lnTo>
                  <a:pt x="0" y="408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844D94D3-6FD4-0D6C-B891-A4E9AD9134C7}"/>
              </a:ext>
            </a:extLst>
          </p:cNvPr>
          <p:cNvSpPr/>
          <p:nvPr/>
        </p:nvSpPr>
        <p:spPr>
          <a:xfrm>
            <a:off x="0" y="-117540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C555222A-436A-84D8-8810-4E5C35407D9C}"/>
              </a:ext>
            </a:extLst>
          </p:cNvPr>
          <p:cNvGrpSpPr/>
          <p:nvPr/>
        </p:nvGrpSpPr>
        <p:grpSpPr>
          <a:xfrm>
            <a:off x="2938967" y="1642184"/>
            <a:ext cx="12410067" cy="7002631"/>
            <a:chOff x="0" y="0"/>
            <a:chExt cx="5661227" cy="3194462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92BFE03-9276-0ED9-A9B9-B468F029CD9F}"/>
                </a:ext>
              </a:extLst>
            </p:cNvPr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34" name="Freeform 6">
            <a:extLst>
              <a:ext uri="{FF2B5EF4-FFF2-40B4-BE49-F238E27FC236}">
                <a16:creationId xmlns:a16="http://schemas.microsoft.com/office/drawing/2014/main" id="{868EC5C6-9C57-5A48-2347-32332432B387}"/>
              </a:ext>
            </a:extLst>
          </p:cNvPr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1BEAACF1-7EBC-39C8-6E97-6767FCC96176}"/>
              </a:ext>
            </a:extLst>
          </p:cNvPr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7FDC009A-E7D6-9920-F47D-761B8CA20A17}"/>
              </a:ext>
            </a:extLst>
          </p:cNvPr>
          <p:cNvSpPr/>
          <p:nvPr/>
        </p:nvSpPr>
        <p:spPr>
          <a:xfrm rot="143447">
            <a:off x="7396102" y="1071014"/>
            <a:ext cx="4073934" cy="1340695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9DC6462E-5B90-50A2-E5C0-631E26C067B1}"/>
              </a:ext>
            </a:extLst>
          </p:cNvPr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39AB635A-BE95-AB56-4071-CE4A0FBB2EC8}"/>
              </a:ext>
            </a:extLst>
          </p:cNvPr>
          <p:cNvSpPr txBox="1"/>
          <p:nvPr/>
        </p:nvSpPr>
        <p:spPr>
          <a:xfrm>
            <a:off x="4447221" y="3034539"/>
            <a:ext cx="938825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 dirty="0">
                <a:solidFill>
                  <a:srgbClr val="282325"/>
                </a:solidFill>
                <a:latin typeface="Londrina Solid"/>
              </a:rPr>
              <a:t>BOUNDS &amp; ERRORS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282325"/>
                </a:solidFill>
                <a:latin typeface="Londrina Solid"/>
              </a:rPr>
              <a:t>IB Math AI SL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E48B1DB0-F71E-2996-C9FB-FF5150D20564}"/>
              </a:ext>
            </a:extLst>
          </p:cNvPr>
          <p:cNvSpPr txBox="1"/>
          <p:nvPr/>
        </p:nvSpPr>
        <p:spPr>
          <a:xfrm>
            <a:off x="3728291" y="6618648"/>
            <a:ext cx="10831418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282325"/>
                </a:solidFill>
                <a:latin typeface="Agrandir Medium"/>
              </a:rPr>
              <a:t>Topic 1: Number and Algebra</a:t>
            </a:r>
          </a:p>
          <a:p>
            <a:pPr algn="ctr">
              <a:lnSpc>
                <a:spcPts val="4550"/>
              </a:lnSpc>
            </a:pPr>
            <a:r>
              <a:rPr lang="en-US" sz="3500" dirty="0">
                <a:solidFill>
                  <a:srgbClr val="282325"/>
                </a:solidFill>
                <a:latin typeface="Agrandir Medium"/>
              </a:rPr>
              <a:t>by @TUTORIO.MATH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air of math equations on sticky notes&#10;&#10;Description automatically generated">
            <a:extLst>
              <a:ext uri="{FF2B5EF4-FFF2-40B4-BE49-F238E27FC236}">
                <a16:creationId xmlns:a16="http://schemas.microsoft.com/office/drawing/2014/main" id="{F8D7E19A-7236-3546-EC41-6661BD75C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3063" y="1028700"/>
            <a:ext cx="11016237" cy="8953358"/>
            <a:chOff x="0" y="0"/>
            <a:chExt cx="5555081" cy="451484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5556351" cy="4513577"/>
            </a:xfrm>
            <a:custGeom>
              <a:avLst/>
              <a:gdLst/>
              <a:ahLst/>
              <a:cxnLst/>
              <a:rect l="l" t="t" r="r" b="b"/>
              <a:pathLst>
                <a:path w="5556351" h="4513577">
                  <a:moveTo>
                    <a:pt x="5544921" y="27940"/>
                  </a:moveTo>
                  <a:cubicBezTo>
                    <a:pt x="5536031" y="24130"/>
                    <a:pt x="5527141" y="21590"/>
                    <a:pt x="5518251" y="21590"/>
                  </a:cubicBezTo>
                  <a:cubicBezTo>
                    <a:pt x="5491581" y="20320"/>
                    <a:pt x="5409662" y="20320"/>
                    <a:pt x="5317927" y="17780"/>
                  </a:cubicBezTo>
                  <a:cubicBezTo>
                    <a:pt x="5108249" y="12700"/>
                    <a:pt x="4902939" y="6350"/>
                    <a:pt x="4693261" y="3810"/>
                  </a:cubicBezTo>
                  <a:cubicBezTo>
                    <a:pt x="4522897" y="1270"/>
                    <a:pt x="4356902" y="3810"/>
                    <a:pt x="4186538" y="2540"/>
                  </a:cubicBezTo>
                  <a:cubicBezTo>
                    <a:pt x="4112277" y="2540"/>
                    <a:pt x="4038016" y="0"/>
                    <a:pt x="3963755" y="2540"/>
                  </a:cubicBezTo>
                  <a:cubicBezTo>
                    <a:pt x="3784655" y="10160"/>
                    <a:pt x="3605555" y="11430"/>
                    <a:pt x="3422086" y="8890"/>
                  </a:cubicBezTo>
                  <a:cubicBezTo>
                    <a:pt x="3330352" y="7620"/>
                    <a:pt x="3238618" y="7620"/>
                    <a:pt x="3146883" y="7620"/>
                  </a:cubicBezTo>
                  <a:cubicBezTo>
                    <a:pt x="2980888" y="7620"/>
                    <a:pt x="2814893" y="7620"/>
                    <a:pt x="2648898" y="6350"/>
                  </a:cubicBezTo>
                  <a:cubicBezTo>
                    <a:pt x="2474166" y="5080"/>
                    <a:pt x="753056" y="2540"/>
                    <a:pt x="582693" y="1270"/>
                  </a:cubicBezTo>
                  <a:cubicBezTo>
                    <a:pt x="442907" y="0"/>
                    <a:pt x="307490" y="1270"/>
                    <a:pt x="167705" y="1270"/>
                  </a:cubicBezTo>
                  <a:cubicBezTo>
                    <a:pt x="7160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210881"/>
                    <a:pt x="16510" y="411891"/>
                    <a:pt x="17780" y="609375"/>
                  </a:cubicBezTo>
                  <a:cubicBezTo>
                    <a:pt x="19050" y="810385"/>
                    <a:pt x="17780" y="1011395"/>
                    <a:pt x="16510" y="1215932"/>
                  </a:cubicBezTo>
                  <a:cubicBezTo>
                    <a:pt x="15240" y="1423996"/>
                    <a:pt x="2540" y="3606897"/>
                    <a:pt x="2540" y="3814960"/>
                  </a:cubicBezTo>
                  <a:cubicBezTo>
                    <a:pt x="2540" y="4019496"/>
                    <a:pt x="1270" y="4224033"/>
                    <a:pt x="0" y="4428570"/>
                  </a:cubicBezTo>
                  <a:cubicBezTo>
                    <a:pt x="0" y="4458967"/>
                    <a:pt x="3810" y="4469127"/>
                    <a:pt x="15240" y="4474207"/>
                  </a:cubicBezTo>
                  <a:cubicBezTo>
                    <a:pt x="22860" y="4478017"/>
                    <a:pt x="31750" y="4480557"/>
                    <a:pt x="40640" y="4481827"/>
                  </a:cubicBezTo>
                  <a:cubicBezTo>
                    <a:pt x="163336" y="4486907"/>
                    <a:pt x="329332" y="4490717"/>
                    <a:pt x="495327" y="4495797"/>
                  </a:cubicBezTo>
                  <a:cubicBezTo>
                    <a:pt x="587061" y="4498337"/>
                    <a:pt x="678795" y="4503417"/>
                    <a:pt x="770530" y="4504687"/>
                  </a:cubicBezTo>
                  <a:cubicBezTo>
                    <a:pt x="923420" y="4507227"/>
                    <a:pt x="2627056" y="4508497"/>
                    <a:pt x="2779946" y="4509767"/>
                  </a:cubicBezTo>
                  <a:cubicBezTo>
                    <a:pt x="2801788" y="4509767"/>
                    <a:pt x="2823629" y="4509767"/>
                    <a:pt x="2845471" y="4509767"/>
                  </a:cubicBezTo>
                  <a:cubicBezTo>
                    <a:pt x="2950310" y="4509767"/>
                    <a:pt x="3059518" y="4508497"/>
                    <a:pt x="3164356" y="4508497"/>
                  </a:cubicBezTo>
                  <a:cubicBezTo>
                    <a:pt x="3286669" y="4508497"/>
                    <a:pt x="3404613" y="4509767"/>
                    <a:pt x="3526925" y="4509767"/>
                  </a:cubicBezTo>
                  <a:cubicBezTo>
                    <a:pt x="3706025" y="4509767"/>
                    <a:pt x="3889494" y="4509767"/>
                    <a:pt x="4068594" y="4509767"/>
                  </a:cubicBezTo>
                  <a:cubicBezTo>
                    <a:pt x="4234589" y="4509767"/>
                    <a:pt x="4400584" y="4511037"/>
                    <a:pt x="4566580" y="4512307"/>
                  </a:cubicBezTo>
                  <a:cubicBezTo>
                    <a:pt x="4640841" y="4512307"/>
                    <a:pt x="4719470" y="4513577"/>
                    <a:pt x="4793731" y="4513577"/>
                  </a:cubicBezTo>
                  <a:cubicBezTo>
                    <a:pt x="5033988" y="4512307"/>
                    <a:pt x="5269876" y="4505957"/>
                    <a:pt x="5495391" y="4505957"/>
                  </a:cubicBezTo>
                  <a:cubicBezTo>
                    <a:pt x="5499201" y="4505957"/>
                    <a:pt x="5504281" y="4503417"/>
                    <a:pt x="5508091" y="4500877"/>
                  </a:cubicBezTo>
                  <a:cubicBezTo>
                    <a:pt x="5513171" y="4497067"/>
                    <a:pt x="5515711" y="4490717"/>
                    <a:pt x="5518251" y="4488177"/>
                  </a:cubicBezTo>
                  <a:cubicBezTo>
                    <a:pt x="5519521" y="4403884"/>
                    <a:pt x="5520791" y="4255772"/>
                    <a:pt x="5522061" y="4107659"/>
                  </a:cubicBezTo>
                  <a:cubicBezTo>
                    <a:pt x="5523331" y="3878436"/>
                    <a:pt x="5533491" y="1677903"/>
                    <a:pt x="5534761" y="1448681"/>
                  </a:cubicBezTo>
                  <a:cubicBezTo>
                    <a:pt x="5534761" y="1311147"/>
                    <a:pt x="5536031" y="1173614"/>
                    <a:pt x="5537301" y="1036081"/>
                  </a:cubicBezTo>
                  <a:cubicBezTo>
                    <a:pt x="5538571" y="887968"/>
                    <a:pt x="5539841" y="739855"/>
                    <a:pt x="5542381" y="591742"/>
                  </a:cubicBezTo>
                  <a:cubicBezTo>
                    <a:pt x="5543651" y="503580"/>
                    <a:pt x="5543651" y="411891"/>
                    <a:pt x="5548731" y="323729"/>
                  </a:cubicBezTo>
                  <a:cubicBezTo>
                    <a:pt x="5553811" y="217934"/>
                    <a:pt x="5556351" y="115665"/>
                    <a:pt x="5555081" y="44450"/>
                  </a:cubicBezTo>
                  <a:cubicBezTo>
                    <a:pt x="5555081" y="38100"/>
                    <a:pt x="5551271" y="30480"/>
                    <a:pt x="5544921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-353012" y="1802998"/>
            <a:ext cx="6288706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Practice 1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10370909" y="721187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61091">
            <a:off x="3780574" y="3813629"/>
            <a:ext cx="2028053" cy="2659741"/>
          </a:xfrm>
          <a:custGeom>
            <a:avLst/>
            <a:gdLst/>
            <a:ahLst/>
            <a:cxnLst/>
            <a:rect l="l" t="t" r="r" b="b"/>
            <a:pathLst>
              <a:path w="2028053" h="2659741">
                <a:moveTo>
                  <a:pt x="0" y="0"/>
                </a:moveTo>
                <a:lnTo>
                  <a:pt x="2028053" y="0"/>
                </a:lnTo>
                <a:lnTo>
                  <a:pt x="2028053" y="2659742"/>
                </a:lnTo>
                <a:lnTo>
                  <a:pt x="0" y="265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53012" y="4680265"/>
            <a:ext cx="5798287" cy="3870356"/>
          </a:xfrm>
          <a:custGeom>
            <a:avLst/>
            <a:gdLst/>
            <a:ahLst/>
            <a:cxnLst/>
            <a:rect l="l" t="t" r="r" b="b"/>
            <a:pathLst>
              <a:path w="5798287" h="3870356">
                <a:moveTo>
                  <a:pt x="5798287" y="0"/>
                </a:moveTo>
                <a:lnTo>
                  <a:pt x="0" y="0"/>
                </a:lnTo>
                <a:lnTo>
                  <a:pt x="0" y="3870356"/>
                </a:lnTo>
                <a:lnTo>
                  <a:pt x="5798287" y="3870356"/>
                </a:lnTo>
                <a:lnTo>
                  <a:pt x="57982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21927" y="1914454"/>
            <a:ext cx="10114481" cy="515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Ben measures a box as 15 cm x 12 cm x 8 cm, rounded to the nearest centimetre.</a:t>
            </a: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 Italics"/>
              </a:rPr>
              <a:t>a. Use Ben’s measurements to estimate the box volume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The actual dimensions of the box are 15.2 cm x 11.9 cm x 8.2 cm</a:t>
            </a: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 Italics"/>
              </a:rPr>
              <a:t>b. Find the actual volume of the box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 Italics"/>
              </a:rPr>
              <a:t>c. Find the absolute and percentage error in Terry’s estimate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3063" y="1028700"/>
            <a:ext cx="11016237" cy="8953358"/>
            <a:chOff x="0" y="0"/>
            <a:chExt cx="5555081" cy="4514847"/>
          </a:xfrm>
        </p:grpSpPr>
        <p:sp>
          <p:nvSpPr>
            <p:cNvPr id="6" name="Freeform 6"/>
            <p:cNvSpPr/>
            <p:nvPr/>
          </p:nvSpPr>
          <p:spPr>
            <a:xfrm>
              <a:off x="0" y="-1270"/>
              <a:ext cx="5556351" cy="4513577"/>
            </a:xfrm>
            <a:custGeom>
              <a:avLst/>
              <a:gdLst/>
              <a:ahLst/>
              <a:cxnLst/>
              <a:rect l="l" t="t" r="r" b="b"/>
              <a:pathLst>
                <a:path w="5556351" h="4513577">
                  <a:moveTo>
                    <a:pt x="5544921" y="27940"/>
                  </a:moveTo>
                  <a:cubicBezTo>
                    <a:pt x="5536031" y="24130"/>
                    <a:pt x="5527141" y="21590"/>
                    <a:pt x="5518251" y="21590"/>
                  </a:cubicBezTo>
                  <a:cubicBezTo>
                    <a:pt x="5491581" y="20320"/>
                    <a:pt x="5409662" y="20320"/>
                    <a:pt x="5317927" y="17780"/>
                  </a:cubicBezTo>
                  <a:cubicBezTo>
                    <a:pt x="5108249" y="12700"/>
                    <a:pt x="4902939" y="6350"/>
                    <a:pt x="4693261" y="3810"/>
                  </a:cubicBezTo>
                  <a:cubicBezTo>
                    <a:pt x="4522897" y="1270"/>
                    <a:pt x="4356902" y="3810"/>
                    <a:pt x="4186538" y="2540"/>
                  </a:cubicBezTo>
                  <a:cubicBezTo>
                    <a:pt x="4112277" y="2540"/>
                    <a:pt x="4038016" y="0"/>
                    <a:pt x="3963755" y="2540"/>
                  </a:cubicBezTo>
                  <a:cubicBezTo>
                    <a:pt x="3784655" y="10160"/>
                    <a:pt x="3605555" y="11430"/>
                    <a:pt x="3422086" y="8890"/>
                  </a:cubicBezTo>
                  <a:cubicBezTo>
                    <a:pt x="3330352" y="7620"/>
                    <a:pt x="3238618" y="7620"/>
                    <a:pt x="3146883" y="7620"/>
                  </a:cubicBezTo>
                  <a:cubicBezTo>
                    <a:pt x="2980888" y="7620"/>
                    <a:pt x="2814893" y="7620"/>
                    <a:pt x="2648898" y="6350"/>
                  </a:cubicBezTo>
                  <a:cubicBezTo>
                    <a:pt x="2474166" y="5080"/>
                    <a:pt x="753056" y="2540"/>
                    <a:pt x="582693" y="1270"/>
                  </a:cubicBezTo>
                  <a:cubicBezTo>
                    <a:pt x="442907" y="0"/>
                    <a:pt x="307490" y="1270"/>
                    <a:pt x="167705" y="1270"/>
                  </a:cubicBezTo>
                  <a:cubicBezTo>
                    <a:pt x="7160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210881"/>
                    <a:pt x="16510" y="411891"/>
                    <a:pt x="17780" y="609375"/>
                  </a:cubicBezTo>
                  <a:cubicBezTo>
                    <a:pt x="19050" y="810385"/>
                    <a:pt x="17780" y="1011395"/>
                    <a:pt x="16510" y="1215932"/>
                  </a:cubicBezTo>
                  <a:cubicBezTo>
                    <a:pt x="15240" y="1423996"/>
                    <a:pt x="2540" y="3606897"/>
                    <a:pt x="2540" y="3814960"/>
                  </a:cubicBezTo>
                  <a:cubicBezTo>
                    <a:pt x="2540" y="4019496"/>
                    <a:pt x="1270" y="4224033"/>
                    <a:pt x="0" y="4428570"/>
                  </a:cubicBezTo>
                  <a:cubicBezTo>
                    <a:pt x="0" y="4458967"/>
                    <a:pt x="3810" y="4469127"/>
                    <a:pt x="15240" y="4474207"/>
                  </a:cubicBezTo>
                  <a:cubicBezTo>
                    <a:pt x="22860" y="4478017"/>
                    <a:pt x="31750" y="4480557"/>
                    <a:pt x="40640" y="4481827"/>
                  </a:cubicBezTo>
                  <a:cubicBezTo>
                    <a:pt x="163336" y="4486907"/>
                    <a:pt x="329332" y="4490717"/>
                    <a:pt x="495327" y="4495797"/>
                  </a:cubicBezTo>
                  <a:cubicBezTo>
                    <a:pt x="587061" y="4498337"/>
                    <a:pt x="678795" y="4503417"/>
                    <a:pt x="770530" y="4504687"/>
                  </a:cubicBezTo>
                  <a:cubicBezTo>
                    <a:pt x="923420" y="4507227"/>
                    <a:pt x="2627056" y="4508497"/>
                    <a:pt x="2779946" y="4509767"/>
                  </a:cubicBezTo>
                  <a:cubicBezTo>
                    <a:pt x="2801788" y="4509767"/>
                    <a:pt x="2823629" y="4509767"/>
                    <a:pt x="2845471" y="4509767"/>
                  </a:cubicBezTo>
                  <a:cubicBezTo>
                    <a:pt x="2950310" y="4509767"/>
                    <a:pt x="3059518" y="4508497"/>
                    <a:pt x="3164356" y="4508497"/>
                  </a:cubicBezTo>
                  <a:cubicBezTo>
                    <a:pt x="3286669" y="4508497"/>
                    <a:pt x="3404613" y="4509767"/>
                    <a:pt x="3526925" y="4509767"/>
                  </a:cubicBezTo>
                  <a:cubicBezTo>
                    <a:pt x="3706025" y="4509767"/>
                    <a:pt x="3889494" y="4509767"/>
                    <a:pt x="4068594" y="4509767"/>
                  </a:cubicBezTo>
                  <a:cubicBezTo>
                    <a:pt x="4234589" y="4509767"/>
                    <a:pt x="4400584" y="4511037"/>
                    <a:pt x="4566580" y="4512307"/>
                  </a:cubicBezTo>
                  <a:cubicBezTo>
                    <a:pt x="4640841" y="4512307"/>
                    <a:pt x="4719470" y="4513577"/>
                    <a:pt x="4793731" y="4513577"/>
                  </a:cubicBezTo>
                  <a:cubicBezTo>
                    <a:pt x="5033988" y="4512307"/>
                    <a:pt x="5269876" y="4505957"/>
                    <a:pt x="5495391" y="4505957"/>
                  </a:cubicBezTo>
                  <a:cubicBezTo>
                    <a:pt x="5499201" y="4505957"/>
                    <a:pt x="5504281" y="4503417"/>
                    <a:pt x="5508091" y="4500877"/>
                  </a:cubicBezTo>
                  <a:cubicBezTo>
                    <a:pt x="5513171" y="4497067"/>
                    <a:pt x="5515711" y="4490717"/>
                    <a:pt x="5518251" y="4488177"/>
                  </a:cubicBezTo>
                  <a:cubicBezTo>
                    <a:pt x="5519521" y="4403884"/>
                    <a:pt x="5520791" y="4255772"/>
                    <a:pt x="5522061" y="4107659"/>
                  </a:cubicBezTo>
                  <a:cubicBezTo>
                    <a:pt x="5523331" y="3878436"/>
                    <a:pt x="5533491" y="1677903"/>
                    <a:pt x="5534761" y="1448681"/>
                  </a:cubicBezTo>
                  <a:cubicBezTo>
                    <a:pt x="5534761" y="1311147"/>
                    <a:pt x="5536031" y="1173614"/>
                    <a:pt x="5537301" y="1036081"/>
                  </a:cubicBezTo>
                  <a:cubicBezTo>
                    <a:pt x="5538571" y="887968"/>
                    <a:pt x="5539841" y="739855"/>
                    <a:pt x="5542381" y="591742"/>
                  </a:cubicBezTo>
                  <a:cubicBezTo>
                    <a:pt x="5543651" y="503580"/>
                    <a:pt x="5543651" y="411891"/>
                    <a:pt x="5548731" y="323729"/>
                  </a:cubicBezTo>
                  <a:cubicBezTo>
                    <a:pt x="5553811" y="217934"/>
                    <a:pt x="5556351" y="115665"/>
                    <a:pt x="5555081" y="44450"/>
                  </a:cubicBezTo>
                  <a:cubicBezTo>
                    <a:pt x="5555081" y="38100"/>
                    <a:pt x="5551271" y="30480"/>
                    <a:pt x="5544921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-353012" y="1802998"/>
            <a:ext cx="6288706" cy="95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6332">
                <a:solidFill>
                  <a:srgbClr val="000000"/>
                </a:solidFill>
                <a:latin typeface="Londrina Solid"/>
              </a:rPr>
              <a:t>Practice 2</a:t>
            </a:r>
          </a:p>
        </p:txBody>
      </p:sp>
      <p:sp>
        <p:nvSpPr>
          <p:cNvPr id="8" name="Freeform 8"/>
          <p:cNvSpPr/>
          <p:nvPr/>
        </p:nvSpPr>
        <p:spPr>
          <a:xfrm rot="289798">
            <a:off x="10370909" y="721187"/>
            <a:ext cx="2760544" cy="908470"/>
          </a:xfrm>
          <a:custGeom>
            <a:avLst/>
            <a:gdLst/>
            <a:ahLst/>
            <a:cxnLst/>
            <a:rect l="l" t="t" r="r" b="b"/>
            <a:pathLst>
              <a:path w="2760544" h="908470">
                <a:moveTo>
                  <a:pt x="0" y="0"/>
                </a:moveTo>
                <a:lnTo>
                  <a:pt x="2760544" y="0"/>
                </a:lnTo>
                <a:lnTo>
                  <a:pt x="2760544" y="908470"/>
                </a:lnTo>
                <a:lnTo>
                  <a:pt x="0" y="908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361091">
            <a:off x="3780574" y="3813629"/>
            <a:ext cx="2028053" cy="2659741"/>
          </a:xfrm>
          <a:custGeom>
            <a:avLst/>
            <a:gdLst/>
            <a:ahLst/>
            <a:cxnLst/>
            <a:rect l="l" t="t" r="r" b="b"/>
            <a:pathLst>
              <a:path w="2028053" h="2659741">
                <a:moveTo>
                  <a:pt x="0" y="0"/>
                </a:moveTo>
                <a:lnTo>
                  <a:pt x="2028053" y="0"/>
                </a:lnTo>
                <a:lnTo>
                  <a:pt x="2028053" y="2659742"/>
                </a:lnTo>
                <a:lnTo>
                  <a:pt x="0" y="265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353012" y="4680265"/>
            <a:ext cx="5798287" cy="3870356"/>
          </a:xfrm>
          <a:custGeom>
            <a:avLst/>
            <a:gdLst/>
            <a:ahLst/>
            <a:cxnLst/>
            <a:rect l="l" t="t" r="r" b="b"/>
            <a:pathLst>
              <a:path w="5798287" h="3870356">
                <a:moveTo>
                  <a:pt x="5798287" y="0"/>
                </a:moveTo>
                <a:lnTo>
                  <a:pt x="0" y="0"/>
                </a:lnTo>
                <a:lnTo>
                  <a:pt x="0" y="3870356"/>
                </a:lnTo>
                <a:lnTo>
                  <a:pt x="5798287" y="3870356"/>
                </a:lnTo>
                <a:lnTo>
                  <a:pt x="57982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21927" y="1914454"/>
            <a:ext cx="10114481" cy="554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"/>
              </a:rPr>
              <a:t>The radius of a circle is measured as 7 cm, rounded to the nearest centimetre.</a:t>
            </a: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 Italics"/>
              </a:rPr>
              <a:t>a. Use this measurement to estimate the area of the circle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 Italics"/>
              </a:rPr>
              <a:t>b. Find the boundary values for the area of the circle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  <a:p>
            <a:pPr>
              <a:lnSpc>
                <a:spcPts val="3109"/>
              </a:lnSpc>
            </a:pPr>
            <a:r>
              <a:rPr lang="en-US" sz="2590">
                <a:solidFill>
                  <a:srgbClr val="282325"/>
                </a:solidFill>
                <a:latin typeface="Agrandir Italics"/>
              </a:rPr>
              <a:t>c.Find the </a:t>
            </a:r>
            <a:r>
              <a:rPr lang="en-US" sz="2590" u="sng">
                <a:solidFill>
                  <a:srgbClr val="282325"/>
                </a:solidFill>
                <a:latin typeface="Agrandir Italics"/>
              </a:rPr>
              <a:t>maximum</a:t>
            </a:r>
            <a:r>
              <a:rPr lang="en-US" sz="2590">
                <a:solidFill>
                  <a:srgbClr val="282325"/>
                </a:solidFill>
                <a:latin typeface="Agrandir Italics"/>
              </a:rPr>
              <a:t> percentage error in the estimate</a:t>
            </a:r>
          </a:p>
          <a:p>
            <a:pPr>
              <a:lnSpc>
                <a:spcPts val="3109"/>
              </a:lnSpc>
            </a:pPr>
            <a:endParaRPr lang="en-US" sz="2590">
              <a:solidFill>
                <a:srgbClr val="282325"/>
              </a:solidFill>
              <a:latin typeface="Agrandir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</Words>
  <Application>Microsoft Macintosh PowerPoint</Application>
  <PresentationFormat>Custom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Londrina Solid</vt:lpstr>
      <vt:lpstr>Agrandir</vt:lpstr>
      <vt:lpstr>Agrandir Italics</vt:lpstr>
      <vt:lpstr>Agrandir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AISL Topic 1 Part 1</dc:title>
  <cp:lastModifiedBy>Mario Willyam (Student)</cp:lastModifiedBy>
  <cp:revision>7</cp:revision>
  <dcterms:created xsi:type="dcterms:W3CDTF">2006-08-16T00:00:00Z</dcterms:created>
  <dcterms:modified xsi:type="dcterms:W3CDTF">2024-02-05T09:52:56Z</dcterms:modified>
  <dc:identifier>DAF755k-0dU</dc:identifier>
</cp:coreProperties>
</file>