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458" r:id="rId2"/>
    <p:sldId id="485" r:id="rId3"/>
    <p:sldId id="486" r:id="rId4"/>
    <p:sldId id="487" r:id="rId5"/>
    <p:sldId id="542" r:id="rId6"/>
    <p:sldId id="543" r:id="rId7"/>
    <p:sldId id="460" r:id="rId8"/>
    <p:sldId id="545" r:id="rId9"/>
    <p:sldId id="461" r:id="rId10"/>
    <p:sldId id="462" r:id="rId11"/>
    <p:sldId id="544" r:id="rId12"/>
    <p:sldId id="557" r:id="rId13"/>
    <p:sldId id="558" r:id="rId14"/>
    <p:sldId id="559" r:id="rId15"/>
    <p:sldId id="576" r:id="rId16"/>
    <p:sldId id="577" r:id="rId17"/>
    <p:sldId id="611" r:id="rId18"/>
    <p:sldId id="578" r:id="rId19"/>
    <p:sldId id="610" r:id="rId20"/>
    <p:sldId id="579" r:id="rId21"/>
    <p:sldId id="604" r:id="rId22"/>
    <p:sldId id="612" r:id="rId23"/>
    <p:sldId id="613" r:id="rId24"/>
    <p:sldId id="607" r:id="rId25"/>
    <p:sldId id="609" r:id="rId26"/>
    <p:sldId id="549" r:id="rId27"/>
    <p:sldId id="550" r:id="rId28"/>
    <p:sldId id="560" r:id="rId29"/>
    <p:sldId id="561" r:id="rId30"/>
    <p:sldId id="5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6" autoAdjust="0"/>
    <p:restoredTop sz="90569" autoAdjust="0"/>
  </p:normalViewPr>
  <p:slideViewPr>
    <p:cSldViewPr snapToGrid="0">
      <p:cViewPr varScale="1">
        <p:scale>
          <a:sx n="65" d="100"/>
          <a:sy n="65" d="100"/>
        </p:scale>
        <p:origin x="2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2B93-F2E3-4C14-89A1-62A1676BE8A7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60D9-EC5F-4101-A78B-DFAF074CA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1B0A8B6-92F8-4C94-BB45-1236884EEBEF}" type="slidenum">
              <a:rPr lang="en-US" altLang="zh-CN" sz="1200"/>
              <a:pPr eaLnBrk="1" hangingPunct="1"/>
              <a:t>12</a:t>
            </a:fld>
            <a:endParaRPr lang="en-US" altLang="zh-CN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6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FD8EFCE-8552-4BFB-8817-C4980A64542E}" type="slidenum">
              <a:rPr lang="en-US" altLang="zh-CN" sz="1200"/>
              <a:pPr eaLnBrk="1" hangingPunct="1"/>
              <a:t>17</a:t>
            </a:fld>
            <a:endParaRPr lang="en-US" altLang="zh-CN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80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07F834-D828-4102-B2E2-555A9DD1EB48}" type="slidenum">
              <a:rPr lang="en-US" altLang="zh-CN" sz="1200"/>
              <a:pPr eaLnBrk="1" hangingPunct="1"/>
              <a:t>21</a:t>
            </a:fld>
            <a:endParaRPr lang="en-US" altLang="zh-CN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5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3/14/2020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7909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9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3/14/2020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9389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3/14/2020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93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3/14/2020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Proactive frequency control for high renewables penetrated power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231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3/14/2020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579EECE-D398-4F91-9387-44D3CEB1E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065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 /><Relationship Id="rId3" Type="http://schemas.openxmlformats.org/officeDocument/2006/relationships/image" Target="../media/image28.png" /><Relationship Id="rId7" Type="http://schemas.openxmlformats.org/officeDocument/2006/relationships/image" Target="../media/image32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png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 /><Relationship Id="rId3" Type="http://schemas.openxmlformats.org/officeDocument/2006/relationships/oleObject" Target="../embeddings/oleObject1.bin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6.w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35.wm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 /><Relationship Id="rId13" Type="http://schemas.openxmlformats.org/officeDocument/2006/relationships/image" Target="../media/image47.png" /><Relationship Id="rId3" Type="http://schemas.openxmlformats.org/officeDocument/2006/relationships/image" Target="../media/image42.wmf" /><Relationship Id="rId7" Type="http://schemas.openxmlformats.org/officeDocument/2006/relationships/image" Target="../media/image44.png" /><Relationship Id="rId12" Type="http://schemas.openxmlformats.org/officeDocument/2006/relationships/oleObject" Target="../embeddings/oleObject8.bin" /><Relationship Id="rId2" Type="http://schemas.openxmlformats.org/officeDocument/2006/relationships/oleObject" Target="../embeddings/oleObject3.bin" /><Relationship Id="rId1" Type="http://schemas.openxmlformats.org/officeDocument/2006/relationships/slideLayout" Target="../slideLayouts/slideLayout2.xml" /><Relationship Id="rId6" Type="http://schemas.openxmlformats.org/officeDocument/2006/relationships/oleObject" Target="../embeddings/oleObject5.bin" /><Relationship Id="rId11" Type="http://schemas.openxmlformats.org/officeDocument/2006/relationships/image" Target="../media/image46.png" /><Relationship Id="rId5" Type="http://schemas.openxmlformats.org/officeDocument/2006/relationships/image" Target="../media/image43.wmf" /><Relationship Id="rId10" Type="http://schemas.openxmlformats.org/officeDocument/2006/relationships/oleObject" Target="../embeddings/oleObject7.bin" /><Relationship Id="rId4" Type="http://schemas.openxmlformats.org/officeDocument/2006/relationships/oleObject" Target="../embeddings/oleObject4.bin" /><Relationship Id="rId9" Type="http://schemas.openxmlformats.org/officeDocument/2006/relationships/image" Target="../media/image45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 /><Relationship Id="rId13" Type="http://schemas.openxmlformats.org/officeDocument/2006/relationships/image" Target="../media/image53.png" /><Relationship Id="rId3" Type="http://schemas.openxmlformats.org/officeDocument/2006/relationships/image" Target="../media/image48.wmf" /><Relationship Id="rId7" Type="http://schemas.openxmlformats.org/officeDocument/2006/relationships/image" Target="../media/image50.png" /><Relationship Id="rId12" Type="http://schemas.openxmlformats.org/officeDocument/2006/relationships/oleObject" Target="../embeddings/oleObject14.bin" /><Relationship Id="rId2" Type="http://schemas.openxmlformats.org/officeDocument/2006/relationships/oleObject" Target="../embeddings/oleObject9.bin" /><Relationship Id="rId1" Type="http://schemas.openxmlformats.org/officeDocument/2006/relationships/slideLayout" Target="../slideLayouts/slideLayout2.xml" /><Relationship Id="rId6" Type="http://schemas.openxmlformats.org/officeDocument/2006/relationships/oleObject" Target="../embeddings/oleObject11.bin" /><Relationship Id="rId11" Type="http://schemas.openxmlformats.org/officeDocument/2006/relationships/image" Target="../media/image52.png" /><Relationship Id="rId5" Type="http://schemas.openxmlformats.org/officeDocument/2006/relationships/image" Target="../media/image49.wmf" /><Relationship Id="rId10" Type="http://schemas.openxmlformats.org/officeDocument/2006/relationships/oleObject" Target="../embeddings/oleObject13.bin" /><Relationship Id="rId4" Type="http://schemas.openxmlformats.org/officeDocument/2006/relationships/oleObject" Target="../embeddings/oleObject10.bin" /><Relationship Id="rId9" Type="http://schemas.openxmlformats.org/officeDocument/2006/relationships/image" Target="../media/image5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 /><Relationship Id="rId7" Type="http://schemas.openxmlformats.org/officeDocument/2006/relationships/image" Target="../media/image5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5.wmf" /><Relationship Id="rId5" Type="http://schemas.openxmlformats.org/officeDocument/2006/relationships/oleObject" Target="../embeddings/oleObject16.bin" /><Relationship Id="rId4" Type="http://schemas.openxmlformats.org/officeDocument/2006/relationships/image" Target="../media/image54.wmf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 /><Relationship Id="rId13" Type="http://schemas.openxmlformats.org/officeDocument/2006/relationships/image" Target="../media/image63.wmf" /><Relationship Id="rId18" Type="http://schemas.openxmlformats.org/officeDocument/2006/relationships/image" Target="../media/image65.wmf" /><Relationship Id="rId26" Type="http://schemas.openxmlformats.org/officeDocument/2006/relationships/image" Target="../media/image69.wmf" /><Relationship Id="rId3" Type="http://schemas.openxmlformats.org/officeDocument/2006/relationships/image" Target="../media/image57.wmf" /><Relationship Id="rId21" Type="http://schemas.openxmlformats.org/officeDocument/2006/relationships/oleObject" Target="../embeddings/oleObject26.bin" /><Relationship Id="rId7" Type="http://schemas.openxmlformats.org/officeDocument/2006/relationships/image" Target="../media/image60.png" /><Relationship Id="rId12" Type="http://schemas.openxmlformats.org/officeDocument/2006/relationships/oleObject" Target="../embeddings/oleObject21.bin" /><Relationship Id="rId17" Type="http://schemas.openxmlformats.org/officeDocument/2006/relationships/oleObject" Target="../embeddings/oleObject24.bin" /><Relationship Id="rId25" Type="http://schemas.openxmlformats.org/officeDocument/2006/relationships/oleObject" Target="../embeddings/oleObject28.bin" /><Relationship Id="rId2" Type="http://schemas.openxmlformats.org/officeDocument/2006/relationships/oleObject" Target="../embeddings/oleObject17.bin" /><Relationship Id="rId16" Type="http://schemas.openxmlformats.org/officeDocument/2006/relationships/oleObject" Target="../embeddings/oleObject23.bin" /><Relationship Id="rId20" Type="http://schemas.openxmlformats.org/officeDocument/2006/relationships/image" Target="../media/image66.w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9.png" /><Relationship Id="rId11" Type="http://schemas.openxmlformats.org/officeDocument/2006/relationships/image" Target="../media/image62.wmf" /><Relationship Id="rId24" Type="http://schemas.openxmlformats.org/officeDocument/2006/relationships/image" Target="../media/image68.wmf" /><Relationship Id="rId5" Type="http://schemas.openxmlformats.org/officeDocument/2006/relationships/image" Target="../media/image58.wmf" /><Relationship Id="rId15" Type="http://schemas.openxmlformats.org/officeDocument/2006/relationships/image" Target="../media/image64.wmf" /><Relationship Id="rId23" Type="http://schemas.openxmlformats.org/officeDocument/2006/relationships/oleObject" Target="../embeddings/oleObject27.bin" /><Relationship Id="rId10" Type="http://schemas.openxmlformats.org/officeDocument/2006/relationships/oleObject" Target="../embeddings/oleObject20.bin" /><Relationship Id="rId19" Type="http://schemas.openxmlformats.org/officeDocument/2006/relationships/oleObject" Target="../embeddings/oleObject25.bin" /><Relationship Id="rId4" Type="http://schemas.openxmlformats.org/officeDocument/2006/relationships/oleObject" Target="../embeddings/oleObject18.bin" /><Relationship Id="rId9" Type="http://schemas.openxmlformats.org/officeDocument/2006/relationships/image" Target="../media/image61.wmf" /><Relationship Id="rId14" Type="http://schemas.openxmlformats.org/officeDocument/2006/relationships/oleObject" Target="../embeddings/oleObject22.bin" /><Relationship Id="rId22" Type="http://schemas.openxmlformats.org/officeDocument/2006/relationships/image" Target="../media/image67.wmf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 /><Relationship Id="rId13" Type="http://schemas.openxmlformats.org/officeDocument/2006/relationships/oleObject" Target="../embeddings/oleObject24.bin" /><Relationship Id="rId18" Type="http://schemas.openxmlformats.org/officeDocument/2006/relationships/image" Target="../media/image67.wmf" /><Relationship Id="rId3" Type="http://schemas.openxmlformats.org/officeDocument/2006/relationships/image" Target="../media/image60.png" /><Relationship Id="rId21" Type="http://schemas.openxmlformats.org/officeDocument/2006/relationships/oleObject" Target="../embeddings/oleObject29.bin" /><Relationship Id="rId7" Type="http://schemas.openxmlformats.org/officeDocument/2006/relationships/image" Target="../media/image62.wmf" /><Relationship Id="rId12" Type="http://schemas.openxmlformats.org/officeDocument/2006/relationships/oleObject" Target="../embeddings/oleObject23.bin" /><Relationship Id="rId17" Type="http://schemas.openxmlformats.org/officeDocument/2006/relationships/oleObject" Target="../embeddings/oleObject26.bin" /><Relationship Id="rId2" Type="http://schemas.openxmlformats.org/officeDocument/2006/relationships/image" Target="../media/image70.png" /><Relationship Id="rId16" Type="http://schemas.openxmlformats.org/officeDocument/2006/relationships/image" Target="../media/image66.wmf" /><Relationship Id="rId20" Type="http://schemas.openxmlformats.org/officeDocument/2006/relationships/image" Target="../media/image68.wmf" /><Relationship Id="rId1" Type="http://schemas.openxmlformats.org/officeDocument/2006/relationships/slideLayout" Target="../slideLayouts/slideLayout7.xml" /><Relationship Id="rId6" Type="http://schemas.openxmlformats.org/officeDocument/2006/relationships/oleObject" Target="../embeddings/oleObject20.bin" /><Relationship Id="rId11" Type="http://schemas.openxmlformats.org/officeDocument/2006/relationships/image" Target="../media/image64.wmf" /><Relationship Id="rId5" Type="http://schemas.openxmlformats.org/officeDocument/2006/relationships/image" Target="../media/image61.wmf" /><Relationship Id="rId15" Type="http://schemas.openxmlformats.org/officeDocument/2006/relationships/oleObject" Target="../embeddings/oleObject25.bin" /><Relationship Id="rId10" Type="http://schemas.openxmlformats.org/officeDocument/2006/relationships/oleObject" Target="../embeddings/oleObject22.bin" /><Relationship Id="rId19" Type="http://schemas.openxmlformats.org/officeDocument/2006/relationships/oleObject" Target="../embeddings/oleObject27.bin" /><Relationship Id="rId4" Type="http://schemas.openxmlformats.org/officeDocument/2006/relationships/oleObject" Target="../embeddings/oleObject19.bin" /><Relationship Id="rId9" Type="http://schemas.openxmlformats.org/officeDocument/2006/relationships/image" Target="../media/image63.wmf" /><Relationship Id="rId14" Type="http://schemas.openxmlformats.org/officeDocument/2006/relationships/image" Target="../media/image65.wmf" /><Relationship Id="rId22" Type="http://schemas.openxmlformats.org/officeDocument/2006/relationships/image" Target="../media/image71.wm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 /><Relationship Id="rId13" Type="http://schemas.openxmlformats.org/officeDocument/2006/relationships/image" Target="../media/image75.wmf" /><Relationship Id="rId3" Type="http://schemas.openxmlformats.org/officeDocument/2006/relationships/image" Target="../media/image57.wmf" /><Relationship Id="rId7" Type="http://schemas.openxmlformats.org/officeDocument/2006/relationships/image" Target="../media/image58.wmf" /><Relationship Id="rId12" Type="http://schemas.openxmlformats.org/officeDocument/2006/relationships/oleObject" Target="../embeddings/oleObject35.bin" /><Relationship Id="rId2" Type="http://schemas.openxmlformats.org/officeDocument/2006/relationships/oleObject" Target="../embeddings/oleObject30.bin" /><Relationship Id="rId1" Type="http://schemas.openxmlformats.org/officeDocument/2006/relationships/slideLayout" Target="../slideLayouts/slideLayout2.xml" /><Relationship Id="rId6" Type="http://schemas.openxmlformats.org/officeDocument/2006/relationships/oleObject" Target="../embeddings/oleObject32.bin" /><Relationship Id="rId11" Type="http://schemas.openxmlformats.org/officeDocument/2006/relationships/image" Target="../media/image74.wmf" /><Relationship Id="rId5" Type="http://schemas.openxmlformats.org/officeDocument/2006/relationships/image" Target="../media/image72.png" /><Relationship Id="rId10" Type="http://schemas.openxmlformats.org/officeDocument/2006/relationships/oleObject" Target="../embeddings/oleObject34.bin" /><Relationship Id="rId4" Type="http://schemas.openxmlformats.org/officeDocument/2006/relationships/oleObject" Target="../embeddings/oleObject31.bin" /><Relationship Id="rId9" Type="http://schemas.openxmlformats.org/officeDocument/2006/relationships/image" Target="../media/image73.wmf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 /><Relationship Id="rId13" Type="http://schemas.openxmlformats.org/officeDocument/2006/relationships/oleObject" Target="../embeddings/oleObject24.bin" /><Relationship Id="rId18" Type="http://schemas.openxmlformats.org/officeDocument/2006/relationships/image" Target="../media/image67.wmf" /><Relationship Id="rId26" Type="http://schemas.openxmlformats.org/officeDocument/2006/relationships/image" Target="../media/image77.wmf" /><Relationship Id="rId3" Type="http://schemas.openxmlformats.org/officeDocument/2006/relationships/image" Target="../media/image60.png" /><Relationship Id="rId21" Type="http://schemas.openxmlformats.org/officeDocument/2006/relationships/oleObject" Target="../embeddings/oleObject29.bin" /><Relationship Id="rId7" Type="http://schemas.openxmlformats.org/officeDocument/2006/relationships/image" Target="../media/image62.wmf" /><Relationship Id="rId12" Type="http://schemas.openxmlformats.org/officeDocument/2006/relationships/oleObject" Target="../embeddings/oleObject23.bin" /><Relationship Id="rId17" Type="http://schemas.openxmlformats.org/officeDocument/2006/relationships/oleObject" Target="../embeddings/oleObject26.bin" /><Relationship Id="rId25" Type="http://schemas.openxmlformats.org/officeDocument/2006/relationships/oleObject" Target="../embeddings/oleObject37.bin" /><Relationship Id="rId2" Type="http://schemas.openxmlformats.org/officeDocument/2006/relationships/notesSlide" Target="../notesSlides/notesSlide3.xml" /><Relationship Id="rId16" Type="http://schemas.openxmlformats.org/officeDocument/2006/relationships/image" Target="../media/image66.wmf" /><Relationship Id="rId20" Type="http://schemas.openxmlformats.org/officeDocument/2006/relationships/image" Target="../media/image68.wmf" /><Relationship Id="rId1" Type="http://schemas.openxmlformats.org/officeDocument/2006/relationships/slideLayout" Target="../slideLayouts/slideLayout7.xml" /><Relationship Id="rId6" Type="http://schemas.openxmlformats.org/officeDocument/2006/relationships/oleObject" Target="../embeddings/oleObject20.bin" /><Relationship Id="rId11" Type="http://schemas.openxmlformats.org/officeDocument/2006/relationships/image" Target="../media/image64.wmf" /><Relationship Id="rId24" Type="http://schemas.openxmlformats.org/officeDocument/2006/relationships/image" Target="../media/image76.wmf" /><Relationship Id="rId5" Type="http://schemas.openxmlformats.org/officeDocument/2006/relationships/image" Target="../media/image61.wmf" /><Relationship Id="rId15" Type="http://schemas.openxmlformats.org/officeDocument/2006/relationships/oleObject" Target="../embeddings/oleObject25.bin" /><Relationship Id="rId23" Type="http://schemas.openxmlformats.org/officeDocument/2006/relationships/oleObject" Target="../embeddings/oleObject36.bin" /><Relationship Id="rId10" Type="http://schemas.openxmlformats.org/officeDocument/2006/relationships/oleObject" Target="../embeddings/oleObject22.bin" /><Relationship Id="rId19" Type="http://schemas.openxmlformats.org/officeDocument/2006/relationships/oleObject" Target="../embeddings/oleObject27.bin" /><Relationship Id="rId4" Type="http://schemas.openxmlformats.org/officeDocument/2006/relationships/oleObject" Target="../embeddings/oleObject19.bin" /><Relationship Id="rId9" Type="http://schemas.openxmlformats.org/officeDocument/2006/relationships/image" Target="../media/image63.wmf" /><Relationship Id="rId14" Type="http://schemas.openxmlformats.org/officeDocument/2006/relationships/image" Target="../media/image65.wmf" /><Relationship Id="rId22" Type="http://schemas.openxmlformats.org/officeDocument/2006/relationships/image" Target="../media/image71.wmf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 /><Relationship Id="rId2" Type="http://schemas.openxmlformats.org/officeDocument/2006/relationships/image" Target="../media/image7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1.png" /><Relationship Id="rId4" Type="http://schemas.openxmlformats.org/officeDocument/2006/relationships/image" Target="../media/image80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 /><Relationship Id="rId2" Type="http://schemas.openxmlformats.org/officeDocument/2006/relationships/image" Target="../media/image8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 /><Relationship Id="rId7" Type="http://schemas.openxmlformats.org/officeDocument/2006/relationships/image" Target="../media/image90.png" /><Relationship Id="rId2" Type="http://schemas.openxmlformats.org/officeDocument/2006/relationships/image" Target="../media/image8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9.png" /><Relationship Id="rId5" Type="http://schemas.openxmlformats.org/officeDocument/2006/relationships/image" Target="../media/image88.png" /><Relationship Id="rId4" Type="http://schemas.openxmlformats.org/officeDocument/2006/relationships/image" Target="../media/image87.pn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 /><Relationship Id="rId2" Type="http://schemas.openxmlformats.org/officeDocument/2006/relationships/image" Target="../media/image92.pn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 /><Relationship Id="rId7" Type="http://schemas.openxmlformats.org/officeDocument/2006/relationships/image" Target="../media/image96.wmf" /><Relationship Id="rId2" Type="http://schemas.openxmlformats.org/officeDocument/2006/relationships/oleObject" Target="../embeddings/oleObject38.bin" /><Relationship Id="rId1" Type="http://schemas.openxmlformats.org/officeDocument/2006/relationships/slideLayout" Target="../slideLayouts/slideLayout6.xml" /><Relationship Id="rId6" Type="http://schemas.openxmlformats.org/officeDocument/2006/relationships/oleObject" Target="../embeddings/oleObject40.bin" /><Relationship Id="rId5" Type="http://schemas.openxmlformats.org/officeDocument/2006/relationships/image" Target="../media/image95.wmf" /><Relationship Id="rId4" Type="http://schemas.openxmlformats.org/officeDocument/2006/relationships/oleObject" Target="../embeddings/oleObject39.bin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8.wmf" /><Relationship Id="rId5" Type="http://schemas.openxmlformats.org/officeDocument/2006/relationships/oleObject" Target="../embeddings/oleObject41.bin" /><Relationship Id="rId4" Type="http://schemas.openxmlformats.org/officeDocument/2006/relationships/image" Target="../media/image97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 /><Relationship Id="rId2" Type="http://schemas.openxmlformats.org/officeDocument/2006/relationships/image" Target="../media/image9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0.wmf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 /><Relationship Id="rId2" Type="http://schemas.openxmlformats.org/officeDocument/2006/relationships/image" Target="../media/image10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11" Type="http://schemas.openxmlformats.org/officeDocument/2006/relationships/image" Target="../media/image22.png" /><Relationship Id="rId5" Type="http://schemas.openxmlformats.org/officeDocument/2006/relationships/image" Target="../media/image16.png" /><Relationship Id="rId10" Type="http://schemas.openxmlformats.org/officeDocument/2006/relationships/image" Target="../media/image21.png" /><Relationship Id="rId4" Type="http://schemas.openxmlformats.org/officeDocument/2006/relationships/image" Target="../media/image15.png" /><Relationship Id="rId9" Type="http://schemas.openxmlformats.org/officeDocument/2006/relationships/image" Target="../media/image2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0672" y="658057"/>
            <a:ext cx="99036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5</a:t>
            </a:r>
          </a:p>
          <a:p>
            <a:pPr algn="ctr"/>
            <a:endParaRPr lang="ar-EG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EG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Lecture 9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5244" y="4147373"/>
            <a:ext cx="9369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Dr: Ibrahim Htita</a:t>
            </a:r>
            <a:endParaRPr lang="ar-EG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74" y="2025675"/>
            <a:ext cx="87058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9214" y="5788680"/>
            <a:ext cx="892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Reference:- Fundamentals of Electric Circuits, Ch. 13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Charles K. Alexander | Matthew n. o.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Sadiku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93" y="2660877"/>
            <a:ext cx="4214884" cy="28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15702" y="1620027"/>
            <a:ext cx="1091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voltage induced in coil 1 due to the current in coil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75" y="2330891"/>
            <a:ext cx="6413373" cy="985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596" y="3324908"/>
            <a:ext cx="2373321" cy="855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693" y="4864936"/>
            <a:ext cx="2714964" cy="490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268" y="3403513"/>
            <a:ext cx="2133074" cy="908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2275" y="5472102"/>
            <a:ext cx="11359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78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inductance 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inductor to induce a voltage across a neighboring inductor, measured in henrys (H) </a:t>
            </a:r>
            <a:b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268" y="4372553"/>
            <a:ext cx="1763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Note:-</a:t>
            </a:r>
            <a:endParaRPr lang="en-US" sz="3200" u="sng" dirty="0">
              <a:solidFill>
                <a:srgbClr val="00B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68" y="1108184"/>
            <a:ext cx="6959572" cy="511843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60" y="-32833"/>
            <a:ext cx="5883888" cy="104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3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4" y="0"/>
            <a:ext cx="11058526" cy="68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D724F0-E7F1-4D8B-BFD5-DEDE8D8B1164}" type="slidenum">
              <a:rPr lang="en-US" altLang="zh-CN" sz="1400"/>
              <a:pPr eaLnBrk="1" hangingPunct="1"/>
              <a:t>12</a:t>
            </a:fld>
            <a:endParaRPr lang="en-US" altLang="zh-CN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38" y="18086"/>
            <a:ext cx="6096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Coefficient of coupling</a:t>
            </a:r>
          </a:p>
        </p:txBody>
      </p:sp>
      <p:graphicFrame>
        <p:nvGraphicFramePr>
          <p:cNvPr id="122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42678"/>
              </p:ext>
            </p:extLst>
          </p:nvPr>
        </p:nvGraphicFramePr>
        <p:xfrm>
          <a:off x="1220177" y="2053823"/>
          <a:ext cx="2523148" cy="11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457200" progId="Equation.3">
                  <p:embed/>
                </p:oleObj>
              </mc:Choice>
              <mc:Fallback>
                <p:oleObj name="Equation" r:id="rId3" imgW="685800" imgH="457200" progId="Equation.3">
                  <p:embed/>
                  <p:pic>
                    <p:nvPicPr>
                      <p:cNvPr id="122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77" y="2053823"/>
                        <a:ext cx="2523148" cy="113203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78830"/>
              </p:ext>
            </p:extLst>
          </p:nvPr>
        </p:nvGraphicFramePr>
        <p:xfrm>
          <a:off x="4364830" y="2326179"/>
          <a:ext cx="15240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626" imgH="177646" progId="Equation.3">
                  <p:embed/>
                </p:oleObj>
              </mc:Choice>
              <mc:Fallback>
                <p:oleObj name="Equation" r:id="rId5" imgW="545626" imgH="177646" progId="Equation.3">
                  <p:embed/>
                  <p:pic>
                    <p:nvPicPr>
                      <p:cNvPr id="122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830" y="2326179"/>
                        <a:ext cx="15240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Text Box 6"/>
              <p:cNvSpPr txBox="1">
                <a:spLocks noChangeArrowheads="1"/>
              </p:cNvSpPr>
              <p:nvPr/>
            </p:nvSpPr>
            <p:spPr bwMode="auto">
              <a:xfrm>
                <a:off x="652462" y="636106"/>
                <a:ext cx="11539537" cy="1448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600" dirty="0" err="1"/>
                  <a:t>i</a:t>
                </a:r>
                <a:r>
                  <a:rPr lang="en-US" altLang="zh-CN" sz="3600" dirty="0"/>
                  <a:t>) The coupling coefficient k is a measure of the magnetic coupling between two coils  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Leakage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flux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flux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altLang="zh-CN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462" y="636106"/>
                <a:ext cx="11539537" cy="1448473"/>
              </a:xfrm>
              <a:prstGeom prst="rect">
                <a:avLst/>
              </a:prstGeom>
              <a:blipFill rotWithShape="0">
                <a:blip r:embed="rId8"/>
                <a:stretch>
                  <a:fillRect l="-1585" t="-6723" b="-75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766888" y="5380672"/>
            <a:ext cx="58435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k &lt; 0.5   loosely coupled;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k &gt; 0.5   tightly coupled.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795337" y="3350538"/>
            <a:ext cx="113966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For ideal circuits K = 1 (Maximum Coupling)</a:t>
            </a:r>
            <a:b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iii) For isolated circuit K = 0</a:t>
            </a:r>
            <a:b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iv) For practical circuit it is always lower than 1 </a:t>
            </a:r>
            <a:b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5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47" y="3056887"/>
            <a:ext cx="4725672" cy="3598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544" y="3184937"/>
            <a:ext cx="4546191" cy="3470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7830" y="798627"/>
            <a:ext cx="11291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current </a:t>
            </a:r>
            <a:r>
              <a:rPr lang="en-US" sz="3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enters the dotted 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of one coil, the reference polarity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mutual voltage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second coil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positive at the dotted terminal of the second coil. </a:t>
            </a:r>
            <a:b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544" y="1346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dot convention roles</a:t>
            </a:r>
          </a:p>
        </p:txBody>
      </p:sp>
    </p:spTree>
    <p:extLst>
      <p:ext uri="{BB962C8B-B14F-4D97-AF65-F5344CB8AC3E}">
        <p14:creationId xmlns:p14="http://schemas.microsoft.com/office/powerpoint/2010/main" val="219624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5" y="2380343"/>
            <a:ext cx="4884565" cy="428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95" y="2612571"/>
            <a:ext cx="4207966" cy="39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502" y="0"/>
            <a:ext cx="114594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Alternatively,</a:t>
            </a:r>
            <a:b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current </a:t>
            </a:r>
            <a:r>
              <a:rPr lang="en-US" sz="3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 the dotted 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of one coil, the reference polarity of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mutual voltage in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coil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negative at the dotted terminal of the second coil </a:t>
            </a:r>
            <a:b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5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ED9F1C-34C0-41C6-82E6-10FA56F50550}" type="slidenum">
              <a:rPr lang="en-US" altLang="en-US" sz="10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46261"/>
              </p:ext>
            </p:extLst>
          </p:nvPr>
        </p:nvGraphicFramePr>
        <p:xfrm>
          <a:off x="1843088" y="2474913"/>
          <a:ext cx="219075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685800" progId="Equation.3">
                  <p:embed/>
                </p:oleObj>
              </mc:Choice>
              <mc:Fallback>
                <p:oleObj name="Equation" r:id="rId2" imgW="723600" imgH="685800" progId="Equation.3">
                  <p:embed/>
                  <p:pic>
                    <p:nvPicPr>
                      <p:cNvPr id="10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2474913"/>
                        <a:ext cx="219075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79059"/>
              </p:ext>
            </p:extLst>
          </p:nvPr>
        </p:nvGraphicFramePr>
        <p:xfrm>
          <a:off x="9555163" y="2698750"/>
          <a:ext cx="1925637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85800" progId="Equation.3">
                  <p:embed/>
                </p:oleObj>
              </mc:Choice>
              <mc:Fallback>
                <p:oleObj name="Equation" r:id="rId4" imgW="812520" imgH="685800" progId="Equation.3">
                  <p:embed/>
                  <p:pic>
                    <p:nvPicPr>
                      <p:cNvPr id="102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5163" y="2698750"/>
                        <a:ext cx="1925637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95090"/>
              </p:ext>
            </p:extLst>
          </p:nvPr>
        </p:nvGraphicFramePr>
        <p:xfrm>
          <a:off x="981075" y="-72437"/>
          <a:ext cx="3348037" cy="2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523810" imgH="1828571" progId="Paint.Picture">
                  <p:embed/>
                </p:oleObj>
              </mc:Choice>
              <mc:Fallback>
                <p:oleObj name="Bitmap Image" r:id="rId6" imgW="2523810" imgH="1828571" progId="Paint.Picture">
                  <p:embed/>
                  <p:pic>
                    <p:nvPicPr>
                      <p:cNvPr id="10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-72437"/>
                        <a:ext cx="3348037" cy="2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76533"/>
              </p:ext>
            </p:extLst>
          </p:nvPr>
        </p:nvGraphicFramePr>
        <p:xfrm>
          <a:off x="1181101" y="4475743"/>
          <a:ext cx="3333749" cy="236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561905" imgH="1819529" progId="Paint.Picture">
                  <p:embed/>
                </p:oleObj>
              </mc:Choice>
              <mc:Fallback>
                <p:oleObj name="Bitmap Image" r:id="rId8" imgW="2561905" imgH="1819529" progId="Paint.Picture">
                  <p:embed/>
                  <p:pic>
                    <p:nvPicPr>
                      <p:cNvPr id="103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1" y="4475743"/>
                        <a:ext cx="3333749" cy="2367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48851"/>
              </p:ext>
            </p:extLst>
          </p:nvPr>
        </p:nvGraphicFramePr>
        <p:xfrm>
          <a:off x="8054433" y="44816"/>
          <a:ext cx="362639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553056" imgH="1809524" progId="Paint.Picture">
                  <p:embed/>
                </p:oleObj>
              </mc:Choice>
              <mc:Fallback>
                <p:oleObj name="Bitmap Image" r:id="rId10" imgW="2553056" imgH="1809524" progId="Paint.Picture">
                  <p:embed/>
                  <p:pic>
                    <p:nvPicPr>
                      <p:cNvPr id="10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433" y="44816"/>
                        <a:ext cx="3626393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507201"/>
              </p:ext>
            </p:extLst>
          </p:nvPr>
        </p:nvGraphicFramePr>
        <p:xfrm>
          <a:off x="8354470" y="4312323"/>
          <a:ext cx="3490912" cy="2531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2534004" imgH="1838095" progId="Paint.Picture">
                  <p:embed/>
                </p:oleObj>
              </mc:Choice>
              <mc:Fallback>
                <p:oleObj name="Bitmap Image" r:id="rId12" imgW="2534004" imgH="1838095" progId="Paint.Picture">
                  <p:embed/>
                  <p:pic>
                    <p:nvPicPr>
                      <p:cNvPr id="10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4470" y="4312323"/>
                        <a:ext cx="3490912" cy="2531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706971" y="4614632"/>
            <a:ext cx="3065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at the dotted</a:t>
            </a:r>
          </a:p>
          <a:p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terminal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406933" y="2928638"/>
            <a:ext cx="3947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at the dotted terminal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39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ED9F1C-34C0-41C6-82E6-10FA56F50550}" type="slidenum">
              <a:rPr lang="en-US" altLang="en-US" sz="100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aphicFrame>
        <p:nvGraphicFramePr>
          <p:cNvPr id="10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932814"/>
              </p:ext>
            </p:extLst>
          </p:nvPr>
        </p:nvGraphicFramePr>
        <p:xfrm>
          <a:off x="1243013" y="2632075"/>
          <a:ext cx="2219325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685800" progId="Equation.3">
                  <p:embed/>
                </p:oleObj>
              </mc:Choice>
              <mc:Fallback>
                <p:oleObj name="Equation" r:id="rId2" imgW="761760" imgH="685800" progId="Equation.3">
                  <p:embed/>
                  <p:pic>
                    <p:nvPicPr>
                      <p:cNvPr id="10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2632075"/>
                        <a:ext cx="2219325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83323"/>
              </p:ext>
            </p:extLst>
          </p:nvPr>
        </p:nvGraphicFramePr>
        <p:xfrm>
          <a:off x="8609013" y="2632075"/>
          <a:ext cx="17907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85800" progId="Equation.3">
                  <p:embed/>
                </p:oleObj>
              </mc:Choice>
              <mc:Fallback>
                <p:oleObj name="Equation" r:id="rId4" imgW="812520" imgH="685800" progId="Equation.3">
                  <p:embed/>
                  <p:pic>
                    <p:nvPicPr>
                      <p:cNvPr id="10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013" y="2632075"/>
                        <a:ext cx="179070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77989"/>
              </p:ext>
            </p:extLst>
          </p:nvPr>
        </p:nvGraphicFramePr>
        <p:xfrm>
          <a:off x="823911" y="-14288"/>
          <a:ext cx="4348164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542857" imgH="1790476" progId="Paint.Picture">
                  <p:embed/>
                </p:oleObj>
              </mc:Choice>
              <mc:Fallback>
                <p:oleObj name="Bitmap Image" r:id="rId6" imgW="2542857" imgH="1790476" progId="Paint.Picture">
                  <p:embed/>
                  <p:pic>
                    <p:nvPicPr>
                      <p:cNvPr id="103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1" y="-14288"/>
                        <a:ext cx="4348164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84467"/>
              </p:ext>
            </p:extLst>
          </p:nvPr>
        </p:nvGraphicFramePr>
        <p:xfrm>
          <a:off x="995985" y="4395943"/>
          <a:ext cx="4176090" cy="246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495238" imgH="1781424" progId="Paint.Picture">
                  <p:embed/>
                </p:oleObj>
              </mc:Choice>
              <mc:Fallback>
                <p:oleObj name="Bitmap Image" r:id="rId8" imgW="2495238" imgH="1781424" progId="Paint.Picture">
                  <p:embed/>
                  <p:pic>
                    <p:nvPicPr>
                      <p:cNvPr id="103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985" y="4395943"/>
                        <a:ext cx="4176090" cy="246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12693"/>
              </p:ext>
            </p:extLst>
          </p:nvPr>
        </p:nvGraphicFramePr>
        <p:xfrm>
          <a:off x="8153402" y="0"/>
          <a:ext cx="4002088" cy="256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514286" imgH="1781424" progId="Paint.Picture">
                  <p:embed/>
                </p:oleObj>
              </mc:Choice>
              <mc:Fallback>
                <p:oleObj name="Bitmap Image" r:id="rId10" imgW="2514286" imgH="1781424" progId="Paint.Picture">
                  <p:embed/>
                  <p:pic>
                    <p:nvPicPr>
                      <p:cNvPr id="103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2" y="0"/>
                        <a:ext cx="4002088" cy="2563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2306"/>
              </p:ext>
            </p:extLst>
          </p:nvPr>
        </p:nvGraphicFramePr>
        <p:xfrm>
          <a:off x="8153402" y="4243820"/>
          <a:ext cx="3991769" cy="250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2486372" imgH="1819529" progId="Paint.Picture">
                  <p:embed/>
                </p:oleObj>
              </mc:Choice>
              <mc:Fallback>
                <p:oleObj name="Bitmap Image" r:id="rId12" imgW="2486372" imgH="1819529" progId="Paint.Picture">
                  <p:embed/>
                  <p:pic>
                    <p:nvPicPr>
                      <p:cNvPr id="103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2" y="4243820"/>
                        <a:ext cx="3991769" cy="2507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935446" y="2976200"/>
            <a:ext cx="3947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at the dotted terminal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859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A55807C-EB2E-4B05-B3FE-3BCC65994C8E}" type="slidenum">
              <a:rPr lang="en-US" altLang="zh-CN" sz="1400"/>
              <a:pPr eaLnBrk="1" hangingPunct="1"/>
              <a:t>17</a:t>
            </a:fld>
            <a:endParaRPr lang="en-US" altLang="zh-CN" sz="1400"/>
          </a:p>
        </p:txBody>
      </p:sp>
      <p:graphicFrame>
        <p:nvGraphicFramePr>
          <p:cNvPr id="6149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309409"/>
              </p:ext>
            </p:extLst>
          </p:nvPr>
        </p:nvGraphicFramePr>
        <p:xfrm>
          <a:off x="6950074" y="4263666"/>
          <a:ext cx="3622675" cy="251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812520" progId="Equation.3">
                  <p:embed/>
                </p:oleObj>
              </mc:Choice>
              <mc:Fallback>
                <p:oleObj name="Equation" r:id="rId3" imgW="1168200" imgH="812520" progId="Equation.3">
                  <p:embed/>
                  <p:pic>
                    <p:nvPicPr>
                      <p:cNvPr id="6149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4" y="4263666"/>
                        <a:ext cx="3622675" cy="2519055"/>
                      </a:xfrm>
                      <a:prstGeom prst="rect">
                        <a:avLst/>
                      </a:prstGeom>
                      <a:noFill/>
                      <a:ln w="63500" cmpd="thickThin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36"/>
          <p:cNvGraphicFramePr>
            <a:graphicFrameLocks noChangeAspect="1"/>
          </p:cNvGraphicFramePr>
          <p:nvPr/>
        </p:nvGraphicFramePr>
        <p:xfrm>
          <a:off x="908050" y="4484688"/>
          <a:ext cx="526097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09680" imgH="812520" progId="Equation.3">
                  <p:embed/>
                </p:oleObj>
              </mc:Choice>
              <mc:Fallback>
                <p:oleObj name="Equation" r:id="rId5" imgW="2209680" imgH="812520" progId="Equation.3">
                  <p:embed/>
                  <p:pic>
                    <p:nvPicPr>
                      <p:cNvPr id="615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484688"/>
                        <a:ext cx="526097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10364" y="85600"/>
            <a:ext cx="110911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with both currents flow in coil 1, and coil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Note:- both currents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enter the dot.</a:t>
            </a:r>
          </a:p>
          <a:p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superposition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575" y="737213"/>
            <a:ext cx="6575425" cy="33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66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ED9F1C-34C0-41C6-82E6-10FA56F50550}" type="slidenum">
              <a:rPr lang="en-US" altLang="en-US" sz="10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aphicFrame>
        <p:nvGraphicFramePr>
          <p:cNvPr id="10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02179"/>
              </p:ext>
            </p:extLst>
          </p:nvPr>
        </p:nvGraphicFramePr>
        <p:xfrm>
          <a:off x="516755" y="613043"/>
          <a:ext cx="2226445" cy="322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igura" r:id="rId2" imgW="911160" imgH="1554480" progId="Word.Picture.8">
                  <p:embed/>
                </p:oleObj>
              </mc:Choice>
              <mc:Fallback>
                <p:oleObj name="Figura" r:id="rId2" imgW="911160" imgH="1554480" progId="Word.Picture.8">
                  <p:embed/>
                  <p:pic>
                    <p:nvPicPr>
                      <p:cNvPr id="10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55" y="613043"/>
                        <a:ext cx="2226445" cy="3228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471367"/>
              </p:ext>
            </p:extLst>
          </p:nvPr>
        </p:nvGraphicFramePr>
        <p:xfrm>
          <a:off x="1992936" y="482723"/>
          <a:ext cx="750264" cy="53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152280" progId="Equation.3">
                  <p:embed/>
                </p:oleObj>
              </mc:Choice>
              <mc:Fallback>
                <p:oleObj name="Equation" r:id="rId4" imgW="215640" imgH="152280" progId="Equation.3">
                  <p:embed/>
                  <p:pic>
                    <p:nvPicPr>
                      <p:cNvPr id="10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936" y="482723"/>
                        <a:ext cx="750264" cy="533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56838"/>
            <a:ext cx="9327423" cy="3257550"/>
          </a:xfrm>
          <a:prstGeom prst="rect">
            <a:avLst/>
          </a:prstGeom>
        </p:spPr>
      </p:pic>
      <p:grpSp>
        <p:nvGrpSpPr>
          <p:cNvPr id="10" name="Group 299"/>
          <p:cNvGrpSpPr>
            <a:grpSpLocks/>
          </p:cNvGrpSpPr>
          <p:nvPr/>
        </p:nvGrpSpPr>
        <p:grpSpPr bwMode="auto">
          <a:xfrm>
            <a:off x="823159" y="4168294"/>
            <a:ext cx="4146811" cy="2487399"/>
            <a:chOff x="240" y="288"/>
            <a:chExt cx="2825" cy="1872"/>
          </a:xfrm>
        </p:grpSpPr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272" y="1497"/>
              <a:ext cx="607" cy="1"/>
            </a:xfrm>
            <a:custGeom>
              <a:avLst/>
              <a:gdLst>
                <a:gd name="T0" fmla="*/ 0 w 1029"/>
                <a:gd name="T1" fmla="*/ 0 h 1"/>
                <a:gd name="T2" fmla="*/ 607 w 1029"/>
                <a:gd name="T3" fmla="*/ 0 h 1"/>
                <a:gd name="T4" fmla="*/ 0 w 1029"/>
                <a:gd name="T5" fmla="*/ 0 h 1"/>
                <a:gd name="T6" fmla="*/ 0 w 102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9" h="1">
                  <a:moveTo>
                    <a:pt x="0" y="0"/>
                  </a:moveTo>
                  <a:lnTo>
                    <a:pt x="10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1278" y="1003"/>
              <a:ext cx="0" cy="543"/>
            </a:xfrm>
            <a:custGeom>
              <a:avLst/>
              <a:gdLst>
                <a:gd name="T0" fmla="*/ 543 h 806"/>
                <a:gd name="T1" fmla="*/ 0 h 806"/>
                <a:gd name="T2" fmla="*/ 543 h 806"/>
                <a:gd name="T3" fmla="*/ 543 h 806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806">
                  <a:moveTo>
                    <a:pt x="0" y="806"/>
                  </a:move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172" y="855"/>
              <a:ext cx="106" cy="148"/>
            </a:xfrm>
            <a:custGeom>
              <a:avLst/>
              <a:gdLst>
                <a:gd name="T0" fmla="*/ 106 w 179"/>
                <a:gd name="T1" fmla="*/ 148 h 221"/>
                <a:gd name="T2" fmla="*/ 103 w 179"/>
                <a:gd name="T3" fmla="*/ 116 h 221"/>
                <a:gd name="T4" fmla="*/ 99 w 179"/>
                <a:gd name="T5" fmla="*/ 88 h 221"/>
                <a:gd name="T6" fmla="*/ 89 w 179"/>
                <a:gd name="T7" fmla="*/ 64 h 221"/>
                <a:gd name="T8" fmla="*/ 75 w 179"/>
                <a:gd name="T9" fmla="*/ 44 h 221"/>
                <a:gd name="T10" fmla="*/ 60 w 179"/>
                <a:gd name="T11" fmla="*/ 24 h 221"/>
                <a:gd name="T12" fmla="*/ 43 w 179"/>
                <a:gd name="T13" fmla="*/ 12 h 221"/>
                <a:gd name="T14" fmla="*/ 21 w 179"/>
                <a:gd name="T15" fmla="*/ 4 h 221"/>
                <a:gd name="T16" fmla="*/ 0 w 179"/>
                <a:gd name="T17" fmla="*/ 0 h 221"/>
                <a:gd name="T18" fmla="*/ 0 w 179"/>
                <a:gd name="T19" fmla="*/ 0 h 221"/>
                <a:gd name="T20" fmla="*/ 21 w 179"/>
                <a:gd name="T21" fmla="*/ 4 h 221"/>
                <a:gd name="T22" fmla="*/ 43 w 179"/>
                <a:gd name="T23" fmla="*/ 12 h 221"/>
                <a:gd name="T24" fmla="*/ 60 w 179"/>
                <a:gd name="T25" fmla="*/ 24 h 221"/>
                <a:gd name="T26" fmla="*/ 75 w 179"/>
                <a:gd name="T27" fmla="*/ 44 h 221"/>
                <a:gd name="T28" fmla="*/ 89 w 179"/>
                <a:gd name="T29" fmla="*/ 64 h 221"/>
                <a:gd name="T30" fmla="*/ 99 w 179"/>
                <a:gd name="T31" fmla="*/ 88 h 221"/>
                <a:gd name="T32" fmla="*/ 103 w 179"/>
                <a:gd name="T33" fmla="*/ 116 h 221"/>
                <a:gd name="T34" fmla="*/ 106 w 179"/>
                <a:gd name="T35" fmla="*/ 148 h 221"/>
                <a:gd name="T36" fmla="*/ 106 w 179"/>
                <a:gd name="T37" fmla="*/ 148 h 221"/>
                <a:gd name="T38" fmla="*/ 106 w 179"/>
                <a:gd name="T39" fmla="*/ 148 h 221"/>
                <a:gd name="T40" fmla="*/ 106 w 179"/>
                <a:gd name="T41" fmla="*/ 148 h 221"/>
                <a:gd name="T42" fmla="*/ 106 w 179"/>
                <a:gd name="T43" fmla="*/ 148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9" h="221">
                  <a:moveTo>
                    <a:pt x="179" y="221"/>
                  </a:moveTo>
                  <a:lnTo>
                    <a:pt x="174" y="173"/>
                  </a:lnTo>
                  <a:lnTo>
                    <a:pt x="168" y="131"/>
                  </a:lnTo>
                  <a:lnTo>
                    <a:pt x="150" y="95"/>
                  </a:lnTo>
                  <a:lnTo>
                    <a:pt x="126" y="65"/>
                  </a:lnTo>
                  <a:lnTo>
                    <a:pt x="102" y="36"/>
                  </a:lnTo>
                  <a:lnTo>
                    <a:pt x="72" y="18"/>
                  </a:lnTo>
                  <a:lnTo>
                    <a:pt x="36" y="6"/>
                  </a:lnTo>
                  <a:lnTo>
                    <a:pt x="0" y="0"/>
                  </a:lnTo>
                  <a:lnTo>
                    <a:pt x="36" y="6"/>
                  </a:lnTo>
                  <a:lnTo>
                    <a:pt x="72" y="18"/>
                  </a:lnTo>
                  <a:lnTo>
                    <a:pt x="102" y="36"/>
                  </a:lnTo>
                  <a:lnTo>
                    <a:pt x="126" y="65"/>
                  </a:lnTo>
                  <a:lnTo>
                    <a:pt x="150" y="95"/>
                  </a:lnTo>
                  <a:lnTo>
                    <a:pt x="168" y="131"/>
                  </a:lnTo>
                  <a:lnTo>
                    <a:pt x="174" y="173"/>
                  </a:lnTo>
                  <a:lnTo>
                    <a:pt x="179" y="221"/>
                  </a:lnTo>
                  <a:close/>
                  <a:moveTo>
                    <a:pt x="179" y="221"/>
                  </a:moveTo>
                  <a:lnTo>
                    <a:pt x="179" y="22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067" y="855"/>
              <a:ext cx="105" cy="148"/>
            </a:xfrm>
            <a:custGeom>
              <a:avLst/>
              <a:gdLst>
                <a:gd name="T0" fmla="*/ 105 w 179"/>
                <a:gd name="T1" fmla="*/ 0 h 221"/>
                <a:gd name="T2" fmla="*/ 84 w 179"/>
                <a:gd name="T3" fmla="*/ 4 h 221"/>
                <a:gd name="T4" fmla="*/ 66 w 179"/>
                <a:gd name="T5" fmla="*/ 12 h 221"/>
                <a:gd name="T6" fmla="*/ 49 w 179"/>
                <a:gd name="T7" fmla="*/ 24 h 221"/>
                <a:gd name="T8" fmla="*/ 31 w 179"/>
                <a:gd name="T9" fmla="*/ 44 h 221"/>
                <a:gd name="T10" fmla="*/ 18 w 179"/>
                <a:gd name="T11" fmla="*/ 64 h 221"/>
                <a:gd name="T12" fmla="*/ 7 w 179"/>
                <a:gd name="T13" fmla="*/ 88 h 221"/>
                <a:gd name="T14" fmla="*/ 4 w 179"/>
                <a:gd name="T15" fmla="*/ 116 h 221"/>
                <a:gd name="T16" fmla="*/ 0 w 179"/>
                <a:gd name="T17" fmla="*/ 148 h 221"/>
                <a:gd name="T18" fmla="*/ 0 w 179"/>
                <a:gd name="T19" fmla="*/ 148 h 221"/>
                <a:gd name="T20" fmla="*/ 4 w 179"/>
                <a:gd name="T21" fmla="*/ 116 h 221"/>
                <a:gd name="T22" fmla="*/ 7 w 179"/>
                <a:gd name="T23" fmla="*/ 88 h 221"/>
                <a:gd name="T24" fmla="*/ 18 w 179"/>
                <a:gd name="T25" fmla="*/ 64 h 221"/>
                <a:gd name="T26" fmla="*/ 31 w 179"/>
                <a:gd name="T27" fmla="*/ 44 h 221"/>
                <a:gd name="T28" fmla="*/ 49 w 179"/>
                <a:gd name="T29" fmla="*/ 24 h 221"/>
                <a:gd name="T30" fmla="*/ 66 w 179"/>
                <a:gd name="T31" fmla="*/ 12 h 221"/>
                <a:gd name="T32" fmla="*/ 84 w 179"/>
                <a:gd name="T33" fmla="*/ 4 h 221"/>
                <a:gd name="T34" fmla="*/ 105 w 179"/>
                <a:gd name="T35" fmla="*/ 0 h 221"/>
                <a:gd name="T36" fmla="*/ 105 w 179"/>
                <a:gd name="T37" fmla="*/ 0 h 221"/>
                <a:gd name="T38" fmla="*/ 105 w 179"/>
                <a:gd name="T39" fmla="*/ 0 h 221"/>
                <a:gd name="T40" fmla="*/ 105 w 179"/>
                <a:gd name="T41" fmla="*/ 0 h 221"/>
                <a:gd name="T42" fmla="*/ 105 w 179"/>
                <a:gd name="T43" fmla="*/ 0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9" h="221">
                  <a:moveTo>
                    <a:pt x="179" y="0"/>
                  </a:moveTo>
                  <a:lnTo>
                    <a:pt x="143" y="6"/>
                  </a:lnTo>
                  <a:lnTo>
                    <a:pt x="113" y="18"/>
                  </a:lnTo>
                  <a:lnTo>
                    <a:pt x="83" y="36"/>
                  </a:lnTo>
                  <a:lnTo>
                    <a:pt x="53" y="65"/>
                  </a:lnTo>
                  <a:lnTo>
                    <a:pt x="30" y="95"/>
                  </a:lnTo>
                  <a:lnTo>
                    <a:pt x="12" y="131"/>
                  </a:lnTo>
                  <a:lnTo>
                    <a:pt x="6" y="173"/>
                  </a:lnTo>
                  <a:lnTo>
                    <a:pt x="0" y="221"/>
                  </a:lnTo>
                  <a:lnTo>
                    <a:pt x="6" y="173"/>
                  </a:lnTo>
                  <a:lnTo>
                    <a:pt x="12" y="131"/>
                  </a:lnTo>
                  <a:lnTo>
                    <a:pt x="30" y="95"/>
                  </a:lnTo>
                  <a:lnTo>
                    <a:pt x="53" y="65"/>
                  </a:lnTo>
                  <a:lnTo>
                    <a:pt x="83" y="36"/>
                  </a:lnTo>
                  <a:lnTo>
                    <a:pt x="113" y="18"/>
                  </a:lnTo>
                  <a:lnTo>
                    <a:pt x="143" y="6"/>
                  </a:lnTo>
                  <a:lnTo>
                    <a:pt x="179" y="0"/>
                  </a:lnTo>
                  <a:close/>
                  <a:moveTo>
                    <a:pt x="179" y="0"/>
                  </a:moveTo>
                  <a:lnTo>
                    <a:pt x="179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067" y="1003"/>
              <a:ext cx="0" cy="543"/>
            </a:xfrm>
            <a:custGeom>
              <a:avLst/>
              <a:gdLst>
                <a:gd name="T0" fmla="*/ 0 h 806"/>
                <a:gd name="T1" fmla="*/ 543 h 806"/>
                <a:gd name="T2" fmla="*/ 0 h 806"/>
                <a:gd name="T3" fmla="*/ 0 h 806"/>
                <a:gd name="T4" fmla="*/ 0 h 806"/>
                <a:gd name="T5" fmla="*/ 0 h 806"/>
                <a:gd name="T6" fmla="*/ 0 h 80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0" r="r" b="b"/>
              <a:pathLst>
                <a:path h="806">
                  <a:moveTo>
                    <a:pt x="0" y="0"/>
                  </a:moveTo>
                  <a:lnTo>
                    <a:pt x="0" y="80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067" y="1546"/>
              <a:ext cx="105" cy="148"/>
            </a:xfrm>
            <a:custGeom>
              <a:avLst/>
              <a:gdLst>
                <a:gd name="T0" fmla="*/ 0 w 179"/>
                <a:gd name="T1" fmla="*/ 0 h 221"/>
                <a:gd name="T2" fmla="*/ 4 w 179"/>
                <a:gd name="T3" fmla="*/ 27 h 221"/>
                <a:gd name="T4" fmla="*/ 7 w 179"/>
                <a:gd name="T5" fmla="*/ 56 h 221"/>
                <a:gd name="T6" fmla="*/ 18 w 179"/>
                <a:gd name="T7" fmla="*/ 84 h 221"/>
                <a:gd name="T8" fmla="*/ 31 w 179"/>
                <a:gd name="T9" fmla="*/ 104 h 221"/>
                <a:gd name="T10" fmla="*/ 49 w 179"/>
                <a:gd name="T11" fmla="*/ 124 h 221"/>
                <a:gd name="T12" fmla="*/ 66 w 179"/>
                <a:gd name="T13" fmla="*/ 136 h 221"/>
                <a:gd name="T14" fmla="*/ 84 w 179"/>
                <a:gd name="T15" fmla="*/ 144 h 221"/>
                <a:gd name="T16" fmla="*/ 105 w 179"/>
                <a:gd name="T17" fmla="*/ 148 h 221"/>
                <a:gd name="T18" fmla="*/ 105 w 179"/>
                <a:gd name="T19" fmla="*/ 148 h 221"/>
                <a:gd name="T20" fmla="*/ 84 w 179"/>
                <a:gd name="T21" fmla="*/ 144 h 221"/>
                <a:gd name="T22" fmla="*/ 66 w 179"/>
                <a:gd name="T23" fmla="*/ 136 h 221"/>
                <a:gd name="T24" fmla="*/ 49 w 179"/>
                <a:gd name="T25" fmla="*/ 124 h 221"/>
                <a:gd name="T26" fmla="*/ 31 w 179"/>
                <a:gd name="T27" fmla="*/ 104 h 221"/>
                <a:gd name="T28" fmla="*/ 18 w 179"/>
                <a:gd name="T29" fmla="*/ 84 h 221"/>
                <a:gd name="T30" fmla="*/ 7 w 179"/>
                <a:gd name="T31" fmla="*/ 56 h 221"/>
                <a:gd name="T32" fmla="*/ 4 w 179"/>
                <a:gd name="T33" fmla="*/ 27 h 221"/>
                <a:gd name="T34" fmla="*/ 0 w 179"/>
                <a:gd name="T35" fmla="*/ 0 h 221"/>
                <a:gd name="T36" fmla="*/ 0 w 179"/>
                <a:gd name="T37" fmla="*/ 0 h 221"/>
                <a:gd name="T38" fmla="*/ 0 w 179"/>
                <a:gd name="T39" fmla="*/ 0 h 221"/>
                <a:gd name="T40" fmla="*/ 0 w 179"/>
                <a:gd name="T41" fmla="*/ 0 h 221"/>
                <a:gd name="T42" fmla="*/ 0 w 179"/>
                <a:gd name="T43" fmla="*/ 0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9" h="221">
                  <a:moveTo>
                    <a:pt x="0" y="0"/>
                  </a:moveTo>
                  <a:lnTo>
                    <a:pt x="6" y="41"/>
                  </a:lnTo>
                  <a:lnTo>
                    <a:pt x="12" y="83"/>
                  </a:lnTo>
                  <a:lnTo>
                    <a:pt x="30" y="125"/>
                  </a:lnTo>
                  <a:lnTo>
                    <a:pt x="53" y="155"/>
                  </a:lnTo>
                  <a:lnTo>
                    <a:pt x="83" y="185"/>
                  </a:lnTo>
                  <a:lnTo>
                    <a:pt x="113" y="203"/>
                  </a:lnTo>
                  <a:lnTo>
                    <a:pt x="143" y="215"/>
                  </a:lnTo>
                  <a:lnTo>
                    <a:pt x="179" y="221"/>
                  </a:lnTo>
                  <a:lnTo>
                    <a:pt x="143" y="215"/>
                  </a:lnTo>
                  <a:lnTo>
                    <a:pt x="113" y="203"/>
                  </a:lnTo>
                  <a:lnTo>
                    <a:pt x="83" y="185"/>
                  </a:lnTo>
                  <a:lnTo>
                    <a:pt x="53" y="155"/>
                  </a:lnTo>
                  <a:lnTo>
                    <a:pt x="30" y="125"/>
                  </a:lnTo>
                  <a:lnTo>
                    <a:pt x="12" y="83"/>
                  </a:lnTo>
                  <a:lnTo>
                    <a:pt x="6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172" y="1546"/>
              <a:ext cx="106" cy="148"/>
            </a:xfrm>
            <a:custGeom>
              <a:avLst/>
              <a:gdLst>
                <a:gd name="T0" fmla="*/ 0 w 179"/>
                <a:gd name="T1" fmla="*/ 148 h 221"/>
                <a:gd name="T2" fmla="*/ 21 w 179"/>
                <a:gd name="T3" fmla="*/ 144 h 221"/>
                <a:gd name="T4" fmla="*/ 43 w 179"/>
                <a:gd name="T5" fmla="*/ 136 h 221"/>
                <a:gd name="T6" fmla="*/ 60 w 179"/>
                <a:gd name="T7" fmla="*/ 124 h 221"/>
                <a:gd name="T8" fmla="*/ 75 w 179"/>
                <a:gd name="T9" fmla="*/ 104 h 221"/>
                <a:gd name="T10" fmla="*/ 89 w 179"/>
                <a:gd name="T11" fmla="*/ 84 h 221"/>
                <a:gd name="T12" fmla="*/ 99 w 179"/>
                <a:gd name="T13" fmla="*/ 56 h 221"/>
                <a:gd name="T14" fmla="*/ 103 w 179"/>
                <a:gd name="T15" fmla="*/ 27 h 221"/>
                <a:gd name="T16" fmla="*/ 106 w 179"/>
                <a:gd name="T17" fmla="*/ 0 h 221"/>
                <a:gd name="T18" fmla="*/ 106 w 179"/>
                <a:gd name="T19" fmla="*/ 0 h 221"/>
                <a:gd name="T20" fmla="*/ 103 w 179"/>
                <a:gd name="T21" fmla="*/ 27 h 221"/>
                <a:gd name="T22" fmla="*/ 99 w 179"/>
                <a:gd name="T23" fmla="*/ 56 h 221"/>
                <a:gd name="T24" fmla="*/ 89 w 179"/>
                <a:gd name="T25" fmla="*/ 84 h 221"/>
                <a:gd name="T26" fmla="*/ 75 w 179"/>
                <a:gd name="T27" fmla="*/ 104 h 221"/>
                <a:gd name="T28" fmla="*/ 60 w 179"/>
                <a:gd name="T29" fmla="*/ 124 h 221"/>
                <a:gd name="T30" fmla="*/ 43 w 179"/>
                <a:gd name="T31" fmla="*/ 136 h 221"/>
                <a:gd name="T32" fmla="*/ 21 w 179"/>
                <a:gd name="T33" fmla="*/ 144 h 221"/>
                <a:gd name="T34" fmla="*/ 0 w 179"/>
                <a:gd name="T35" fmla="*/ 148 h 221"/>
                <a:gd name="T36" fmla="*/ 0 w 179"/>
                <a:gd name="T37" fmla="*/ 148 h 221"/>
                <a:gd name="T38" fmla="*/ 0 w 179"/>
                <a:gd name="T39" fmla="*/ 148 h 221"/>
                <a:gd name="T40" fmla="*/ 0 w 179"/>
                <a:gd name="T41" fmla="*/ 148 h 221"/>
                <a:gd name="T42" fmla="*/ 0 w 179"/>
                <a:gd name="T43" fmla="*/ 148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9" h="221">
                  <a:moveTo>
                    <a:pt x="0" y="221"/>
                  </a:moveTo>
                  <a:lnTo>
                    <a:pt x="36" y="215"/>
                  </a:lnTo>
                  <a:lnTo>
                    <a:pt x="72" y="203"/>
                  </a:lnTo>
                  <a:lnTo>
                    <a:pt x="102" y="185"/>
                  </a:lnTo>
                  <a:lnTo>
                    <a:pt x="126" y="155"/>
                  </a:lnTo>
                  <a:lnTo>
                    <a:pt x="150" y="125"/>
                  </a:lnTo>
                  <a:lnTo>
                    <a:pt x="168" y="83"/>
                  </a:lnTo>
                  <a:lnTo>
                    <a:pt x="174" y="41"/>
                  </a:lnTo>
                  <a:lnTo>
                    <a:pt x="179" y="0"/>
                  </a:lnTo>
                  <a:lnTo>
                    <a:pt x="174" y="41"/>
                  </a:lnTo>
                  <a:lnTo>
                    <a:pt x="168" y="83"/>
                  </a:lnTo>
                  <a:lnTo>
                    <a:pt x="150" y="125"/>
                  </a:lnTo>
                  <a:lnTo>
                    <a:pt x="126" y="155"/>
                  </a:lnTo>
                  <a:lnTo>
                    <a:pt x="102" y="185"/>
                  </a:lnTo>
                  <a:lnTo>
                    <a:pt x="72" y="203"/>
                  </a:lnTo>
                  <a:lnTo>
                    <a:pt x="36" y="215"/>
                  </a:lnTo>
                  <a:lnTo>
                    <a:pt x="0" y="221"/>
                  </a:lnTo>
                  <a:close/>
                  <a:moveTo>
                    <a:pt x="0" y="221"/>
                  </a:moveTo>
                  <a:lnTo>
                    <a:pt x="0" y="22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278" y="154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377" y="1939"/>
              <a:ext cx="45" cy="64"/>
            </a:xfrm>
            <a:custGeom>
              <a:avLst/>
              <a:gdLst>
                <a:gd name="T0" fmla="*/ 0 w 77"/>
                <a:gd name="T1" fmla="*/ 64 h 95"/>
                <a:gd name="T2" fmla="*/ 18 w 77"/>
                <a:gd name="T3" fmla="*/ 60 h 95"/>
                <a:gd name="T4" fmla="*/ 31 w 77"/>
                <a:gd name="T5" fmla="*/ 44 h 95"/>
                <a:gd name="T6" fmla="*/ 41 w 77"/>
                <a:gd name="T7" fmla="*/ 24 h 95"/>
                <a:gd name="T8" fmla="*/ 45 w 77"/>
                <a:gd name="T9" fmla="*/ 0 h 95"/>
                <a:gd name="T10" fmla="*/ 45 w 77"/>
                <a:gd name="T11" fmla="*/ 0 h 95"/>
                <a:gd name="T12" fmla="*/ 41 w 77"/>
                <a:gd name="T13" fmla="*/ 24 h 95"/>
                <a:gd name="T14" fmla="*/ 31 w 77"/>
                <a:gd name="T15" fmla="*/ 44 h 95"/>
                <a:gd name="T16" fmla="*/ 18 w 77"/>
                <a:gd name="T17" fmla="*/ 60 h 95"/>
                <a:gd name="T18" fmla="*/ 0 w 77"/>
                <a:gd name="T19" fmla="*/ 64 h 95"/>
                <a:gd name="T20" fmla="*/ 0 w 77"/>
                <a:gd name="T21" fmla="*/ 64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95">
                  <a:moveTo>
                    <a:pt x="0" y="95"/>
                  </a:moveTo>
                  <a:lnTo>
                    <a:pt x="30" y="89"/>
                  </a:lnTo>
                  <a:lnTo>
                    <a:pt x="53" y="66"/>
                  </a:lnTo>
                  <a:lnTo>
                    <a:pt x="71" y="36"/>
                  </a:lnTo>
                  <a:lnTo>
                    <a:pt x="77" y="0"/>
                  </a:lnTo>
                  <a:lnTo>
                    <a:pt x="71" y="36"/>
                  </a:lnTo>
                  <a:lnTo>
                    <a:pt x="53" y="66"/>
                  </a:lnTo>
                  <a:lnTo>
                    <a:pt x="30" y="89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2422" y="533"/>
              <a:ext cx="1" cy="1406"/>
            </a:xfrm>
            <a:custGeom>
              <a:avLst/>
              <a:gdLst>
                <a:gd name="T0" fmla="*/ 0 w 1"/>
                <a:gd name="T1" fmla="*/ 1406 h 2090"/>
                <a:gd name="T2" fmla="*/ 0 w 1"/>
                <a:gd name="T3" fmla="*/ 0 h 2090"/>
                <a:gd name="T4" fmla="*/ 0 w 1"/>
                <a:gd name="T5" fmla="*/ 1406 h 2090"/>
                <a:gd name="T6" fmla="*/ 0 w 1"/>
                <a:gd name="T7" fmla="*/ 1406 h 2090"/>
                <a:gd name="T8" fmla="*/ 0 w 1"/>
                <a:gd name="T9" fmla="*/ 1406 h 2090"/>
                <a:gd name="T10" fmla="*/ 0 w 1"/>
                <a:gd name="T11" fmla="*/ 1406 h 2090"/>
                <a:gd name="T12" fmla="*/ 0 w 1"/>
                <a:gd name="T13" fmla="*/ 1406 h 20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090">
                  <a:moveTo>
                    <a:pt x="0" y="2090"/>
                  </a:moveTo>
                  <a:lnTo>
                    <a:pt x="0" y="0"/>
                  </a:lnTo>
                  <a:lnTo>
                    <a:pt x="0" y="2090"/>
                  </a:lnTo>
                  <a:close/>
                  <a:moveTo>
                    <a:pt x="0" y="2090"/>
                  </a:moveTo>
                  <a:lnTo>
                    <a:pt x="0" y="209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377" y="469"/>
              <a:ext cx="45" cy="64"/>
            </a:xfrm>
            <a:custGeom>
              <a:avLst/>
              <a:gdLst>
                <a:gd name="T0" fmla="*/ 45 w 77"/>
                <a:gd name="T1" fmla="*/ 64 h 95"/>
                <a:gd name="T2" fmla="*/ 41 w 77"/>
                <a:gd name="T3" fmla="*/ 40 h 95"/>
                <a:gd name="T4" fmla="*/ 31 w 77"/>
                <a:gd name="T5" fmla="*/ 20 h 95"/>
                <a:gd name="T6" fmla="*/ 18 w 77"/>
                <a:gd name="T7" fmla="*/ 3 h 95"/>
                <a:gd name="T8" fmla="*/ 0 w 77"/>
                <a:gd name="T9" fmla="*/ 0 h 95"/>
                <a:gd name="T10" fmla="*/ 0 w 77"/>
                <a:gd name="T11" fmla="*/ 0 h 95"/>
                <a:gd name="T12" fmla="*/ 18 w 77"/>
                <a:gd name="T13" fmla="*/ 3 h 95"/>
                <a:gd name="T14" fmla="*/ 31 w 77"/>
                <a:gd name="T15" fmla="*/ 20 h 95"/>
                <a:gd name="T16" fmla="*/ 41 w 77"/>
                <a:gd name="T17" fmla="*/ 40 h 95"/>
                <a:gd name="T18" fmla="*/ 45 w 77"/>
                <a:gd name="T19" fmla="*/ 64 h 95"/>
                <a:gd name="T20" fmla="*/ 45 w 77"/>
                <a:gd name="T21" fmla="*/ 64 h 95"/>
                <a:gd name="T22" fmla="*/ 45 w 77"/>
                <a:gd name="T23" fmla="*/ 64 h 95"/>
                <a:gd name="T24" fmla="*/ 45 w 77"/>
                <a:gd name="T25" fmla="*/ 64 h 95"/>
                <a:gd name="T26" fmla="*/ 45 w 77"/>
                <a:gd name="T27" fmla="*/ 64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95">
                  <a:moveTo>
                    <a:pt x="77" y="95"/>
                  </a:moveTo>
                  <a:lnTo>
                    <a:pt x="71" y="59"/>
                  </a:lnTo>
                  <a:lnTo>
                    <a:pt x="53" y="29"/>
                  </a:lnTo>
                  <a:lnTo>
                    <a:pt x="30" y="5"/>
                  </a:lnTo>
                  <a:lnTo>
                    <a:pt x="0" y="0"/>
                  </a:lnTo>
                  <a:lnTo>
                    <a:pt x="30" y="5"/>
                  </a:lnTo>
                  <a:lnTo>
                    <a:pt x="53" y="29"/>
                  </a:lnTo>
                  <a:lnTo>
                    <a:pt x="71" y="59"/>
                  </a:lnTo>
                  <a:lnTo>
                    <a:pt x="77" y="95"/>
                  </a:lnTo>
                  <a:close/>
                  <a:moveTo>
                    <a:pt x="77" y="95"/>
                  </a:moveTo>
                  <a:lnTo>
                    <a:pt x="77" y="95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921" y="469"/>
              <a:ext cx="1456" cy="1"/>
            </a:xfrm>
            <a:custGeom>
              <a:avLst/>
              <a:gdLst>
                <a:gd name="T0" fmla="*/ 1456 w 2465"/>
                <a:gd name="T1" fmla="*/ 0 h 1"/>
                <a:gd name="T2" fmla="*/ 0 w 2465"/>
                <a:gd name="T3" fmla="*/ 0 h 1"/>
                <a:gd name="T4" fmla="*/ 1456 w 2465"/>
                <a:gd name="T5" fmla="*/ 0 h 1"/>
                <a:gd name="T6" fmla="*/ 1456 w 2465"/>
                <a:gd name="T7" fmla="*/ 0 h 1"/>
                <a:gd name="T8" fmla="*/ 1456 w 2465"/>
                <a:gd name="T9" fmla="*/ 0 h 1"/>
                <a:gd name="T10" fmla="*/ 1456 w 2465"/>
                <a:gd name="T11" fmla="*/ 0 h 1"/>
                <a:gd name="T12" fmla="*/ 1456 w 246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5" h="1">
                  <a:moveTo>
                    <a:pt x="2465" y="0"/>
                  </a:moveTo>
                  <a:lnTo>
                    <a:pt x="0" y="0"/>
                  </a:lnTo>
                  <a:lnTo>
                    <a:pt x="2465" y="0"/>
                  </a:lnTo>
                  <a:close/>
                  <a:moveTo>
                    <a:pt x="2465" y="0"/>
                  </a:moveTo>
                  <a:lnTo>
                    <a:pt x="246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879" y="469"/>
              <a:ext cx="42" cy="64"/>
            </a:xfrm>
            <a:custGeom>
              <a:avLst/>
              <a:gdLst>
                <a:gd name="T0" fmla="*/ 42 w 71"/>
                <a:gd name="T1" fmla="*/ 0 h 95"/>
                <a:gd name="T2" fmla="*/ 24 w 71"/>
                <a:gd name="T3" fmla="*/ 3 h 95"/>
                <a:gd name="T4" fmla="*/ 11 w 71"/>
                <a:gd name="T5" fmla="*/ 20 h 95"/>
                <a:gd name="T6" fmla="*/ 4 w 71"/>
                <a:gd name="T7" fmla="*/ 40 h 95"/>
                <a:gd name="T8" fmla="*/ 0 w 71"/>
                <a:gd name="T9" fmla="*/ 64 h 95"/>
                <a:gd name="T10" fmla="*/ 0 w 71"/>
                <a:gd name="T11" fmla="*/ 64 h 95"/>
                <a:gd name="T12" fmla="*/ 4 w 71"/>
                <a:gd name="T13" fmla="*/ 40 h 95"/>
                <a:gd name="T14" fmla="*/ 11 w 71"/>
                <a:gd name="T15" fmla="*/ 20 h 95"/>
                <a:gd name="T16" fmla="*/ 24 w 71"/>
                <a:gd name="T17" fmla="*/ 3 h 95"/>
                <a:gd name="T18" fmla="*/ 42 w 71"/>
                <a:gd name="T19" fmla="*/ 0 h 95"/>
                <a:gd name="T20" fmla="*/ 42 w 71"/>
                <a:gd name="T21" fmla="*/ 0 h 95"/>
                <a:gd name="T22" fmla="*/ 42 w 71"/>
                <a:gd name="T23" fmla="*/ 0 h 95"/>
                <a:gd name="T24" fmla="*/ 42 w 71"/>
                <a:gd name="T25" fmla="*/ 0 h 95"/>
                <a:gd name="T26" fmla="*/ 42 w 71"/>
                <a:gd name="T27" fmla="*/ 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95">
                  <a:moveTo>
                    <a:pt x="71" y="0"/>
                  </a:moveTo>
                  <a:lnTo>
                    <a:pt x="41" y="5"/>
                  </a:lnTo>
                  <a:lnTo>
                    <a:pt x="18" y="29"/>
                  </a:lnTo>
                  <a:lnTo>
                    <a:pt x="6" y="59"/>
                  </a:lnTo>
                  <a:lnTo>
                    <a:pt x="0" y="95"/>
                  </a:lnTo>
                  <a:lnTo>
                    <a:pt x="6" y="59"/>
                  </a:lnTo>
                  <a:lnTo>
                    <a:pt x="18" y="29"/>
                  </a:lnTo>
                  <a:lnTo>
                    <a:pt x="41" y="5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879" y="533"/>
              <a:ext cx="1" cy="1406"/>
            </a:xfrm>
            <a:custGeom>
              <a:avLst/>
              <a:gdLst>
                <a:gd name="T0" fmla="*/ 0 w 1"/>
                <a:gd name="T1" fmla="*/ 0 h 2090"/>
                <a:gd name="T2" fmla="*/ 0 w 1"/>
                <a:gd name="T3" fmla="*/ 1406 h 2090"/>
                <a:gd name="T4" fmla="*/ 0 w 1"/>
                <a:gd name="T5" fmla="*/ 0 h 2090"/>
                <a:gd name="T6" fmla="*/ 0 w 1"/>
                <a:gd name="T7" fmla="*/ 0 h 2090"/>
                <a:gd name="T8" fmla="*/ 0 w 1"/>
                <a:gd name="T9" fmla="*/ 0 h 2090"/>
                <a:gd name="T10" fmla="*/ 0 w 1"/>
                <a:gd name="T11" fmla="*/ 0 h 2090"/>
                <a:gd name="T12" fmla="*/ 0 w 1"/>
                <a:gd name="T13" fmla="*/ 0 h 20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090">
                  <a:moveTo>
                    <a:pt x="0" y="0"/>
                  </a:moveTo>
                  <a:lnTo>
                    <a:pt x="0" y="209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879" y="1939"/>
              <a:ext cx="42" cy="64"/>
            </a:xfrm>
            <a:custGeom>
              <a:avLst/>
              <a:gdLst>
                <a:gd name="T0" fmla="*/ 0 w 71"/>
                <a:gd name="T1" fmla="*/ 0 h 95"/>
                <a:gd name="T2" fmla="*/ 4 w 71"/>
                <a:gd name="T3" fmla="*/ 24 h 95"/>
                <a:gd name="T4" fmla="*/ 11 w 71"/>
                <a:gd name="T5" fmla="*/ 44 h 95"/>
                <a:gd name="T6" fmla="*/ 24 w 71"/>
                <a:gd name="T7" fmla="*/ 60 h 95"/>
                <a:gd name="T8" fmla="*/ 42 w 71"/>
                <a:gd name="T9" fmla="*/ 64 h 95"/>
                <a:gd name="T10" fmla="*/ 42 w 71"/>
                <a:gd name="T11" fmla="*/ 64 h 95"/>
                <a:gd name="T12" fmla="*/ 24 w 71"/>
                <a:gd name="T13" fmla="*/ 60 h 95"/>
                <a:gd name="T14" fmla="*/ 11 w 71"/>
                <a:gd name="T15" fmla="*/ 44 h 95"/>
                <a:gd name="T16" fmla="*/ 4 w 71"/>
                <a:gd name="T17" fmla="*/ 24 h 95"/>
                <a:gd name="T18" fmla="*/ 0 w 71"/>
                <a:gd name="T19" fmla="*/ 0 h 95"/>
                <a:gd name="T20" fmla="*/ 0 w 71"/>
                <a:gd name="T21" fmla="*/ 0 h 95"/>
                <a:gd name="T22" fmla="*/ 0 w 71"/>
                <a:gd name="T23" fmla="*/ 0 h 95"/>
                <a:gd name="T24" fmla="*/ 0 w 71"/>
                <a:gd name="T25" fmla="*/ 0 h 95"/>
                <a:gd name="T26" fmla="*/ 0 w 71"/>
                <a:gd name="T27" fmla="*/ 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95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  <a:lnTo>
                    <a:pt x="41" y="89"/>
                  </a:lnTo>
                  <a:lnTo>
                    <a:pt x="71" y="95"/>
                  </a:lnTo>
                  <a:lnTo>
                    <a:pt x="41" y="89"/>
                  </a:lnTo>
                  <a:lnTo>
                    <a:pt x="18" y="66"/>
                  </a:lnTo>
                  <a:lnTo>
                    <a:pt x="6" y="3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921" y="2003"/>
              <a:ext cx="1456" cy="1"/>
            </a:xfrm>
            <a:custGeom>
              <a:avLst/>
              <a:gdLst>
                <a:gd name="T0" fmla="*/ 0 w 2465"/>
                <a:gd name="T1" fmla="*/ 0 h 1"/>
                <a:gd name="T2" fmla="*/ 1456 w 2465"/>
                <a:gd name="T3" fmla="*/ 0 h 1"/>
                <a:gd name="T4" fmla="*/ 0 w 2465"/>
                <a:gd name="T5" fmla="*/ 0 h 1"/>
                <a:gd name="T6" fmla="*/ 0 w 2465"/>
                <a:gd name="T7" fmla="*/ 0 h 1"/>
                <a:gd name="T8" fmla="*/ 0 w 2465"/>
                <a:gd name="T9" fmla="*/ 0 h 1"/>
                <a:gd name="T10" fmla="*/ 0 w 2465"/>
                <a:gd name="T11" fmla="*/ 0 h 1"/>
                <a:gd name="T12" fmla="*/ 0 w 246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5" h="1">
                  <a:moveTo>
                    <a:pt x="0" y="0"/>
                  </a:moveTo>
                  <a:lnTo>
                    <a:pt x="2465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377" y="2003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263" y="1718"/>
              <a:ext cx="46" cy="65"/>
            </a:xfrm>
            <a:custGeom>
              <a:avLst/>
              <a:gdLst>
                <a:gd name="T0" fmla="*/ 0 w 78"/>
                <a:gd name="T1" fmla="*/ 65 h 96"/>
                <a:gd name="T2" fmla="*/ 18 w 78"/>
                <a:gd name="T3" fmla="*/ 61 h 96"/>
                <a:gd name="T4" fmla="*/ 32 w 78"/>
                <a:gd name="T5" fmla="*/ 45 h 96"/>
                <a:gd name="T6" fmla="*/ 42 w 78"/>
                <a:gd name="T7" fmla="*/ 24 h 96"/>
                <a:gd name="T8" fmla="*/ 46 w 78"/>
                <a:gd name="T9" fmla="*/ 0 h 96"/>
                <a:gd name="T10" fmla="*/ 46 w 78"/>
                <a:gd name="T11" fmla="*/ 0 h 96"/>
                <a:gd name="T12" fmla="*/ 42 w 78"/>
                <a:gd name="T13" fmla="*/ 24 h 96"/>
                <a:gd name="T14" fmla="*/ 32 w 78"/>
                <a:gd name="T15" fmla="*/ 45 h 96"/>
                <a:gd name="T16" fmla="*/ 18 w 78"/>
                <a:gd name="T17" fmla="*/ 61 h 96"/>
                <a:gd name="T18" fmla="*/ 0 w 78"/>
                <a:gd name="T19" fmla="*/ 65 h 96"/>
                <a:gd name="T20" fmla="*/ 0 w 78"/>
                <a:gd name="T21" fmla="*/ 65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96">
                  <a:moveTo>
                    <a:pt x="0" y="96"/>
                  </a:moveTo>
                  <a:lnTo>
                    <a:pt x="30" y="90"/>
                  </a:lnTo>
                  <a:lnTo>
                    <a:pt x="54" y="66"/>
                  </a:lnTo>
                  <a:lnTo>
                    <a:pt x="72" y="36"/>
                  </a:lnTo>
                  <a:lnTo>
                    <a:pt x="78" y="0"/>
                  </a:lnTo>
                  <a:lnTo>
                    <a:pt x="72" y="36"/>
                  </a:lnTo>
                  <a:lnTo>
                    <a:pt x="54" y="66"/>
                  </a:lnTo>
                  <a:lnTo>
                    <a:pt x="30" y="9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2309" y="754"/>
              <a:ext cx="1" cy="964"/>
            </a:xfrm>
            <a:custGeom>
              <a:avLst/>
              <a:gdLst>
                <a:gd name="T0" fmla="*/ 0 w 1"/>
                <a:gd name="T1" fmla="*/ 964 h 1433"/>
                <a:gd name="T2" fmla="*/ 0 w 1"/>
                <a:gd name="T3" fmla="*/ 0 h 1433"/>
                <a:gd name="T4" fmla="*/ 0 w 1"/>
                <a:gd name="T5" fmla="*/ 964 h 1433"/>
                <a:gd name="T6" fmla="*/ 0 w 1"/>
                <a:gd name="T7" fmla="*/ 964 h 1433"/>
                <a:gd name="T8" fmla="*/ 0 w 1"/>
                <a:gd name="T9" fmla="*/ 964 h 1433"/>
                <a:gd name="T10" fmla="*/ 0 w 1"/>
                <a:gd name="T11" fmla="*/ 964 h 1433"/>
                <a:gd name="T12" fmla="*/ 0 w 1"/>
                <a:gd name="T13" fmla="*/ 964 h 14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433">
                  <a:moveTo>
                    <a:pt x="0" y="1433"/>
                  </a:moveTo>
                  <a:lnTo>
                    <a:pt x="0" y="0"/>
                  </a:lnTo>
                  <a:lnTo>
                    <a:pt x="0" y="1433"/>
                  </a:lnTo>
                  <a:close/>
                  <a:moveTo>
                    <a:pt x="0" y="1433"/>
                  </a:moveTo>
                  <a:lnTo>
                    <a:pt x="0" y="143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2263" y="690"/>
              <a:ext cx="46" cy="64"/>
            </a:xfrm>
            <a:custGeom>
              <a:avLst/>
              <a:gdLst>
                <a:gd name="T0" fmla="*/ 46 w 78"/>
                <a:gd name="T1" fmla="*/ 64 h 95"/>
                <a:gd name="T2" fmla="*/ 42 w 78"/>
                <a:gd name="T3" fmla="*/ 40 h 95"/>
                <a:gd name="T4" fmla="*/ 32 w 78"/>
                <a:gd name="T5" fmla="*/ 20 h 95"/>
                <a:gd name="T6" fmla="*/ 18 w 78"/>
                <a:gd name="T7" fmla="*/ 4 h 95"/>
                <a:gd name="T8" fmla="*/ 0 w 78"/>
                <a:gd name="T9" fmla="*/ 0 h 95"/>
                <a:gd name="T10" fmla="*/ 0 w 78"/>
                <a:gd name="T11" fmla="*/ 0 h 95"/>
                <a:gd name="T12" fmla="*/ 18 w 78"/>
                <a:gd name="T13" fmla="*/ 4 h 95"/>
                <a:gd name="T14" fmla="*/ 32 w 78"/>
                <a:gd name="T15" fmla="*/ 20 h 95"/>
                <a:gd name="T16" fmla="*/ 42 w 78"/>
                <a:gd name="T17" fmla="*/ 40 h 95"/>
                <a:gd name="T18" fmla="*/ 46 w 78"/>
                <a:gd name="T19" fmla="*/ 64 h 95"/>
                <a:gd name="T20" fmla="*/ 46 w 78"/>
                <a:gd name="T21" fmla="*/ 64 h 95"/>
                <a:gd name="T22" fmla="*/ 46 w 78"/>
                <a:gd name="T23" fmla="*/ 64 h 95"/>
                <a:gd name="T24" fmla="*/ 46 w 78"/>
                <a:gd name="T25" fmla="*/ 64 h 95"/>
                <a:gd name="T26" fmla="*/ 46 w 78"/>
                <a:gd name="T27" fmla="*/ 64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95">
                  <a:moveTo>
                    <a:pt x="78" y="95"/>
                  </a:moveTo>
                  <a:lnTo>
                    <a:pt x="72" y="60"/>
                  </a:lnTo>
                  <a:lnTo>
                    <a:pt x="54" y="30"/>
                  </a:lnTo>
                  <a:lnTo>
                    <a:pt x="30" y="6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4" y="30"/>
                  </a:lnTo>
                  <a:lnTo>
                    <a:pt x="72" y="60"/>
                  </a:lnTo>
                  <a:lnTo>
                    <a:pt x="78" y="95"/>
                  </a:lnTo>
                  <a:close/>
                  <a:moveTo>
                    <a:pt x="78" y="95"/>
                  </a:moveTo>
                  <a:lnTo>
                    <a:pt x="78" y="95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1038" y="690"/>
              <a:ext cx="1225" cy="0"/>
            </a:xfrm>
            <a:custGeom>
              <a:avLst/>
              <a:gdLst>
                <a:gd name="T0" fmla="*/ 1225 w 2075"/>
                <a:gd name="T1" fmla="*/ 0 w 2075"/>
                <a:gd name="T2" fmla="*/ 1225 w 2075"/>
                <a:gd name="T3" fmla="*/ 1225 w 2075"/>
                <a:gd name="T4" fmla="*/ 1225 w 2075"/>
                <a:gd name="T5" fmla="*/ 1225 w 2075"/>
                <a:gd name="T6" fmla="*/ 1225 w 207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2075">
                  <a:moveTo>
                    <a:pt x="2075" y="0"/>
                  </a:moveTo>
                  <a:lnTo>
                    <a:pt x="0" y="0"/>
                  </a:lnTo>
                  <a:lnTo>
                    <a:pt x="2075" y="0"/>
                  </a:lnTo>
                  <a:close/>
                  <a:moveTo>
                    <a:pt x="2075" y="0"/>
                  </a:moveTo>
                  <a:lnTo>
                    <a:pt x="207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992" y="690"/>
              <a:ext cx="46" cy="64"/>
            </a:xfrm>
            <a:custGeom>
              <a:avLst/>
              <a:gdLst>
                <a:gd name="T0" fmla="*/ 46 w 78"/>
                <a:gd name="T1" fmla="*/ 0 h 95"/>
                <a:gd name="T2" fmla="*/ 28 w 78"/>
                <a:gd name="T3" fmla="*/ 4 h 95"/>
                <a:gd name="T4" fmla="*/ 14 w 78"/>
                <a:gd name="T5" fmla="*/ 20 h 95"/>
                <a:gd name="T6" fmla="*/ 4 w 78"/>
                <a:gd name="T7" fmla="*/ 40 h 95"/>
                <a:gd name="T8" fmla="*/ 0 w 78"/>
                <a:gd name="T9" fmla="*/ 64 h 95"/>
                <a:gd name="T10" fmla="*/ 0 w 78"/>
                <a:gd name="T11" fmla="*/ 64 h 95"/>
                <a:gd name="T12" fmla="*/ 4 w 78"/>
                <a:gd name="T13" fmla="*/ 40 h 95"/>
                <a:gd name="T14" fmla="*/ 14 w 78"/>
                <a:gd name="T15" fmla="*/ 20 h 95"/>
                <a:gd name="T16" fmla="*/ 28 w 78"/>
                <a:gd name="T17" fmla="*/ 4 h 95"/>
                <a:gd name="T18" fmla="*/ 46 w 78"/>
                <a:gd name="T19" fmla="*/ 0 h 95"/>
                <a:gd name="T20" fmla="*/ 46 w 78"/>
                <a:gd name="T21" fmla="*/ 0 h 95"/>
                <a:gd name="T22" fmla="*/ 46 w 78"/>
                <a:gd name="T23" fmla="*/ 0 h 95"/>
                <a:gd name="T24" fmla="*/ 46 w 78"/>
                <a:gd name="T25" fmla="*/ 0 h 95"/>
                <a:gd name="T26" fmla="*/ 46 w 78"/>
                <a:gd name="T27" fmla="*/ 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95">
                  <a:moveTo>
                    <a:pt x="78" y="0"/>
                  </a:moveTo>
                  <a:lnTo>
                    <a:pt x="48" y="6"/>
                  </a:lnTo>
                  <a:lnTo>
                    <a:pt x="24" y="30"/>
                  </a:lnTo>
                  <a:lnTo>
                    <a:pt x="6" y="60"/>
                  </a:lnTo>
                  <a:lnTo>
                    <a:pt x="0" y="95"/>
                  </a:lnTo>
                  <a:lnTo>
                    <a:pt x="6" y="60"/>
                  </a:lnTo>
                  <a:lnTo>
                    <a:pt x="24" y="30"/>
                  </a:lnTo>
                  <a:lnTo>
                    <a:pt x="48" y="6"/>
                  </a:lnTo>
                  <a:lnTo>
                    <a:pt x="78" y="0"/>
                  </a:lnTo>
                  <a:close/>
                  <a:moveTo>
                    <a:pt x="78" y="0"/>
                  </a:moveTo>
                  <a:lnTo>
                    <a:pt x="78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992" y="754"/>
              <a:ext cx="1" cy="964"/>
            </a:xfrm>
            <a:custGeom>
              <a:avLst/>
              <a:gdLst>
                <a:gd name="T0" fmla="*/ 0 w 1"/>
                <a:gd name="T1" fmla="*/ 0 h 1433"/>
                <a:gd name="T2" fmla="*/ 0 w 1"/>
                <a:gd name="T3" fmla="*/ 964 h 1433"/>
                <a:gd name="T4" fmla="*/ 0 w 1"/>
                <a:gd name="T5" fmla="*/ 0 h 1433"/>
                <a:gd name="T6" fmla="*/ 0 w 1"/>
                <a:gd name="T7" fmla="*/ 0 h 1433"/>
                <a:gd name="T8" fmla="*/ 0 w 1"/>
                <a:gd name="T9" fmla="*/ 0 h 1433"/>
                <a:gd name="T10" fmla="*/ 0 w 1"/>
                <a:gd name="T11" fmla="*/ 0 h 1433"/>
                <a:gd name="T12" fmla="*/ 0 w 1"/>
                <a:gd name="T13" fmla="*/ 0 h 14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433">
                  <a:moveTo>
                    <a:pt x="0" y="0"/>
                  </a:moveTo>
                  <a:lnTo>
                    <a:pt x="0" y="143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992" y="1718"/>
              <a:ext cx="46" cy="65"/>
            </a:xfrm>
            <a:custGeom>
              <a:avLst/>
              <a:gdLst>
                <a:gd name="T0" fmla="*/ 0 w 78"/>
                <a:gd name="T1" fmla="*/ 0 h 96"/>
                <a:gd name="T2" fmla="*/ 4 w 78"/>
                <a:gd name="T3" fmla="*/ 24 h 96"/>
                <a:gd name="T4" fmla="*/ 14 w 78"/>
                <a:gd name="T5" fmla="*/ 45 h 96"/>
                <a:gd name="T6" fmla="*/ 28 w 78"/>
                <a:gd name="T7" fmla="*/ 61 h 96"/>
                <a:gd name="T8" fmla="*/ 46 w 78"/>
                <a:gd name="T9" fmla="*/ 65 h 96"/>
                <a:gd name="T10" fmla="*/ 46 w 78"/>
                <a:gd name="T11" fmla="*/ 65 h 96"/>
                <a:gd name="T12" fmla="*/ 28 w 78"/>
                <a:gd name="T13" fmla="*/ 61 h 96"/>
                <a:gd name="T14" fmla="*/ 14 w 78"/>
                <a:gd name="T15" fmla="*/ 45 h 96"/>
                <a:gd name="T16" fmla="*/ 4 w 78"/>
                <a:gd name="T17" fmla="*/ 24 h 96"/>
                <a:gd name="T18" fmla="*/ 0 w 78"/>
                <a:gd name="T19" fmla="*/ 0 h 96"/>
                <a:gd name="T20" fmla="*/ 0 w 78"/>
                <a:gd name="T21" fmla="*/ 0 h 96"/>
                <a:gd name="T22" fmla="*/ 0 w 78"/>
                <a:gd name="T23" fmla="*/ 0 h 96"/>
                <a:gd name="T24" fmla="*/ 0 w 78"/>
                <a:gd name="T25" fmla="*/ 0 h 96"/>
                <a:gd name="T26" fmla="*/ 0 w 78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96">
                  <a:moveTo>
                    <a:pt x="0" y="0"/>
                  </a:moveTo>
                  <a:lnTo>
                    <a:pt x="6" y="36"/>
                  </a:lnTo>
                  <a:lnTo>
                    <a:pt x="24" y="66"/>
                  </a:lnTo>
                  <a:lnTo>
                    <a:pt x="48" y="90"/>
                  </a:lnTo>
                  <a:lnTo>
                    <a:pt x="78" y="96"/>
                  </a:lnTo>
                  <a:lnTo>
                    <a:pt x="48" y="90"/>
                  </a:lnTo>
                  <a:lnTo>
                    <a:pt x="24" y="66"/>
                  </a:lnTo>
                  <a:lnTo>
                    <a:pt x="6" y="3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1038" y="1783"/>
              <a:ext cx="1225" cy="0"/>
            </a:xfrm>
            <a:custGeom>
              <a:avLst/>
              <a:gdLst>
                <a:gd name="T0" fmla="*/ 0 w 2075"/>
                <a:gd name="T1" fmla="*/ 1225 w 2075"/>
                <a:gd name="T2" fmla="*/ 0 w 2075"/>
                <a:gd name="T3" fmla="*/ 0 w 2075"/>
                <a:gd name="T4" fmla="*/ 0 w 2075"/>
                <a:gd name="T5" fmla="*/ 0 w 2075"/>
                <a:gd name="T6" fmla="*/ 0 w 207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2075">
                  <a:moveTo>
                    <a:pt x="0" y="0"/>
                  </a:moveTo>
                  <a:lnTo>
                    <a:pt x="2075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2263" y="1783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46" y="975"/>
              <a:ext cx="180" cy="1"/>
            </a:xfrm>
            <a:custGeom>
              <a:avLst/>
              <a:gdLst>
                <a:gd name="T0" fmla="*/ 0 w 305"/>
                <a:gd name="T1" fmla="*/ 0 h 1"/>
                <a:gd name="T2" fmla="*/ 180 w 305"/>
                <a:gd name="T3" fmla="*/ 0 h 1"/>
                <a:gd name="T4" fmla="*/ 0 w 305"/>
                <a:gd name="T5" fmla="*/ 0 h 1"/>
                <a:gd name="T6" fmla="*/ 0 w 30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5" h="1">
                  <a:moveTo>
                    <a:pt x="0" y="0"/>
                  </a:moveTo>
                  <a:lnTo>
                    <a:pt x="3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512" y="947"/>
              <a:ext cx="70" cy="52"/>
            </a:xfrm>
            <a:custGeom>
              <a:avLst/>
              <a:gdLst>
                <a:gd name="T0" fmla="*/ 0 w 119"/>
                <a:gd name="T1" fmla="*/ 52 h 78"/>
                <a:gd name="T2" fmla="*/ 70 w 119"/>
                <a:gd name="T3" fmla="*/ 28 h 78"/>
                <a:gd name="T4" fmla="*/ 0 w 119"/>
                <a:gd name="T5" fmla="*/ 0 h 78"/>
                <a:gd name="T6" fmla="*/ 0 w 119"/>
                <a:gd name="T7" fmla="*/ 52 h 78"/>
                <a:gd name="T8" fmla="*/ 0 w 119"/>
                <a:gd name="T9" fmla="*/ 5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78">
                  <a:moveTo>
                    <a:pt x="0" y="78"/>
                  </a:moveTo>
                  <a:lnTo>
                    <a:pt x="119" y="4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438" y="822"/>
              <a:ext cx="17" cy="84"/>
            </a:xfrm>
            <a:custGeom>
              <a:avLst/>
              <a:gdLst>
                <a:gd name="T0" fmla="*/ 14 w 30"/>
                <a:gd name="T1" fmla="*/ 68 h 125"/>
                <a:gd name="T2" fmla="*/ 10 w 30"/>
                <a:gd name="T3" fmla="*/ 76 h 125"/>
                <a:gd name="T4" fmla="*/ 7 w 30"/>
                <a:gd name="T5" fmla="*/ 76 h 125"/>
                <a:gd name="T6" fmla="*/ 7 w 30"/>
                <a:gd name="T7" fmla="*/ 76 h 125"/>
                <a:gd name="T8" fmla="*/ 7 w 30"/>
                <a:gd name="T9" fmla="*/ 72 h 125"/>
                <a:gd name="T10" fmla="*/ 7 w 30"/>
                <a:gd name="T11" fmla="*/ 68 h 125"/>
                <a:gd name="T12" fmla="*/ 14 w 30"/>
                <a:gd name="T13" fmla="*/ 28 h 125"/>
                <a:gd name="T14" fmla="*/ 14 w 30"/>
                <a:gd name="T15" fmla="*/ 28 h 125"/>
                <a:gd name="T16" fmla="*/ 7 w 30"/>
                <a:gd name="T17" fmla="*/ 28 h 125"/>
                <a:gd name="T18" fmla="*/ 0 w 30"/>
                <a:gd name="T19" fmla="*/ 28 h 125"/>
                <a:gd name="T20" fmla="*/ 0 w 30"/>
                <a:gd name="T21" fmla="*/ 32 h 125"/>
                <a:gd name="T22" fmla="*/ 7 w 30"/>
                <a:gd name="T23" fmla="*/ 32 h 125"/>
                <a:gd name="T24" fmla="*/ 7 w 30"/>
                <a:gd name="T25" fmla="*/ 36 h 125"/>
                <a:gd name="T26" fmla="*/ 7 w 30"/>
                <a:gd name="T27" fmla="*/ 44 h 125"/>
                <a:gd name="T28" fmla="*/ 3 w 30"/>
                <a:gd name="T29" fmla="*/ 56 h 125"/>
                <a:gd name="T30" fmla="*/ 0 w 30"/>
                <a:gd name="T31" fmla="*/ 68 h 125"/>
                <a:gd name="T32" fmla="*/ 0 w 30"/>
                <a:gd name="T33" fmla="*/ 76 h 125"/>
                <a:gd name="T34" fmla="*/ 0 w 30"/>
                <a:gd name="T35" fmla="*/ 80 h 125"/>
                <a:gd name="T36" fmla="*/ 3 w 30"/>
                <a:gd name="T37" fmla="*/ 84 h 125"/>
                <a:gd name="T38" fmla="*/ 10 w 30"/>
                <a:gd name="T39" fmla="*/ 80 h 125"/>
                <a:gd name="T40" fmla="*/ 14 w 30"/>
                <a:gd name="T41" fmla="*/ 68 h 125"/>
                <a:gd name="T42" fmla="*/ 14 w 30"/>
                <a:gd name="T43" fmla="*/ 68 h 125"/>
                <a:gd name="T44" fmla="*/ 17 w 30"/>
                <a:gd name="T45" fmla="*/ 8 h 125"/>
                <a:gd name="T46" fmla="*/ 17 w 30"/>
                <a:gd name="T47" fmla="*/ 4 h 125"/>
                <a:gd name="T48" fmla="*/ 14 w 30"/>
                <a:gd name="T49" fmla="*/ 0 h 125"/>
                <a:gd name="T50" fmla="*/ 10 w 30"/>
                <a:gd name="T51" fmla="*/ 0 h 125"/>
                <a:gd name="T52" fmla="*/ 10 w 30"/>
                <a:gd name="T53" fmla="*/ 4 h 125"/>
                <a:gd name="T54" fmla="*/ 10 w 30"/>
                <a:gd name="T55" fmla="*/ 12 h 125"/>
                <a:gd name="T56" fmla="*/ 14 w 30"/>
                <a:gd name="T57" fmla="*/ 12 h 125"/>
                <a:gd name="T58" fmla="*/ 17 w 30"/>
                <a:gd name="T59" fmla="*/ 12 h 125"/>
                <a:gd name="T60" fmla="*/ 17 w 30"/>
                <a:gd name="T61" fmla="*/ 8 h 125"/>
                <a:gd name="T62" fmla="*/ 17 w 30"/>
                <a:gd name="T63" fmla="*/ 8 h 1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" h="125">
                  <a:moveTo>
                    <a:pt x="24" y="101"/>
                  </a:moveTo>
                  <a:lnTo>
                    <a:pt x="18" y="113"/>
                  </a:lnTo>
                  <a:lnTo>
                    <a:pt x="12" y="113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24" y="42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6" y="84"/>
                  </a:lnTo>
                  <a:lnTo>
                    <a:pt x="0" y="101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6" y="125"/>
                  </a:lnTo>
                  <a:lnTo>
                    <a:pt x="18" y="119"/>
                  </a:lnTo>
                  <a:lnTo>
                    <a:pt x="24" y="101"/>
                  </a:lnTo>
                  <a:close/>
                  <a:moveTo>
                    <a:pt x="30" y="12"/>
                  </a:move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466" y="871"/>
              <a:ext cx="18" cy="64"/>
            </a:xfrm>
            <a:custGeom>
              <a:avLst/>
              <a:gdLst>
                <a:gd name="T0" fmla="*/ 0 w 30"/>
                <a:gd name="T1" fmla="*/ 64 h 95"/>
                <a:gd name="T2" fmla="*/ 18 w 30"/>
                <a:gd name="T3" fmla="*/ 64 h 95"/>
                <a:gd name="T4" fmla="*/ 18 w 30"/>
                <a:gd name="T5" fmla="*/ 64 h 95"/>
                <a:gd name="T6" fmla="*/ 14 w 30"/>
                <a:gd name="T7" fmla="*/ 64 h 95"/>
                <a:gd name="T8" fmla="*/ 11 w 30"/>
                <a:gd name="T9" fmla="*/ 60 h 95"/>
                <a:gd name="T10" fmla="*/ 11 w 30"/>
                <a:gd name="T11" fmla="*/ 0 h 95"/>
                <a:gd name="T12" fmla="*/ 11 w 30"/>
                <a:gd name="T13" fmla="*/ 0 h 95"/>
                <a:gd name="T14" fmla="*/ 0 w 30"/>
                <a:gd name="T15" fmla="*/ 12 h 95"/>
                <a:gd name="T16" fmla="*/ 0 w 30"/>
                <a:gd name="T17" fmla="*/ 12 h 95"/>
                <a:gd name="T18" fmla="*/ 4 w 30"/>
                <a:gd name="T19" fmla="*/ 8 h 95"/>
                <a:gd name="T20" fmla="*/ 4 w 30"/>
                <a:gd name="T21" fmla="*/ 8 h 95"/>
                <a:gd name="T22" fmla="*/ 7 w 30"/>
                <a:gd name="T23" fmla="*/ 12 h 95"/>
                <a:gd name="T24" fmla="*/ 7 w 30"/>
                <a:gd name="T25" fmla="*/ 12 h 95"/>
                <a:gd name="T26" fmla="*/ 7 w 30"/>
                <a:gd name="T27" fmla="*/ 56 h 95"/>
                <a:gd name="T28" fmla="*/ 4 w 30"/>
                <a:gd name="T29" fmla="*/ 64 h 95"/>
                <a:gd name="T30" fmla="*/ 0 w 30"/>
                <a:gd name="T31" fmla="*/ 64 h 95"/>
                <a:gd name="T32" fmla="*/ 0 w 30"/>
                <a:gd name="T33" fmla="*/ 64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95">
                  <a:moveTo>
                    <a:pt x="0" y="95"/>
                  </a:moveTo>
                  <a:lnTo>
                    <a:pt x="30" y="95"/>
                  </a:lnTo>
                  <a:lnTo>
                    <a:pt x="24" y="95"/>
                  </a:lnTo>
                  <a:lnTo>
                    <a:pt x="18" y="89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83"/>
                  </a:lnTo>
                  <a:lnTo>
                    <a:pt x="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1624" y="665"/>
              <a:ext cx="71" cy="53"/>
            </a:xfrm>
            <a:custGeom>
              <a:avLst/>
              <a:gdLst>
                <a:gd name="T0" fmla="*/ 0 w 119"/>
                <a:gd name="T1" fmla="*/ 53 h 78"/>
                <a:gd name="T2" fmla="*/ 71 w 119"/>
                <a:gd name="T3" fmla="*/ 24 h 78"/>
                <a:gd name="T4" fmla="*/ 0 w 119"/>
                <a:gd name="T5" fmla="*/ 0 h 78"/>
                <a:gd name="T6" fmla="*/ 0 w 119"/>
                <a:gd name="T7" fmla="*/ 53 h 78"/>
                <a:gd name="T8" fmla="*/ 0 w 119"/>
                <a:gd name="T9" fmla="*/ 53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78">
                  <a:moveTo>
                    <a:pt x="0" y="78"/>
                  </a:moveTo>
                  <a:lnTo>
                    <a:pt x="119" y="36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1261" y="1220"/>
              <a:ext cx="38" cy="96"/>
            </a:xfrm>
            <a:custGeom>
              <a:avLst/>
              <a:gdLst>
                <a:gd name="T0" fmla="*/ 0 w 65"/>
                <a:gd name="T1" fmla="*/ 0 h 143"/>
                <a:gd name="T2" fmla="*/ 17 w 65"/>
                <a:gd name="T3" fmla="*/ 96 h 143"/>
                <a:gd name="T4" fmla="*/ 38 w 65"/>
                <a:gd name="T5" fmla="*/ 0 h 143"/>
                <a:gd name="T6" fmla="*/ 0 w 65"/>
                <a:gd name="T7" fmla="*/ 0 h 143"/>
                <a:gd name="T8" fmla="*/ 0 w 6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43">
                  <a:moveTo>
                    <a:pt x="0" y="0"/>
                  </a:moveTo>
                  <a:lnTo>
                    <a:pt x="29" y="143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1624" y="441"/>
              <a:ext cx="71" cy="52"/>
            </a:xfrm>
            <a:custGeom>
              <a:avLst/>
              <a:gdLst>
                <a:gd name="T0" fmla="*/ 0 w 119"/>
                <a:gd name="T1" fmla="*/ 52 h 77"/>
                <a:gd name="T2" fmla="*/ 71 w 119"/>
                <a:gd name="T3" fmla="*/ 28 h 77"/>
                <a:gd name="T4" fmla="*/ 0 w 119"/>
                <a:gd name="T5" fmla="*/ 0 h 77"/>
                <a:gd name="T6" fmla="*/ 0 w 119"/>
                <a:gd name="T7" fmla="*/ 52 h 77"/>
                <a:gd name="T8" fmla="*/ 0 w 119"/>
                <a:gd name="T9" fmla="*/ 5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77">
                  <a:moveTo>
                    <a:pt x="0" y="77"/>
                  </a:moveTo>
                  <a:lnTo>
                    <a:pt x="119" y="42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1607" y="746"/>
              <a:ext cx="21" cy="92"/>
            </a:xfrm>
            <a:custGeom>
              <a:avLst/>
              <a:gdLst>
                <a:gd name="T0" fmla="*/ 21 w 36"/>
                <a:gd name="T1" fmla="*/ 36 h 137"/>
                <a:gd name="T2" fmla="*/ 21 w 36"/>
                <a:gd name="T3" fmla="*/ 28 h 137"/>
                <a:gd name="T4" fmla="*/ 14 w 36"/>
                <a:gd name="T5" fmla="*/ 28 h 137"/>
                <a:gd name="T6" fmla="*/ 14 w 36"/>
                <a:gd name="T7" fmla="*/ 19 h 137"/>
                <a:gd name="T8" fmla="*/ 14 w 36"/>
                <a:gd name="T9" fmla="*/ 11 h 137"/>
                <a:gd name="T10" fmla="*/ 18 w 36"/>
                <a:gd name="T11" fmla="*/ 11 h 137"/>
                <a:gd name="T12" fmla="*/ 21 w 36"/>
                <a:gd name="T13" fmla="*/ 11 h 137"/>
                <a:gd name="T14" fmla="*/ 21 w 36"/>
                <a:gd name="T15" fmla="*/ 11 h 137"/>
                <a:gd name="T16" fmla="*/ 21 w 36"/>
                <a:gd name="T17" fmla="*/ 0 h 137"/>
                <a:gd name="T18" fmla="*/ 21 w 36"/>
                <a:gd name="T19" fmla="*/ 0 h 137"/>
                <a:gd name="T20" fmla="*/ 18 w 36"/>
                <a:gd name="T21" fmla="*/ 0 h 137"/>
                <a:gd name="T22" fmla="*/ 7 w 36"/>
                <a:gd name="T23" fmla="*/ 3 h 137"/>
                <a:gd name="T24" fmla="*/ 4 w 36"/>
                <a:gd name="T25" fmla="*/ 15 h 137"/>
                <a:gd name="T26" fmla="*/ 4 w 36"/>
                <a:gd name="T27" fmla="*/ 28 h 137"/>
                <a:gd name="T28" fmla="*/ 0 w 36"/>
                <a:gd name="T29" fmla="*/ 28 h 137"/>
                <a:gd name="T30" fmla="*/ 0 w 36"/>
                <a:gd name="T31" fmla="*/ 36 h 137"/>
                <a:gd name="T32" fmla="*/ 4 w 36"/>
                <a:gd name="T33" fmla="*/ 36 h 137"/>
                <a:gd name="T34" fmla="*/ 4 w 36"/>
                <a:gd name="T35" fmla="*/ 92 h 137"/>
                <a:gd name="T36" fmla="*/ 14 w 36"/>
                <a:gd name="T37" fmla="*/ 92 h 137"/>
                <a:gd name="T38" fmla="*/ 14 w 36"/>
                <a:gd name="T39" fmla="*/ 36 h 137"/>
                <a:gd name="T40" fmla="*/ 21 w 36"/>
                <a:gd name="T41" fmla="*/ 36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137">
                  <a:moveTo>
                    <a:pt x="36" y="53"/>
                  </a:moveTo>
                  <a:lnTo>
                    <a:pt x="36" y="41"/>
                  </a:lnTo>
                  <a:lnTo>
                    <a:pt x="24" y="41"/>
                  </a:lnTo>
                  <a:lnTo>
                    <a:pt x="24" y="29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5"/>
                  </a:lnTo>
                  <a:lnTo>
                    <a:pt x="6" y="23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6" y="137"/>
                  </a:lnTo>
                  <a:lnTo>
                    <a:pt x="24" y="137"/>
                  </a:lnTo>
                  <a:lnTo>
                    <a:pt x="24" y="53"/>
                  </a:lnTo>
                  <a:lnTo>
                    <a:pt x="3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1632" y="806"/>
              <a:ext cx="27" cy="65"/>
            </a:xfrm>
            <a:custGeom>
              <a:avLst/>
              <a:gdLst>
                <a:gd name="T0" fmla="*/ 27 w 47"/>
                <a:gd name="T1" fmla="*/ 53 h 96"/>
                <a:gd name="T2" fmla="*/ 27 w 47"/>
                <a:gd name="T3" fmla="*/ 53 h 96"/>
                <a:gd name="T4" fmla="*/ 24 w 47"/>
                <a:gd name="T5" fmla="*/ 57 h 96"/>
                <a:gd name="T6" fmla="*/ 21 w 47"/>
                <a:gd name="T7" fmla="*/ 57 h 96"/>
                <a:gd name="T8" fmla="*/ 7 w 47"/>
                <a:gd name="T9" fmla="*/ 57 h 96"/>
                <a:gd name="T10" fmla="*/ 17 w 47"/>
                <a:gd name="T11" fmla="*/ 41 h 96"/>
                <a:gd name="T12" fmla="*/ 21 w 47"/>
                <a:gd name="T13" fmla="*/ 33 h 96"/>
                <a:gd name="T14" fmla="*/ 24 w 47"/>
                <a:gd name="T15" fmla="*/ 16 h 96"/>
                <a:gd name="T16" fmla="*/ 21 w 47"/>
                <a:gd name="T17" fmla="*/ 4 h 96"/>
                <a:gd name="T18" fmla="*/ 14 w 47"/>
                <a:gd name="T19" fmla="*/ 0 h 96"/>
                <a:gd name="T20" fmla="*/ 3 w 47"/>
                <a:gd name="T21" fmla="*/ 4 h 96"/>
                <a:gd name="T22" fmla="*/ 0 w 47"/>
                <a:gd name="T23" fmla="*/ 12 h 96"/>
                <a:gd name="T24" fmla="*/ 0 w 47"/>
                <a:gd name="T25" fmla="*/ 20 h 96"/>
                <a:gd name="T26" fmla="*/ 0 w 47"/>
                <a:gd name="T27" fmla="*/ 20 h 96"/>
                <a:gd name="T28" fmla="*/ 3 w 47"/>
                <a:gd name="T29" fmla="*/ 12 h 96"/>
                <a:gd name="T30" fmla="*/ 10 w 47"/>
                <a:gd name="T31" fmla="*/ 8 h 96"/>
                <a:gd name="T32" fmla="*/ 17 w 47"/>
                <a:gd name="T33" fmla="*/ 12 h 96"/>
                <a:gd name="T34" fmla="*/ 21 w 47"/>
                <a:gd name="T35" fmla="*/ 20 h 96"/>
                <a:gd name="T36" fmla="*/ 17 w 47"/>
                <a:gd name="T37" fmla="*/ 33 h 96"/>
                <a:gd name="T38" fmla="*/ 10 w 47"/>
                <a:gd name="T39" fmla="*/ 45 h 96"/>
                <a:gd name="T40" fmla="*/ 0 w 47"/>
                <a:gd name="T41" fmla="*/ 65 h 96"/>
                <a:gd name="T42" fmla="*/ 0 w 47"/>
                <a:gd name="T43" fmla="*/ 65 h 96"/>
                <a:gd name="T44" fmla="*/ 24 w 47"/>
                <a:gd name="T45" fmla="*/ 65 h 96"/>
                <a:gd name="T46" fmla="*/ 27 w 47"/>
                <a:gd name="T47" fmla="*/ 53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96">
                  <a:moveTo>
                    <a:pt x="47" y="78"/>
                  </a:moveTo>
                  <a:lnTo>
                    <a:pt x="47" y="78"/>
                  </a:lnTo>
                  <a:lnTo>
                    <a:pt x="41" y="84"/>
                  </a:lnTo>
                  <a:lnTo>
                    <a:pt x="36" y="84"/>
                  </a:lnTo>
                  <a:lnTo>
                    <a:pt x="12" y="84"/>
                  </a:lnTo>
                  <a:lnTo>
                    <a:pt x="30" y="60"/>
                  </a:lnTo>
                  <a:lnTo>
                    <a:pt x="36" y="48"/>
                  </a:lnTo>
                  <a:lnTo>
                    <a:pt x="41" y="24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30"/>
                  </a:lnTo>
                  <a:lnTo>
                    <a:pt x="30" y="48"/>
                  </a:lnTo>
                  <a:lnTo>
                    <a:pt x="18" y="66"/>
                  </a:lnTo>
                  <a:lnTo>
                    <a:pt x="0" y="96"/>
                  </a:lnTo>
                  <a:lnTo>
                    <a:pt x="41" y="96"/>
                  </a:lnTo>
                  <a:lnTo>
                    <a:pt x="47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1670" y="806"/>
              <a:ext cx="18" cy="65"/>
            </a:xfrm>
            <a:custGeom>
              <a:avLst/>
              <a:gdLst>
                <a:gd name="T0" fmla="*/ 0 w 30"/>
                <a:gd name="T1" fmla="*/ 65 h 96"/>
                <a:gd name="T2" fmla="*/ 18 w 30"/>
                <a:gd name="T3" fmla="*/ 65 h 96"/>
                <a:gd name="T4" fmla="*/ 18 w 30"/>
                <a:gd name="T5" fmla="*/ 65 h 96"/>
                <a:gd name="T6" fmla="*/ 14 w 30"/>
                <a:gd name="T7" fmla="*/ 65 h 96"/>
                <a:gd name="T8" fmla="*/ 14 w 30"/>
                <a:gd name="T9" fmla="*/ 57 h 96"/>
                <a:gd name="T10" fmla="*/ 14 w 30"/>
                <a:gd name="T11" fmla="*/ 0 h 96"/>
                <a:gd name="T12" fmla="*/ 14 w 30"/>
                <a:gd name="T13" fmla="*/ 0 h 96"/>
                <a:gd name="T14" fmla="*/ 0 w 30"/>
                <a:gd name="T15" fmla="*/ 8 h 96"/>
                <a:gd name="T16" fmla="*/ 0 w 30"/>
                <a:gd name="T17" fmla="*/ 12 h 96"/>
                <a:gd name="T18" fmla="*/ 4 w 30"/>
                <a:gd name="T19" fmla="*/ 8 h 96"/>
                <a:gd name="T20" fmla="*/ 4 w 30"/>
                <a:gd name="T21" fmla="*/ 8 h 96"/>
                <a:gd name="T22" fmla="*/ 7 w 30"/>
                <a:gd name="T23" fmla="*/ 12 h 96"/>
                <a:gd name="T24" fmla="*/ 7 w 30"/>
                <a:gd name="T25" fmla="*/ 12 h 96"/>
                <a:gd name="T26" fmla="*/ 7 w 30"/>
                <a:gd name="T27" fmla="*/ 57 h 96"/>
                <a:gd name="T28" fmla="*/ 4 w 30"/>
                <a:gd name="T29" fmla="*/ 65 h 96"/>
                <a:gd name="T30" fmla="*/ 0 w 30"/>
                <a:gd name="T31" fmla="*/ 65 h 96"/>
                <a:gd name="T32" fmla="*/ 0 w 30"/>
                <a:gd name="T33" fmla="*/ 65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96">
                  <a:moveTo>
                    <a:pt x="0" y="96"/>
                  </a:moveTo>
                  <a:lnTo>
                    <a:pt x="30" y="96"/>
                  </a:lnTo>
                  <a:lnTo>
                    <a:pt x="24" y="96"/>
                  </a:lnTo>
                  <a:lnTo>
                    <a:pt x="24" y="84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84"/>
                  </a:lnTo>
                  <a:lnTo>
                    <a:pt x="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1335" y="1208"/>
              <a:ext cx="21" cy="96"/>
            </a:xfrm>
            <a:custGeom>
              <a:avLst/>
              <a:gdLst>
                <a:gd name="T0" fmla="*/ 21 w 36"/>
                <a:gd name="T1" fmla="*/ 36 h 143"/>
                <a:gd name="T2" fmla="*/ 21 w 36"/>
                <a:gd name="T3" fmla="*/ 28 h 143"/>
                <a:gd name="T4" fmla="*/ 14 w 36"/>
                <a:gd name="T5" fmla="*/ 28 h 143"/>
                <a:gd name="T6" fmla="*/ 14 w 36"/>
                <a:gd name="T7" fmla="*/ 20 h 143"/>
                <a:gd name="T8" fmla="*/ 18 w 36"/>
                <a:gd name="T9" fmla="*/ 16 h 143"/>
                <a:gd name="T10" fmla="*/ 18 w 36"/>
                <a:gd name="T11" fmla="*/ 12 h 143"/>
                <a:gd name="T12" fmla="*/ 21 w 36"/>
                <a:gd name="T13" fmla="*/ 12 h 143"/>
                <a:gd name="T14" fmla="*/ 21 w 36"/>
                <a:gd name="T15" fmla="*/ 12 h 143"/>
                <a:gd name="T16" fmla="*/ 21 w 36"/>
                <a:gd name="T17" fmla="*/ 0 h 143"/>
                <a:gd name="T18" fmla="*/ 21 w 36"/>
                <a:gd name="T19" fmla="*/ 0 h 143"/>
                <a:gd name="T20" fmla="*/ 18 w 36"/>
                <a:gd name="T21" fmla="*/ 0 h 143"/>
                <a:gd name="T22" fmla="*/ 11 w 36"/>
                <a:gd name="T23" fmla="*/ 4 h 143"/>
                <a:gd name="T24" fmla="*/ 7 w 36"/>
                <a:gd name="T25" fmla="*/ 16 h 143"/>
                <a:gd name="T26" fmla="*/ 7 w 36"/>
                <a:gd name="T27" fmla="*/ 28 h 143"/>
                <a:gd name="T28" fmla="*/ 0 w 36"/>
                <a:gd name="T29" fmla="*/ 28 h 143"/>
                <a:gd name="T30" fmla="*/ 0 w 36"/>
                <a:gd name="T31" fmla="*/ 36 h 143"/>
                <a:gd name="T32" fmla="*/ 7 w 36"/>
                <a:gd name="T33" fmla="*/ 36 h 143"/>
                <a:gd name="T34" fmla="*/ 7 w 36"/>
                <a:gd name="T35" fmla="*/ 96 h 143"/>
                <a:gd name="T36" fmla="*/ 14 w 36"/>
                <a:gd name="T37" fmla="*/ 96 h 143"/>
                <a:gd name="T38" fmla="*/ 14 w 36"/>
                <a:gd name="T39" fmla="*/ 36 h 143"/>
                <a:gd name="T40" fmla="*/ 21 w 36"/>
                <a:gd name="T41" fmla="*/ 36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143">
                  <a:moveTo>
                    <a:pt x="36" y="54"/>
                  </a:moveTo>
                  <a:lnTo>
                    <a:pt x="36" y="42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24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12" y="143"/>
                  </a:lnTo>
                  <a:lnTo>
                    <a:pt x="24" y="143"/>
                  </a:lnTo>
                  <a:lnTo>
                    <a:pt x="24" y="54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1366" y="1268"/>
              <a:ext cx="18" cy="64"/>
            </a:xfrm>
            <a:custGeom>
              <a:avLst/>
              <a:gdLst>
                <a:gd name="T0" fmla="*/ 0 w 30"/>
                <a:gd name="T1" fmla="*/ 64 h 95"/>
                <a:gd name="T2" fmla="*/ 18 w 30"/>
                <a:gd name="T3" fmla="*/ 64 h 95"/>
                <a:gd name="T4" fmla="*/ 18 w 30"/>
                <a:gd name="T5" fmla="*/ 64 h 95"/>
                <a:gd name="T6" fmla="*/ 14 w 30"/>
                <a:gd name="T7" fmla="*/ 64 h 95"/>
                <a:gd name="T8" fmla="*/ 14 w 30"/>
                <a:gd name="T9" fmla="*/ 60 h 95"/>
                <a:gd name="T10" fmla="*/ 14 w 30"/>
                <a:gd name="T11" fmla="*/ 0 h 95"/>
                <a:gd name="T12" fmla="*/ 11 w 30"/>
                <a:gd name="T13" fmla="*/ 0 h 95"/>
                <a:gd name="T14" fmla="*/ 0 w 30"/>
                <a:gd name="T15" fmla="*/ 12 h 95"/>
                <a:gd name="T16" fmla="*/ 0 w 30"/>
                <a:gd name="T17" fmla="*/ 12 h 95"/>
                <a:gd name="T18" fmla="*/ 4 w 30"/>
                <a:gd name="T19" fmla="*/ 8 h 95"/>
                <a:gd name="T20" fmla="*/ 4 w 30"/>
                <a:gd name="T21" fmla="*/ 8 h 95"/>
                <a:gd name="T22" fmla="*/ 7 w 30"/>
                <a:gd name="T23" fmla="*/ 12 h 95"/>
                <a:gd name="T24" fmla="*/ 7 w 30"/>
                <a:gd name="T25" fmla="*/ 12 h 95"/>
                <a:gd name="T26" fmla="*/ 7 w 30"/>
                <a:gd name="T27" fmla="*/ 56 h 95"/>
                <a:gd name="T28" fmla="*/ 4 w 30"/>
                <a:gd name="T29" fmla="*/ 64 h 95"/>
                <a:gd name="T30" fmla="*/ 0 w 30"/>
                <a:gd name="T31" fmla="*/ 64 h 95"/>
                <a:gd name="T32" fmla="*/ 0 w 30"/>
                <a:gd name="T33" fmla="*/ 64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95">
                  <a:moveTo>
                    <a:pt x="0" y="95"/>
                  </a:moveTo>
                  <a:lnTo>
                    <a:pt x="30" y="95"/>
                  </a:lnTo>
                  <a:lnTo>
                    <a:pt x="24" y="95"/>
                  </a:lnTo>
                  <a:lnTo>
                    <a:pt x="24" y="89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83"/>
                  </a:lnTo>
                  <a:lnTo>
                    <a:pt x="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1402" y="1268"/>
              <a:ext cx="18" cy="64"/>
            </a:xfrm>
            <a:custGeom>
              <a:avLst/>
              <a:gdLst>
                <a:gd name="T0" fmla="*/ 0 w 30"/>
                <a:gd name="T1" fmla="*/ 64 h 95"/>
                <a:gd name="T2" fmla="*/ 18 w 30"/>
                <a:gd name="T3" fmla="*/ 64 h 95"/>
                <a:gd name="T4" fmla="*/ 18 w 30"/>
                <a:gd name="T5" fmla="*/ 64 h 95"/>
                <a:gd name="T6" fmla="*/ 14 w 30"/>
                <a:gd name="T7" fmla="*/ 64 h 95"/>
                <a:gd name="T8" fmla="*/ 11 w 30"/>
                <a:gd name="T9" fmla="*/ 60 h 95"/>
                <a:gd name="T10" fmla="*/ 11 w 30"/>
                <a:gd name="T11" fmla="*/ 0 h 95"/>
                <a:gd name="T12" fmla="*/ 11 w 30"/>
                <a:gd name="T13" fmla="*/ 0 h 95"/>
                <a:gd name="T14" fmla="*/ 0 w 30"/>
                <a:gd name="T15" fmla="*/ 12 h 95"/>
                <a:gd name="T16" fmla="*/ 0 w 30"/>
                <a:gd name="T17" fmla="*/ 12 h 95"/>
                <a:gd name="T18" fmla="*/ 4 w 30"/>
                <a:gd name="T19" fmla="*/ 8 h 95"/>
                <a:gd name="T20" fmla="*/ 4 w 30"/>
                <a:gd name="T21" fmla="*/ 8 h 95"/>
                <a:gd name="T22" fmla="*/ 7 w 30"/>
                <a:gd name="T23" fmla="*/ 12 h 95"/>
                <a:gd name="T24" fmla="*/ 7 w 30"/>
                <a:gd name="T25" fmla="*/ 12 h 95"/>
                <a:gd name="T26" fmla="*/ 7 w 30"/>
                <a:gd name="T27" fmla="*/ 56 h 95"/>
                <a:gd name="T28" fmla="*/ 4 w 30"/>
                <a:gd name="T29" fmla="*/ 64 h 95"/>
                <a:gd name="T30" fmla="*/ 0 w 30"/>
                <a:gd name="T31" fmla="*/ 64 h 95"/>
                <a:gd name="T32" fmla="*/ 0 w 30"/>
                <a:gd name="T33" fmla="*/ 64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95">
                  <a:moveTo>
                    <a:pt x="0" y="95"/>
                  </a:moveTo>
                  <a:lnTo>
                    <a:pt x="30" y="95"/>
                  </a:lnTo>
                  <a:lnTo>
                    <a:pt x="24" y="95"/>
                  </a:lnTo>
                  <a:lnTo>
                    <a:pt x="18" y="89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83"/>
                  </a:lnTo>
                  <a:lnTo>
                    <a:pt x="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1875" y="1208"/>
              <a:ext cx="21" cy="96"/>
            </a:xfrm>
            <a:custGeom>
              <a:avLst/>
              <a:gdLst>
                <a:gd name="T0" fmla="*/ 21 w 36"/>
                <a:gd name="T1" fmla="*/ 36 h 143"/>
                <a:gd name="T2" fmla="*/ 21 w 36"/>
                <a:gd name="T3" fmla="*/ 28 h 143"/>
                <a:gd name="T4" fmla="*/ 14 w 36"/>
                <a:gd name="T5" fmla="*/ 28 h 143"/>
                <a:gd name="T6" fmla="*/ 14 w 36"/>
                <a:gd name="T7" fmla="*/ 20 h 143"/>
                <a:gd name="T8" fmla="*/ 14 w 36"/>
                <a:gd name="T9" fmla="*/ 16 h 143"/>
                <a:gd name="T10" fmla="*/ 18 w 36"/>
                <a:gd name="T11" fmla="*/ 12 h 143"/>
                <a:gd name="T12" fmla="*/ 21 w 36"/>
                <a:gd name="T13" fmla="*/ 12 h 143"/>
                <a:gd name="T14" fmla="*/ 21 w 36"/>
                <a:gd name="T15" fmla="*/ 12 h 143"/>
                <a:gd name="T16" fmla="*/ 21 w 36"/>
                <a:gd name="T17" fmla="*/ 0 h 143"/>
                <a:gd name="T18" fmla="*/ 21 w 36"/>
                <a:gd name="T19" fmla="*/ 0 h 143"/>
                <a:gd name="T20" fmla="*/ 18 w 36"/>
                <a:gd name="T21" fmla="*/ 0 h 143"/>
                <a:gd name="T22" fmla="*/ 7 w 36"/>
                <a:gd name="T23" fmla="*/ 4 h 143"/>
                <a:gd name="T24" fmla="*/ 4 w 36"/>
                <a:gd name="T25" fmla="*/ 16 h 143"/>
                <a:gd name="T26" fmla="*/ 4 w 36"/>
                <a:gd name="T27" fmla="*/ 28 h 143"/>
                <a:gd name="T28" fmla="*/ 0 w 36"/>
                <a:gd name="T29" fmla="*/ 28 h 143"/>
                <a:gd name="T30" fmla="*/ 0 w 36"/>
                <a:gd name="T31" fmla="*/ 36 h 143"/>
                <a:gd name="T32" fmla="*/ 4 w 36"/>
                <a:gd name="T33" fmla="*/ 36 h 143"/>
                <a:gd name="T34" fmla="*/ 4 w 36"/>
                <a:gd name="T35" fmla="*/ 96 h 143"/>
                <a:gd name="T36" fmla="*/ 14 w 36"/>
                <a:gd name="T37" fmla="*/ 96 h 143"/>
                <a:gd name="T38" fmla="*/ 14 w 36"/>
                <a:gd name="T39" fmla="*/ 36 h 143"/>
                <a:gd name="T40" fmla="*/ 21 w 36"/>
                <a:gd name="T41" fmla="*/ 36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143">
                  <a:moveTo>
                    <a:pt x="36" y="54"/>
                  </a:moveTo>
                  <a:lnTo>
                    <a:pt x="36" y="42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6"/>
                  </a:lnTo>
                  <a:lnTo>
                    <a:pt x="6" y="24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143"/>
                  </a:lnTo>
                  <a:lnTo>
                    <a:pt x="24" y="143"/>
                  </a:lnTo>
                  <a:lnTo>
                    <a:pt x="24" y="54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1900" y="1268"/>
              <a:ext cx="28" cy="64"/>
            </a:xfrm>
            <a:custGeom>
              <a:avLst/>
              <a:gdLst>
                <a:gd name="T0" fmla="*/ 28 w 48"/>
                <a:gd name="T1" fmla="*/ 52 h 95"/>
                <a:gd name="T2" fmla="*/ 28 w 48"/>
                <a:gd name="T3" fmla="*/ 52 h 95"/>
                <a:gd name="T4" fmla="*/ 25 w 48"/>
                <a:gd name="T5" fmla="*/ 60 h 95"/>
                <a:gd name="T6" fmla="*/ 21 w 48"/>
                <a:gd name="T7" fmla="*/ 60 h 95"/>
                <a:gd name="T8" fmla="*/ 7 w 48"/>
                <a:gd name="T9" fmla="*/ 60 h 95"/>
                <a:gd name="T10" fmla="*/ 18 w 48"/>
                <a:gd name="T11" fmla="*/ 40 h 95"/>
                <a:gd name="T12" fmla="*/ 21 w 48"/>
                <a:gd name="T13" fmla="*/ 32 h 95"/>
                <a:gd name="T14" fmla="*/ 25 w 48"/>
                <a:gd name="T15" fmla="*/ 20 h 95"/>
                <a:gd name="T16" fmla="*/ 21 w 48"/>
                <a:gd name="T17" fmla="*/ 4 h 95"/>
                <a:gd name="T18" fmla="*/ 14 w 48"/>
                <a:gd name="T19" fmla="*/ 0 h 95"/>
                <a:gd name="T20" fmla="*/ 4 w 48"/>
                <a:gd name="T21" fmla="*/ 4 h 95"/>
                <a:gd name="T22" fmla="*/ 0 w 48"/>
                <a:gd name="T23" fmla="*/ 20 h 95"/>
                <a:gd name="T24" fmla="*/ 0 w 48"/>
                <a:gd name="T25" fmla="*/ 20 h 95"/>
                <a:gd name="T26" fmla="*/ 4 w 48"/>
                <a:gd name="T27" fmla="*/ 12 h 95"/>
                <a:gd name="T28" fmla="*/ 11 w 48"/>
                <a:gd name="T29" fmla="*/ 8 h 95"/>
                <a:gd name="T30" fmla="*/ 18 w 48"/>
                <a:gd name="T31" fmla="*/ 12 h 95"/>
                <a:gd name="T32" fmla="*/ 21 w 48"/>
                <a:gd name="T33" fmla="*/ 24 h 95"/>
                <a:gd name="T34" fmla="*/ 18 w 48"/>
                <a:gd name="T35" fmla="*/ 32 h 95"/>
                <a:gd name="T36" fmla="*/ 11 w 48"/>
                <a:gd name="T37" fmla="*/ 48 h 95"/>
                <a:gd name="T38" fmla="*/ 0 w 48"/>
                <a:gd name="T39" fmla="*/ 64 h 95"/>
                <a:gd name="T40" fmla="*/ 0 w 48"/>
                <a:gd name="T41" fmla="*/ 64 h 95"/>
                <a:gd name="T42" fmla="*/ 25 w 48"/>
                <a:gd name="T43" fmla="*/ 64 h 95"/>
                <a:gd name="T44" fmla="*/ 28 w 48"/>
                <a:gd name="T45" fmla="*/ 52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8" h="95">
                  <a:moveTo>
                    <a:pt x="48" y="77"/>
                  </a:moveTo>
                  <a:lnTo>
                    <a:pt x="48" y="77"/>
                  </a:lnTo>
                  <a:lnTo>
                    <a:pt x="42" y="89"/>
                  </a:lnTo>
                  <a:lnTo>
                    <a:pt x="36" y="89"/>
                  </a:lnTo>
                  <a:lnTo>
                    <a:pt x="12" y="89"/>
                  </a:lnTo>
                  <a:lnTo>
                    <a:pt x="30" y="59"/>
                  </a:lnTo>
                  <a:lnTo>
                    <a:pt x="36" y="47"/>
                  </a:lnTo>
                  <a:lnTo>
                    <a:pt x="42" y="30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36"/>
                  </a:lnTo>
                  <a:lnTo>
                    <a:pt x="30" y="47"/>
                  </a:lnTo>
                  <a:lnTo>
                    <a:pt x="18" y="71"/>
                  </a:lnTo>
                  <a:lnTo>
                    <a:pt x="0" y="95"/>
                  </a:lnTo>
                  <a:lnTo>
                    <a:pt x="42" y="95"/>
                  </a:lnTo>
                  <a:lnTo>
                    <a:pt x="48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1931" y="1268"/>
              <a:ext cx="32" cy="64"/>
            </a:xfrm>
            <a:custGeom>
              <a:avLst/>
              <a:gdLst>
                <a:gd name="T0" fmla="*/ 32 w 54"/>
                <a:gd name="T1" fmla="*/ 52 h 95"/>
                <a:gd name="T2" fmla="*/ 32 w 54"/>
                <a:gd name="T3" fmla="*/ 52 h 95"/>
                <a:gd name="T4" fmla="*/ 28 w 54"/>
                <a:gd name="T5" fmla="*/ 60 h 95"/>
                <a:gd name="T6" fmla="*/ 25 w 54"/>
                <a:gd name="T7" fmla="*/ 60 h 95"/>
                <a:gd name="T8" fmla="*/ 7 w 54"/>
                <a:gd name="T9" fmla="*/ 60 h 95"/>
                <a:gd name="T10" fmla="*/ 21 w 54"/>
                <a:gd name="T11" fmla="*/ 40 h 95"/>
                <a:gd name="T12" fmla="*/ 25 w 54"/>
                <a:gd name="T13" fmla="*/ 32 h 95"/>
                <a:gd name="T14" fmla="*/ 28 w 54"/>
                <a:gd name="T15" fmla="*/ 20 h 95"/>
                <a:gd name="T16" fmla="*/ 25 w 54"/>
                <a:gd name="T17" fmla="*/ 4 h 95"/>
                <a:gd name="T18" fmla="*/ 18 w 54"/>
                <a:gd name="T19" fmla="*/ 0 h 95"/>
                <a:gd name="T20" fmla="*/ 7 w 54"/>
                <a:gd name="T21" fmla="*/ 4 h 95"/>
                <a:gd name="T22" fmla="*/ 0 w 54"/>
                <a:gd name="T23" fmla="*/ 20 h 95"/>
                <a:gd name="T24" fmla="*/ 4 w 54"/>
                <a:gd name="T25" fmla="*/ 20 h 95"/>
                <a:gd name="T26" fmla="*/ 7 w 54"/>
                <a:gd name="T27" fmla="*/ 12 h 95"/>
                <a:gd name="T28" fmla="*/ 14 w 54"/>
                <a:gd name="T29" fmla="*/ 8 h 95"/>
                <a:gd name="T30" fmla="*/ 21 w 54"/>
                <a:gd name="T31" fmla="*/ 12 h 95"/>
                <a:gd name="T32" fmla="*/ 21 w 54"/>
                <a:gd name="T33" fmla="*/ 24 h 95"/>
                <a:gd name="T34" fmla="*/ 21 w 54"/>
                <a:gd name="T35" fmla="*/ 32 h 95"/>
                <a:gd name="T36" fmla="*/ 14 w 54"/>
                <a:gd name="T37" fmla="*/ 48 h 95"/>
                <a:gd name="T38" fmla="*/ 0 w 54"/>
                <a:gd name="T39" fmla="*/ 64 h 95"/>
                <a:gd name="T40" fmla="*/ 0 w 54"/>
                <a:gd name="T41" fmla="*/ 64 h 95"/>
                <a:gd name="T42" fmla="*/ 28 w 54"/>
                <a:gd name="T43" fmla="*/ 64 h 95"/>
                <a:gd name="T44" fmla="*/ 32 w 54"/>
                <a:gd name="T45" fmla="*/ 52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95">
                  <a:moveTo>
                    <a:pt x="54" y="77"/>
                  </a:moveTo>
                  <a:lnTo>
                    <a:pt x="54" y="77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12" y="89"/>
                  </a:lnTo>
                  <a:lnTo>
                    <a:pt x="36" y="59"/>
                  </a:lnTo>
                  <a:lnTo>
                    <a:pt x="42" y="47"/>
                  </a:lnTo>
                  <a:lnTo>
                    <a:pt x="48" y="30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2" y="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36" y="36"/>
                  </a:lnTo>
                  <a:lnTo>
                    <a:pt x="36" y="47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1607" y="288"/>
              <a:ext cx="21" cy="92"/>
            </a:xfrm>
            <a:custGeom>
              <a:avLst/>
              <a:gdLst>
                <a:gd name="T0" fmla="*/ 21 w 36"/>
                <a:gd name="T1" fmla="*/ 36 h 137"/>
                <a:gd name="T2" fmla="*/ 21 w 36"/>
                <a:gd name="T3" fmla="*/ 24 h 137"/>
                <a:gd name="T4" fmla="*/ 14 w 36"/>
                <a:gd name="T5" fmla="*/ 24 h 137"/>
                <a:gd name="T6" fmla="*/ 14 w 36"/>
                <a:gd name="T7" fmla="*/ 16 h 137"/>
                <a:gd name="T8" fmla="*/ 14 w 36"/>
                <a:gd name="T9" fmla="*/ 12 h 137"/>
                <a:gd name="T10" fmla="*/ 18 w 36"/>
                <a:gd name="T11" fmla="*/ 8 h 137"/>
                <a:gd name="T12" fmla="*/ 21 w 36"/>
                <a:gd name="T13" fmla="*/ 8 h 137"/>
                <a:gd name="T14" fmla="*/ 21 w 36"/>
                <a:gd name="T15" fmla="*/ 12 h 137"/>
                <a:gd name="T16" fmla="*/ 21 w 36"/>
                <a:gd name="T17" fmla="*/ 0 h 137"/>
                <a:gd name="T18" fmla="*/ 21 w 36"/>
                <a:gd name="T19" fmla="*/ 0 h 137"/>
                <a:gd name="T20" fmla="*/ 18 w 36"/>
                <a:gd name="T21" fmla="*/ 0 h 137"/>
                <a:gd name="T22" fmla="*/ 7 w 36"/>
                <a:gd name="T23" fmla="*/ 4 h 137"/>
                <a:gd name="T24" fmla="*/ 4 w 36"/>
                <a:gd name="T25" fmla="*/ 16 h 137"/>
                <a:gd name="T26" fmla="*/ 4 w 36"/>
                <a:gd name="T27" fmla="*/ 24 h 137"/>
                <a:gd name="T28" fmla="*/ 0 w 36"/>
                <a:gd name="T29" fmla="*/ 24 h 137"/>
                <a:gd name="T30" fmla="*/ 0 w 36"/>
                <a:gd name="T31" fmla="*/ 36 h 137"/>
                <a:gd name="T32" fmla="*/ 4 w 36"/>
                <a:gd name="T33" fmla="*/ 36 h 137"/>
                <a:gd name="T34" fmla="*/ 4 w 36"/>
                <a:gd name="T35" fmla="*/ 92 h 137"/>
                <a:gd name="T36" fmla="*/ 14 w 36"/>
                <a:gd name="T37" fmla="*/ 92 h 137"/>
                <a:gd name="T38" fmla="*/ 14 w 36"/>
                <a:gd name="T39" fmla="*/ 36 h 137"/>
                <a:gd name="T40" fmla="*/ 21 w 36"/>
                <a:gd name="T41" fmla="*/ 36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137">
                  <a:moveTo>
                    <a:pt x="36" y="54"/>
                  </a:moveTo>
                  <a:lnTo>
                    <a:pt x="36" y="36"/>
                  </a:lnTo>
                  <a:lnTo>
                    <a:pt x="24" y="36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6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137"/>
                  </a:lnTo>
                  <a:lnTo>
                    <a:pt x="24" y="137"/>
                  </a:lnTo>
                  <a:lnTo>
                    <a:pt x="24" y="54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1635" y="348"/>
              <a:ext cx="21" cy="64"/>
            </a:xfrm>
            <a:custGeom>
              <a:avLst/>
              <a:gdLst>
                <a:gd name="T0" fmla="*/ 4 w 35"/>
                <a:gd name="T1" fmla="*/ 64 h 96"/>
                <a:gd name="T2" fmla="*/ 21 w 35"/>
                <a:gd name="T3" fmla="*/ 64 h 96"/>
                <a:gd name="T4" fmla="*/ 21 w 35"/>
                <a:gd name="T5" fmla="*/ 64 h 96"/>
                <a:gd name="T6" fmla="*/ 14 w 35"/>
                <a:gd name="T7" fmla="*/ 60 h 96"/>
                <a:gd name="T8" fmla="*/ 14 w 35"/>
                <a:gd name="T9" fmla="*/ 56 h 96"/>
                <a:gd name="T10" fmla="*/ 14 w 35"/>
                <a:gd name="T11" fmla="*/ 0 h 96"/>
                <a:gd name="T12" fmla="*/ 14 w 35"/>
                <a:gd name="T13" fmla="*/ 0 h 96"/>
                <a:gd name="T14" fmla="*/ 0 w 35"/>
                <a:gd name="T15" fmla="*/ 8 h 96"/>
                <a:gd name="T16" fmla="*/ 0 w 35"/>
                <a:gd name="T17" fmla="*/ 8 h 96"/>
                <a:gd name="T18" fmla="*/ 7 w 35"/>
                <a:gd name="T19" fmla="*/ 8 h 96"/>
                <a:gd name="T20" fmla="*/ 7 w 35"/>
                <a:gd name="T21" fmla="*/ 8 h 96"/>
                <a:gd name="T22" fmla="*/ 7 w 35"/>
                <a:gd name="T23" fmla="*/ 8 h 96"/>
                <a:gd name="T24" fmla="*/ 7 w 35"/>
                <a:gd name="T25" fmla="*/ 12 h 96"/>
                <a:gd name="T26" fmla="*/ 7 w 35"/>
                <a:gd name="T27" fmla="*/ 56 h 96"/>
                <a:gd name="T28" fmla="*/ 7 w 35"/>
                <a:gd name="T29" fmla="*/ 64 h 96"/>
                <a:gd name="T30" fmla="*/ 4 w 35"/>
                <a:gd name="T31" fmla="*/ 64 h 96"/>
                <a:gd name="T32" fmla="*/ 4 w 35"/>
                <a:gd name="T33" fmla="*/ 64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96">
                  <a:moveTo>
                    <a:pt x="6" y="96"/>
                  </a:moveTo>
                  <a:lnTo>
                    <a:pt x="35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1666" y="348"/>
              <a:ext cx="29" cy="64"/>
            </a:xfrm>
            <a:custGeom>
              <a:avLst/>
              <a:gdLst>
                <a:gd name="T0" fmla="*/ 29 w 48"/>
                <a:gd name="T1" fmla="*/ 52 h 96"/>
                <a:gd name="T2" fmla="*/ 29 w 48"/>
                <a:gd name="T3" fmla="*/ 52 h 96"/>
                <a:gd name="T4" fmla="*/ 25 w 48"/>
                <a:gd name="T5" fmla="*/ 56 h 96"/>
                <a:gd name="T6" fmla="*/ 22 w 48"/>
                <a:gd name="T7" fmla="*/ 56 h 96"/>
                <a:gd name="T8" fmla="*/ 4 w 48"/>
                <a:gd name="T9" fmla="*/ 56 h 96"/>
                <a:gd name="T10" fmla="*/ 18 w 48"/>
                <a:gd name="T11" fmla="*/ 40 h 96"/>
                <a:gd name="T12" fmla="*/ 22 w 48"/>
                <a:gd name="T13" fmla="*/ 32 h 96"/>
                <a:gd name="T14" fmla="*/ 25 w 48"/>
                <a:gd name="T15" fmla="*/ 16 h 96"/>
                <a:gd name="T16" fmla="*/ 22 w 48"/>
                <a:gd name="T17" fmla="*/ 4 h 96"/>
                <a:gd name="T18" fmla="*/ 15 w 48"/>
                <a:gd name="T19" fmla="*/ 0 h 96"/>
                <a:gd name="T20" fmla="*/ 4 w 48"/>
                <a:gd name="T21" fmla="*/ 4 h 96"/>
                <a:gd name="T22" fmla="*/ 0 w 48"/>
                <a:gd name="T23" fmla="*/ 12 h 96"/>
                <a:gd name="T24" fmla="*/ 0 w 48"/>
                <a:gd name="T25" fmla="*/ 20 h 96"/>
                <a:gd name="T26" fmla="*/ 0 w 48"/>
                <a:gd name="T27" fmla="*/ 20 h 96"/>
                <a:gd name="T28" fmla="*/ 4 w 48"/>
                <a:gd name="T29" fmla="*/ 12 h 96"/>
                <a:gd name="T30" fmla="*/ 11 w 48"/>
                <a:gd name="T31" fmla="*/ 8 h 96"/>
                <a:gd name="T32" fmla="*/ 18 w 48"/>
                <a:gd name="T33" fmla="*/ 12 h 96"/>
                <a:gd name="T34" fmla="*/ 18 w 48"/>
                <a:gd name="T35" fmla="*/ 20 h 96"/>
                <a:gd name="T36" fmla="*/ 18 w 48"/>
                <a:gd name="T37" fmla="*/ 32 h 96"/>
                <a:gd name="T38" fmla="*/ 11 w 48"/>
                <a:gd name="T39" fmla="*/ 44 h 96"/>
                <a:gd name="T40" fmla="*/ 0 w 48"/>
                <a:gd name="T41" fmla="*/ 64 h 96"/>
                <a:gd name="T42" fmla="*/ 0 w 48"/>
                <a:gd name="T43" fmla="*/ 64 h 96"/>
                <a:gd name="T44" fmla="*/ 25 w 48"/>
                <a:gd name="T45" fmla="*/ 64 h 96"/>
                <a:gd name="T46" fmla="*/ 29 w 48"/>
                <a:gd name="T47" fmla="*/ 52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" h="96">
                  <a:moveTo>
                    <a:pt x="48" y="78"/>
                  </a:moveTo>
                  <a:lnTo>
                    <a:pt x="48" y="78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6" y="84"/>
                  </a:lnTo>
                  <a:lnTo>
                    <a:pt x="30" y="60"/>
                  </a:lnTo>
                  <a:lnTo>
                    <a:pt x="36" y="48"/>
                  </a:lnTo>
                  <a:lnTo>
                    <a:pt x="42" y="24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18" y="66"/>
                  </a:lnTo>
                  <a:lnTo>
                    <a:pt x="0" y="96"/>
                  </a:lnTo>
                  <a:lnTo>
                    <a:pt x="42" y="96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240" y="1260"/>
              <a:ext cx="35" cy="52"/>
            </a:xfrm>
            <a:custGeom>
              <a:avLst/>
              <a:gdLst>
                <a:gd name="T0" fmla="*/ 0 w 60"/>
                <a:gd name="T1" fmla="*/ 4 h 77"/>
                <a:gd name="T2" fmla="*/ 4 w 60"/>
                <a:gd name="T3" fmla="*/ 4 h 77"/>
                <a:gd name="T4" fmla="*/ 4 w 60"/>
                <a:gd name="T5" fmla="*/ 8 h 77"/>
                <a:gd name="T6" fmla="*/ 7 w 60"/>
                <a:gd name="T7" fmla="*/ 16 h 77"/>
                <a:gd name="T8" fmla="*/ 11 w 60"/>
                <a:gd name="T9" fmla="*/ 32 h 77"/>
                <a:gd name="T10" fmla="*/ 11 w 60"/>
                <a:gd name="T11" fmla="*/ 48 h 77"/>
                <a:gd name="T12" fmla="*/ 11 w 60"/>
                <a:gd name="T13" fmla="*/ 52 h 77"/>
                <a:gd name="T14" fmla="*/ 11 w 60"/>
                <a:gd name="T15" fmla="*/ 52 h 77"/>
                <a:gd name="T16" fmla="*/ 14 w 60"/>
                <a:gd name="T17" fmla="*/ 52 h 77"/>
                <a:gd name="T18" fmla="*/ 18 w 60"/>
                <a:gd name="T19" fmla="*/ 44 h 77"/>
                <a:gd name="T20" fmla="*/ 21 w 60"/>
                <a:gd name="T21" fmla="*/ 36 h 77"/>
                <a:gd name="T22" fmla="*/ 28 w 60"/>
                <a:gd name="T23" fmla="*/ 28 h 77"/>
                <a:gd name="T24" fmla="*/ 32 w 60"/>
                <a:gd name="T25" fmla="*/ 16 h 77"/>
                <a:gd name="T26" fmla="*/ 35 w 60"/>
                <a:gd name="T27" fmla="*/ 8 h 77"/>
                <a:gd name="T28" fmla="*/ 32 w 60"/>
                <a:gd name="T29" fmla="*/ 4 h 77"/>
                <a:gd name="T30" fmla="*/ 28 w 60"/>
                <a:gd name="T31" fmla="*/ 0 h 77"/>
                <a:gd name="T32" fmla="*/ 28 w 60"/>
                <a:gd name="T33" fmla="*/ 0 h 77"/>
                <a:gd name="T34" fmla="*/ 25 w 60"/>
                <a:gd name="T35" fmla="*/ 4 h 77"/>
                <a:gd name="T36" fmla="*/ 28 w 60"/>
                <a:gd name="T37" fmla="*/ 8 h 77"/>
                <a:gd name="T38" fmla="*/ 28 w 60"/>
                <a:gd name="T39" fmla="*/ 12 h 77"/>
                <a:gd name="T40" fmla="*/ 25 w 60"/>
                <a:gd name="T41" fmla="*/ 28 h 77"/>
                <a:gd name="T42" fmla="*/ 18 w 60"/>
                <a:gd name="T43" fmla="*/ 40 h 77"/>
                <a:gd name="T44" fmla="*/ 14 w 60"/>
                <a:gd name="T45" fmla="*/ 44 h 77"/>
                <a:gd name="T46" fmla="*/ 14 w 60"/>
                <a:gd name="T47" fmla="*/ 24 h 77"/>
                <a:gd name="T48" fmla="*/ 11 w 60"/>
                <a:gd name="T49" fmla="*/ 0 h 77"/>
                <a:gd name="T50" fmla="*/ 11 w 60"/>
                <a:gd name="T51" fmla="*/ 0 h 77"/>
                <a:gd name="T52" fmla="*/ 7 w 60"/>
                <a:gd name="T53" fmla="*/ 0 h 77"/>
                <a:gd name="T54" fmla="*/ 0 w 60"/>
                <a:gd name="T55" fmla="*/ 4 h 77"/>
                <a:gd name="T56" fmla="*/ 0 w 60"/>
                <a:gd name="T57" fmla="*/ 4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77">
                  <a:moveTo>
                    <a:pt x="0" y="6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8" y="48"/>
                  </a:lnTo>
                  <a:lnTo>
                    <a:pt x="18" y="71"/>
                  </a:lnTo>
                  <a:lnTo>
                    <a:pt x="18" y="77"/>
                  </a:lnTo>
                  <a:lnTo>
                    <a:pt x="24" y="77"/>
                  </a:lnTo>
                  <a:lnTo>
                    <a:pt x="30" y="65"/>
                  </a:lnTo>
                  <a:lnTo>
                    <a:pt x="36" y="54"/>
                  </a:lnTo>
                  <a:lnTo>
                    <a:pt x="48" y="42"/>
                  </a:lnTo>
                  <a:lnTo>
                    <a:pt x="54" y="24"/>
                  </a:lnTo>
                  <a:lnTo>
                    <a:pt x="60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42"/>
                  </a:lnTo>
                  <a:lnTo>
                    <a:pt x="30" y="59"/>
                  </a:lnTo>
                  <a:lnTo>
                    <a:pt x="24" y="65"/>
                  </a:lnTo>
                  <a:lnTo>
                    <a:pt x="24" y="3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283" y="1281"/>
              <a:ext cx="21" cy="63"/>
            </a:xfrm>
            <a:custGeom>
              <a:avLst/>
              <a:gdLst>
                <a:gd name="T0" fmla="*/ 0 w 36"/>
                <a:gd name="T1" fmla="*/ 63 h 95"/>
                <a:gd name="T2" fmla="*/ 21 w 36"/>
                <a:gd name="T3" fmla="*/ 63 h 95"/>
                <a:gd name="T4" fmla="*/ 21 w 36"/>
                <a:gd name="T5" fmla="*/ 59 h 95"/>
                <a:gd name="T6" fmla="*/ 14 w 36"/>
                <a:gd name="T7" fmla="*/ 59 h 95"/>
                <a:gd name="T8" fmla="*/ 14 w 36"/>
                <a:gd name="T9" fmla="*/ 55 h 95"/>
                <a:gd name="T10" fmla="*/ 14 w 36"/>
                <a:gd name="T11" fmla="*/ 0 h 95"/>
                <a:gd name="T12" fmla="*/ 14 w 36"/>
                <a:gd name="T13" fmla="*/ 0 h 95"/>
                <a:gd name="T14" fmla="*/ 0 w 36"/>
                <a:gd name="T15" fmla="*/ 8 h 95"/>
                <a:gd name="T16" fmla="*/ 0 w 36"/>
                <a:gd name="T17" fmla="*/ 8 h 95"/>
                <a:gd name="T18" fmla="*/ 4 w 36"/>
                <a:gd name="T19" fmla="*/ 8 h 95"/>
                <a:gd name="T20" fmla="*/ 7 w 36"/>
                <a:gd name="T21" fmla="*/ 8 h 95"/>
                <a:gd name="T22" fmla="*/ 7 w 36"/>
                <a:gd name="T23" fmla="*/ 8 h 95"/>
                <a:gd name="T24" fmla="*/ 7 w 36"/>
                <a:gd name="T25" fmla="*/ 12 h 95"/>
                <a:gd name="T26" fmla="*/ 7 w 36"/>
                <a:gd name="T27" fmla="*/ 55 h 95"/>
                <a:gd name="T28" fmla="*/ 7 w 36"/>
                <a:gd name="T29" fmla="*/ 59 h 95"/>
                <a:gd name="T30" fmla="*/ 0 w 36"/>
                <a:gd name="T31" fmla="*/ 59 h 95"/>
                <a:gd name="T32" fmla="*/ 0 w 36"/>
                <a:gd name="T33" fmla="*/ 63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95">
                  <a:moveTo>
                    <a:pt x="0" y="95"/>
                  </a:moveTo>
                  <a:lnTo>
                    <a:pt x="36" y="95"/>
                  </a:lnTo>
                  <a:lnTo>
                    <a:pt x="36" y="89"/>
                  </a:lnTo>
                  <a:lnTo>
                    <a:pt x="24" y="89"/>
                  </a:lnTo>
                  <a:lnTo>
                    <a:pt x="24" y="83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0" y="89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251" y="1124"/>
              <a:ext cx="46" cy="64"/>
            </a:xfrm>
            <a:custGeom>
              <a:avLst/>
              <a:gdLst>
                <a:gd name="T0" fmla="*/ 21 w 78"/>
                <a:gd name="T1" fmla="*/ 28 h 95"/>
                <a:gd name="T2" fmla="*/ 0 w 78"/>
                <a:gd name="T3" fmla="*/ 28 h 95"/>
                <a:gd name="T4" fmla="*/ 0 w 78"/>
                <a:gd name="T5" fmla="*/ 36 h 95"/>
                <a:gd name="T6" fmla="*/ 21 w 78"/>
                <a:gd name="T7" fmla="*/ 36 h 95"/>
                <a:gd name="T8" fmla="*/ 21 w 78"/>
                <a:gd name="T9" fmla="*/ 64 h 95"/>
                <a:gd name="T10" fmla="*/ 25 w 78"/>
                <a:gd name="T11" fmla="*/ 64 h 95"/>
                <a:gd name="T12" fmla="*/ 25 w 78"/>
                <a:gd name="T13" fmla="*/ 36 h 95"/>
                <a:gd name="T14" fmla="*/ 46 w 78"/>
                <a:gd name="T15" fmla="*/ 36 h 95"/>
                <a:gd name="T16" fmla="*/ 46 w 78"/>
                <a:gd name="T17" fmla="*/ 28 h 95"/>
                <a:gd name="T18" fmla="*/ 25 w 78"/>
                <a:gd name="T19" fmla="*/ 28 h 95"/>
                <a:gd name="T20" fmla="*/ 25 w 78"/>
                <a:gd name="T21" fmla="*/ 0 h 95"/>
                <a:gd name="T22" fmla="*/ 21 w 78"/>
                <a:gd name="T23" fmla="*/ 0 h 95"/>
                <a:gd name="T24" fmla="*/ 21 w 78"/>
                <a:gd name="T25" fmla="*/ 28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95">
                  <a:moveTo>
                    <a:pt x="36" y="42"/>
                  </a:moveTo>
                  <a:lnTo>
                    <a:pt x="0" y="42"/>
                  </a:lnTo>
                  <a:lnTo>
                    <a:pt x="0" y="53"/>
                  </a:lnTo>
                  <a:lnTo>
                    <a:pt x="36" y="53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2" y="53"/>
                  </a:lnTo>
                  <a:lnTo>
                    <a:pt x="78" y="53"/>
                  </a:lnTo>
                  <a:lnTo>
                    <a:pt x="78" y="42"/>
                  </a:lnTo>
                  <a:lnTo>
                    <a:pt x="42" y="42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1"/>
            <p:cNvSpPr>
              <a:spLocks noChangeArrowheads="1"/>
            </p:cNvSpPr>
            <p:nvPr/>
          </p:nvSpPr>
          <p:spPr bwMode="auto">
            <a:xfrm>
              <a:off x="251" y="1417"/>
              <a:ext cx="46" cy="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251" y="1469"/>
              <a:ext cx="42" cy="56"/>
            </a:xfrm>
            <a:custGeom>
              <a:avLst/>
              <a:gdLst>
                <a:gd name="T0" fmla="*/ 21 w 72"/>
                <a:gd name="T1" fmla="*/ 56 h 84"/>
                <a:gd name="T2" fmla="*/ 28 w 72"/>
                <a:gd name="T3" fmla="*/ 56 h 84"/>
                <a:gd name="T4" fmla="*/ 35 w 72"/>
                <a:gd name="T5" fmla="*/ 48 h 84"/>
                <a:gd name="T6" fmla="*/ 42 w 72"/>
                <a:gd name="T7" fmla="*/ 40 h 84"/>
                <a:gd name="T8" fmla="*/ 42 w 72"/>
                <a:gd name="T9" fmla="*/ 28 h 84"/>
                <a:gd name="T10" fmla="*/ 42 w 72"/>
                <a:gd name="T11" fmla="*/ 16 h 84"/>
                <a:gd name="T12" fmla="*/ 35 w 72"/>
                <a:gd name="T13" fmla="*/ 8 h 84"/>
                <a:gd name="T14" fmla="*/ 28 w 72"/>
                <a:gd name="T15" fmla="*/ 4 h 84"/>
                <a:gd name="T16" fmla="*/ 21 w 72"/>
                <a:gd name="T17" fmla="*/ 0 h 84"/>
                <a:gd name="T18" fmla="*/ 11 w 72"/>
                <a:gd name="T19" fmla="*/ 4 h 84"/>
                <a:gd name="T20" fmla="*/ 7 w 72"/>
                <a:gd name="T21" fmla="*/ 8 h 84"/>
                <a:gd name="T22" fmla="*/ 0 w 72"/>
                <a:gd name="T23" fmla="*/ 28 h 84"/>
                <a:gd name="T24" fmla="*/ 7 w 72"/>
                <a:gd name="T25" fmla="*/ 48 h 84"/>
                <a:gd name="T26" fmla="*/ 11 w 72"/>
                <a:gd name="T27" fmla="*/ 56 h 84"/>
                <a:gd name="T28" fmla="*/ 21 w 72"/>
                <a:gd name="T29" fmla="*/ 56 h 84"/>
                <a:gd name="T30" fmla="*/ 21 w 72"/>
                <a:gd name="T31" fmla="*/ 56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" h="84">
                  <a:moveTo>
                    <a:pt x="36" y="84"/>
                  </a:moveTo>
                  <a:lnTo>
                    <a:pt x="48" y="84"/>
                  </a:lnTo>
                  <a:lnTo>
                    <a:pt x="60" y="72"/>
                  </a:lnTo>
                  <a:lnTo>
                    <a:pt x="72" y="60"/>
                  </a:lnTo>
                  <a:lnTo>
                    <a:pt x="72" y="42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42"/>
                  </a:lnTo>
                  <a:lnTo>
                    <a:pt x="12" y="72"/>
                  </a:lnTo>
                  <a:lnTo>
                    <a:pt x="18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272" y="1497"/>
              <a:ext cx="21" cy="28"/>
            </a:xfrm>
            <a:custGeom>
              <a:avLst/>
              <a:gdLst>
                <a:gd name="T0" fmla="*/ 0 w 36"/>
                <a:gd name="T1" fmla="*/ 28 h 42"/>
                <a:gd name="T2" fmla="*/ 7 w 36"/>
                <a:gd name="T3" fmla="*/ 28 h 42"/>
                <a:gd name="T4" fmla="*/ 14 w 36"/>
                <a:gd name="T5" fmla="*/ 20 h 42"/>
                <a:gd name="T6" fmla="*/ 21 w 36"/>
                <a:gd name="T7" fmla="*/ 12 h 42"/>
                <a:gd name="T8" fmla="*/ 21 w 36"/>
                <a:gd name="T9" fmla="*/ 0 h 42"/>
                <a:gd name="T10" fmla="*/ 21 w 36"/>
                <a:gd name="T11" fmla="*/ 0 h 42"/>
                <a:gd name="T12" fmla="*/ 21 w 36"/>
                <a:gd name="T13" fmla="*/ 12 h 42"/>
                <a:gd name="T14" fmla="*/ 14 w 36"/>
                <a:gd name="T15" fmla="*/ 20 h 42"/>
                <a:gd name="T16" fmla="*/ 7 w 36"/>
                <a:gd name="T17" fmla="*/ 28 h 42"/>
                <a:gd name="T18" fmla="*/ 0 w 36"/>
                <a:gd name="T19" fmla="*/ 28 h 42"/>
                <a:gd name="T20" fmla="*/ 0 w 36"/>
                <a:gd name="T21" fmla="*/ 28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12" y="42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30"/>
                  </a:lnTo>
                  <a:lnTo>
                    <a:pt x="12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 noEditPoints="1"/>
            </p:cNvSpPr>
            <p:nvPr/>
          </p:nvSpPr>
          <p:spPr bwMode="auto">
            <a:xfrm>
              <a:off x="272" y="1469"/>
              <a:ext cx="21" cy="28"/>
            </a:xfrm>
            <a:custGeom>
              <a:avLst/>
              <a:gdLst>
                <a:gd name="T0" fmla="*/ 21 w 36"/>
                <a:gd name="T1" fmla="*/ 28 h 42"/>
                <a:gd name="T2" fmla="*/ 21 w 36"/>
                <a:gd name="T3" fmla="*/ 16 h 42"/>
                <a:gd name="T4" fmla="*/ 14 w 36"/>
                <a:gd name="T5" fmla="*/ 8 h 42"/>
                <a:gd name="T6" fmla="*/ 7 w 36"/>
                <a:gd name="T7" fmla="*/ 4 h 42"/>
                <a:gd name="T8" fmla="*/ 0 w 36"/>
                <a:gd name="T9" fmla="*/ 0 h 42"/>
                <a:gd name="T10" fmla="*/ 0 w 36"/>
                <a:gd name="T11" fmla="*/ 0 h 42"/>
                <a:gd name="T12" fmla="*/ 7 w 36"/>
                <a:gd name="T13" fmla="*/ 4 h 42"/>
                <a:gd name="T14" fmla="*/ 14 w 36"/>
                <a:gd name="T15" fmla="*/ 8 h 42"/>
                <a:gd name="T16" fmla="*/ 21 w 36"/>
                <a:gd name="T17" fmla="*/ 16 h 42"/>
                <a:gd name="T18" fmla="*/ 21 w 36"/>
                <a:gd name="T19" fmla="*/ 28 h 42"/>
                <a:gd name="T20" fmla="*/ 21 w 36"/>
                <a:gd name="T21" fmla="*/ 28 h 42"/>
                <a:gd name="T22" fmla="*/ 21 w 36"/>
                <a:gd name="T23" fmla="*/ 28 h 42"/>
                <a:gd name="T24" fmla="*/ 21 w 36"/>
                <a:gd name="T25" fmla="*/ 28 h 42"/>
                <a:gd name="T26" fmla="*/ 21 w 36"/>
                <a:gd name="T27" fmla="*/ 28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24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6" y="24"/>
                  </a:lnTo>
                  <a:lnTo>
                    <a:pt x="36" y="42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251" y="1469"/>
              <a:ext cx="21" cy="28"/>
            </a:xfrm>
            <a:custGeom>
              <a:avLst/>
              <a:gdLst>
                <a:gd name="T0" fmla="*/ 21 w 36"/>
                <a:gd name="T1" fmla="*/ 0 h 42"/>
                <a:gd name="T2" fmla="*/ 11 w 36"/>
                <a:gd name="T3" fmla="*/ 4 h 42"/>
                <a:gd name="T4" fmla="*/ 7 w 36"/>
                <a:gd name="T5" fmla="*/ 8 h 42"/>
                <a:gd name="T6" fmla="*/ 0 w 36"/>
                <a:gd name="T7" fmla="*/ 28 h 42"/>
                <a:gd name="T8" fmla="*/ 0 w 36"/>
                <a:gd name="T9" fmla="*/ 28 h 42"/>
                <a:gd name="T10" fmla="*/ 7 w 36"/>
                <a:gd name="T11" fmla="*/ 8 h 42"/>
                <a:gd name="T12" fmla="*/ 11 w 36"/>
                <a:gd name="T13" fmla="*/ 4 h 42"/>
                <a:gd name="T14" fmla="*/ 21 w 36"/>
                <a:gd name="T15" fmla="*/ 0 h 42"/>
                <a:gd name="T16" fmla="*/ 21 w 36"/>
                <a:gd name="T17" fmla="*/ 0 h 42"/>
                <a:gd name="T18" fmla="*/ 21 w 36"/>
                <a:gd name="T19" fmla="*/ 0 h 42"/>
                <a:gd name="T20" fmla="*/ 21 w 36"/>
                <a:gd name="T21" fmla="*/ 0 h 42"/>
                <a:gd name="T22" fmla="*/ 21 w 36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2">
                  <a:moveTo>
                    <a:pt x="36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0" y="4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6"/>
            <p:cNvSpPr>
              <a:spLocks noEditPoints="1"/>
            </p:cNvSpPr>
            <p:nvPr/>
          </p:nvSpPr>
          <p:spPr bwMode="auto">
            <a:xfrm>
              <a:off x="251" y="1497"/>
              <a:ext cx="21" cy="28"/>
            </a:xfrm>
            <a:custGeom>
              <a:avLst/>
              <a:gdLst>
                <a:gd name="T0" fmla="*/ 0 w 36"/>
                <a:gd name="T1" fmla="*/ 0 h 42"/>
                <a:gd name="T2" fmla="*/ 7 w 36"/>
                <a:gd name="T3" fmla="*/ 20 h 42"/>
                <a:gd name="T4" fmla="*/ 11 w 36"/>
                <a:gd name="T5" fmla="*/ 28 h 42"/>
                <a:gd name="T6" fmla="*/ 21 w 36"/>
                <a:gd name="T7" fmla="*/ 28 h 42"/>
                <a:gd name="T8" fmla="*/ 21 w 36"/>
                <a:gd name="T9" fmla="*/ 28 h 42"/>
                <a:gd name="T10" fmla="*/ 11 w 36"/>
                <a:gd name="T11" fmla="*/ 28 h 42"/>
                <a:gd name="T12" fmla="*/ 7 w 36"/>
                <a:gd name="T13" fmla="*/ 20 h 42"/>
                <a:gd name="T14" fmla="*/ 0 w 36"/>
                <a:gd name="T15" fmla="*/ 0 h 42"/>
                <a:gd name="T16" fmla="*/ 0 w 36"/>
                <a:gd name="T17" fmla="*/ 0 h 42"/>
                <a:gd name="T18" fmla="*/ 0 w 36"/>
                <a:gd name="T19" fmla="*/ 0 h 42"/>
                <a:gd name="T20" fmla="*/ 0 w 36"/>
                <a:gd name="T21" fmla="*/ 0 h 42"/>
                <a:gd name="T22" fmla="*/ 0 w 36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2">
                  <a:moveTo>
                    <a:pt x="0" y="0"/>
                  </a:moveTo>
                  <a:lnTo>
                    <a:pt x="12" y="30"/>
                  </a:lnTo>
                  <a:lnTo>
                    <a:pt x="18" y="42"/>
                  </a:lnTo>
                  <a:lnTo>
                    <a:pt x="36" y="42"/>
                  </a:lnTo>
                  <a:lnTo>
                    <a:pt x="18" y="42"/>
                  </a:lnTo>
                  <a:lnTo>
                    <a:pt x="12" y="3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272" y="1525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696" y="939"/>
              <a:ext cx="476" cy="667"/>
            </a:xfrm>
            <a:custGeom>
              <a:avLst/>
              <a:gdLst>
                <a:gd name="T0" fmla="*/ 476 w 807"/>
                <a:gd name="T1" fmla="*/ 667 h 991"/>
                <a:gd name="T2" fmla="*/ 476 w 807"/>
                <a:gd name="T3" fmla="*/ 0 h 991"/>
                <a:gd name="T4" fmla="*/ 0 w 807"/>
                <a:gd name="T5" fmla="*/ 0 h 991"/>
                <a:gd name="T6" fmla="*/ 0 w 807"/>
                <a:gd name="T7" fmla="*/ 667 h 991"/>
                <a:gd name="T8" fmla="*/ 476 w 807"/>
                <a:gd name="T9" fmla="*/ 667 h 991"/>
                <a:gd name="T10" fmla="*/ 476 w 807"/>
                <a:gd name="T11" fmla="*/ 667 h 9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7" h="991">
                  <a:moveTo>
                    <a:pt x="807" y="991"/>
                  </a:moveTo>
                  <a:lnTo>
                    <a:pt x="807" y="0"/>
                  </a:lnTo>
                  <a:lnTo>
                    <a:pt x="0" y="0"/>
                  </a:lnTo>
                  <a:lnTo>
                    <a:pt x="0" y="991"/>
                  </a:lnTo>
                  <a:lnTo>
                    <a:pt x="807" y="9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1172" y="939"/>
              <a:ext cx="1" cy="667"/>
            </a:xfrm>
            <a:custGeom>
              <a:avLst/>
              <a:gdLst>
                <a:gd name="T0" fmla="*/ 0 w 1"/>
                <a:gd name="T1" fmla="*/ 667 h 991"/>
                <a:gd name="T2" fmla="*/ 0 w 1"/>
                <a:gd name="T3" fmla="*/ 0 h 991"/>
                <a:gd name="T4" fmla="*/ 0 w 1"/>
                <a:gd name="T5" fmla="*/ 667 h 991"/>
                <a:gd name="T6" fmla="*/ 0 w 1"/>
                <a:gd name="T7" fmla="*/ 667 h 9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991">
                  <a:moveTo>
                    <a:pt x="0" y="991"/>
                  </a:moveTo>
                  <a:lnTo>
                    <a:pt x="0" y="0"/>
                  </a:lnTo>
                  <a:lnTo>
                    <a:pt x="0" y="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0"/>
            <p:cNvSpPr>
              <a:spLocks noEditPoints="1"/>
            </p:cNvSpPr>
            <p:nvPr/>
          </p:nvSpPr>
          <p:spPr bwMode="auto">
            <a:xfrm>
              <a:off x="696" y="939"/>
              <a:ext cx="476" cy="0"/>
            </a:xfrm>
            <a:custGeom>
              <a:avLst/>
              <a:gdLst>
                <a:gd name="T0" fmla="*/ 476 w 807"/>
                <a:gd name="T1" fmla="*/ 0 w 807"/>
                <a:gd name="T2" fmla="*/ 476 w 807"/>
                <a:gd name="T3" fmla="*/ 476 w 807"/>
                <a:gd name="T4" fmla="*/ 476 w 807"/>
                <a:gd name="T5" fmla="*/ 476 w 807"/>
                <a:gd name="T6" fmla="*/ 476 w 807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807">
                  <a:moveTo>
                    <a:pt x="807" y="0"/>
                  </a:moveTo>
                  <a:lnTo>
                    <a:pt x="0" y="0"/>
                  </a:lnTo>
                  <a:lnTo>
                    <a:pt x="807" y="0"/>
                  </a:lnTo>
                  <a:close/>
                  <a:moveTo>
                    <a:pt x="807" y="0"/>
                  </a:moveTo>
                  <a:lnTo>
                    <a:pt x="8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1"/>
            <p:cNvSpPr>
              <a:spLocks noEditPoints="1"/>
            </p:cNvSpPr>
            <p:nvPr/>
          </p:nvSpPr>
          <p:spPr bwMode="auto">
            <a:xfrm>
              <a:off x="696" y="939"/>
              <a:ext cx="0" cy="667"/>
            </a:xfrm>
            <a:custGeom>
              <a:avLst/>
              <a:gdLst>
                <a:gd name="T0" fmla="*/ 0 h 991"/>
                <a:gd name="T1" fmla="*/ 667 h 991"/>
                <a:gd name="T2" fmla="*/ 0 h 991"/>
                <a:gd name="T3" fmla="*/ 0 h 991"/>
                <a:gd name="T4" fmla="*/ 0 h 991"/>
                <a:gd name="T5" fmla="*/ 0 h 991"/>
                <a:gd name="T6" fmla="*/ 0 h 99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0" r="r" b="b"/>
              <a:pathLst>
                <a:path h="991">
                  <a:moveTo>
                    <a:pt x="0" y="0"/>
                  </a:moveTo>
                  <a:lnTo>
                    <a:pt x="0" y="99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2"/>
            <p:cNvSpPr>
              <a:spLocks noEditPoints="1"/>
            </p:cNvSpPr>
            <p:nvPr/>
          </p:nvSpPr>
          <p:spPr bwMode="auto">
            <a:xfrm>
              <a:off x="696" y="1606"/>
              <a:ext cx="476" cy="0"/>
            </a:xfrm>
            <a:custGeom>
              <a:avLst/>
              <a:gdLst>
                <a:gd name="T0" fmla="*/ 0 w 807"/>
                <a:gd name="T1" fmla="*/ 476 w 807"/>
                <a:gd name="T2" fmla="*/ 0 w 807"/>
                <a:gd name="T3" fmla="*/ 0 w 807"/>
                <a:gd name="T4" fmla="*/ 0 w 807"/>
                <a:gd name="T5" fmla="*/ 0 w 807"/>
                <a:gd name="T6" fmla="*/ 0 w 807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807">
                  <a:moveTo>
                    <a:pt x="0" y="0"/>
                  </a:moveTo>
                  <a:lnTo>
                    <a:pt x="80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1172" y="160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625" y="951"/>
              <a:ext cx="39" cy="52"/>
            </a:xfrm>
            <a:custGeom>
              <a:avLst/>
              <a:gdLst>
                <a:gd name="T0" fmla="*/ 18 w 66"/>
                <a:gd name="T1" fmla="*/ 52 h 78"/>
                <a:gd name="T2" fmla="*/ 32 w 66"/>
                <a:gd name="T3" fmla="*/ 48 h 78"/>
                <a:gd name="T4" fmla="*/ 39 w 66"/>
                <a:gd name="T5" fmla="*/ 40 h 78"/>
                <a:gd name="T6" fmla="*/ 39 w 66"/>
                <a:gd name="T7" fmla="*/ 28 h 78"/>
                <a:gd name="T8" fmla="*/ 39 w 66"/>
                <a:gd name="T9" fmla="*/ 16 h 78"/>
                <a:gd name="T10" fmla="*/ 32 w 66"/>
                <a:gd name="T11" fmla="*/ 8 h 78"/>
                <a:gd name="T12" fmla="*/ 25 w 66"/>
                <a:gd name="T13" fmla="*/ 4 h 78"/>
                <a:gd name="T14" fmla="*/ 18 w 66"/>
                <a:gd name="T15" fmla="*/ 0 h 78"/>
                <a:gd name="T16" fmla="*/ 11 w 66"/>
                <a:gd name="T17" fmla="*/ 4 h 78"/>
                <a:gd name="T18" fmla="*/ 4 w 66"/>
                <a:gd name="T19" fmla="*/ 8 h 78"/>
                <a:gd name="T20" fmla="*/ 0 w 66"/>
                <a:gd name="T21" fmla="*/ 28 h 78"/>
                <a:gd name="T22" fmla="*/ 4 w 66"/>
                <a:gd name="T23" fmla="*/ 48 h 78"/>
                <a:gd name="T24" fmla="*/ 18 w 66"/>
                <a:gd name="T25" fmla="*/ 52 h 78"/>
                <a:gd name="T26" fmla="*/ 18 w 66"/>
                <a:gd name="T27" fmla="*/ 52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78">
                  <a:moveTo>
                    <a:pt x="30" y="78"/>
                  </a:moveTo>
                  <a:lnTo>
                    <a:pt x="54" y="72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42"/>
                  </a:lnTo>
                  <a:lnTo>
                    <a:pt x="6" y="7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272" y="1047"/>
              <a:ext cx="900" cy="1"/>
            </a:xfrm>
            <a:custGeom>
              <a:avLst/>
              <a:gdLst>
                <a:gd name="T0" fmla="*/ 0 w 1525"/>
                <a:gd name="T1" fmla="*/ 0 h 1"/>
                <a:gd name="T2" fmla="*/ 900 w 1525"/>
                <a:gd name="T3" fmla="*/ 0 h 1"/>
                <a:gd name="T4" fmla="*/ 0 w 1525"/>
                <a:gd name="T5" fmla="*/ 0 h 1"/>
                <a:gd name="T6" fmla="*/ 0 w 152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5" h="1">
                  <a:moveTo>
                    <a:pt x="0" y="0"/>
                  </a:moveTo>
                  <a:lnTo>
                    <a:pt x="15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 noEditPoints="1"/>
            </p:cNvSpPr>
            <p:nvPr/>
          </p:nvSpPr>
          <p:spPr bwMode="auto">
            <a:xfrm>
              <a:off x="1172" y="1047"/>
              <a:ext cx="39" cy="77"/>
            </a:xfrm>
            <a:custGeom>
              <a:avLst/>
              <a:gdLst>
                <a:gd name="T0" fmla="*/ 0 w 66"/>
                <a:gd name="T1" fmla="*/ 0 h 114"/>
                <a:gd name="T2" fmla="*/ 18 w 66"/>
                <a:gd name="T3" fmla="*/ 4 h 114"/>
                <a:gd name="T4" fmla="*/ 28 w 66"/>
                <a:gd name="T5" fmla="*/ 12 h 114"/>
                <a:gd name="T6" fmla="*/ 35 w 66"/>
                <a:gd name="T7" fmla="*/ 24 h 114"/>
                <a:gd name="T8" fmla="*/ 39 w 66"/>
                <a:gd name="T9" fmla="*/ 36 h 114"/>
                <a:gd name="T10" fmla="*/ 39 w 66"/>
                <a:gd name="T11" fmla="*/ 53 h 114"/>
                <a:gd name="T12" fmla="*/ 32 w 66"/>
                <a:gd name="T13" fmla="*/ 65 h 114"/>
                <a:gd name="T14" fmla="*/ 21 w 66"/>
                <a:gd name="T15" fmla="*/ 73 h 114"/>
                <a:gd name="T16" fmla="*/ 4 w 66"/>
                <a:gd name="T17" fmla="*/ 77 h 114"/>
                <a:gd name="T18" fmla="*/ 4 w 66"/>
                <a:gd name="T19" fmla="*/ 77 h 114"/>
                <a:gd name="T20" fmla="*/ 21 w 66"/>
                <a:gd name="T21" fmla="*/ 73 h 114"/>
                <a:gd name="T22" fmla="*/ 32 w 66"/>
                <a:gd name="T23" fmla="*/ 65 h 114"/>
                <a:gd name="T24" fmla="*/ 39 w 66"/>
                <a:gd name="T25" fmla="*/ 53 h 114"/>
                <a:gd name="T26" fmla="*/ 39 w 66"/>
                <a:gd name="T27" fmla="*/ 36 h 114"/>
                <a:gd name="T28" fmla="*/ 35 w 66"/>
                <a:gd name="T29" fmla="*/ 24 h 114"/>
                <a:gd name="T30" fmla="*/ 28 w 66"/>
                <a:gd name="T31" fmla="*/ 12 h 114"/>
                <a:gd name="T32" fmla="*/ 18 w 66"/>
                <a:gd name="T33" fmla="*/ 4 h 114"/>
                <a:gd name="T34" fmla="*/ 0 w 66"/>
                <a:gd name="T35" fmla="*/ 0 h 114"/>
                <a:gd name="T36" fmla="*/ 0 w 66"/>
                <a:gd name="T37" fmla="*/ 0 h 114"/>
                <a:gd name="T38" fmla="*/ 0 w 66"/>
                <a:gd name="T39" fmla="*/ 0 h 114"/>
                <a:gd name="T40" fmla="*/ 0 w 66"/>
                <a:gd name="T41" fmla="*/ 0 h 114"/>
                <a:gd name="T42" fmla="*/ 0 w 66"/>
                <a:gd name="T43" fmla="*/ 0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14">
                  <a:moveTo>
                    <a:pt x="0" y="0"/>
                  </a:moveTo>
                  <a:lnTo>
                    <a:pt x="30" y="6"/>
                  </a:lnTo>
                  <a:lnTo>
                    <a:pt x="48" y="18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54" y="96"/>
                  </a:lnTo>
                  <a:lnTo>
                    <a:pt x="36" y="108"/>
                  </a:lnTo>
                  <a:lnTo>
                    <a:pt x="6" y="114"/>
                  </a:lnTo>
                  <a:lnTo>
                    <a:pt x="36" y="108"/>
                  </a:lnTo>
                  <a:lnTo>
                    <a:pt x="54" y="96"/>
                  </a:lnTo>
                  <a:lnTo>
                    <a:pt x="66" y="78"/>
                  </a:lnTo>
                  <a:lnTo>
                    <a:pt x="66" y="54"/>
                  </a:lnTo>
                  <a:lnTo>
                    <a:pt x="60" y="36"/>
                  </a:lnTo>
                  <a:lnTo>
                    <a:pt x="48" y="18"/>
                  </a:lnTo>
                  <a:lnTo>
                    <a:pt x="30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692" y="1152"/>
              <a:ext cx="4" cy="4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0 h 6"/>
                <a:gd name="T10" fmla="*/ 4 w 6"/>
                <a:gd name="T11" fmla="*/ 0 h 6"/>
                <a:gd name="T12" fmla="*/ 4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 noEditPoints="1"/>
            </p:cNvSpPr>
            <p:nvPr/>
          </p:nvSpPr>
          <p:spPr bwMode="auto">
            <a:xfrm>
              <a:off x="660" y="1156"/>
              <a:ext cx="36" cy="72"/>
            </a:xfrm>
            <a:custGeom>
              <a:avLst/>
              <a:gdLst>
                <a:gd name="T0" fmla="*/ 32 w 60"/>
                <a:gd name="T1" fmla="*/ 0 h 107"/>
                <a:gd name="T2" fmla="*/ 22 w 60"/>
                <a:gd name="T3" fmla="*/ 3 h 107"/>
                <a:gd name="T4" fmla="*/ 11 w 60"/>
                <a:gd name="T5" fmla="*/ 11 h 107"/>
                <a:gd name="T6" fmla="*/ 4 w 60"/>
                <a:gd name="T7" fmla="*/ 20 h 107"/>
                <a:gd name="T8" fmla="*/ 0 w 60"/>
                <a:gd name="T9" fmla="*/ 32 h 107"/>
                <a:gd name="T10" fmla="*/ 0 w 60"/>
                <a:gd name="T11" fmla="*/ 44 h 107"/>
                <a:gd name="T12" fmla="*/ 4 w 60"/>
                <a:gd name="T13" fmla="*/ 56 h 107"/>
                <a:gd name="T14" fmla="*/ 18 w 60"/>
                <a:gd name="T15" fmla="*/ 68 h 107"/>
                <a:gd name="T16" fmla="*/ 36 w 60"/>
                <a:gd name="T17" fmla="*/ 72 h 107"/>
                <a:gd name="T18" fmla="*/ 36 w 60"/>
                <a:gd name="T19" fmla="*/ 72 h 107"/>
                <a:gd name="T20" fmla="*/ 18 w 60"/>
                <a:gd name="T21" fmla="*/ 68 h 107"/>
                <a:gd name="T22" fmla="*/ 4 w 60"/>
                <a:gd name="T23" fmla="*/ 56 h 107"/>
                <a:gd name="T24" fmla="*/ 0 w 60"/>
                <a:gd name="T25" fmla="*/ 44 h 107"/>
                <a:gd name="T26" fmla="*/ 0 w 60"/>
                <a:gd name="T27" fmla="*/ 32 h 107"/>
                <a:gd name="T28" fmla="*/ 4 w 60"/>
                <a:gd name="T29" fmla="*/ 20 h 107"/>
                <a:gd name="T30" fmla="*/ 11 w 60"/>
                <a:gd name="T31" fmla="*/ 11 h 107"/>
                <a:gd name="T32" fmla="*/ 22 w 60"/>
                <a:gd name="T33" fmla="*/ 3 h 107"/>
                <a:gd name="T34" fmla="*/ 32 w 60"/>
                <a:gd name="T35" fmla="*/ 0 h 107"/>
                <a:gd name="T36" fmla="*/ 32 w 60"/>
                <a:gd name="T37" fmla="*/ 0 h 107"/>
                <a:gd name="T38" fmla="*/ 32 w 60"/>
                <a:gd name="T39" fmla="*/ 0 h 107"/>
                <a:gd name="T40" fmla="*/ 32 w 60"/>
                <a:gd name="T41" fmla="*/ 0 h 107"/>
                <a:gd name="T42" fmla="*/ 32 w 60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107">
                  <a:moveTo>
                    <a:pt x="54" y="0"/>
                  </a:moveTo>
                  <a:lnTo>
                    <a:pt x="36" y="5"/>
                  </a:lnTo>
                  <a:lnTo>
                    <a:pt x="18" y="17"/>
                  </a:lnTo>
                  <a:lnTo>
                    <a:pt x="6" y="29"/>
                  </a:lnTo>
                  <a:lnTo>
                    <a:pt x="0" y="47"/>
                  </a:lnTo>
                  <a:lnTo>
                    <a:pt x="0" y="65"/>
                  </a:lnTo>
                  <a:lnTo>
                    <a:pt x="6" y="83"/>
                  </a:lnTo>
                  <a:lnTo>
                    <a:pt x="30" y="101"/>
                  </a:lnTo>
                  <a:lnTo>
                    <a:pt x="60" y="107"/>
                  </a:lnTo>
                  <a:lnTo>
                    <a:pt x="30" y="101"/>
                  </a:lnTo>
                  <a:lnTo>
                    <a:pt x="6" y="83"/>
                  </a:lnTo>
                  <a:lnTo>
                    <a:pt x="0" y="65"/>
                  </a:lnTo>
                  <a:lnTo>
                    <a:pt x="0" y="47"/>
                  </a:lnTo>
                  <a:lnTo>
                    <a:pt x="6" y="29"/>
                  </a:lnTo>
                  <a:lnTo>
                    <a:pt x="18" y="17"/>
                  </a:lnTo>
                  <a:lnTo>
                    <a:pt x="36" y="5"/>
                  </a:lnTo>
                  <a:lnTo>
                    <a:pt x="54" y="0"/>
                  </a:lnTo>
                  <a:close/>
                  <a:moveTo>
                    <a:pt x="54" y="0"/>
                  </a:move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 noEditPoints="1"/>
            </p:cNvSpPr>
            <p:nvPr/>
          </p:nvSpPr>
          <p:spPr bwMode="auto">
            <a:xfrm>
              <a:off x="696" y="1228"/>
              <a:ext cx="473" cy="8"/>
            </a:xfrm>
            <a:custGeom>
              <a:avLst/>
              <a:gdLst>
                <a:gd name="T0" fmla="*/ 0 w 801"/>
                <a:gd name="T1" fmla="*/ 0 h 12"/>
                <a:gd name="T2" fmla="*/ 17 w 801"/>
                <a:gd name="T3" fmla="*/ 4 h 12"/>
                <a:gd name="T4" fmla="*/ 42 w 801"/>
                <a:gd name="T5" fmla="*/ 4 h 12"/>
                <a:gd name="T6" fmla="*/ 99 w 801"/>
                <a:gd name="T7" fmla="*/ 4 h 12"/>
                <a:gd name="T8" fmla="*/ 162 w 801"/>
                <a:gd name="T9" fmla="*/ 4 h 12"/>
                <a:gd name="T10" fmla="*/ 229 w 801"/>
                <a:gd name="T11" fmla="*/ 4 h 12"/>
                <a:gd name="T12" fmla="*/ 300 w 801"/>
                <a:gd name="T13" fmla="*/ 4 h 12"/>
                <a:gd name="T14" fmla="*/ 367 w 801"/>
                <a:gd name="T15" fmla="*/ 4 h 12"/>
                <a:gd name="T16" fmla="*/ 423 w 801"/>
                <a:gd name="T17" fmla="*/ 4 h 12"/>
                <a:gd name="T18" fmla="*/ 452 w 801"/>
                <a:gd name="T19" fmla="*/ 8 h 12"/>
                <a:gd name="T20" fmla="*/ 473 w 801"/>
                <a:gd name="T21" fmla="*/ 8 h 12"/>
                <a:gd name="T22" fmla="*/ 473 w 801"/>
                <a:gd name="T23" fmla="*/ 8 h 12"/>
                <a:gd name="T24" fmla="*/ 452 w 801"/>
                <a:gd name="T25" fmla="*/ 8 h 12"/>
                <a:gd name="T26" fmla="*/ 423 w 801"/>
                <a:gd name="T27" fmla="*/ 4 h 12"/>
                <a:gd name="T28" fmla="*/ 367 w 801"/>
                <a:gd name="T29" fmla="*/ 4 h 12"/>
                <a:gd name="T30" fmla="*/ 300 w 801"/>
                <a:gd name="T31" fmla="*/ 4 h 12"/>
                <a:gd name="T32" fmla="*/ 229 w 801"/>
                <a:gd name="T33" fmla="*/ 4 h 12"/>
                <a:gd name="T34" fmla="*/ 162 w 801"/>
                <a:gd name="T35" fmla="*/ 4 h 12"/>
                <a:gd name="T36" fmla="*/ 99 w 801"/>
                <a:gd name="T37" fmla="*/ 4 h 12"/>
                <a:gd name="T38" fmla="*/ 42 w 801"/>
                <a:gd name="T39" fmla="*/ 4 h 12"/>
                <a:gd name="T40" fmla="*/ 17 w 801"/>
                <a:gd name="T41" fmla="*/ 4 h 12"/>
                <a:gd name="T42" fmla="*/ 0 w 801"/>
                <a:gd name="T43" fmla="*/ 0 h 12"/>
                <a:gd name="T44" fmla="*/ 0 w 801"/>
                <a:gd name="T45" fmla="*/ 0 h 12"/>
                <a:gd name="T46" fmla="*/ 0 w 801"/>
                <a:gd name="T47" fmla="*/ 0 h 12"/>
                <a:gd name="T48" fmla="*/ 0 w 801"/>
                <a:gd name="T49" fmla="*/ 0 h 12"/>
                <a:gd name="T50" fmla="*/ 0 w 801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01" h="12">
                  <a:moveTo>
                    <a:pt x="0" y="0"/>
                  </a:moveTo>
                  <a:lnTo>
                    <a:pt x="29" y="6"/>
                  </a:lnTo>
                  <a:lnTo>
                    <a:pt x="71" y="6"/>
                  </a:lnTo>
                  <a:lnTo>
                    <a:pt x="167" y="6"/>
                  </a:lnTo>
                  <a:lnTo>
                    <a:pt x="275" y="6"/>
                  </a:lnTo>
                  <a:lnTo>
                    <a:pt x="388" y="6"/>
                  </a:lnTo>
                  <a:lnTo>
                    <a:pt x="508" y="6"/>
                  </a:lnTo>
                  <a:lnTo>
                    <a:pt x="622" y="6"/>
                  </a:lnTo>
                  <a:lnTo>
                    <a:pt x="717" y="6"/>
                  </a:lnTo>
                  <a:lnTo>
                    <a:pt x="765" y="12"/>
                  </a:lnTo>
                  <a:lnTo>
                    <a:pt x="801" y="12"/>
                  </a:lnTo>
                  <a:lnTo>
                    <a:pt x="765" y="12"/>
                  </a:lnTo>
                  <a:lnTo>
                    <a:pt x="717" y="6"/>
                  </a:lnTo>
                  <a:lnTo>
                    <a:pt x="622" y="6"/>
                  </a:lnTo>
                  <a:lnTo>
                    <a:pt x="508" y="6"/>
                  </a:lnTo>
                  <a:lnTo>
                    <a:pt x="388" y="6"/>
                  </a:lnTo>
                  <a:lnTo>
                    <a:pt x="275" y="6"/>
                  </a:lnTo>
                  <a:lnTo>
                    <a:pt x="167" y="6"/>
                  </a:lnTo>
                  <a:lnTo>
                    <a:pt x="71" y="6"/>
                  </a:lnTo>
                  <a:lnTo>
                    <a:pt x="29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1169" y="1236"/>
              <a:ext cx="42" cy="76"/>
            </a:xfrm>
            <a:custGeom>
              <a:avLst/>
              <a:gdLst>
                <a:gd name="T0" fmla="*/ 0 w 72"/>
                <a:gd name="T1" fmla="*/ 0 h 113"/>
                <a:gd name="T2" fmla="*/ 21 w 72"/>
                <a:gd name="T3" fmla="*/ 4 h 113"/>
                <a:gd name="T4" fmla="*/ 35 w 72"/>
                <a:gd name="T5" fmla="*/ 16 h 113"/>
                <a:gd name="T6" fmla="*/ 42 w 72"/>
                <a:gd name="T7" fmla="*/ 28 h 113"/>
                <a:gd name="T8" fmla="*/ 42 w 72"/>
                <a:gd name="T9" fmla="*/ 40 h 113"/>
                <a:gd name="T10" fmla="*/ 39 w 72"/>
                <a:gd name="T11" fmla="*/ 52 h 113"/>
                <a:gd name="T12" fmla="*/ 28 w 72"/>
                <a:gd name="T13" fmla="*/ 64 h 113"/>
                <a:gd name="T14" fmla="*/ 18 w 72"/>
                <a:gd name="T15" fmla="*/ 72 h 113"/>
                <a:gd name="T16" fmla="*/ 4 w 72"/>
                <a:gd name="T17" fmla="*/ 76 h 113"/>
                <a:gd name="T18" fmla="*/ 4 w 72"/>
                <a:gd name="T19" fmla="*/ 76 h 113"/>
                <a:gd name="T20" fmla="*/ 18 w 72"/>
                <a:gd name="T21" fmla="*/ 72 h 113"/>
                <a:gd name="T22" fmla="*/ 28 w 72"/>
                <a:gd name="T23" fmla="*/ 64 h 113"/>
                <a:gd name="T24" fmla="*/ 39 w 72"/>
                <a:gd name="T25" fmla="*/ 52 h 113"/>
                <a:gd name="T26" fmla="*/ 42 w 72"/>
                <a:gd name="T27" fmla="*/ 40 h 113"/>
                <a:gd name="T28" fmla="*/ 42 w 72"/>
                <a:gd name="T29" fmla="*/ 28 h 113"/>
                <a:gd name="T30" fmla="*/ 35 w 72"/>
                <a:gd name="T31" fmla="*/ 16 h 113"/>
                <a:gd name="T32" fmla="*/ 21 w 72"/>
                <a:gd name="T33" fmla="*/ 4 h 113"/>
                <a:gd name="T34" fmla="*/ 0 w 72"/>
                <a:gd name="T35" fmla="*/ 0 h 113"/>
                <a:gd name="T36" fmla="*/ 0 w 72"/>
                <a:gd name="T37" fmla="*/ 0 h 113"/>
                <a:gd name="T38" fmla="*/ 0 w 72"/>
                <a:gd name="T39" fmla="*/ 0 h 113"/>
                <a:gd name="T40" fmla="*/ 0 w 72"/>
                <a:gd name="T41" fmla="*/ 0 h 113"/>
                <a:gd name="T42" fmla="*/ 0 w 72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2" h="113">
                  <a:moveTo>
                    <a:pt x="0" y="0"/>
                  </a:moveTo>
                  <a:lnTo>
                    <a:pt x="36" y="6"/>
                  </a:lnTo>
                  <a:lnTo>
                    <a:pt x="60" y="24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66" y="78"/>
                  </a:lnTo>
                  <a:lnTo>
                    <a:pt x="48" y="95"/>
                  </a:lnTo>
                  <a:lnTo>
                    <a:pt x="30" y="107"/>
                  </a:lnTo>
                  <a:lnTo>
                    <a:pt x="6" y="113"/>
                  </a:lnTo>
                  <a:lnTo>
                    <a:pt x="30" y="107"/>
                  </a:lnTo>
                  <a:lnTo>
                    <a:pt x="48" y="95"/>
                  </a:lnTo>
                  <a:lnTo>
                    <a:pt x="66" y="78"/>
                  </a:lnTo>
                  <a:lnTo>
                    <a:pt x="72" y="60"/>
                  </a:lnTo>
                  <a:lnTo>
                    <a:pt x="72" y="42"/>
                  </a:lnTo>
                  <a:lnTo>
                    <a:pt x="60" y="24"/>
                  </a:lnTo>
                  <a:lnTo>
                    <a:pt x="36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657" y="1332"/>
              <a:ext cx="39" cy="73"/>
            </a:xfrm>
            <a:custGeom>
              <a:avLst/>
              <a:gdLst>
                <a:gd name="T0" fmla="*/ 39 w 66"/>
                <a:gd name="T1" fmla="*/ 0 h 108"/>
                <a:gd name="T2" fmla="*/ 25 w 66"/>
                <a:gd name="T3" fmla="*/ 4 h 108"/>
                <a:gd name="T4" fmla="*/ 11 w 66"/>
                <a:gd name="T5" fmla="*/ 12 h 108"/>
                <a:gd name="T6" fmla="*/ 4 w 66"/>
                <a:gd name="T7" fmla="*/ 24 h 108"/>
                <a:gd name="T8" fmla="*/ 0 w 66"/>
                <a:gd name="T9" fmla="*/ 37 h 108"/>
                <a:gd name="T10" fmla="*/ 4 w 66"/>
                <a:gd name="T11" fmla="*/ 49 h 108"/>
                <a:gd name="T12" fmla="*/ 7 w 66"/>
                <a:gd name="T13" fmla="*/ 61 h 108"/>
                <a:gd name="T14" fmla="*/ 21 w 66"/>
                <a:gd name="T15" fmla="*/ 69 h 108"/>
                <a:gd name="T16" fmla="*/ 39 w 66"/>
                <a:gd name="T17" fmla="*/ 73 h 108"/>
                <a:gd name="T18" fmla="*/ 39 w 66"/>
                <a:gd name="T19" fmla="*/ 73 h 108"/>
                <a:gd name="T20" fmla="*/ 21 w 66"/>
                <a:gd name="T21" fmla="*/ 69 h 108"/>
                <a:gd name="T22" fmla="*/ 7 w 66"/>
                <a:gd name="T23" fmla="*/ 61 h 108"/>
                <a:gd name="T24" fmla="*/ 4 w 66"/>
                <a:gd name="T25" fmla="*/ 49 h 108"/>
                <a:gd name="T26" fmla="*/ 0 w 66"/>
                <a:gd name="T27" fmla="*/ 37 h 108"/>
                <a:gd name="T28" fmla="*/ 4 w 66"/>
                <a:gd name="T29" fmla="*/ 24 h 108"/>
                <a:gd name="T30" fmla="*/ 11 w 66"/>
                <a:gd name="T31" fmla="*/ 12 h 108"/>
                <a:gd name="T32" fmla="*/ 25 w 66"/>
                <a:gd name="T33" fmla="*/ 4 h 108"/>
                <a:gd name="T34" fmla="*/ 39 w 66"/>
                <a:gd name="T35" fmla="*/ 0 h 108"/>
                <a:gd name="T36" fmla="*/ 39 w 66"/>
                <a:gd name="T37" fmla="*/ 0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08">
                  <a:moveTo>
                    <a:pt x="66" y="0"/>
                  </a:moveTo>
                  <a:lnTo>
                    <a:pt x="42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6" y="72"/>
                  </a:lnTo>
                  <a:lnTo>
                    <a:pt x="12" y="90"/>
                  </a:lnTo>
                  <a:lnTo>
                    <a:pt x="36" y="102"/>
                  </a:lnTo>
                  <a:lnTo>
                    <a:pt x="66" y="108"/>
                  </a:lnTo>
                  <a:lnTo>
                    <a:pt x="36" y="102"/>
                  </a:lnTo>
                  <a:lnTo>
                    <a:pt x="12" y="90"/>
                  </a:lnTo>
                  <a:lnTo>
                    <a:pt x="6" y="72"/>
                  </a:lnTo>
                  <a:lnTo>
                    <a:pt x="0" y="54"/>
                  </a:lnTo>
                  <a:lnTo>
                    <a:pt x="6" y="36"/>
                  </a:lnTo>
                  <a:lnTo>
                    <a:pt x="18" y="18"/>
                  </a:lnTo>
                  <a:lnTo>
                    <a:pt x="4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2"/>
            <p:cNvSpPr>
              <a:spLocks noEditPoints="1"/>
            </p:cNvSpPr>
            <p:nvPr/>
          </p:nvSpPr>
          <p:spPr bwMode="auto">
            <a:xfrm>
              <a:off x="696" y="1405"/>
              <a:ext cx="476" cy="12"/>
            </a:xfrm>
            <a:custGeom>
              <a:avLst/>
              <a:gdLst>
                <a:gd name="T0" fmla="*/ 0 w 807"/>
                <a:gd name="T1" fmla="*/ 0 h 18"/>
                <a:gd name="T2" fmla="*/ 17 w 807"/>
                <a:gd name="T3" fmla="*/ 0 h 18"/>
                <a:gd name="T4" fmla="*/ 42 w 807"/>
                <a:gd name="T5" fmla="*/ 4 h 18"/>
                <a:gd name="T6" fmla="*/ 70 w 807"/>
                <a:gd name="T7" fmla="*/ 4 h 18"/>
                <a:gd name="T8" fmla="*/ 99 w 807"/>
                <a:gd name="T9" fmla="*/ 4 h 18"/>
                <a:gd name="T10" fmla="*/ 169 w 807"/>
                <a:gd name="T11" fmla="*/ 4 h 18"/>
                <a:gd name="T12" fmla="*/ 247 w 807"/>
                <a:gd name="T13" fmla="*/ 8 h 18"/>
                <a:gd name="T14" fmla="*/ 321 w 807"/>
                <a:gd name="T15" fmla="*/ 8 h 18"/>
                <a:gd name="T16" fmla="*/ 388 w 807"/>
                <a:gd name="T17" fmla="*/ 8 h 18"/>
                <a:gd name="T18" fmla="*/ 416 w 807"/>
                <a:gd name="T19" fmla="*/ 8 h 18"/>
                <a:gd name="T20" fmla="*/ 441 w 807"/>
                <a:gd name="T21" fmla="*/ 8 h 18"/>
                <a:gd name="T22" fmla="*/ 462 w 807"/>
                <a:gd name="T23" fmla="*/ 12 h 18"/>
                <a:gd name="T24" fmla="*/ 476 w 807"/>
                <a:gd name="T25" fmla="*/ 12 h 18"/>
                <a:gd name="T26" fmla="*/ 476 w 807"/>
                <a:gd name="T27" fmla="*/ 12 h 18"/>
                <a:gd name="T28" fmla="*/ 462 w 807"/>
                <a:gd name="T29" fmla="*/ 12 h 18"/>
                <a:gd name="T30" fmla="*/ 441 w 807"/>
                <a:gd name="T31" fmla="*/ 8 h 18"/>
                <a:gd name="T32" fmla="*/ 416 w 807"/>
                <a:gd name="T33" fmla="*/ 8 h 18"/>
                <a:gd name="T34" fmla="*/ 388 w 807"/>
                <a:gd name="T35" fmla="*/ 8 h 18"/>
                <a:gd name="T36" fmla="*/ 321 w 807"/>
                <a:gd name="T37" fmla="*/ 8 h 18"/>
                <a:gd name="T38" fmla="*/ 247 w 807"/>
                <a:gd name="T39" fmla="*/ 8 h 18"/>
                <a:gd name="T40" fmla="*/ 169 w 807"/>
                <a:gd name="T41" fmla="*/ 4 h 18"/>
                <a:gd name="T42" fmla="*/ 99 w 807"/>
                <a:gd name="T43" fmla="*/ 4 h 18"/>
                <a:gd name="T44" fmla="*/ 70 w 807"/>
                <a:gd name="T45" fmla="*/ 4 h 18"/>
                <a:gd name="T46" fmla="*/ 42 w 807"/>
                <a:gd name="T47" fmla="*/ 4 h 18"/>
                <a:gd name="T48" fmla="*/ 17 w 807"/>
                <a:gd name="T49" fmla="*/ 0 h 18"/>
                <a:gd name="T50" fmla="*/ 0 w 807"/>
                <a:gd name="T51" fmla="*/ 0 h 18"/>
                <a:gd name="T52" fmla="*/ 0 w 807"/>
                <a:gd name="T53" fmla="*/ 0 h 18"/>
                <a:gd name="T54" fmla="*/ 0 w 807"/>
                <a:gd name="T55" fmla="*/ 0 h 18"/>
                <a:gd name="T56" fmla="*/ 0 w 807"/>
                <a:gd name="T57" fmla="*/ 0 h 18"/>
                <a:gd name="T58" fmla="*/ 0 w 807"/>
                <a:gd name="T59" fmla="*/ 0 h 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7" h="18">
                  <a:moveTo>
                    <a:pt x="0" y="0"/>
                  </a:moveTo>
                  <a:lnTo>
                    <a:pt x="29" y="0"/>
                  </a:lnTo>
                  <a:lnTo>
                    <a:pt x="71" y="6"/>
                  </a:lnTo>
                  <a:lnTo>
                    <a:pt x="119" y="6"/>
                  </a:lnTo>
                  <a:lnTo>
                    <a:pt x="167" y="6"/>
                  </a:lnTo>
                  <a:lnTo>
                    <a:pt x="287" y="6"/>
                  </a:lnTo>
                  <a:lnTo>
                    <a:pt x="418" y="12"/>
                  </a:lnTo>
                  <a:lnTo>
                    <a:pt x="544" y="12"/>
                  </a:lnTo>
                  <a:lnTo>
                    <a:pt x="658" y="12"/>
                  </a:lnTo>
                  <a:lnTo>
                    <a:pt x="705" y="12"/>
                  </a:lnTo>
                  <a:lnTo>
                    <a:pt x="747" y="12"/>
                  </a:lnTo>
                  <a:lnTo>
                    <a:pt x="783" y="18"/>
                  </a:lnTo>
                  <a:lnTo>
                    <a:pt x="807" y="18"/>
                  </a:lnTo>
                  <a:lnTo>
                    <a:pt x="783" y="18"/>
                  </a:lnTo>
                  <a:lnTo>
                    <a:pt x="747" y="12"/>
                  </a:lnTo>
                  <a:lnTo>
                    <a:pt x="705" y="12"/>
                  </a:lnTo>
                  <a:lnTo>
                    <a:pt x="658" y="12"/>
                  </a:lnTo>
                  <a:lnTo>
                    <a:pt x="544" y="12"/>
                  </a:lnTo>
                  <a:lnTo>
                    <a:pt x="418" y="12"/>
                  </a:lnTo>
                  <a:lnTo>
                    <a:pt x="287" y="6"/>
                  </a:lnTo>
                  <a:lnTo>
                    <a:pt x="167" y="6"/>
                  </a:lnTo>
                  <a:lnTo>
                    <a:pt x="119" y="6"/>
                  </a:lnTo>
                  <a:lnTo>
                    <a:pt x="71" y="6"/>
                  </a:lnTo>
                  <a:lnTo>
                    <a:pt x="29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1172" y="1417"/>
              <a:ext cx="39" cy="72"/>
            </a:xfrm>
            <a:custGeom>
              <a:avLst/>
              <a:gdLst>
                <a:gd name="T0" fmla="*/ 0 w 66"/>
                <a:gd name="T1" fmla="*/ 0 h 107"/>
                <a:gd name="T2" fmla="*/ 18 w 66"/>
                <a:gd name="T3" fmla="*/ 4 h 107"/>
                <a:gd name="T4" fmla="*/ 28 w 66"/>
                <a:gd name="T5" fmla="*/ 16 h 107"/>
                <a:gd name="T6" fmla="*/ 35 w 66"/>
                <a:gd name="T7" fmla="*/ 28 h 107"/>
                <a:gd name="T8" fmla="*/ 39 w 66"/>
                <a:gd name="T9" fmla="*/ 44 h 107"/>
                <a:gd name="T10" fmla="*/ 35 w 66"/>
                <a:gd name="T11" fmla="*/ 56 h 107"/>
                <a:gd name="T12" fmla="*/ 25 w 66"/>
                <a:gd name="T13" fmla="*/ 64 h 107"/>
                <a:gd name="T14" fmla="*/ 14 w 66"/>
                <a:gd name="T15" fmla="*/ 72 h 107"/>
                <a:gd name="T16" fmla="*/ 0 w 66"/>
                <a:gd name="T17" fmla="*/ 72 h 107"/>
                <a:gd name="T18" fmla="*/ 0 w 66"/>
                <a:gd name="T19" fmla="*/ 72 h 107"/>
                <a:gd name="T20" fmla="*/ 14 w 66"/>
                <a:gd name="T21" fmla="*/ 72 h 107"/>
                <a:gd name="T22" fmla="*/ 25 w 66"/>
                <a:gd name="T23" fmla="*/ 64 h 107"/>
                <a:gd name="T24" fmla="*/ 35 w 66"/>
                <a:gd name="T25" fmla="*/ 56 h 107"/>
                <a:gd name="T26" fmla="*/ 39 w 66"/>
                <a:gd name="T27" fmla="*/ 44 h 107"/>
                <a:gd name="T28" fmla="*/ 35 w 66"/>
                <a:gd name="T29" fmla="*/ 28 h 107"/>
                <a:gd name="T30" fmla="*/ 28 w 66"/>
                <a:gd name="T31" fmla="*/ 16 h 107"/>
                <a:gd name="T32" fmla="*/ 18 w 66"/>
                <a:gd name="T33" fmla="*/ 4 h 107"/>
                <a:gd name="T34" fmla="*/ 0 w 66"/>
                <a:gd name="T35" fmla="*/ 0 h 107"/>
                <a:gd name="T36" fmla="*/ 0 w 66"/>
                <a:gd name="T37" fmla="*/ 0 h 107"/>
                <a:gd name="T38" fmla="*/ 0 w 66"/>
                <a:gd name="T39" fmla="*/ 0 h 107"/>
                <a:gd name="T40" fmla="*/ 0 w 66"/>
                <a:gd name="T41" fmla="*/ 0 h 107"/>
                <a:gd name="T42" fmla="*/ 0 w 66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7">
                  <a:moveTo>
                    <a:pt x="0" y="0"/>
                  </a:moveTo>
                  <a:lnTo>
                    <a:pt x="30" y="6"/>
                  </a:lnTo>
                  <a:lnTo>
                    <a:pt x="48" y="24"/>
                  </a:lnTo>
                  <a:lnTo>
                    <a:pt x="60" y="41"/>
                  </a:lnTo>
                  <a:lnTo>
                    <a:pt x="66" y="65"/>
                  </a:lnTo>
                  <a:lnTo>
                    <a:pt x="60" y="83"/>
                  </a:lnTo>
                  <a:lnTo>
                    <a:pt x="42" y="95"/>
                  </a:lnTo>
                  <a:lnTo>
                    <a:pt x="24" y="107"/>
                  </a:lnTo>
                  <a:lnTo>
                    <a:pt x="0" y="107"/>
                  </a:lnTo>
                  <a:lnTo>
                    <a:pt x="24" y="107"/>
                  </a:lnTo>
                  <a:lnTo>
                    <a:pt x="42" y="95"/>
                  </a:lnTo>
                  <a:lnTo>
                    <a:pt x="60" y="83"/>
                  </a:lnTo>
                  <a:lnTo>
                    <a:pt x="66" y="65"/>
                  </a:lnTo>
                  <a:lnTo>
                    <a:pt x="60" y="41"/>
                  </a:lnTo>
                  <a:lnTo>
                    <a:pt x="48" y="24"/>
                  </a:lnTo>
                  <a:lnTo>
                    <a:pt x="30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251" y="1019"/>
              <a:ext cx="42" cy="60"/>
            </a:xfrm>
            <a:custGeom>
              <a:avLst/>
              <a:gdLst>
                <a:gd name="T0" fmla="*/ 21 w 72"/>
                <a:gd name="T1" fmla="*/ 60 h 89"/>
                <a:gd name="T2" fmla="*/ 28 w 72"/>
                <a:gd name="T3" fmla="*/ 56 h 89"/>
                <a:gd name="T4" fmla="*/ 35 w 72"/>
                <a:gd name="T5" fmla="*/ 52 h 89"/>
                <a:gd name="T6" fmla="*/ 42 w 72"/>
                <a:gd name="T7" fmla="*/ 40 h 89"/>
                <a:gd name="T8" fmla="*/ 42 w 72"/>
                <a:gd name="T9" fmla="*/ 28 h 89"/>
                <a:gd name="T10" fmla="*/ 42 w 72"/>
                <a:gd name="T11" fmla="*/ 16 h 89"/>
                <a:gd name="T12" fmla="*/ 35 w 72"/>
                <a:gd name="T13" fmla="*/ 7 h 89"/>
                <a:gd name="T14" fmla="*/ 28 w 72"/>
                <a:gd name="T15" fmla="*/ 3 h 89"/>
                <a:gd name="T16" fmla="*/ 21 w 72"/>
                <a:gd name="T17" fmla="*/ 0 h 89"/>
                <a:gd name="T18" fmla="*/ 11 w 72"/>
                <a:gd name="T19" fmla="*/ 3 h 89"/>
                <a:gd name="T20" fmla="*/ 7 w 72"/>
                <a:gd name="T21" fmla="*/ 7 h 89"/>
                <a:gd name="T22" fmla="*/ 0 w 72"/>
                <a:gd name="T23" fmla="*/ 28 h 89"/>
                <a:gd name="T24" fmla="*/ 7 w 72"/>
                <a:gd name="T25" fmla="*/ 52 h 89"/>
                <a:gd name="T26" fmla="*/ 11 w 72"/>
                <a:gd name="T27" fmla="*/ 56 h 89"/>
                <a:gd name="T28" fmla="*/ 21 w 72"/>
                <a:gd name="T29" fmla="*/ 60 h 89"/>
                <a:gd name="T30" fmla="*/ 21 w 72"/>
                <a:gd name="T31" fmla="*/ 60 h 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" h="89">
                  <a:moveTo>
                    <a:pt x="36" y="89"/>
                  </a:moveTo>
                  <a:lnTo>
                    <a:pt x="48" y="83"/>
                  </a:lnTo>
                  <a:lnTo>
                    <a:pt x="60" y="77"/>
                  </a:lnTo>
                  <a:lnTo>
                    <a:pt x="72" y="59"/>
                  </a:lnTo>
                  <a:lnTo>
                    <a:pt x="72" y="41"/>
                  </a:lnTo>
                  <a:lnTo>
                    <a:pt x="72" y="23"/>
                  </a:lnTo>
                  <a:lnTo>
                    <a:pt x="60" y="11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0" y="41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3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272" y="1047"/>
              <a:ext cx="21" cy="32"/>
            </a:xfrm>
            <a:custGeom>
              <a:avLst/>
              <a:gdLst>
                <a:gd name="T0" fmla="*/ 0 w 36"/>
                <a:gd name="T1" fmla="*/ 32 h 48"/>
                <a:gd name="T2" fmla="*/ 7 w 36"/>
                <a:gd name="T3" fmla="*/ 28 h 48"/>
                <a:gd name="T4" fmla="*/ 14 w 36"/>
                <a:gd name="T5" fmla="*/ 24 h 48"/>
                <a:gd name="T6" fmla="*/ 21 w 36"/>
                <a:gd name="T7" fmla="*/ 12 h 48"/>
                <a:gd name="T8" fmla="*/ 21 w 36"/>
                <a:gd name="T9" fmla="*/ 0 h 48"/>
                <a:gd name="T10" fmla="*/ 21 w 36"/>
                <a:gd name="T11" fmla="*/ 0 h 48"/>
                <a:gd name="T12" fmla="*/ 21 w 36"/>
                <a:gd name="T13" fmla="*/ 12 h 48"/>
                <a:gd name="T14" fmla="*/ 14 w 36"/>
                <a:gd name="T15" fmla="*/ 24 h 48"/>
                <a:gd name="T16" fmla="*/ 7 w 36"/>
                <a:gd name="T17" fmla="*/ 28 h 48"/>
                <a:gd name="T18" fmla="*/ 0 w 36"/>
                <a:gd name="T19" fmla="*/ 32 h 48"/>
                <a:gd name="T20" fmla="*/ 0 w 36"/>
                <a:gd name="T21" fmla="*/ 3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42"/>
                  </a:lnTo>
                  <a:lnTo>
                    <a:pt x="24" y="36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36"/>
                  </a:lnTo>
                  <a:lnTo>
                    <a:pt x="12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272" y="1019"/>
              <a:ext cx="21" cy="28"/>
            </a:xfrm>
            <a:custGeom>
              <a:avLst/>
              <a:gdLst>
                <a:gd name="T0" fmla="*/ 21 w 36"/>
                <a:gd name="T1" fmla="*/ 28 h 41"/>
                <a:gd name="T2" fmla="*/ 21 w 36"/>
                <a:gd name="T3" fmla="*/ 16 h 41"/>
                <a:gd name="T4" fmla="*/ 14 w 36"/>
                <a:gd name="T5" fmla="*/ 8 h 41"/>
                <a:gd name="T6" fmla="*/ 7 w 36"/>
                <a:gd name="T7" fmla="*/ 3 h 41"/>
                <a:gd name="T8" fmla="*/ 0 w 36"/>
                <a:gd name="T9" fmla="*/ 0 h 41"/>
                <a:gd name="T10" fmla="*/ 0 w 36"/>
                <a:gd name="T11" fmla="*/ 0 h 41"/>
                <a:gd name="T12" fmla="*/ 7 w 36"/>
                <a:gd name="T13" fmla="*/ 3 h 41"/>
                <a:gd name="T14" fmla="*/ 14 w 36"/>
                <a:gd name="T15" fmla="*/ 8 h 41"/>
                <a:gd name="T16" fmla="*/ 21 w 36"/>
                <a:gd name="T17" fmla="*/ 16 h 41"/>
                <a:gd name="T18" fmla="*/ 21 w 36"/>
                <a:gd name="T19" fmla="*/ 28 h 41"/>
                <a:gd name="T20" fmla="*/ 21 w 36"/>
                <a:gd name="T21" fmla="*/ 28 h 41"/>
                <a:gd name="T22" fmla="*/ 21 w 36"/>
                <a:gd name="T23" fmla="*/ 28 h 41"/>
                <a:gd name="T24" fmla="*/ 21 w 36"/>
                <a:gd name="T25" fmla="*/ 28 h 41"/>
                <a:gd name="T26" fmla="*/ 21 w 36"/>
                <a:gd name="T27" fmla="*/ 28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1">
                  <a:moveTo>
                    <a:pt x="36" y="41"/>
                  </a:moveTo>
                  <a:lnTo>
                    <a:pt x="36" y="23"/>
                  </a:lnTo>
                  <a:lnTo>
                    <a:pt x="24" y="11"/>
                  </a:ln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  <a:lnTo>
                    <a:pt x="24" y="11"/>
                  </a:lnTo>
                  <a:lnTo>
                    <a:pt x="36" y="23"/>
                  </a:lnTo>
                  <a:lnTo>
                    <a:pt x="36" y="41"/>
                  </a:lnTo>
                  <a:close/>
                  <a:moveTo>
                    <a:pt x="36" y="41"/>
                  </a:moveTo>
                  <a:lnTo>
                    <a:pt x="36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251" y="1019"/>
              <a:ext cx="21" cy="28"/>
            </a:xfrm>
            <a:custGeom>
              <a:avLst/>
              <a:gdLst>
                <a:gd name="T0" fmla="*/ 21 w 36"/>
                <a:gd name="T1" fmla="*/ 0 h 41"/>
                <a:gd name="T2" fmla="*/ 11 w 36"/>
                <a:gd name="T3" fmla="*/ 3 h 41"/>
                <a:gd name="T4" fmla="*/ 7 w 36"/>
                <a:gd name="T5" fmla="*/ 8 h 41"/>
                <a:gd name="T6" fmla="*/ 0 w 36"/>
                <a:gd name="T7" fmla="*/ 28 h 41"/>
                <a:gd name="T8" fmla="*/ 0 w 36"/>
                <a:gd name="T9" fmla="*/ 28 h 41"/>
                <a:gd name="T10" fmla="*/ 7 w 36"/>
                <a:gd name="T11" fmla="*/ 8 h 41"/>
                <a:gd name="T12" fmla="*/ 11 w 36"/>
                <a:gd name="T13" fmla="*/ 3 h 41"/>
                <a:gd name="T14" fmla="*/ 21 w 36"/>
                <a:gd name="T15" fmla="*/ 0 h 41"/>
                <a:gd name="T16" fmla="*/ 21 w 36"/>
                <a:gd name="T17" fmla="*/ 0 h 41"/>
                <a:gd name="T18" fmla="*/ 21 w 36"/>
                <a:gd name="T19" fmla="*/ 0 h 41"/>
                <a:gd name="T20" fmla="*/ 21 w 36"/>
                <a:gd name="T21" fmla="*/ 0 h 41"/>
                <a:gd name="T22" fmla="*/ 21 w 36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1">
                  <a:moveTo>
                    <a:pt x="36" y="0"/>
                  </a:moveTo>
                  <a:lnTo>
                    <a:pt x="18" y="5"/>
                  </a:lnTo>
                  <a:lnTo>
                    <a:pt x="12" y="11"/>
                  </a:lnTo>
                  <a:lnTo>
                    <a:pt x="0" y="41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251" y="1047"/>
              <a:ext cx="21" cy="32"/>
            </a:xfrm>
            <a:custGeom>
              <a:avLst/>
              <a:gdLst>
                <a:gd name="T0" fmla="*/ 0 w 36"/>
                <a:gd name="T1" fmla="*/ 0 h 48"/>
                <a:gd name="T2" fmla="*/ 7 w 36"/>
                <a:gd name="T3" fmla="*/ 24 h 48"/>
                <a:gd name="T4" fmla="*/ 11 w 36"/>
                <a:gd name="T5" fmla="*/ 28 h 48"/>
                <a:gd name="T6" fmla="*/ 21 w 36"/>
                <a:gd name="T7" fmla="*/ 32 h 48"/>
                <a:gd name="T8" fmla="*/ 21 w 36"/>
                <a:gd name="T9" fmla="*/ 32 h 48"/>
                <a:gd name="T10" fmla="*/ 11 w 36"/>
                <a:gd name="T11" fmla="*/ 28 h 48"/>
                <a:gd name="T12" fmla="*/ 7 w 36"/>
                <a:gd name="T13" fmla="*/ 24 h 48"/>
                <a:gd name="T14" fmla="*/ 0 w 36"/>
                <a:gd name="T15" fmla="*/ 0 h 48"/>
                <a:gd name="T16" fmla="*/ 0 w 36"/>
                <a:gd name="T17" fmla="*/ 0 h 48"/>
                <a:gd name="T18" fmla="*/ 0 w 36"/>
                <a:gd name="T19" fmla="*/ 0 h 48"/>
                <a:gd name="T20" fmla="*/ 0 w 36"/>
                <a:gd name="T21" fmla="*/ 0 h 48"/>
                <a:gd name="T22" fmla="*/ 0 w 36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8">
                  <a:moveTo>
                    <a:pt x="0" y="0"/>
                  </a:moveTo>
                  <a:lnTo>
                    <a:pt x="12" y="36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272" y="10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2422" y="1497"/>
              <a:ext cx="608" cy="1"/>
            </a:xfrm>
            <a:custGeom>
              <a:avLst/>
              <a:gdLst>
                <a:gd name="T0" fmla="*/ 608 w 1029"/>
                <a:gd name="T1" fmla="*/ 0 h 1"/>
                <a:gd name="T2" fmla="*/ 0 w 1029"/>
                <a:gd name="T3" fmla="*/ 0 h 1"/>
                <a:gd name="T4" fmla="*/ 608 w 1029"/>
                <a:gd name="T5" fmla="*/ 0 h 1"/>
                <a:gd name="T6" fmla="*/ 608 w 102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9" h="1">
                  <a:moveTo>
                    <a:pt x="1029" y="0"/>
                  </a:moveTo>
                  <a:lnTo>
                    <a:pt x="0" y="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2020" y="1003"/>
              <a:ext cx="1" cy="543"/>
            </a:xfrm>
            <a:custGeom>
              <a:avLst/>
              <a:gdLst>
                <a:gd name="T0" fmla="*/ 0 w 1"/>
                <a:gd name="T1" fmla="*/ 543 h 806"/>
                <a:gd name="T2" fmla="*/ 0 w 1"/>
                <a:gd name="T3" fmla="*/ 0 h 806"/>
                <a:gd name="T4" fmla="*/ 0 w 1"/>
                <a:gd name="T5" fmla="*/ 543 h 806"/>
                <a:gd name="T6" fmla="*/ 0 w 1"/>
                <a:gd name="T7" fmla="*/ 543 h 8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806">
                  <a:moveTo>
                    <a:pt x="0" y="806"/>
                  </a:move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2"/>
            <p:cNvSpPr>
              <a:spLocks noEditPoints="1"/>
            </p:cNvSpPr>
            <p:nvPr/>
          </p:nvSpPr>
          <p:spPr bwMode="auto">
            <a:xfrm>
              <a:off x="2020" y="855"/>
              <a:ext cx="109" cy="148"/>
            </a:xfrm>
            <a:custGeom>
              <a:avLst/>
              <a:gdLst>
                <a:gd name="T0" fmla="*/ 0 w 185"/>
                <a:gd name="T1" fmla="*/ 148 h 221"/>
                <a:gd name="T2" fmla="*/ 4 w 185"/>
                <a:gd name="T3" fmla="*/ 116 h 221"/>
                <a:gd name="T4" fmla="*/ 7 w 185"/>
                <a:gd name="T5" fmla="*/ 88 h 221"/>
                <a:gd name="T6" fmla="*/ 17 w 185"/>
                <a:gd name="T7" fmla="*/ 64 h 221"/>
                <a:gd name="T8" fmla="*/ 31 w 185"/>
                <a:gd name="T9" fmla="*/ 44 h 221"/>
                <a:gd name="T10" fmla="*/ 49 w 185"/>
                <a:gd name="T11" fmla="*/ 24 h 221"/>
                <a:gd name="T12" fmla="*/ 67 w 185"/>
                <a:gd name="T13" fmla="*/ 12 h 221"/>
                <a:gd name="T14" fmla="*/ 88 w 185"/>
                <a:gd name="T15" fmla="*/ 4 h 221"/>
                <a:gd name="T16" fmla="*/ 109 w 185"/>
                <a:gd name="T17" fmla="*/ 0 h 221"/>
                <a:gd name="T18" fmla="*/ 109 w 185"/>
                <a:gd name="T19" fmla="*/ 0 h 221"/>
                <a:gd name="T20" fmla="*/ 88 w 185"/>
                <a:gd name="T21" fmla="*/ 4 h 221"/>
                <a:gd name="T22" fmla="*/ 67 w 185"/>
                <a:gd name="T23" fmla="*/ 12 h 221"/>
                <a:gd name="T24" fmla="*/ 49 w 185"/>
                <a:gd name="T25" fmla="*/ 24 h 221"/>
                <a:gd name="T26" fmla="*/ 31 w 185"/>
                <a:gd name="T27" fmla="*/ 44 h 221"/>
                <a:gd name="T28" fmla="*/ 17 w 185"/>
                <a:gd name="T29" fmla="*/ 64 h 221"/>
                <a:gd name="T30" fmla="*/ 7 w 185"/>
                <a:gd name="T31" fmla="*/ 88 h 221"/>
                <a:gd name="T32" fmla="*/ 4 w 185"/>
                <a:gd name="T33" fmla="*/ 116 h 221"/>
                <a:gd name="T34" fmla="*/ 0 w 185"/>
                <a:gd name="T35" fmla="*/ 148 h 221"/>
                <a:gd name="T36" fmla="*/ 0 w 185"/>
                <a:gd name="T37" fmla="*/ 148 h 221"/>
                <a:gd name="T38" fmla="*/ 0 w 185"/>
                <a:gd name="T39" fmla="*/ 148 h 221"/>
                <a:gd name="T40" fmla="*/ 0 w 185"/>
                <a:gd name="T41" fmla="*/ 148 h 221"/>
                <a:gd name="T42" fmla="*/ 0 w 185"/>
                <a:gd name="T43" fmla="*/ 148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5" h="221">
                  <a:moveTo>
                    <a:pt x="0" y="221"/>
                  </a:moveTo>
                  <a:lnTo>
                    <a:pt x="6" y="173"/>
                  </a:lnTo>
                  <a:lnTo>
                    <a:pt x="12" y="131"/>
                  </a:lnTo>
                  <a:lnTo>
                    <a:pt x="29" y="95"/>
                  </a:lnTo>
                  <a:lnTo>
                    <a:pt x="53" y="65"/>
                  </a:lnTo>
                  <a:lnTo>
                    <a:pt x="83" y="36"/>
                  </a:lnTo>
                  <a:lnTo>
                    <a:pt x="113" y="18"/>
                  </a:lnTo>
                  <a:lnTo>
                    <a:pt x="149" y="6"/>
                  </a:lnTo>
                  <a:lnTo>
                    <a:pt x="185" y="0"/>
                  </a:lnTo>
                  <a:lnTo>
                    <a:pt x="149" y="6"/>
                  </a:lnTo>
                  <a:lnTo>
                    <a:pt x="113" y="18"/>
                  </a:lnTo>
                  <a:lnTo>
                    <a:pt x="83" y="36"/>
                  </a:lnTo>
                  <a:lnTo>
                    <a:pt x="53" y="65"/>
                  </a:lnTo>
                  <a:lnTo>
                    <a:pt x="29" y="95"/>
                  </a:lnTo>
                  <a:lnTo>
                    <a:pt x="12" y="131"/>
                  </a:lnTo>
                  <a:lnTo>
                    <a:pt x="6" y="173"/>
                  </a:lnTo>
                  <a:lnTo>
                    <a:pt x="0" y="221"/>
                  </a:lnTo>
                  <a:close/>
                  <a:moveTo>
                    <a:pt x="0" y="221"/>
                  </a:moveTo>
                  <a:lnTo>
                    <a:pt x="0" y="22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2129" y="855"/>
              <a:ext cx="106" cy="148"/>
            </a:xfrm>
            <a:custGeom>
              <a:avLst/>
              <a:gdLst>
                <a:gd name="T0" fmla="*/ 0 w 179"/>
                <a:gd name="T1" fmla="*/ 0 h 221"/>
                <a:gd name="T2" fmla="*/ 21 w 179"/>
                <a:gd name="T3" fmla="*/ 4 h 221"/>
                <a:gd name="T4" fmla="*/ 39 w 179"/>
                <a:gd name="T5" fmla="*/ 12 h 221"/>
                <a:gd name="T6" fmla="*/ 60 w 179"/>
                <a:gd name="T7" fmla="*/ 24 h 221"/>
                <a:gd name="T8" fmla="*/ 75 w 179"/>
                <a:gd name="T9" fmla="*/ 44 h 221"/>
                <a:gd name="T10" fmla="*/ 89 w 179"/>
                <a:gd name="T11" fmla="*/ 64 h 221"/>
                <a:gd name="T12" fmla="*/ 99 w 179"/>
                <a:gd name="T13" fmla="*/ 88 h 221"/>
                <a:gd name="T14" fmla="*/ 102 w 179"/>
                <a:gd name="T15" fmla="*/ 116 h 221"/>
                <a:gd name="T16" fmla="*/ 106 w 179"/>
                <a:gd name="T17" fmla="*/ 148 h 221"/>
                <a:gd name="T18" fmla="*/ 106 w 179"/>
                <a:gd name="T19" fmla="*/ 148 h 221"/>
                <a:gd name="T20" fmla="*/ 102 w 179"/>
                <a:gd name="T21" fmla="*/ 116 h 221"/>
                <a:gd name="T22" fmla="*/ 99 w 179"/>
                <a:gd name="T23" fmla="*/ 88 h 221"/>
                <a:gd name="T24" fmla="*/ 89 w 179"/>
                <a:gd name="T25" fmla="*/ 64 h 221"/>
                <a:gd name="T26" fmla="*/ 75 w 179"/>
                <a:gd name="T27" fmla="*/ 44 h 221"/>
                <a:gd name="T28" fmla="*/ 60 w 179"/>
                <a:gd name="T29" fmla="*/ 24 h 221"/>
                <a:gd name="T30" fmla="*/ 39 w 179"/>
                <a:gd name="T31" fmla="*/ 12 h 221"/>
                <a:gd name="T32" fmla="*/ 21 w 179"/>
                <a:gd name="T33" fmla="*/ 4 h 221"/>
                <a:gd name="T34" fmla="*/ 0 w 179"/>
                <a:gd name="T35" fmla="*/ 0 h 221"/>
                <a:gd name="T36" fmla="*/ 0 w 179"/>
                <a:gd name="T37" fmla="*/ 0 h 221"/>
                <a:gd name="T38" fmla="*/ 0 w 179"/>
                <a:gd name="T39" fmla="*/ 0 h 221"/>
                <a:gd name="T40" fmla="*/ 0 w 179"/>
                <a:gd name="T41" fmla="*/ 0 h 221"/>
                <a:gd name="T42" fmla="*/ 0 w 179"/>
                <a:gd name="T43" fmla="*/ 0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9" h="221">
                  <a:moveTo>
                    <a:pt x="0" y="0"/>
                  </a:moveTo>
                  <a:lnTo>
                    <a:pt x="36" y="6"/>
                  </a:lnTo>
                  <a:lnTo>
                    <a:pt x="66" y="18"/>
                  </a:lnTo>
                  <a:lnTo>
                    <a:pt x="102" y="36"/>
                  </a:lnTo>
                  <a:lnTo>
                    <a:pt x="126" y="65"/>
                  </a:lnTo>
                  <a:lnTo>
                    <a:pt x="150" y="95"/>
                  </a:lnTo>
                  <a:lnTo>
                    <a:pt x="167" y="131"/>
                  </a:lnTo>
                  <a:lnTo>
                    <a:pt x="173" y="173"/>
                  </a:lnTo>
                  <a:lnTo>
                    <a:pt x="179" y="221"/>
                  </a:lnTo>
                  <a:lnTo>
                    <a:pt x="173" y="173"/>
                  </a:lnTo>
                  <a:lnTo>
                    <a:pt x="167" y="131"/>
                  </a:lnTo>
                  <a:lnTo>
                    <a:pt x="150" y="95"/>
                  </a:lnTo>
                  <a:lnTo>
                    <a:pt x="126" y="65"/>
                  </a:lnTo>
                  <a:lnTo>
                    <a:pt x="102" y="36"/>
                  </a:lnTo>
                  <a:lnTo>
                    <a:pt x="66" y="18"/>
                  </a:lnTo>
                  <a:lnTo>
                    <a:pt x="36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4"/>
            <p:cNvSpPr>
              <a:spLocks noEditPoints="1"/>
            </p:cNvSpPr>
            <p:nvPr/>
          </p:nvSpPr>
          <p:spPr bwMode="auto">
            <a:xfrm>
              <a:off x="2235" y="1003"/>
              <a:ext cx="1" cy="543"/>
            </a:xfrm>
            <a:custGeom>
              <a:avLst/>
              <a:gdLst>
                <a:gd name="T0" fmla="*/ 0 w 1"/>
                <a:gd name="T1" fmla="*/ 0 h 806"/>
                <a:gd name="T2" fmla="*/ 0 w 1"/>
                <a:gd name="T3" fmla="*/ 543 h 806"/>
                <a:gd name="T4" fmla="*/ 0 w 1"/>
                <a:gd name="T5" fmla="*/ 0 h 806"/>
                <a:gd name="T6" fmla="*/ 0 w 1"/>
                <a:gd name="T7" fmla="*/ 0 h 806"/>
                <a:gd name="T8" fmla="*/ 0 w 1"/>
                <a:gd name="T9" fmla="*/ 0 h 806"/>
                <a:gd name="T10" fmla="*/ 0 w 1"/>
                <a:gd name="T11" fmla="*/ 0 h 806"/>
                <a:gd name="T12" fmla="*/ 0 w 1"/>
                <a:gd name="T13" fmla="*/ 0 h 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806">
                  <a:moveTo>
                    <a:pt x="0" y="0"/>
                  </a:moveTo>
                  <a:lnTo>
                    <a:pt x="0" y="80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2129" y="1546"/>
              <a:ext cx="106" cy="148"/>
            </a:xfrm>
            <a:custGeom>
              <a:avLst/>
              <a:gdLst>
                <a:gd name="T0" fmla="*/ 106 w 179"/>
                <a:gd name="T1" fmla="*/ 0 h 221"/>
                <a:gd name="T2" fmla="*/ 102 w 179"/>
                <a:gd name="T3" fmla="*/ 27 h 221"/>
                <a:gd name="T4" fmla="*/ 99 w 179"/>
                <a:gd name="T5" fmla="*/ 56 h 221"/>
                <a:gd name="T6" fmla="*/ 89 w 179"/>
                <a:gd name="T7" fmla="*/ 84 h 221"/>
                <a:gd name="T8" fmla="*/ 75 w 179"/>
                <a:gd name="T9" fmla="*/ 104 h 221"/>
                <a:gd name="T10" fmla="*/ 60 w 179"/>
                <a:gd name="T11" fmla="*/ 124 h 221"/>
                <a:gd name="T12" fmla="*/ 39 w 179"/>
                <a:gd name="T13" fmla="*/ 136 h 221"/>
                <a:gd name="T14" fmla="*/ 21 w 179"/>
                <a:gd name="T15" fmla="*/ 144 h 221"/>
                <a:gd name="T16" fmla="*/ 0 w 179"/>
                <a:gd name="T17" fmla="*/ 148 h 221"/>
                <a:gd name="T18" fmla="*/ 0 w 179"/>
                <a:gd name="T19" fmla="*/ 148 h 221"/>
                <a:gd name="T20" fmla="*/ 21 w 179"/>
                <a:gd name="T21" fmla="*/ 144 h 221"/>
                <a:gd name="T22" fmla="*/ 39 w 179"/>
                <a:gd name="T23" fmla="*/ 136 h 221"/>
                <a:gd name="T24" fmla="*/ 60 w 179"/>
                <a:gd name="T25" fmla="*/ 124 h 221"/>
                <a:gd name="T26" fmla="*/ 75 w 179"/>
                <a:gd name="T27" fmla="*/ 104 h 221"/>
                <a:gd name="T28" fmla="*/ 89 w 179"/>
                <a:gd name="T29" fmla="*/ 84 h 221"/>
                <a:gd name="T30" fmla="*/ 99 w 179"/>
                <a:gd name="T31" fmla="*/ 56 h 221"/>
                <a:gd name="T32" fmla="*/ 102 w 179"/>
                <a:gd name="T33" fmla="*/ 27 h 221"/>
                <a:gd name="T34" fmla="*/ 106 w 179"/>
                <a:gd name="T35" fmla="*/ 0 h 221"/>
                <a:gd name="T36" fmla="*/ 106 w 179"/>
                <a:gd name="T37" fmla="*/ 0 h 221"/>
                <a:gd name="T38" fmla="*/ 106 w 179"/>
                <a:gd name="T39" fmla="*/ 0 h 221"/>
                <a:gd name="T40" fmla="*/ 106 w 179"/>
                <a:gd name="T41" fmla="*/ 0 h 221"/>
                <a:gd name="T42" fmla="*/ 106 w 179"/>
                <a:gd name="T43" fmla="*/ 0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9" h="221">
                  <a:moveTo>
                    <a:pt x="179" y="0"/>
                  </a:moveTo>
                  <a:lnTo>
                    <a:pt x="173" y="41"/>
                  </a:lnTo>
                  <a:lnTo>
                    <a:pt x="167" y="83"/>
                  </a:lnTo>
                  <a:lnTo>
                    <a:pt x="150" y="125"/>
                  </a:lnTo>
                  <a:lnTo>
                    <a:pt x="126" y="155"/>
                  </a:lnTo>
                  <a:lnTo>
                    <a:pt x="102" y="185"/>
                  </a:lnTo>
                  <a:lnTo>
                    <a:pt x="66" y="203"/>
                  </a:lnTo>
                  <a:lnTo>
                    <a:pt x="36" y="215"/>
                  </a:lnTo>
                  <a:lnTo>
                    <a:pt x="0" y="221"/>
                  </a:lnTo>
                  <a:lnTo>
                    <a:pt x="36" y="215"/>
                  </a:lnTo>
                  <a:lnTo>
                    <a:pt x="66" y="203"/>
                  </a:lnTo>
                  <a:lnTo>
                    <a:pt x="102" y="185"/>
                  </a:lnTo>
                  <a:lnTo>
                    <a:pt x="126" y="155"/>
                  </a:lnTo>
                  <a:lnTo>
                    <a:pt x="150" y="125"/>
                  </a:lnTo>
                  <a:lnTo>
                    <a:pt x="167" y="83"/>
                  </a:lnTo>
                  <a:lnTo>
                    <a:pt x="173" y="41"/>
                  </a:lnTo>
                  <a:lnTo>
                    <a:pt x="179" y="0"/>
                  </a:lnTo>
                  <a:close/>
                  <a:moveTo>
                    <a:pt x="179" y="0"/>
                  </a:moveTo>
                  <a:lnTo>
                    <a:pt x="179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2020" y="1546"/>
              <a:ext cx="109" cy="148"/>
            </a:xfrm>
            <a:custGeom>
              <a:avLst/>
              <a:gdLst>
                <a:gd name="T0" fmla="*/ 109 w 185"/>
                <a:gd name="T1" fmla="*/ 148 h 221"/>
                <a:gd name="T2" fmla="*/ 88 w 185"/>
                <a:gd name="T3" fmla="*/ 144 h 221"/>
                <a:gd name="T4" fmla="*/ 67 w 185"/>
                <a:gd name="T5" fmla="*/ 136 h 221"/>
                <a:gd name="T6" fmla="*/ 49 w 185"/>
                <a:gd name="T7" fmla="*/ 124 h 221"/>
                <a:gd name="T8" fmla="*/ 31 w 185"/>
                <a:gd name="T9" fmla="*/ 104 h 221"/>
                <a:gd name="T10" fmla="*/ 17 w 185"/>
                <a:gd name="T11" fmla="*/ 84 h 221"/>
                <a:gd name="T12" fmla="*/ 7 w 185"/>
                <a:gd name="T13" fmla="*/ 56 h 221"/>
                <a:gd name="T14" fmla="*/ 4 w 185"/>
                <a:gd name="T15" fmla="*/ 27 h 221"/>
                <a:gd name="T16" fmla="*/ 0 w 185"/>
                <a:gd name="T17" fmla="*/ 0 h 221"/>
                <a:gd name="T18" fmla="*/ 0 w 185"/>
                <a:gd name="T19" fmla="*/ 0 h 221"/>
                <a:gd name="T20" fmla="*/ 4 w 185"/>
                <a:gd name="T21" fmla="*/ 27 h 221"/>
                <a:gd name="T22" fmla="*/ 7 w 185"/>
                <a:gd name="T23" fmla="*/ 56 h 221"/>
                <a:gd name="T24" fmla="*/ 17 w 185"/>
                <a:gd name="T25" fmla="*/ 84 h 221"/>
                <a:gd name="T26" fmla="*/ 31 w 185"/>
                <a:gd name="T27" fmla="*/ 104 h 221"/>
                <a:gd name="T28" fmla="*/ 49 w 185"/>
                <a:gd name="T29" fmla="*/ 124 h 221"/>
                <a:gd name="T30" fmla="*/ 67 w 185"/>
                <a:gd name="T31" fmla="*/ 136 h 221"/>
                <a:gd name="T32" fmla="*/ 88 w 185"/>
                <a:gd name="T33" fmla="*/ 144 h 221"/>
                <a:gd name="T34" fmla="*/ 109 w 185"/>
                <a:gd name="T35" fmla="*/ 148 h 221"/>
                <a:gd name="T36" fmla="*/ 109 w 185"/>
                <a:gd name="T37" fmla="*/ 148 h 221"/>
                <a:gd name="T38" fmla="*/ 109 w 185"/>
                <a:gd name="T39" fmla="*/ 148 h 221"/>
                <a:gd name="T40" fmla="*/ 109 w 185"/>
                <a:gd name="T41" fmla="*/ 148 h 221"/>
                <a:gd name="T42" fmla="*/ 109 w 185"/>
                <a:gd name="T43" fmla="*/ 148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5" h="221">
                  <a:moveTo>
                    <a:pt x="185" y="221"/>
                  </a:moveTo>
                  <a:lnTo>
                    <a:pt x="149" y="215"/>
                  </a:lnTo>
                  <a:lnTo>
                    <a:pt x="113" y="203"/>
                  </a:lnTo>
                  <a:lnTo>
                    <a:pt x="83" y="185"/>
                  </a:lnTo>
                  <a:lnTo>
                    <a:pt x="53" y="155"/>
                  </a:lnTo>
                  <a:lnTo>
                    <a:pt x="29" y="125"/>
                  </a:lnTo>
                  <a:lnTo>
                    <a:pt x="12" y="83"/>
                  </a:lnTo>
                  <a:lnTo>
                    <a:pt x="6" y="41"/>
                  </a:lnTo>
                  <a:lnTo>
                    <a:pt x="0" y="0"/>
                  </a:lnTo>
                  <a:lnTo>
                    <a:pt x="6" y="41"/>
                  </a:lnTo>
                  <a:lnTo>
                    <a:pt x="12" y="83"/>
                  </a:lnTo>
                  <a:lnTo>
                    <a:pt x="29" y="125"/>
                  </a:lnTo>
                  <a:lnTo>
                    <a:pt x="53" y="155"/>
                  </a:lnTo>
                  <a:lnTo>
                    <a:pt x="83" y="185"/>
                  </a:lnTo>
                  <a:lnTo>
                    <a:pt x="113" y="203"/>
                  </a:lnTo>
                  <a:lnTo>
                    <a:pt x="149" y="215"/>
                  </a:lnTo>
                  <a:lnTo>
                    <a:pt x="185" y="221"/>
                  </a:lnTo>
                  <a:close/>
                  <a:moveTo>
                    <a:pt x="185" y="221"/>
                  </a:moveTo>
                  <a:lnTo>
                    <a:pt x="185" y="22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2020" y="154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2776" y="975"/>
              <a:ext cx="180" cy="1"/>
            </a:xfrm>
            <a:custGeom>
              <a:avLst/>
              <a:gdLst>
                <a:gd name="T0" fmla="*/ 180 w 305"/>
                <a:gd name="T1" fmla="*/ 0 h 1"/>
                <a:gd name="T2" fmla="*/ 0 w 305"/>
                <a:gd name="T3" fmla="*/ 0 h 1"/>
                <a:gd name="T4" fmla="*/ 180 w 305"/>
                <a:gd name="T5" fmla="*/ 0 h 1"/>
                <a:gd name="T6" fmla="*/ 180 w 30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5" h="1">
                  <a:moveTo>
                    <a:pt x="305" y="0"/>
                  </a:moveTo>
                  <a:lnTo>
                    <a:pt x="0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2719" y="947"/>
              <a:ext cx="70" cy="52"/>
            </a:xfrm>
            <a:custGeom>
              <a:avLst/>
              <a:gdLst>
                <a:gd name="T0" fmla="*/ 70 w 119"/>
                <a:gd name="T1" fmla="*/ 52 h 78"/>
                <a:gd name="T2" fmla="*/ 0 w 119"/>
                <a:gd name="T3" fmla="*/ 28 h 78"/>
                <a:gd name="T4" fmla="*/ 70 w 119"/>
                <a:gd name="T5" fmla="*/ 0 h 78"/>
                <a:gd name="T6" fmla="*/ 70 w 119"/>
                <a:gd name="T7" fmla="*/ 52 h 78"/>
                <a:gd name="T8" fmla="*/ 70 w 119"/>
                <a:gd name="T9" fmla="*/ 5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78">
                  <a:moveTo>
                    <a:pt x="119" y="78"/>
                  </a:moveTo>
                  <a:lnTo>
                    <a:pt x="0" y="42"/>
                  </a:lnTo>
                  <a:lnTo>
                    <a:pt x="119" y="0"/>
                  </a:lnTo>
                  <a:lnTo>
                    <a:pt x="119" y="7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2814" y="822"/>
              <a:ext cx="18" cy="84"/>
            </a:xfrm>
            <a:custGeom>
              <a:avLst/>
              <a:gdLst>
                <a:gd name="T0" fmla="*/ 14 w 30"/>
                <a:gd name="T1" fmla="*/ 68 h 125"/>
                <a:gd name="T2" fmla="*/ 11 w 30"/>
                <a:gd name="T3" fmla="*/ 76 h 125"/>
                <a:gd name="T4" fmla="*/ 7 w 30"/>
                <a:gd name="T5" fmla="*/ 76 h 125"/>
                <a:gd name="T6" fmla="*/ 7 w 30"/>
                <a:gd name="T7" fmla="*/ 76 h 125"/>
                <a:gd name="T8" fmla="*/ 7 w 30"/>
                <a:gd name="T9" fmla="*/ 72 h 125"/>
                <a:gd name="T10" fmla="*/ 7 w 30"/>
                <a:gd name="T11" fmla="*/ 68 h 125"/>
                <a:gd name="T12" fmla="*/ 14 w 30"/>
                <a:gd name="T13" fmla="*/ 28 h 125"/>
                <a:gd name="T14" fmla="*/ 14 w 30"/>
                <a:gd name="T15" fmla="*/ 28 h 125"/>
                <a:gd name="T16" fmla="*/ 7 w 30"/>
                <a:gd name="T17" fmla="*/ 28 h 125"/>
                <a:gd name="T18" fmla="*/ 0 w 30"/>
                <a:gd name="T19" fmla="*/ 28 h 125"/>
                <a:gd name="T20" fmla="*/ 0 w 30"/>
                <a:gd name="T21" fmla="*/ 32 h 125"/>
                <a:gd name="T22" fmla="*/ 7 w 30"/>
                <a:gd name="T23" fmla="*/ 32 h 125"/>
                <a:gd name="T24" fmla="*/ 7 w 30"/>
                <a:gd name="T25" fmla="*/ 36 h 125"/>
                <a:gd name="T26" fmla="*/ 7 w 30"/>
                <a:gd name="T27" fmla="*/ 44 h 125"/>
                <a:gd name="T28" fmla="*/ 4 w 30"/>
                <a:gd name="T29" fmla="*/ 56 h 125"/>
                <a:gd name="T30" fmla="*/ 0 w 30"/>
                <a:gd name="T31" fmla="*/ 68 h 125"/>
                <a:gd name="T32" fmla="*/ 0 w 30"/>
                <a:gd name="T33" fmla="*/ 76 h 125"/>
                <a:gd name="T34" fmla="*/ 0 w 30"/>
                <a:gd name="T35" fmla="*/ 80 h 125"/>
                <a:gd name="T36" fmla="*/ 4 w 30"/>
                <a:gd name="T37" fmla="*/ 84 h 125"/>
                <a:gd name="T38" fmla="*/ 11 w 30"/>
                <a:gd name="T39" fmla="*/ 80 h 125"/>
                <a:gd name="T40" fmla="*/ 18 w 30"/>
                <a:gd name="T41" fmla="*/ 68 h 125"/>
                <a:gd name="T42" fmla="*/ 14 w 30"/>
                <a:gd name="T43" fmla="*/ 68 h 125"/>
                <a:gd name="T44" fmla="*/ 18 w 30"/>
                <a:gd name="T45" fmla="*/ 8 h 125"/>
                <a:gd name="T46" fmla="*/ 18 w 30"/>
                <a:gd name="T47" fmla="*/ 4 h 125"/>
                <a:gd name="T48" fmla="*/ 14 w 30"/>
                <a:gd name="T49" fmla="*/ 0 h 125"/>
                <a:gd name="T50" fmla="*/ 11 w 30"/>
                <a:gd name="T51" fmla="*/ 0 h 125"/>
                <a:gd name="T52" fmla="*/ 11 w 30"/>
                <a:gd name="T53" fmla="*/ 4 h 125"/>
                <a:gd name="T54" fmla="*/ 11 w 30"/>
                <a:gd name="T55" fmla="*/ 12 h 125"/>
                <a:gd name="T56" fmla="*/ 14 w 30"/>
                <a:gd name="T57" fmla="*/ 12 h 125"/>
                <a:gd name="T58" fmla="*/ 18 w 30"/>
                <a:gd name="T59" fmla="*/ 12 h 125"/>
                <a:gd name="T60" fmla="*/ 18 w 30"/>
                <a:gd name="T61" fmla="*/ 8 h 125"/>
                <a:gd name="T62" fmla="*/ 18 w 30"/>
                <a:gd name="T63" fmla="*/ 8 h 1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" h="125">
                  <a:moveTo>
                    <a:pt x="24" y="101"/>
                  </a:moveTo>
                  <a:lnTo>
                    <a:pt x="18" y="113"/>
                  </a:lnTo>
                  <a:lnTo>
                    <a:pt x="12" y="113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24" y="42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6" y="84"/>
                  </a:lnTo>
                  <a:lnTo>
                    <a:pt x="0" y="101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6" y="125"/>
                  </a:lnTo>
                  <a:lnTo>
                    <a:pt x="18" y="119"/>
                  </a:lnTo>
                  <a:lnTo>
                    <a:pt x="30" y="101"/>
                  </a:lnTo>
                  <a:lnTo>
                    <a:pt x="24" y="101"/>
                  </a:lnTo>
                  <a:close/>
                  <a:moveTo>
                    <a:pt x="30" y="12"/>
                  </a:move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2835" y="871"/>
              <a:ext cx="32" cy="64"/>
            </a:xfrm>
            <a:custGeom>
              <a:avLst/>
              <a:gdLst>
                <a:gd name="T0" fmla="*/ 32 w 54"/>
                <a:gd name="T1" fmla="*/ 52 h 95"/>
                <a:gd name="T2" fmla="*/ 32 w 54"/>
                <a:gd name="T3" fmla="*/ 52 h 95"/>
                <a:gd name="T4" fmla="*/ 28 w 54"/>
                <a:gd name="T5" fmla="*/ 60 h 95"/>
                <a:gd name="T6" fmla="*/ 25 w 54"/>
                <a:gd name="T7" fmla="*/ 60 h 95"/>
                <a:gd name="T8" fmla="*/ 7 w 54"/>
                <a:gd name="T9" fmla="*/ 60 h 95"/>
                <a:gd name="T10" fmla="*/ 18 w 54"/>
                <a:gd name="T11" fmla="*/ 40 h 95"/>
                <a:gd name="T12" fmla="*/ 25 w 54"/>
                <a:gd name="T13" fmla="*/ 32 h 95"/>
                <a:gd name="T14" fmla="*/ 28 w 54"/>
                <a:gd name="T15" fmla="*/ 20 h 95"/>
                <a:gd name="T16" fmla="*/ 25 w 54"/>
                <a:gd name="T17" fmla="*/ 4 h 95"/>
                <a:gd name="T18" fmla="*/ 14 w 54"/>
                <a:gd name="T19" fmla="*/ 0 h 95"/>
                <a:gd name="T20" fmla="*/ 7 w 54"/>
                <a:gd name="T21" fmla="*/ 4 h 95"/>
                <a:gd name="T22" fmla="*/ 0 w 54"/>
                <a:gd name="T23" fmla="*/ 20 h 95"/>
                <a:gd name="T24" fmla="*/ 4 w 54"/>
                <a:gd name="T25" fmla="*/ 20 h 95"/>
                <a:gd name="T26" fmla="*/ 7 w 54"/>
                <a:gd name="T27" fmla="*/ 12 h 95"/>
                <a:gd name="T28" fmla="*/ 11 w 54"/>
                <a:gd name="T29" fmla="*/ 8 h 95"/>
                <a:gd name="T30" fmla="*/ 18 w 54"/>
                <a:gd name="T31" fmla="*/ 8 h 95"/>
                <a:gd name="T32" fmla="*/ 21 w 54"/>
                <a:gd name="T33" fmla="*/ 12 h 95"/>
                <a:gd name="T34" fmla="*/ 21 w 54"/>
                <a:gd name="T35" fmla="*/ 24 h 95"/>
                <a:gd name="T36" fmla="*/ 18 w 54"/>
                <a:gd name="T37" fmla="*/ 32 h 95"/>
                <a:gd name="T38" fmla="*/ 14 w 54"/>
                <a:gd name="T39" fmla="*/ 48 h 95"/>
                <a:gd name="T40" fmla="*/ 0 w 54"/>
                <a:gd name="T41" fmla="*/ 64 h 95"/>
                <a:gd name="T42" fmla="*/ 0 w 54"/>
                <a:gd name="T43" fmla="*/ 64 h 95"/>
                <a:gd name="T44" fmla="*/ 28 w 54"/>
                <a:gd name="T45" fmla="*/ 64 h 95"/>
                <a:gd name="T46" fmla="*/ 32 w 54"/>
                <a:gd name="T47" fmla="*/ 52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" h="95">
                  <a:moveTo>
                    <a:pt x="54" y="77"/>
                  </a:moveTo>
                  <a:lnTo>
                    <a:pt x="54" y="77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12" y="89"/>
                  </a:lnTo>
                  <a:lnTo>
                    <a:pt x="30" y="59"/>
                  </a:lnTo>
                  <a:lnTo>
                    <a:pt x="42" y="47"/>
                  </a:lnTo>
                  <a:lnTo>
                    <a:pt x="48" y="29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35"/>
                  </a:lnTo>
                  <a:lnTo>
                    <a:pt x="30" y="47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2002" y="1196"/>
              <a:ext cx="39" cy="97"/>
            </a:xfrm>
            <a:custGeom>
              <a:avLst/>
              <a:gdLst>
                <a:gd name="T0" fmla="*/ 39 w 65"/>
                <a:gd name="T1" fmla="*/ 97 h 144"/>
                <a:gd name="T2" fmla="*/ 18 w 65"/>
                <a:gd name="T3" fmla="*/ 0 h 144"/>
                <a:gd name="T4" fmla="*/ 0 w 65"/>
                <a:gd name="T5" fmla="*/ 97 h 144"/>
                <a:gd name="T6" fmla="*/ 39 w 65"/>
                <a:gd name="T7" fmla="*/ 97 h 144"/>
                <a:gd name="T8" fmla="*/ 39 w 65"/>
                <a:gd name="T9" fmla="*/ 9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44">
                  <a:moveTo>
                    <a:pt x="65" y="144"/>
                  </a:moveTo>
                  <a:lnTo>
                    <a:pt x="30" y="0"/>
                  </a:lnTo>
                  <a:lnTo>
                    <a:pt x="0" y="144"/>
                  </a:lnTo>
                  <a:lnTo>
                    <a:pt x="65" y="14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3008" y="1469"/>
              <a:ext cx="43" cy="56"/>
            </a:xfrm>
            <a:custGeom>
              <a:avLst/>
              <a:gdLst>
                <a:gd name="T0" fmla="*/ 22 w 72"/>
                <a:gd name="T1" fmla="*/ 56 h 84"/>
                <a:gd name="T2" fmla="*/ 14 w 72"/>
                <a:gd name="T3" fmla="*/ 56 h 84"/>
                <a:gd name="T4" fmla="*/ 7 w 72"/>
                <a:gd name="T5" fmla="*/ 48 h 84"/>
                <a:gd name="T6" fmla="*/ 4 w 72"/>
                <a:gd name="T7" fmla="*/ 40 h 84"/>
                <a:gd name="T8" fmla="*/ 0 w 72"/>
                <a:gd name="T9" fmla="*/ 28 h 84"/>
                <a:gd name="T10" fmla="*/ 4 w 72"/>
                <a:gd name="T11" fmla="*/ 16 h 84"/>
                <a:gd name="T12" fmla="*/ 7 w 72"/>
                <a:gd name="T13" fmla="*/ 8 h 84"/>
                <a:gd name="T14" fmla="*/ 14 w 72"/>
                <a:gd name="T15" fmla="*/ 4 h 84"/>
                <a:gd name="T16" fmla="*/ 22 w 72"/>
                <a:gd name="T17" fmla="*/ 0 h 84"/>
                <a:gd name="T18" fmla="*/ 29 w 72"/>
                <a:gd name="T19" fmla="*/ 4 h 84"/>
                <a:gd name="T20" fmla="*/ 36 w 72"/>
                <a:gd name="T21" fmla="*/ 8 h 84"/>
                <a:gd name="T22" fmla="*/ 43 w 72"/>
                <a:gd name="T23" fmla="*/ 16 h 84"/>
                <a:gd name="T24" fmla="*/ 43 w 72"/>
                <a:gd name="T25" fmla="*/ 28 h 84"/>
                <a:gd name="T26" fmla="*/ 43 w 72"/>
                <a:gd name="T27" fmla="*/ 40 h 84"/>
                <a:gd name="T28" fmla="*/ 36 w 72"/>
                <a:gd name="T29" fmla="*/ 48 h 84"/>
                <a:gd name="T30" fmla="*/ 29 w 72"/>
                <a:gd name="T31" fmla="*/ 56 h 84"/>
                <a:gd name="T32" fmla="*/ 22 w 72"/>
                <a:gd name="T33" fmla="*/ 56 h 84"/>
                <a:gd name="T34" fmla="*/ 22 w 72"/>
                <a:gd name="T35" fmla="*/ 56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84">
                  <a:moveTo>
                    <a:pt x="36" y="84"/>
                  </a:moveTo>
                  <a:lnTo>
                    <a:pt x="24" y="84"/>
                  </a:lnTo>
                  <a:lnTo>
                    <a:pt x="12" y="72"/>
                  </a:lnTo>
                  <a:lnTo>
                    <a:pt x="6" y="60"/>
                  </a:lnTo>
                  <a:lnTo>
                    <a:pt x="0" y="42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60" y="12"/>
                  </a:lnTo>
                  <a:lnTo>
                    <a:pt x="72" y="24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60" y="72"/>
                  </a:lnTo>
                  <a:lnTo>
                    <a:pt x="48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3008" y="1497"/>
              <a:ext cx="22" cy="28"/>
            </a:xfrm>
            <a:custGeom>
              <a:avLst/>
              <a:gdLst>
                <a:gd name="T0" fmla="*/ 22 w 36"/>
                <a:gd name="T1" fmla="*/ 28 h 42"/>
                <a:gd name="T2" fmla="*/ 15 w 36"/>
                <a:gd name="T3" fmla="*/ 28 h 42"/>
                <a:gd name="T4" fmla="*/ 7 w 36"/>
                <a:gd name="T5" fmla="*/ 20 h 42"/>
                <a:gd name="T6" fmla="*/ 4 w 36"/>
                <a:gd name="T7" fmla="*/ 12 h 42"/>
                <a:gd name="T8" fmla="*/ 0 w 36"/>
                <a:gd name="T9" fmla="*/ 0 h 42"/>
                <a:gd name="T10" fmla="*/ 0 w 36"/>
                <a:gd name="T11" fmla="*/ 0 h 42"/>
                <a:gd name="T12" fmla="*/ 4 w 36"/>
                <a:gd name="T13" fmla="*/ 12 h 42"/>
                <a:gd name="T14" fmla="*/ 7 w 36"/>
                <a:gd name="T15" fmla="*/ 20 h 42"/>
                <a:gd name="T16" fmla="*/ 15 w 36"/>
                <a:gd name="T17" fmla="*/ 28 h 42"/>
                <a:gd name="T18" fmla="*/ 22 w 36"/>
                <a:gd name="T19" fmla="*/ 28 h 42"/>
                <a:gd name="T20" fmla="*/ 22 w 36"/>
                <a:gd name="T21" fmla="*/ 28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24" y="42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lnTo>
                    <a:pt x="12" y="30"/>
                  </a:lnTo>
                  <a:lnTo>
                    <a:pt x="24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3008" y="1469"/>
              <a:ext cx="22" cy="28"/>
            </a:xfrm>
            <a:custGeom>
              <a:avLst/>
              <a:gdLst>
                <a:gd name="T0" fmla="*/ 0 w 36"/>
                <a:gd name="T1" fmla="*/ 28 h 42"/>
                <a:gd name="T2" fmla="*/ 4 w 36"/>
                <a:gd name="T3" fmla="*/ 16 h 42"/>
                <a:gd name="T4" fmla="*/ 7 w 36"/>
                <a:gd name="T5" fmla="*/ 8 h 42"/>
                <a:gd name="T6" fmla="*/ 15 w 36"/>
                <a:gd name="T7" fmla="*/ 4 h 42"/>
                <a:gd name="T8" fmla="*/ 22 w 36"/>
                <a:gd name="T9" fmla="*/ 0 h 42"/>
                <a:gd name="T10" fmla="*/ 22 w 36"/>
                <a:gd name="T11" fmla="*/ 0 h 42"/>
                <a:gd name="T12" fmla="*/ 15 w 36"/>
                <a:gd name="T13" fmla="*/ 4 h 42"/>
                <a:gd name="T14" fmla="*/ 7 w 36"/>
                <a:gd name="T15" fmla="*/ 8 h 42"/>
                <a:gd name="T16" fmla="*/ 4 w 36"/>
                <a:gd name="T17" fmla="*/ 16 h 42"/>
                <a:gd name="T18" fmla="*/ 0 w 36"/>
                <a:gd name="T19" fmla="*/ 28 h 42"/>
                <a:gd name="T20" fmla="*/ 0 w 36"/>
                <a:gd name="T21" fmla="*/ 28 h 42"/>
                <a:gd name="T22" fmla="*/ 0 w 36"/>
                <a:gd name="T23" fmla="*/ 28 h 42"/>
                <a:gd name="T24" fmla="*/ 0 w 36"/>
                <a:gd name="T25" fmla="*/ 28 h 42"/>
                <a:gd name="T26" fmla="*/ 0 w 36"/>
                <a:gd name="T27" fmla="*/ 28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6" y="24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42"/>
                  </a:lnTo>
                  <a:close/>
                  <a:moveTo>
                    <a:pt x="0" y="42"/>
                  </a:move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96"/>
            <p:cNvSpPr>
              <a:spLocks noEditPoints="1"/>
            </p:cNvSpPr>
            <p:nvPr/>
          </p:nvSpPr>
          <p:spPr bwMode="auto">
            <a:xfrm>
              <a:off x="3030" y="1469"/>
              <a:ext cx="21" cy="28"/>
            </a:xfrm>
            <a:custGeom>
              <a:avLst/>
              <a:gdLst>
                <a:gd name="T0" fmla="*/ 0 w 36"/>
                <a:gd name="T1" fmla="*/ 0 h 42"/>
                <a:gd name="T2" fmla="*/ 7 w 36"/>
                <a:gd name="T3" fmla="*/ 4 h 42"/>
                <a:gd name="T4" fmla="*/ 14 w 36"/>
                <a:gd name="T5" fmla="*/ 8 h 42"/>
                <a:gd name="T6" fmla="*/ 21 w 36"/>
                <a:gd name="T7" fmla="*/ 16 h 42"/>
                <a:gd name="T8" fmla="*/ 21 w 36"/>
                <a:gd name="T9" fmla="*/ 28 h 42"/>
                <a:gd name="T10" fmla="*/ 21 w 36"/>
                <a:gd name="T11" fmla="*/ 28 h 42"/>
                <a:gd name="T12" fmla="*/ 21 w 36"/>
                <a:gd name="T13" fmla="*/ 16 h 42"/>
                <a:gd name="T14" fmla="*/ 14 w 36"/>
                <a:gd name="T15" fmla="*/ 8 h 42"/>
                <a:gd name="T16" fmla="*/ 7 w 36"/>
                <a:gd name="T17" fmla="*/ 4 h 42"/>
                <a:gd name="T18" fmla="*/ 0 w 36"/>
                <a:gd name="T19" fmla="*/ 0 h 42"/>
                <a:gd name="T20" fmla="*/ 0 w 36"/>
                <a:gd name="T21" fmla="*/ 0 h 42"/>
                <a:gd name="T22" fmla="*/ 0 w 36"/>
                <a:gd name="T23" fmla="*/ 0 h 42"/>
                <a:gd name="T24" fmla="*/ 0 w 36"/>
                <a:gd name="T25" fmla="*/ 0 h 42"/>
                <a:gd name="T26" fmla="*/ 0 w 36"/>
                <a:gd name="T27" fmla="*/ 0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2">
                  <a:moveTo>
                    <a:pt x="0" y="0"/>
                  </a:moveTo>
                  <a:lnTo>
                    <a:pt x="12" y="6"/>
                  </a:lnTo>
                  <a:lnTo>
                    <a:pt x="24" y="12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36" y="24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97"/>
            <p:cNvSpPr>
              <a:spLocks noEditPoints="1"/>
            </p:cNvSpPr>
            <p:nvPr/>
          </p:nvSpPr>
          <p:spPr bwMode="auto">
            <a:xfrm>
              <a:off x="3030" y="1497"/>
              <a:ext cx="21" cy="28"/>
            </a:xfrm>
            <a:custGeom>
              <a:avLst/>
              <a:gdLst>
                <a:gd name="T0" fmla="*/ 21 w 36"/>
                <a:gd name="T1" fmla="*/ 0 h 42"/>
                <a:gd name="T2" fmla="*/ 21 w 36"/>
                <a:gd name="T3" fmla="*/ 12 h 42"/>
                <a:gd name="T4" fmla="*/ 14 w 36"/>
                <a:gd name="T5" fmla="*/ 20 h 42"/>
                <a:gd name="T6" fmla="*/ 7 w 36"/>
                <a:gd name="T7" fmla="*/ 28 h 42"/>
                <a:gd name="T8" fmla="*/ 0 w 36"/>
                <a:gd name="T9" fmla="*/ 28 h 42"/>
                <a:gd name="T10" fmla="*/ 0 w 36"/>
                <a:gd name="T11" fmla="*/ 28 h 42"/>
                <a:gd name="T12" fmla="*/ 7 w 36"/>
                <a:gd name="T13" fmla="*/ 28 h 42"/>
                <a:gd name="T14" fmla="*/ 14 w 36"/>
                <a:gd name="T15" fmla="*/ 20 h 42"/>
                <a:gd name="T16" fmla="*/ 21 w 36"/>
                <a:gd name="T17" fmla="*/ 12 h 42"/>
                <a:gd name="T18" fmla="*/ 21 w 36"/>
                <a:gd name="T19" fmla="*/ 0 h 42"/>
                <a:gd name="T20" fmla="*/ 21 w 36"/>
                <a:gd name="T21" fmla="*/ 0 h 42"/>
                <a:gd name="T22" fmla="*/ 21 w 36"/>
                <a:gd name="T23" fmla="*/ 0 h 42"/>
                <a:gd name="T24" fmla="*/ 21 w 36"/>
                <a:gd name="T25" fmla="*/ 0 h 42"/>
                <a:gd name="T26" fmla="*/ 21 w 36"/>
                <a:gd name="T27" fmla="*/ 0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2">
                  <a:moveTo>
                    <a:pt x="36" y="0"/>
                  </a:moveTo>
                  <a:lnTo>
                    <a:pt x="36" y="18"/>
                  </a:lnTo>
                  <a:lnTo>
                    <a:pt x="24" y="3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3030" y="1525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2129" y="939"/>
              <a:ext cx="473" cy="667"/>
            </a:xfrm>
            <a:custGeom>
              <a:avLst/>
              <a:gdLst>
                <a:gd name="T0" fmla="*/ 0 w 801"/>
                <a:gd name="T1" fmla="*/ 667 h 991"/>
                <a:gd name="T2" fmla="*/ 0 w 801"/>
                <a:gd name="T3" fmla="*/ 0 h 991"/>
                <a:gd name="T4" fmla="*/ 473 w 801"/>
                <a:gd name="T5" fmla="*/ 0 h 991"/>
                <a:gd name="T6" fmla="*/ 473 w 801"/>
                <a:gd name="T7" fmla="*/ 667 h 991"/>
                <a:gd name="T8" fmla="*/ 0 w 801"/>
                <a:gd name="T9" fmla="*/ 667 h 991"/>
                <a:gd name="T10" fmla="*/ 0 w 801"/>
                <a:gd name="T11" fmla="*/ 667 h 9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1" h="991">
                  <a:moveTo>
                    <a:pt x="0" y="991"/>
                  </a:moveTo>
                  <a:lnTo>
                    <a:pt x="0" y="0"/>
                  </a:lnTo>
                  <a:lnTo>
                    <a:pt x="801" y="0"/>
                  </a:lnTo>
                  <a:lnTo>
                    <a:pt x="801" y="991"/>
                  </a:lnTo>
                  <a:lnTo>
                    <a:pt x="0" y="9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2129" y="939"/>
              <a:ext cx="1" cy="667"/>
            </a:xfrm>
            <a:custGeom>
              <a:avLst/>
              <a:gdLst>
                <a:gd name="T0" fmla="*/ 0 w 1"/>
                <a:gd name="T1" fmla="*/ 667 h 991"/>
                <a:gd name="T2" fmla="*/ 0 w 1"/>
                <a:gd name="T3" fmla="*/ 0 h 991"/>
                <a:gd name="T4" fmla="*/ 0 w 1"/>
                <a:gd name="T5" fmla="*/ 667 h 991"/>
                <a:gd name="T6" fmla="*/ 0 w 1"/>
                <a:gd name="T7" fmla="*/ 667 h 9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991">
                  <a:moveTo>
                    <a:pt x="0" y="991"/>
                  </a:moveTo>
                  <a:lnTo>
                    <a:pt x="0" y="0"/>
                  </a:lnTo>
                  <a:lnTo>
                    <a:pt x="0" y="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1"/>
            <p:cNvSpPr>
              <a:spLocks noEditPoints="1"/>
            </p:cNvSpPr>
            <p:nvPr/>
          </p:nvSpPr>
          <p:spPr bwMode="auto">
            <a:xfrm>
              <a:off x="2129" y="939"/>
              <a:ext cx="473" cy="0"/>
            </a:xfrm>
            <a:custGeom>
              <a:avLst/>
              <a:gdLst>
                <a:gd name="T0" fmla="*/ 0 w 801"/>
                <a:gd name="T1" fmla="*/ 473 w 801"/>
                <a:gd name="T2" fmla="*/ 0 w 801"/>
                <a:gd name="T3" fmla="*/ 0 w 801"/>
                <a:gd name="T4" fmla="*/ 0 w 801"/>
                <a:gd name="T5" fmla="*/ 0 w 801"/>
                <a:gd name="T6" fmla="*/ 0 w 80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801">
                  <a:moveTo>
                    <a:pt x="0" y="0"/>
                  </a:moveTo>
                  <a:lnTo>
                    <a:pt x="801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2"/>
            <p:cNvSpPr>
              <a:spLocks noEditPoints="1"/>
            </p:cNvSpPr>
            <p:nvPr/>
          </p:nvSpPr>
          <p:spPr bwMode="auto">
            <a:xfrm>
              <a:off x="2602" y="939"/>
              <a:ext cx="1" cy="667"/>
            </a:xfrm>
            <a:custGeom>
              <a:avLst/>
              <a:gdLst>
                <a:gd name="T0" fmla="*/ 0 w 1"/>
                <a:gd name="T1" fmla="*/ 0 h 991"/>
                <a:gd name="T2" fmla="*/ 0 w 1"/>
                <a:gd name="T3" fmla="*/ 667 h 991"/>
                <a:gd name="T4" fmla="*/ 0 w 1"/>
                <a:gd name="T5" fmla="*/ 0 h 991"/>
                <a:gd name="T6" fmla="*/ 0 w 1"/>
                <a:gd name="T7" fmla="*/ 0 h 991"/>
                <a:gd name="T8" fmla="*/ 0 w 1"/>
                <a:gd name="T9" fmla="*/ 0 h 991"/>
                <a:gd name="T10" fmla="*/ 0 w 1"/>
                <a:gd name="T11" fmla="*/ 0 h 991"/>
                <a:gd name="T12" fmla="*/ 0 w 1"/>
                <a:gd name="T13" fmla="*/ 0 h 9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991">
                  <a:moveTo>
                    <a:pt x="0" y="0"/>
                  </a:moveTo>
                  <a:lnTo>
                    <a:pt x="0" y="99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3"/>
            <p:cNvSpPr>
              <a:spLocks noEditPoints="1"/>
            </p:cNvSpPr>
            <p:nvPr/>
          </p:nvSpPr>
          <p:spPr bwMode="auto">
            <a:xfrm>
              <a:off x="2129" y="1606"/>
              <a:ext cx="473" cy="0"/>
            </a:xfrm>
            <a:custGeom>
              <a:avLst/>
              <a:gdLst>
                <a:gd name="T0" fmla="*/ 473 w 801"/>
                <a:gd name="T1" fmla="*/ 0 w 801"/>
                <a:gd name="T2" fmla="*/ 473 w 801"/>
                <a:gd name="T3" fmla="*/ 473 w 801"/>
                <a:gd name="T4" fmla="*/ 473 w 801"/>
                <a:gd name="T5" fmla="*/ 473 w 801"/>
                <a:gd name="T6" fmla="*/ 473 w 80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801">
                  <a:moveTo>
                    <a:pt x="801" y="0"/>
                  </a:moveTo>
                  <a:lnTo>
                    <a:pt x="0" y="0"/>
                  </a:lnTo>
                  <a:lnTo>
                    <a:pt x="801" y="0"/>
                  </a:lnTo>
                  <a:close/>
                  <a:moveTo>
                    <a:pt x="801" y="0"/>
                  </a:moveTo>
                  <a:lnTo>
                    <a:pt x="8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2129" y="160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auto">
            <a:xfrm>
              <a:off x="2638" y="951"/>
              <a:ext cx="39" cy="52"/>
            </a:xfrm>
            <a:custGeom>
              <a:avLst/>
              <a:gdLst>
                <a:gd name="T0" fmla="*/ 18 w 66"/>
                <a:gd name="T1" fmla="*/ 52 h 78"/>
                <a:gd name="T2" fmla="*/ 4 w 66"/>
                <a:gd name="T3" fmla="*/ 48 h 78"/>
                <a:gd name="T4" fmla="*/ 0 w 66"/>
                <a:gd name="T5" fmla="*/ 28 h 78"/>
                <a:gd name="T6" fmla="*/ 4 w 66"/>
                <a:gd name="T7" fmla="*/ 8 h 78"/>
                <a:gd name="T8" fmla="*/ 11 w 66"/>
                <a:gd name="T9" fmla="*/ 4 h 78"/>
                <a:gd name="T10" fmla="*/ 18 w 66"/>
                <a:gd name="T11" fmla="*/ 0 h 78"/>
                <a:gd name="T12" fmla="*/ 25 w 66"/>
                <a:gd name="T13" fmla="*/ 4 h 78"/>
                <a:gd name="T14" fmla="*/ 32 w 66"/>
                <a:gd name="T15" fmla="*/ 8 h 78"/>
                <a:gd name="T16" fmla="*/ 39 w 66"/>
                <a:gd name="T17" fmla="*/ 16 h 78"/>
                <a:gd name="T18" fmla="*/ 39 w 66"/>
                <a:gd name="T19" fmla="*/ 28 h 78"/>
                <a:gd name="T20" fmla="*/ 39 w 66"/>
                <a:gd name="T21" fmla="*/ 40 h 78"/>
                <a:gd name="T22" fmla="*/ 32 w 66"/>
                <a:gd name="T23" fmla="*/ 48 h 78"/>
                <a:gd name="T24" fmla="*/ 18 w 66"/>
                <a:gd name="T25" fmla="*/ 52 h 78"/>
                <a:gd name="T26" fmla="*/ 18 w 66"/>
                <a:gd name="T27" fmla="*/ 52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78">
                  <a:moveTo>
                    <a:pt x="30" y="78"/>
                  </a:moveTo>
                  <a:lnTo>
                    <a:pt x="6" y="72"/>
                  </a:lnTo>
                  <a:lnTo>
                    <a:pt x="0" y="4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12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54" y="7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2126" y="1047"/>
              <a:ext cx="904" cy="1"/>
            </a:xfrm>
            <a:custGeom>
              <a:avLst/>
              <a:gdLst>
                <a:gd name="T0" fmla="*/ 904 w 1531"/>
                <a:gd name="T1" fmla="*/ 0 h 1"/>
                <a:gd name="T2" fmla="*/ 0 w 1531"/>
                <a:gd name="T3" fmla="*/ 0 h 1"/>
                <a:gd name="T4" fmla="*/ 904 w 1531"/>
                <a:gd name="T5" fmla="*/ 0 h 1"/>
                <a:gd name="T6" fmla="*/ 904 w 153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1" h="1">
                  <a:moveTo>
                    <a:pt x="1531" y="0"/>
                  </a:moveTo>
                  <a:lnTo>
                    <a:pt x="0" y="0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2087" y="1047"/>
              <a:ext cx="39" cy="77"/>
            </a:xfrm>
            <a:custGeom>
              <a:avLst/>
              <a:gdLst>
                <a:gd name="T0" fmla="*/ 39 w 66"/>
                <a:gd name="T1" fmla="*/ 0 h 114"/>
                <a:gd name="T2" fmla="*/ 21 w 66"/>
                <a:gd name="T3" fmla="*/ 4 h 114"/>
                <a:gd name="T4" fmla="*/ 11 w 66"/>
                <a:gd name="T5" fmla="*/ 12 h 114"/>
                <a:gd name="T6" fmla="*/ 4 w 66"/>
                <a:gd name="T7" fmla="*/ 24 h 114"/>
                <a:gd name="T8" fmla="*/ 0 w 66"/>
                <a:gd name="T9" fmla="*/ 36 h 114"/>
                <a:gd name="T10" fmla="*/ 4 w 66"/>
                <a:gd name="T11" fmla="*/ 53 h 114"/>
                <a:gd name="T12" fmla="*/ 11 w 66"/>
                <a:gd name="T13" fmla="*/ 65 h 114"/>
                <a:gd name="T14" fmla="*/ 21 w 66"/>
                <a:gd name="T15" fmla="*/ 73 h 114"/>
                <a:gd name="T16" fmla="*/ 39 w 66"/>
                <a:gd name="T17" fmla="*/ 77 h 114"/>
                <a:gd name="T18" fmla="*/ 39 w 66"/>
                <a:gd name="T19" fmla="*/ 77 h 114"/>
                <a:gd name="T20" fmla="*/ 21 w 66"/>
                <a:gd name="T21" fmla="*/ 73 h 114"/>
                <a:gd name="T22" fmla="*/ 11 w 66"/>
                <a:gd name="T23" fmla="*/ 65 h 114"/>
                <a:gd name="T24" fmla="*/ 4 w 66"/>
                <a:gd name="T25" fmla="*/ 53 h 114"/>
                <a:gd name="T26" fmla="*/ 0 w 66"/>
                <a:gd name="T27" fmla="*/ 36 h 114"/>
                <a:gd name="T28" fmla="*/ 4 w 66"/>
                <a:gd name="T29" fmla="*/ 24 h 114"/>
                <a:gd name="T30" fmla="*/ 11 w 66"/>
                <a:gd name="T31" fmla="*/ 12 h 114"/>
                <a:gd name="T32" fmla="*/ 21 w 66"/>
                <a:gd name="T33" fmla="*/ 4 h 114"/>
                <a:gd name="T34" fmla="*/ 39 w 66"/>
                <a:gd name="T35" fmla="*/ 0 h 114"/>
                <a:gd name="T36" fmla="*/ 39 w 66"/>
                <a:gd name="T37" fmla="*/ 0 h 114"/>
                <a:gd name="T38" fmla="*/ 39 w 66"/>
                <a:gd name="T39" fmla="*/ 0 h 114"/>
                <a:gd name="T40" fmla="*/ 39 w 66"/>
                <a:gd name="T41" fmla="*/ 0 h 114"/>
                <a:gd name="T42" fmla="*/ 39 w 66"/>
                <a:gd name="T43" fmla="*/ 0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14">
                  <a:moveTo>
                    <a:pt x="66" y="0"/>
                  </a:moveTo>
                  <a:lnTo>
                    <a:pt x="36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6" y="78"/>
                  </a:lnTo>
                  <a:lnTo>
                    <a:pt x="18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36" y="108"/>
                  </a:lnTo>
                  <a:lnTo>
                    <a:pt x="18" y="96"/>
                  </a:lnTo>
                  <a:lnTo>
                    <a:pt x="6" y="78"/>
                  </a:lnTo>
                  <a:lnTo>
                    <a:pt x="0" y="54"/>
                  </a:lnTo>
                  <a:lnTo>
                    <a:pt x="6" y="36"/>
                  </a:lnTo>
                  <a:lnTo>
                    <a:pt x="18" y="18"/>
                  </a:lnTo>
                  <a:lnTo>
                    <a:pt x="36" y="6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2602" y="1152"/>
              <a:ext cx="7" cy="4"/>
            </a:xfrm>
            <a:custGeom>
              <a:avLst/>
              <a:gdLst>
                <a:gd name="T0" fmla="*/ 0 w 12"/>
                <a:gd name="T1" fmla="*/ 0 h 6"/>
                <a:gd name="T2" fmla="*/ 4 w 12"/>
                <a:gd name="T3" fmla="*/ 0 h 6"/>
                <a:gd name="T4" fmla="*/ 7 w 12"/>
                <a:gd name="T5" fmla="*/ 4 h 6"/>
                <a:gd name="T6" fmla="*/ 7 w 12"/>
                <a:gd name="T7" fmla="*/ 4 h 6"/>
                <a:gd name="T8" fmla="*/ 4 w 12"/>
                <a:gd name="T9" fmla="*/ 0 h 6"/>
                <a:gd name="T10" fmla="*/ 0 w 12"/>
                <a:gd name="T11" fmla="*/ 0 h 6"/>
                <a:gd name="T12" fmla="*/ 0 w 1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2606" y="1156"/>
              <a:ext cx="35" cy="72"/>
            </a:xfrm>
            <a:custGeom>
              <a:avLst/>
              <a:gdLst>
                <a:gd name="T0" fmla="*/ 4 w 60"/>
                <a:gd name="T1" fmla="*/ 0 h 107"/>
                <a:gd name="T2" fmla="*/ 14 w 60"/>
                <a:gd name="T3" fmla="*/ 3 h 107"/>
                <a:gd name="T4" fmla="*/ 25 w 60"/>
                <a:gd name="T5" fmla="*/ 11 h 107"/>
                <a:gd name="T6" fmla="*/ 32 w 60"/>
                <a:gd name="T7" fmla="*/ 20 h 107"/>
                <a:gd name="T8" fmla="*/ 35 w 60"/>
                <a:gd name="T9" fmla="*/ 32 h 107"/>
                <a:gd name="T10" fmla="*/ 35 w 60"/>
                <a:gd name="T11" fmla="*/ 44 h 107"/>
                <a:gd name="T12" fmla="*/ 32 w 60"/>
                <a:gd name="T13" fmla="*/ 56 h 107"/>
                <a:gd name="T14" fmla="*/ 18 w 60"/>
                <a:gd name="T15" fmla="*/ 68 h 107"/>
                <a:gd name="T16" fmla="*/ 0 w 60"/>
                <a:gd name="T17" fmla="*/ 72 h 107"/>
                <a:gd name="T18" fmla="*/ 0 w 60"/>
                <a:gd name="T19" fmla="*/ 72 h 107"/>
                <a:gd name="T20" fmla="*/ 18 w 60"/>
                <a:gd name="T21" fmla="*/ 68 h 107"/>
                <a:gd name="T22" fmla="*/ 32 w 60"/>
                <a:gd name="T23" fmla="*/ 56 h 107"/>
                <a:gd name="T24" fmla="*/ 35 w 60"/>
                <a:gd name="T25" fmla="*/ 44 h 107"/>
                <a:gd name="T26" fmla="*/ 35 w 60"/>
                <a:gd name="T27" fmla="*/ 32 h 107"/>
                <a:gd name="T28" fmla="*/ 32 w 60"/>
                <a:gd name="T29" fmla="*/ 20 h 107"/>
                <a:gd name="T30" fmla="*/ 25 w 60"/>
                <a:gd name="T31" fmla="*/ 11 h 107"/>
                <a:gd name="T32" fmla="*/ 14 w 60"/>
                <a:gd name="T33" fmla="*/ 3 h 107"/>
                <a:gd name="T34" fmla="*/ 4 w 60"/>
                <a:gd name="T35" fmla="*/ 0 h 107"/>
                <a:gd name="T36" fmla="*/ 4 w 60"/>
                <a:gd name="T37" fmla="*/ 0 h 107"/>
                <a:gd name="T38" fmla="*/ 4 w 60"/>
                <a:gd name="T39" fmla="*/ 0 h 107"/>
                <a:gd name="T40" fmla="*/ 4 w 60"/>
                <a:gd name="T41" fmla="*/ 0 h 107"/>
                <a:gd name="T42" fmla="*/ 4 w 60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107">
                  <a:moveTo>
                    <a:pt x="6" y="0"/>
                  </a:moveTo>
                  <a:lnTo>
                    <a:pt x="24" y="5"/>
                  </a:lnTo>
                  <a:lnTo>
                    <a:pt x="42" y="17"/>
                  </a:lnTo>
                  <a:lnTo>
                    <a:pt x="54" y="29"/>
                  </a:lnTo>
                  <a:lnTo>
                    <a:pt x="60" y="47"/>
                  </a:lnTo>
                  <a:lnTo>
                    <a:pt x="60" y="65"/>
                  </a:lnTo>
                  <a:lnTo>
                    <a:pt x="54" y="83"/>
                  </a:lnTo>
                  <a:lnTo>
                    <a:pt x="30" y="101"/>
                  </a:lnTo>
                  <a:lnTo>
                    <a:pt x="0" y="107"/>
                  </a:lnTo>
                  <a:lnTo>
                    <a:pt x="30" y="101"/>
                  </a:lnTo>
                  <a:lnTo>
                    <a:pt x="54" y="83"/>
                  </a:lnTo>
                  <a:lnTo>
                    <a:pt x="60" y="65"/>
                  </a:lnTo>
                  <a:lnTo>
                    <a:pt x="60" y="47"/>
                  </a:lnTo>
                  <a:lnTo>
                    <a:pt x="54" y="29"/>
                  </a:lnTo>
                  <a:lnTo>
                    <a:pt x="42" y="17"/>
                  </a:lnTo>
                  <a:lnTo>
                    <a:pt x="24" y="5"/>
                  </a:lnTo>
                  <a:lnTo>
                    <a:pt x="6" y="0"/>
                  </a:lnTo>
                  <a:close/>
                  <a:moveTo>
                    <a:pt x="6" y="0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0"/>
            <p:cNvSpPr>
              <a:spLocks noEditPoints="1"/>
            </p:cNvSpPr>
            <p:nvPr/>
          </p:nvSpPr>
          <p:spPr bwMode="auto">
            <a:xfrm>
              <a:off x="2129" y="1228"/>
              <a:ext cx="477" cy="8"/>
            </a:xfrm>
            <a:custGeom>
              <a:avLst/>
              <a:gdLst>
                <a:gd name="T0" fmla="*/ 477 w 807"/>
                <a:gd name="T1" fmla="*/ 0 h 12"/>
                <a:gd name="T2" fmla="*/ 460 w 807"/>
                <a:gd name="T3" fmla="*/ 4 h 12"/>
                <a:gd name="T4" fmla="*/ 435 w 807"/>
                <a:gd name="T5" fmla="*/ 4 h 12"/>
                <a:gd name="T6" fmla="*/ 378 w 807"/>
                <a:gd name="T7" fmla="*/ 4 h 12"/>
                <a:gd name="T8" fmla="*/ 314 w 807"/>
                <a:gd name="T9" fmla="*/ 4 h 12"/>
                <a:gd name="T10" fmla="*/ 248 w 807"/>
                <a:gd name="T11" fmla="*/ 4 h 12"/>
                <a:gd name="T12" fmla="*/ 177 w 807"/>
                <a:gd name="T13" fmla="*/ 4 h 12"/>
                <a:gd name="T14" fmla="*/ 109 w 807"/>
                <a:gd name="T15" fmla="*/ 4 h 12"/>
                <a:gd name="T16" fmla="*/ 53 w 807"/>
                <a:gd name="T17" fmla="*/ 4 h 12"/>
                <a:gd name="T18" fmla="*/ 25 w 807"/>
                <a:gd name="T19" fmla="*/ 8 h 12"/>
                <a:gd name="T20" fmla="*/ 4 w 807"/>
                <a:gd name="T21" fmla="*/ 8 h 12"/>
                <a:gd name="T22" fmla="*/ 0 w 807"/>
                <a:gd name="T23" fmla="*/ 8 h 12"/>
                <a:gd name="T24" fmla="*/ 25 w 807"/>
                <a:gd name="T25" fmla="*/ 8 h 12"/>
                <a:gd name="T26" fmla="*/ 50 w 807"/>
                <a:gd name="T27" fmla="*/ 4 h 12"/>
                <a:gd name="T28" fmla="*/ 109 w 807"/>
                <a:gd name="T29" fmla="*/ 4 h 12"/>
                <a:gd name="T30" fmla="*/ 177 w 807"/>
                <a:gd name="T31" fmla="*/ 4 h 12"/>
                <a:gd name="T32" fmla="*/ 248 w 807"/>
                <a:gd name="T33" fmla="*/ 4 h 12"/>
                <a:gd name="T34" fmla="*/ 314 w 807"/>
                <a:gd name="T35" fmla="*/ 4 h 12"/>
                <a:gd name="T36" fmla="*/ 378 w 807"/>
                <a:gd name="T37" fmla="*/ 4 h 12"/>
                <a:gd name="T38" fmla="*/ 435 w 807"/>
                <a:gd name="T39" fmla="*/ 4 h 12"/>
                <a:gd name="T40" fmla="*/ 460 w 807"/>
                <a:gd name="T41" fmla="*/ 4 h 12"/>
                <a:gd name="T42" fmla="*/ 477 w 807"/>
                <a:gd name="T43" fmla="*/ 0 h 12"/>
                <a:gd name="T44" fmla="*/ 477 w 807"/>
                <a:gd name="T45" fmla="*/ 0 h 12"/>
                <a:gd name="T46" fmla="*/ 477 w 807"/>
                <a:gd name="T47" fmla="*/ 0 h 12"/>
                <a:gd name="T48" fmla="*/ 477 w 807"/>
                <a:gd name="T49" fmla="*/ 0 h 12"/>
                <a:gd name="T50" fmla="*/ 477 w 807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07" h="12">
                  <a:moveTo>
                    <a:pt x="807" y="0"/>
                  </a:moveTo>
                  <a:lnTo>
                    <a:pt x="778" y="6"/>
                  </a:lnTo>
                  <a:lnTo>
                    <a:pt x="736" y="6"/>
                  </a:lnTo>
                  <a:lnTo>
                    <a:pt x="640" y="6"/>
                  </a:lnTo>
                  <a:lnTo>
                    <a:pt x="532" y="6"/>
                  </a:lnTo>
                  <a:lnTo>
                    <a:pt x="419" y="6"/>
                  </a:lnTo>
                  <a:lnTo>
                    <a:pt x="299" y="6"/>
                  </a:lnTo>
                  <a:lnTo>
                    <a:pt x="185" y="6"/>
                  </a:lnTo>
                  <a:lnTo>
                    <a:pt x="90" y="6"/>
                  </a:lnTo>
                  <a:lnTo>
                    <a:pt x="4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42" y="12"/>
                  </a:lnTo>
                  <a:lnTo>
                    <a:pt x="84" y="6"/>
                  </a:lnTo>
                  <a:lnTo>
                    <a:pt x="185" y="6"/>
                  </a:lnTo>
                  <a:lnTo>
                    <a:pt x="299" y="6"/>
                  </a:lnTo>
                  <a:lnTo>
                    <a:pt x="419" y="6"/>
                  </a:lnTo>
                  <a:lnTo>
                    <a:pt x="532" y="6"/>
                  </a:lnTo>
                  <a:lnTo>
                    <a:pt x="640" y="6"/>
                  </a:lnTo>
                  <a:lnTo>
                    <a:pt x="736" y="6"/>
                  </a:lnTo>
                  <a:lnTo>
                    <a:pt x="778" y="6"/>
                  </a:lnTo>
                  <a:lnTo>
                    <a:pt x="807" y="0"/>
                  </a:lnTo>
                  <a:close/>
                  <a:moveTo>
                    <a:pt x="807" y="0"/>
                  </a:moveTo>
                  <a:lnTo>
                    <a:pt x="8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1"/>
            <p:cNvSpPr>
              <a:spLocks noEditPoints="1"/>
            </p:cNvSpPr>
            <p:nvPr/>
          </p:nvSpPr>
          <p:spPr bwMode="auto">
            <a:xfrm>
              <a:off x="2090" y="1236"/>
              <a:ext cx="43" cy="76"/>
            </a:xfrm>
            <a:custGeom>
              <a:avLst/>
              <a:gdLst>
                <a:gd name="T0" fmla="*/ 39 w 72"/>
                <a:gd name="T1" fmla="*/ 0 h 113"/>
                <a:gd name="T2" fmla="*/ 18 w 72"/>
                <a:gd name="T3" fmla="*/ 4 h 113"/>
                <a:gd name="T4" fmla="*/ 4 w 72"/>
                <a:gd name="T5" fmla="*/ 16 h 113"/>
                <a:gd name="T6" fmla="*/ 0 w 72"/>
                <a:gd name="T7" fmla="*/ 28 h 113"/>
                <a:gd name="T8" fmla="*/ 0 w 72"/>
                <a:gd name="T9" fmla="*/ 40 h 113"/>
                <a:gd name="T10" fmla="*/ 4 w 72"/>
                <a:gd name="T11" fmla="*/ 52 h 113"/>
                <a:gd name="T12" fmla="*/ 11 w 72"/>
                <a:gd name="T13" fmla="*/ 64 h 113"/>
                <a:gd name="T14" fmla="*/ 22 w 72"/>
                <a:gd name="T15" fmla="*/ 72 h 113"/>
                <a:gd name="T16" fmla="*/ 36 w 72"/>
                <a:gd name="T17" fmla="*/ 76 h 113"/>
                <a:gd name="T18" fmla="*/ 36 w 72"/>
                <a:gd name="T19" fmla="*/ 76 h 113"/>
                <a:gd name="T20" fmla="*/ 22 w 72"/>
                <a:gd name="T21" fmla="*/ 72 h 113"/>
                <a:gd name="T22" fmla="*/ 11 w 72"/>
                <a:gd name="T23" fmla="*/ 64 h 113"/>
                <a:gd name="T24" fmla="*/ 4 w 72"/>
                <a:gd name="T25" fmla="*/ 52 h 113"/>
                <a:gd name="T26" fmla="*/ 0 w 72"/>
                <a:gd name="T27" fmla="*/ 40 h 113"/>
                <a:gd name="T28" fmla="*/ 0 w 72"/>
                <a:gd name="T29" fmla="*/ 28 h 113"/>
                <a:gd name="T30" fmla="*/ 7 w 72"/>
                <a:gd name="T31" fmla="*/ 16 h 113"/>
                <a:gd name="T32" fmla="*/ 22 w 72"/>
                <a:gd name="T33" fmla="*/ 4 h 113"/>
                <a:gd name="T34" fmla="*/ 43 w 72"/>
                <a:gd name="T35" fmla="*/ 0 h 113"/>
                <a:gd name="T36" fmla="*/ 39 w 72"/>
                <a:gd name="T37" fmla="*/ 0 h 113"/>
                <a:gd name="T38" fmla="*/ 39 w 72"/>
                <a:gd name="T39" fmla="*/ 0 h 113"/>
                <a:gd name="T40" fmla="*/ 39 w 72"/>
                <a:gd name="T41" fmla="*/ 0 h 113"/>
                <a:gd name="T42" fmla="*/ 39 w 72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2" h="113">
                  <a:moveTo>
                    <a:pt x="66" y="0"/>
                  </a:moveTo>
                  <a:lnTo>
                    <a:pt x="30" y="6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6" y="78"/>
                  </a:lnTo>
                  <a:lnTo>
                    <a:pt x="18" y="95"/>
                  </a:lnTo>
                  <a:lnTo>
                    <a:pt x="36" y="107"/>
                  </a:lnTo>
                  <a:lnTo>
                    <a:pt x="60" y="113"/>
                  </a:lnTo>
                  <a:lnTo>
                    <a:pt x="36" y="107"/>
                  </a:lnTo>
                  <a:lnTo>
                    <a:pt x="18" y="95"/>
                  </a:lnTo>
                  <a:lnTo>
                    <a:pt x="6" y="7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2" y="24"/>
                  </a:lnTo>
                  <a:lnTo>
                    <a:pt x="36" y="6"/>
                  </a:lnTo>
                  <a:lnTo>
                    <a:pt x="72" y="0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2606" y="1332"/>
              <a:ext cx="39" cy="73"/>
            </a:xfrm>
            <a:custGeom>
              <a:avLst/>
              <a:gdLst>
                <a:gd name="T0" fmla="*/ 0 w 66"/>
                <a:gd name="T1" fmla="*/ 0 h 108"/>
                <a:gd name="T2" fmla="*/ 14 w 66"/>
                <a:gd name="T3" fmla="*/ 4 h 108"/>
                <a:gd name="T4" fmla="*/ 25 w 66"/>
                <a:gd name="T5" fmla="*/ 12 h 108"/>
                <a:gd name="T6" fmla="*/ 35 w 66"/>
                <a:gd name="T7" fmla="*/ 24 h 108"/>
                <a:gd name="T8" fmla="*/ 39 w 66"/>
                <a:gd name="T9" fmla="*/ 37 h 108"/>
                <a:gd name="T10" fmla="*/ 35 w 66"/>
                <a:gd name="T11" fmla="*/ 49 h 108"/>
                <a:gd name="T12" fmla="*/ 28 w 66"/>
                <a:gd name="T13" fmla="*/ 61 h 108"/>
                <a:gd name="T14" fmla="*/ 18 w 66"/>
                <a:gd name="T15" fmla="*/ 69 h 108"/>
                <a:gd name="T16" fmla="*/ 0 w 66"/>
                <a:gd name="T17" fmla="*/ 73 h 108"/>
                <a:gd name="T18" fmla="*/ 0 w 66"/>
                <a:gd name="T19" fmla="*/ 73 h 108"/>
                <a:gd name="T20" fmla="*/ 18 w 66"/>
                <a:gd name="T21" fmla="*/ 69 h 108"/>
                <a:gd name="T22" fmla="*/ 28 w 66"/>
                <a:gd name="T23" fmla="*/ 61 h 108"/>
                <a:gd name="T24" fmla="*/ 35 w 66"/>
                <a:gd name="T25" fmla="*/ 49 h 108"/>
                <a:gd name="T26" fmla="*/ 39 w 66"/>
                <a:gd name="T27" fmla="*/ 37 h 108"/>
                <a:gd name="T28" fmla="*/ 35 w 66"/>
                <a:gd name="T29" fmla="*/ 24 h 108"/>
                <a:gd name="T30" fmla="*/ 25 w 66"/>
                <a:gd name="T31" fmla="*/ 12 h 108"/>
                <a:gd name="T32" fmla="*/ 14 w 66"/>
                <a:gd name="T33" fmla="*/ 4 h 108"/>
                <a:gd name="T34" fmla="*/ 0 w 66"/>
                <a:gd name="T35" fmla="*/ 0 h 108"/>
                <a:gd name="T36" fmla="*/ 0 w 66"/>
                <a:gd name="T37" fmla="*/ 0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08">
                  <a:moveTo>
                    <a:pt x="0" y="0"/>
                  </a:moveTo>
                  <a:lnTo>
                    <a:pt x="24" y="6"/>
                  </a:lnTo>
                  <a:lnTo>
                    <a:pt x="42" y="18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0" y="72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0" y="108"/>
                  </a:lnTo>
                  <a:lnTo>
                    <a:pt x="30" y="102"/>
                  </a:lnTo>
                  <a:lnTo>
                    <a:pt x="48" y="90"/>
                  </a:lnTo>
                  <a:lnTo>
                    <a:pt x="60" y="72"/>
                  </a:lnTo>
                  <a:lnTo>
                    <a:pt x="66" y="54"/>
                  </a:lnTo>
                  <a:lnTo>
                    <a:pt x="60" y="36"/>
                  </a:lnTo>
                  <a:lnTo>
                    <a:pt x="42" y="18"/>
                  </a:lnTo>
                  <a:lnTo>
                    <a:pt x="2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3"/>
            <p:cNvSpPr>
              <a:spLocks noEditPoints="1"/>
            </p:cNvSpPr>
            <p:nvPr/>
          </p:nvSpPr>
          <p:spPr bwMode="auto">
            <a:xfrm>
              <a:off x="2129" y="1405"/>
              <a:ext cx="477" cy="12"/>
            </a:xfrm>
            <a:custGeom>
              <a:avLst/>
              <a:gdLst>
                <a:gd name="T0" fmla="*/ 477 w 807"/>
                <a:gd name="T1" fmla="*/ 0 h 18"/>
                <a:gd name="T2" fmla="*/ 460 w 807"/>
                <a:gd name="T3" fmla="*/ 0 h 18"/>
                <a:gd name="T4" fmla="*/ 435 w 807"/>
                <a:gd name="T5" fmla="*/ 4 h 18"/>
                <a:gd name="T6" fmla="*/ 407 w 807"/>
                <a:gd name="T7" fmla="*/ 4 h 18"/>
                <a:gd name="T8" fmla="*/ 375 w 807"/>
                <a:gd name="T9" fmla="*/ 4 h 18"/>
                <a:gd name="T10" fmla="*/ 304 w 807"/>
                <a:gd name="T11" fmla="*/ 4 h 18"/>
                <a:gd name="T12" fmla="*/ 230 w 807"/>
                <a:gd name="T13" fmla="*/ 8 h 18"/>
                <a:gd name="T14" fmla="*/ 155 w 807"/>
                <a:gd name="T15" fmla="*/ 8 h 18"/>
                <a:gd name="T16" fmla="*/ 89 w 807"/>
                <a:gd name="T17" fmla="*/ 8 h 18"/>
                <a:gd name="T18" fmla="*/ 57 w 807"/>
                <a:gd name="T19" fmla="*/ 8 h 18"/>
                <a:gd name="T20" fmla="*/ 32 w 807"/>
                <a:gd name="T21" fmla="*/ 8 h 18"/>
                <a:gd name="T22" fmla="*/ 14 w 807"/>
                <a:gd name="T23" fmla="*/ 12 h 18"/>
                <a:gd name="T24" fmla="*/ 0 w 807"/>
                <a:gd name="T25" fmla="*/ 12 h 18"/>
                <a:gd name="T26" fmla="*/ 0 w 807"/>
                <a:gd name="T27" fmla="*/ 12 h 18"/>
                <a:gd name="T28" fmla="*/ 14 w 807"/>
                <a:gd name="T29" fmla="*/ 12 h 18"/>
                <a:gd name="T30" fmla="*/ 32 w 807"/>
                <a:gd name="T31" fmla="*/ 8 h 18"/>
                <a:gd name="T32" fmla="*/ 57 w 807"/>
                <a:gd name="T33" fmla="*/ 8 h 18"/>
                <a:gd name="T34" fmla="*/ 89 w 807"/>
                <a:gd name="T35" fmla="*/ 8 h 18"/>
                <a:gd name="T36" fmla="*/ 155 w 807"/>
                <a:gd name="T37" fmla="*/ 8 h 18"/>
                <a:gd name="T38" fmla="*/ 230 w 807"/>
                <a:gd name="T39" fmla="*/ 8 h 18"/>
                <a:gd name="T40" fmla="*/ 304 w 807"/>
                <a:gd name="T41" fmla="*/ 4 h 18"/>
                <a:gd name="T42" fmla="*/ 375 w 807"/>
                <a:gd name="T43" fmla="*/ 4 h 18"/>
                <a:gd name="T44" fmla="*/ 407 w 807"/>
                <a:gd name="T45" fmla="*/ 4 h 18"/>
                <a:gd name="T46" fmla="*/ 435 w 807"/>
                <a:gd name="T47" fmla="*/ 4 h 18"/>
                <a:gd name="T48" fmla="*/ 460 w 807"/>
                <a:gd name="T49" fmla="*/ 0 h 18"/>
                <a:gd name="T50" fmla="*/ 477 w 807"/>
                <a:gd name="T51" fmla="*/ 0 h 18"/>
                <a:gd name="T52" fmla="*/ 477 w 807"/>
                <a:gd name="T53" fmla="*/ 0 h 18"/>
                <a:gd name="T54" fmla="*/ 477 w 807"/>
                <a:gd name="T55" fmla="*/ 0 h 18"/>
                <a:gd name="T56" fmla="*/ 477 w 807"/>
                <a:gd name="T57" fmla="*/ 0 h 18"/>
                <a:gd name="T58" fmla="*/ 477 w 807"/>
                <a:gd name="T59" fmla="*/ 0 h 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7" h="18">
                  <a:moveTo>
                    <a:pt x="807" y="0"/>
                  </a:moveTo>
                  <a:lnTo>
                    <a:pt x="778" y="0"/>
                  </a:lnTo>
                  <a:lnTo>
                    <a:pt x="736" y="6"/>
                  </a:lnTo>
                  <a:lnTo>
                    <a:pt x="688" y="6"/>
                  </a:lnTo>
                  <a:lnTo>
                    <a:pt x="634" y="6"/>
                  </a:lnTo>
                  <a:lnTo>
                    <a:pt x="514" y="6"/>
                  </a:lnTo>
                  <a:lnTo>
                    <a:pt x="389" y="12"/>
                  </a:lnTo>
                  <a:lnTo>
                    <a:pt x="263" y="12"/>
                  </a:lnTo>
                  <a:lnTo>
                    <a:pt x="150" y="12"/>
                  </a:lnTo>
                  <a:lnTo>
                    <a:pt x="96" y="12"/>
                  </a:lnTo>
                  <a:lnTo>
                    <a:pt x="54" y="12"/>
                  </a:lnTo>
                  <a:lnTo>
                    <a:pt x="24" y="18"/>
                  </a:lnTo>
                  <a:lnTo>
                    <a:pt x="0" y="18"/>
                  </a:lnTo>
                  <a:lnTo>
                    <a:pt x="24" y="18"/>
                  </a:lnTo>
                  <a:lnTo>
                    <a:pt x="54" y="12"/>
                  </a:lnTo>
                  <a:lnTo>
                    <a:pt x="96" y="12"/>
                  </a:lnTo>
                  <a:lnTo>
                    <a:pt x="150" y="12"/>
                  </a:lnTo>
                  <a:lnTo>
                    <a:pt x="263" y="12"/>
                  </a:lnTo>
                  <a:lnTo>
                    <a:pt x="389" y="12"/>
                  </a:lnTo>
                  <a:lnTo>
                    <a:pt x="514" y="6"/>
                  </a:lnTo>
                  <a:lnTo>
                    <a:pt x="634" y="6"/>
                  </a:lnTo>
                  <a:lnTo>
                    <a:pt x="688" y="6"/>
                  </a:lnTo>
                  <a:lnTo>
                    <a:pt x="736" y="6"/>
                  </a:lnTo>
                  <a:lnTo>
                    <a:pt x="778" y="0"/>
                  </a:lnTo>
                  <a:lnTo>
                    <a:pt x="807" y="0"/>
                  </a:lnTo>
                  <a:close/>
                  <a:moveTo>
                    <a:pt x="807" y="0"/>
                  </a:moveTo>
                  <a:lnTo>
                    <a:pt x="8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14"/>
            <p:cNvSpPr>
              <a:spLocks noEditPoints="1"/>
            </p:cNvSpPr>
            <p:nvPr/>
          </p:nvSpPr>
          <p:spPr bwMode="auto">
            <a:xfrm>
              <a:off x="2090" y="1417"/>
              <a:ext cx="39" cy="72"/>
            </a:xfrm>
            <a:custGeom>
              <a:avLst/>
              <a:gdLst>
                <a:gd name="T0" fmla="*/ 39 w 66"/>
                <a:gd name="T1" fmla="*/ 0 h 107"/>
                <a:gd name="T2" fmla="*/ 21 w 66"/>
                <a:gd name="T3" fmla="*/ 4 h 107"/>
                <a:gd name="T4" fmla="*/ 7 w 66"/>
                <a:gd name="T5" fmla="*/ 16 h 107"/>
                <a:gd name="T6" fmla="*/ 0 w 66"/>
                <a:gd name="T7" fmla="*/ 28 h 107"/>
                <a:gd name="T8" fmla="*/ 0 w 66"/>
                <a:gd name="T9" fmla="*/ 44 h 107"/>
                <a:gd name="T10" fmla="*/ 4 w 66"/>
                <a:gd name="T11" fmla="*/ 56 h 107"/>
                <a:gd name="T12" fmla="*/ 11 w 66"/>
                <a:gd name="T13" fmla="*/ 64 h 107"/>
                <a:gd name="T14" fmla="*/ 21 w 66"/>
                <a:gd name="T15" fmla="*/ 72 h 107"/>
                <a:gd name="T16" fmla="*/ 35 w 66"/>
                <a:gd name="T17" fmla="*/ 72 h 107"/>
                <a:gd name="T18" fmla="*/ 35 w 66"/>
                <a:gd name="T19" fmla="*/ 72 h 107"/>
                <a:gd name="T20" fmla="*/ 21 w 66"/>
                <a:gd name="T21" fmla="*/ 72 h 107"/>
                <a:gd name="T22" fmla="*/ 11 w 66"/>
                <a:gd name="T23" fmla="*/ 64 h 107"/>
                <a:gd name="T24" fmla="*/ 4 w 66"/>
                <a:gd name="T25" fmla="*/ 56 h 107"/>
                <a:gd name="T26" fmla="*/ 0 w 66"/>
                <a:gd name="T27" fmla="*/ 44 h 107"/>
                <a:gd name="T28" fmla="*/ 0 w 66"/>
                <a:gd name="T29" fmla="*/ 28 h 107"/>
                <a:gd name="T30" fmla="*/ 7 w 66"/>
                <a:gd name="T31" fmla="*/ 16 h 107"/>
                <a:gd name="T32" fmla="*/ 21 w 66"/>
                <a:gd name="T33" fmla="*/ 4 h 107"/>
                <a:gd name="T34" fmla="*/ 39 w 66"/>
                <a:gd name="T35" fmla="*/ 0 h 107"/>
                <a:gd name="T36" fmla="*/ 39 w 66"/>
                <a:gd name="T37" fmla="*/ 0 h 107"/>
                <a:gd name="T38" fmla="*/ 39 w 66"/>
                <a:gd name="T39" fmla="*/ 0 h 107"/>
                <a:gd name="T40" fmla="*/ 39 w 66"/>
                <a:gd name="T41" fmla="*/ 0 h 107"/>
                <a:gd name="T42" fmla="*/ 39 w 66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7">
                  <a:moveTo>
                    <a:pt x="66" y="0"/>
                  </a:moveTo>
                  <a:lnTo>
                    <a:pt x="36" y="6"/>
                  </a:lnTo>
                  <a:lnTo>
                    <a:pt x="12" y="24"/>
                  </a:lnTo>
                  <a:lnTo>
                    <a:pt x="0" y="41"/>
                  </a:lnTo>
                  <a:lnTo>
                    <a:pt x="0" y="65"/>
                  </a:lnTo>
                  <a:lnTo>
                    <a:pt x="6" y="83"/>
                  </a:lnTo>
                  <a:lnTo>
                    <a:pt x="18" y="95"/>
                  </a:lnTo>
                  <a:lnTo>
                    <a:pt x="36" y="107"/>
                  </a:lnTo>
                  <a:lnTo>
                    <a:pt x="60" y="107"/>
                  </a:lnTo>
                  <a:lnTo>
                    <a:pt x="36" y="107"/>
                  </a:lnTo>
                  <a:lnTo>
                    <a:pt x="18" y="95"/>
                  </a:lnTo>
                  <a:lnTo>
                    <a:pt x="6" y="83"/>
                  </a:lnTo>
                  <a:lnTo>
                    <a:pt x="0" y="65"/>
                  </a:lnTo>
                  <a:lnTo>
                    <a:pt x="0" y="41"/>
                  </a:lnTo>
                  <a:lnTo>
                    <a:pt x="12" y="24"/>
                  </a:lnTo>
                  <a:lnTo>
                    <a:pt x="36" y="6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3008" y="1019"/>
              <a:ext cx="43" cy="60"/>
            </a:xfrm>
            <a:custGeom>
              <a:avLst/>
              <a:gdLst>
                <a:gd name="T0" fmla="*/ 22 w 72"/>
                <a:gd name="T1" fmla="*/ 60 h 89"/>
                <a:gd name="T2" fmla="*/ 14 w 72"/>
                <a:gd name="T3" fmla="*/ 56 h 89"/>
                <a:gd name="T4" fmla="*/ 7 w 72"/>
                <a:gd name="T5" fmla="*/ 52 h 89"/>
                <a:gd name="T6" fmla="*/ 4 w 72"/>
                <a:gd name="T7" fmla="*/ 40 h 89"/>
                <a:gd name="T8" fmla="*/ 0 w 72"/>
                <a:gd name="T9" fmla="*/ 28 h 89"/>
                <a:gd name="T10" fmla="*/ 4 w 72"/>
                <a:gd name="T11" fmla="*/ 16 h 89"/>
                <a:gd name="T12" fmla="*/ 7 w 72"/>
                <a:gd name="T13" fmla="*/ 7 h 89"/>
                <a:gd name="T14" fmla="*/ 14 w 72"/>
                <a:gd name="T15" fmla="*/ 3 h 89"/>
                <a:gd name="T16" fmla="*/ 22 w 72"/>
                <a:gd name="T17" fmla="*/ 0 h 89"/>
                <a:gd name="T18" fmla="*/ 29 w 72"/>
                <a:gd name="T19" fmla="*/ 3 h 89"/>
                <a:gd name="T20" fmla="*/ 36 w 72"/>
                <a:gd name="T21" fmla="*/ 7 h 89"/>
                <a:gd name="T22" fmla="*/ 43 w 72"/>
                <a:gd name="T23" fmla="*/ 16 h 89"/>
                <a:gd name="T24" fmla="*/ 43 w 72"/>
                <a:gd name="T25" fmla="*/ 28 h 89"/>
                <a:gd name="T26" fmla="*/ 43 w 72"/>
                <a:gd name="T27" fmla="*/ 40 h 89"/>
                <a:gd name="T28" fmla="*/ 36 w 72"/>
                <a:gd name="T29" fmla="*/ 52 h 89"/>
                <a:gd name="T30" fmla="*/ 29 w 72"/>
                <a:gd name="T31" fmla="*/ 56 h 89"/>
                <a:gd name="T32" fmla="*/ 22 w 72"/>
                <a:gd name="T33" fmla="*/ 60 h 89"/>
                <a:gd name="T34" fmla="*/ 22 w 72"/>
                <a:gd name="T35" fmla="*/ 6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89">
                  <a:moveTo>
                    <a:pt x="36" y="89"/>
                  </a:moveTo>
                  <a:lnTo>
                    <a:pt x="24" y="83"/>
                  </a:lnTo>
                  <a:lnTo>
                    <a:pt x="12" y="77"/>
                  </a:lnTo>
                  <a:lnTo>
                    <a:pt x="6" y="59"/>
                  </a:lnTo>
                  <a:lnTo>
                    <a:pt x="0" y="41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24" y="5"/>
                  </a:lnTo>
                  <a:lnTo>
                    <a:pt x="36" y="0"/>
                  </a:lnTo>
                  <a:lnTo>
                    <a:pt x="48" y="5"/>
                  </a:lnTo>
                  <a:lnTo>
                    <a:pt x="60" y="11"/>
                  </a:lnTo>
                  <a:lnTo>
                    <a:pt x="72" y="23"/>
                  </a:lnTo>
                  <a:lnTo>
                    <a:pt x="72" y="41"/>
                  </a:lnTo>
                  <a:lnTo>
                    <a:pt x="72" y="59"/>
                  </a:lnTo>
                  <a:lnTo>
                    <a:pt x="60" y="77"/>
                  </a:lnTo>
                  <a:lnTo>
                    <a:pt x="48" y="83"/>
                  </a:lnTo>
                  <a:lnTo>
                    <a:pt x="3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3008" y="1047"/>
              <a:ext cx="22" cy="32"/>
            </a:xfrm>
            <a:custGeom>
              <a:avLst/>
              <a:gdLst>
                <a:gd name="T0" fmla="*/ 22 w 36"/>
                <a:gd name="T1" fmla="*/ 32 h 48"/>
                <a:gd name="T2" fmla="*/ 15 w 36"/>
                <a:gd name="T3" fmla="*/ 28 h 48"/>
                <a:gd name="T4" fmla="*/ 7 w 36"/>
                <a:gd name="T5" fmla="*/ 24 h 48"/>
                <a:gd name="T6" fmla="*/ 4 w 36"/>
                <a:gd name="T7" fmla="*/ 12 h 48"/>
                <a:gd name="T8" fmla="*/ 0 w 36"/>
                <a:gd name="T9" fmla="*/ 0 h 48"/>
                <a:gd name="T10" fmla="*/ 0 w 36"/>
                <a:gd name="T11" fmla="*/ 0 h 48"/>
                <a:gd name="T12" fmla="*/ 4 w 36"/>
                <a:gd name="T13" fmla="*/ 12 h 48"/>
                <a:gd name="T14" fmla="*/ 7 w 36"/>
                <a:gd name="T15" fmla="*/ 24 h 48"/>
                <a:gd name="T16" fmla="*/ 15 w 36"/>
                <a:gd name="T17" fmla="*/ 28 h 48"/>
                <a:gd name="T18" fmla="*/ 22 w 36"/>
                <a:gd name="T19" fmla="*/ 32 h 48"/>
                <a:gd name="T20" fmla="*/ 22 w 36"/>
                <a:gd name="T21" fmla="*/ 3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48">
                  <a:moveTo>
                    <a:pt x="36" y="48"/>
                  </a:moveTo>
                  <a:lnTo>
                    <a:pt x="24" y="42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24" y="42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17"/>
            <p:cNvSpPr>
              <a:spLocks noEditPoints="1"/>
            </p:cNvSpPr>
            <p:nvPr/>
          </p:nvSpPr>
          <p:spPr bwMode="auto">
            <a:xfrm>
              <a:off x="3008" y="1019"/>
              <a:ext cx="22" cy="28"/>
            </a:xfrm>
            <a:custGeom>
              <a:avLst/>
              <a:gdLst>
                <a:gd name="T0" fmla="*/ 0 w 36"/>
                <a:gd name="T1" fmla="*/ 28 h 41"/>
                <a:gd name="T2" fmla="*/ 4 w 36"/>
                <a:gd name="T3" fmla="*/ 16 h 41"/>
                <a:gd name="T4" fmla="*/ 7 w 36"/>
                <a:gd name="T5" fmla="*/ 8 h 41"/>
                <a:gd name="T6" fmla="*/ 15 w 36"/>
                <a:gd name="T7" fmla="*/ 3 h 41"/>
                <a:gd name="T8" fmla="*/ 22 w 36"/>
                <a:gd name="T9" fmla="*/ 0 h 41"/>
                <a:gd name="T10" fmla="*/ 22 w 36"/>
                <a:gd name="T11" fmla="*/ 0 h 41"/>
                <a:gd name="T12" fmla="*/ 15 w 36"/>
                <a:gd name="T13" fmla="*/ 3 h 41"/>
                <a:gd name="T14" fmla="*/ 7 w 36"/>
                <a:gd name="T15" fmla="*/ 8 h 41"/>
                <a:gd name="T16" fmla="*/ 4 w 36"/>
                <a:gd name="T17" fmla="*/ 16 h 41"/>
                <a:gd name="T18" fmla="*/ 0 w 36"/>
                <a:gd name="T19" fmla="*/ 28 h 41"/>
                <a:gd name="T20" fmla="*/ 0 w 36"/>
                <a:gd name="T21" fmla="*/ 28 h 41"/>
                <a:gd name="T22" fmla="*/ 0 w 36"/>
                <a:gd name="T23" fmla="*/ 28 h 41"/>
                <a:gd name="T24" fmla="*/ 0 w 36"/>
                <a:gd name="T25" fmla="*/ 28 h 41"/>
                <a:gd name="T26" fmla="*/ 0 w 36"/>
                <a:gd name="T27" fmla="*/ 28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1">
                  <a:moveTo>
                    <a:pt x="0" y="41"/>
                  </a:moveTo>
                  <a:lnTo>
                    <a:pt x="6" y="23"/>
                  </a:lnTo>
                  <a:lnTo>
                    <a:pt x="12" y="11"/>
                  </a:lnTo>
                  <a:lnTo>
                    <a:pt x="24" y="5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2" y="11"/>
                  </a:lnTo>
                  <a:lnTo>
                    <a:pt x="6" y="23"/>
                  </a:ln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18"/>
            <p:cNvSpPr>
              <a:spLocks noEditPoints="1"/>
            </p:cNvSpPr>
            <p:nvPr/>
          </p:nvSpPr>
          <p:spPr bwMode="auto">
            <a:xfrm>
              <a:off x="3030" y="1019"/>
              <a:ext cx="21" cy="28"/>
            </a:xfrm>
            <a:custGeom>
              <a:avLst/>
              <a:gdLst>
                <a:gd name="T0" fmla="*/ 0 w 36"/>
                <a:gd name="T1" fmla="*/ 0 h 41"/>
                <a:gd name="T2" fmla="*/ 7 w 36"/>
                <a:gd name="T3" fmla="*/ 3 h 41"/>
                <a:gd name="T4" fmla="*/ 14 w 36"/>
                <a:gd name="T5" fmla="*/ 8 h 41"/>
                <a:gd name="T6" fmla="*/ 21 w 36"/>
                <a:gd name="T7" fmla="*/ 16 h 41"/>
                <a:gd name="T8" fmla="*/ 21 w 36"/>
                <a:gd name="T9" fmla="*/ 28 h 41"/>
                <a:gd name="T10" fmla="*/ 21 w 36"/>
                <a:gd name="T11" fmla="*/ 28 h 41"/>
                <a:gd name="T12" fmla="*/ 21 w 36"/>
                <a:gd name="T13" fmla="*/ 16 h 41"/>
                <a:gd name="T14" fmla="*/ 14 w 36"/>
                <a:gd name="T15" fmla="*/ 8 h 41"/>
                <a:gd name="T16" fmla="*/ 7 w 36"/>
                <a:gd name="T17" fmla="*/ 3 h 41"/>
                <a:gd name="T18" fmla="*/ 0 w 36"/>
                <a:gd name="T19" fmla="*/ 0 h 41"/>
                <a:gd name="T20" fmla="*/ 0 w 36"/>
                <a:gd name="T21" fmla="*/ 0 h 41"/>
                <a:gd name="T22" fmla="*/ 0 w 36"/>
                <a:gd name="T23" fmla="*/ 0 h 41"/>
                <a:gd name="T24" fmla="*/ 0 w 36"/>
                <a:gd name="T25" fmla="*/ 0 h 41"/>
                <a:gd name="T26" fmla="*/ 0 w 36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1">
                  <a:moveTo>
                    <a:pt x="0" y="0"/>
                  </a:moveTo>
                  <a:lnTo>
                    <a:pt x="12" y="5"/>
                  </a:lnTo>
                  <a:lnTo>
                    <a:pt x="24" y="11"/>
                  </a:lnTo>
                  <a:lnTo>
                    <a:pt x="36" y="23"/>
                  </a:lnTo>
                  <a:lnTo>
                    <a:pt x="36" y="41"/>
                  </a:lnTo>
                  <a:lnTo>
                    <a:pt x="36" y="23"/>
                  </a:lnTo>
                  <a:lnTo>
                    <a:pt x="24" y="11"/>
                  </a:lnTo>
                  <a:lnTo>
                    <a:pt x="12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19"/>
            <p:cNvSpPr>
              <a:spLocks noEditPoints="1"/>
            </p:cNvSpPr>
            <p:nvPr/>
          </p:nvSpPr>
          <p:spPr bwMode="auto">
            <a:xfrm>
              <a:off x="3030" y="1047"/>
              <a:ext cx="21" cy="32"/>
            </a:xfrm>
            <a:custGeom>
              <a:avLst/>
              <a:gdLst>
                <a:gd name="T0" fmla="*/ 21 w 36"/>
                <a:gd name="T1" fmla="*/ 0 h 48"/>
                <a:gd name="T2" fmla="*/ 21 w 36"/>
                <a:gd name="T3" fmla="*/ 12 h 48"/>
                <a:gd name="T4" fmla="*/ 14 w 36"/>
                <a:gd name="T5" fmla="*/ 24 h 48"/>
                <a:gd name="T6" fmla="*/ 7 w 36"/>
                <a:gd name="T7" fmla="*/ 28 h 48"/>
                <a:gd name="T8" fmla="*/ 0 w 36"/>
                <a:gd name="T9" fmla="*/ 32 h 48"/>
                <a:gd name="T10" fmla="*/ 0 w 36"/>
                <a:gd name="T11" fmla="*/ 32 h 48"/>
                <a:gd name="T12" fmla="*/ 7 w 36"/>
                <a:gd name="T13" fmla="*/ 28 h 48"/>
                <a:gd name="T14" fmla="*/ 14 w 36"/>
                <a:gd name="T15" fmla="*/ 24 h 48"/>
                <a:gd name="T16" fmla="*/ 21 w 36"/>
                <a:gd name="T17" fmla="*/ 12 h 48"/>
                <a:gd name="T18" fmla="*/ 21 w 36"/>
                <a:gd name="T19" fmla="*/ 0 h 48"/>
                <a:gd name="T20" fmla="*/ 21 w 36"/>
                <a:gd name="T21" fmla="*/ 0 h 48"/>
                <a:gd name="T22" fmla="*/ 21 w 36"/>
                <a:gd name="T23" fmla="*/ 0 h 48"/>
                <a:gd name="T24" fmla="*/ 21 w 36"/>
                <a:gd name="T25" fmla="*/ 0 h 48"/>
                <a:gd name="T26" fmla="*/ 21 w 3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8">
                  <a:moveTo>
                    <a:pt x="36" y="0"/>
                  </a:moveTo>
                  <a:lnTo>
                    <a:pt x="36" y="18"/>
                  </a:lnTo>
                  <a:lnTo>
                    <a:pt x="24" y="36"/>
                  </a:lnTo>
                  <a:lnTo>
                    <a:pt x="12" y="42"/>
                  </a:lnTo>
                  <a:lnTo>
                    <a:pt x="0" y="48"/>
                  </a:lnTo>
                  <a:lnTo>
                    <a:pt x="12" y="42"/>
                  </a:lnTo>
                  <a:lnTo>
                    <a:pt x="24" y="36"/>
                  </a:lnTo>
                  <a:lnTo>
                    <a:pt x="36" y="18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3030" y="10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1"/>
            <p:cNvSpPr>
              <a:spLocks/>
            </p:cNvSpPr>
            <p:nvPr/>
          </p:nvSpPr>
          <p:spPr bwMode="auto">
            <a:xfrm>
              <a:off x="770" y="2072"/>
              <a:ext cx="53" cy="88"/>
            </a:xfrm>
            <a:custGeom>
              <a:avLst/>
              <a:gdLst>
                <a:gd name="T0" fmla="*/ 53 w 90"/>
                <a:gd name="T1" fmla="*/ 28 h 131"/>
                <a:gd name="T2" fmla="*/ 49 w 90"/>
                <a:gd name="T3" fmla="*/ 0 h 131"/>
                <a:gd name="T4" fmla="*/ 49 w 90"/>
                <a:gd name="T5" fmla="*/ 0 h 131"/>
                <a:gd name="T6" fmla="*/ 49 w 90"/>
                <a:gd name="T7" fmla="*/ 4 h 131"/>
                <a:gd name="T8" fmla="*/ 46 w 90"/>
                <a:gd name="T9" fmla="*/ 4 h 131"/>
                <a:gd name="T10" fmla="*/ 39 w 90"/>
                <a:gd name="T11" fmla="*/ 4 h 131"/>
                <a:gd name="T12" fmla="*/ 28 w 90"/>
                <a:gd name="T13" fmla="*/ 0 h 131"/>
                <a:gd name="T14" fmla="*/ 18 w 90"/>
                <a:gd name="T15" fmla="*/ 4 h 131"/>
                <a:gd name="T16" fmla="*/ 11 w 90"/>
                <a:gd name="T17" fmla="*/ 12 h 131"/>
                <a:gd name="T18" fmla="*/ 4 w 90"/>
                <a:gd name="T19" fmla="*/ 24 h 131"/>
                <a:gd name="T20" fmla="*/ 0 w 90"/>
                <a:gd name="T21" fmla="*/ 44 h 131"/>
                <a:gd name="T22" fmla="*/ 4 w 90"/>
                <a:gd name="T23" fmla="*/ 64 h 131"/>
                <a:gd name="T24" fmla="*/ 11 w 90"/>
                <a:gd name="T25" fmla="*/ 80 h 131"/>
                <a:gd name="T26" fmla="*/ 18 w 90"/>
                <a:gd name="T27" fmla="*/ 84 h 131"/>
                <a:gd name="T28" fmla="*/ 28 w 90"/>
                <a:gd name="T29" fmla="*/ 88 h 131"/>
                <a:gd name="T30" fmla="*/ 39 w 90"/>
                <a:gd name="T31" fmla="*/ 84 h 131"/>
                <a:gd name="T32" fmla="*/ 46 w 90"/>
                <a:gd name="T33" fmla="*/ 80 h 131"/>
                <a:gd name="T34" fmla="*/ 53 w 90"/>
                <a:gd name="T35" fmla="*/ 76 h 131"/>
                <a:gd name="T36" fmla="*/ 53 w 90"/>
                <a:gd name="T37" fmla="*/ 72 h 131"/>
                <a:gd name="T38" fmla="*/ 53 w 90"/>
                <a:gd name="T39" fmla="*/ 68 h 131"/>
                <a:gd name="T40" fmla="*/ 46 w 90"/>
                <a:gd name="T41" fmla="*/ 76 h 131"/>
                <a:gd name="T42" fmla="*/ 39 w 90"/>
                <a:gd name="T43" fmla="*/ 84 h 131"/>
                <a:gd name="T44" fmla="*/ 32 w 90"/>
                <a:gd name="T45" fmla="*/ 84 h 131"/>
                <a:gd name="T46" fmla="*/ 25 w 90"/>
                <a:gd name="T47" fmla="*/ 80 h 131"/>
                <a:gd name="T48" fmla="*/ 18 w 90"/>
                <a:gd name="T49" fmla="*/ 76 h 131"/>
                <a:gd name="T50" fmla="*/ 14 w 90"/>
                <a:gd name="T51" fmla="*/ 64 h 131"/>
                <a:gd name="T52" fmla="*/ 11 w 90"/>
                <a:gd name="T53" fmla="*/ 44 h 131"/>
                <a:gd name="T54" fmla="*/ 14 w 90"/>
                <a:gd name="T55" fmla="*/ 24 h 131"/>
                <a:gd name="T56" fmla="*/ 18 w 90"/>
                <a:gd name="T57" fmla="*/ 12 h 131"/>
                <a:gd name="T58" fmla="*/ 25 w 90"/>
                <a:gd name="T59" fmla="*/ 8 h 131"/>
                <a:gd name="T60" fmla="*/ 28 w 90"/>
                <a:gd name="T61" fmla="*/ 4 h 131"/>
                <a:gd name="T62" fmla="*/ 39 w 90"/>
                <a:gd name="T63" fmla="*/ 8 h 131"/>
                <a:gd name="T64" fmla="*/ 42 w 90"/>
                <a:gd name="T65" fmla="*/ 12 h 131"/>
                <a:gd name="T66" fmla="*/ 49 w 90"/>
                <a:gd name="T67" fmla="*/ 28 h 131"/>
                <a:gd name="T68" fmla="*/ 53 w 90"/>
                <a:gd name="T69" fmla="*/ 28 h 1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" h="131">
                  <a:moveTo>
                    <a:pt x="90" y="42"/>
                  </a:moveTo>
                  <a:lnTo>
                    <a:pt x="84" y="0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66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6"/>
                  </a:lnTo>
                  <a:lnTo>
                    <a:pt x="6" y="95"/>
                  </a:lnTo>
                  <a:lnTo>
                    <a:pt x="18" y="119"/>
                  </a:lnTo>
                  <a:lnTo>
                    <a:pt x="30" y="125"/>
                  </a:lnTo>
                  <a:lnTo>
                    <a:pt x="48" y="131"/>
                  </a:lnTo>
                  <a:lnTo>
                    <a:pt x="66" y="125"/>
                  </a:lnTo>
                  <a:lnTo>
                    <a:pt x="78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0" y="101"/>
                  </a:lnTo>
                  <a:lnTo>
                    <a:pt x="78" y="113"/>
                  </a:lnTo>
                  <a:lnTo>
                    <a:pt x="66" y="125"/>
                  </a:lnTo>
                  <a:lnTo>
                    <a:pt x="54" y="125"/>
                  </a:lnTo>
                  <a:lnTo>
                    <a:pt x="42" y="119"/>
                  </a:lnTo>
                  <a:lnTo>
                    <a:pt x="30" y="113"/>
                  </a:lnTo>
                  <a:lnTo>
                    <a:pt x="24" y="95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6" y="12"/>
                  </a:lnTo>
                  <a:lnTo>
                    <a:pt x="72" y="18"/>
                  </a:lnTo>
                  <a:lnTo>
                    <a:pt x="84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2"/>
            <p:cNvSpPr>
              <a:spLocks noEditPoints="1"/>
            </p:cNvSpPr>
            <p:nvPr/>
          </p:nvSpPr>
          <p:spPr bwMode="auto">
            <a:xfrm>
              <a:off x="830" y="2100"/>
              <a:ext cx="39" cy="60"/>
            </a:xfrm>
            <a:custGeom>
              <a:avLst/>
              <a:gdLst>
                <a:gd name="T0" fmla="*/ 18 w 66"/>
                <a:gd name="T1" fmla="*/ 0 h 89"/>
                <a:gd name="T2" fmla="*/ 11 w 66"/>
                <a:gd name="T3" fmla="*/ 4 h 89"/>
                <a:gd name="T4" fmla="*/ 4 w 66"/>
                <a:gd name="T5" fmla="*/ 8 h 89"/>
                <a:gd name="T6" fmla="*/ 0 w 66"/>
                <a:gd name="T7" fmla="*/ 28 h 89"/>
                <a:gd name="T8" fmla="*/ 4 w 66"/>
                <a:gd name="T9" fmla="*/ 52 h 89"/>
                <a:gd name="T10" fmla="*/ 11 w 66"/>
                <a:gd name="T11" fmla="*/ 56 h 89"/>
                <a:gd name="T12" fmla="*/ 18 w 66"/>
                <a:gd name="T13" fmla="*/ 60 h 89"/>
                <a:gd name="T14" fmla="*/ 28 w 66"/>
                <a:gd name="T15" fmla="*/ 56 h 89"/>
                <a:gd name="T16" fmla="*/ 35 w 66"/>
                <a:gd name="T17" fmla="*/ 52 h 89"/>
                <a:gd name="T18" fmla="*/ 39 w 66"/>
                <a:gd name="T19" fmla="*/ 28 h 89"/>
                <a:gd name="T20" fmla="*/ 35 w 66"/>
                <a:gd name="T21" fmla="*/ 8 h 89"/>
                <a:gd name="T22" fmla="*/ 28 w 66"/>
                <a:gd name="T23" fmla="*/ 4 h 89"/>
                <a:gd name="T24" fmla="*/ 18 w 66"/>
                <a:gd name="T25" fmla="*/ 0 h 89"/>
                <a:gd name="T26" fmla="*/ 18 w 66"/>
                <a:gd name="T27" fmla="*/ 0 h 89"/>
                <a:gd name="T28" fmla="*/ 21 w 66"/>
                <a:gd name="T29" fmla="*/ 56 h 89"/>
                <a:gd name="T30" fmla="*/ 14 w 66"/>
                <a:gd name="T31" fmla="*/ 52 h 89"/>
                <a:gd name="T32" fmla="*/ 11 w 66"/>
                <a:gd name="T33" fmla="*/ 44 h 89"/>
                <a:gd name="T34" fmla="*/ 7 w 66"/>
                <a:gd name="T35" fmla="*/ 32 h 89"/>
                <a:gd name="T36" fmla="*/ 7 w 66"/>
                <a:gd name="T37" fmla="*/ 24 h 89"/>
                <a:gd name="T38" fmla="*/ 11 w 66"/>
                <a:gd name="T39" fmla="*/ 8 h 89"/>
                <a:gd name="T40" fmla="*/ 18 w 66"/>
                <a:gd name="T41" fmla="*/ 4 h 89"/>
                <a:gd name="T42" fmla="*/ 25 w 66"/>
                <a:gd name="T43" fmla="*/ 8 h 89"/>
                <a:gd name="T44" fmla="*/ 28 w 66"/>
                <a:gd name="T45" fmla="*/ 12 h 89"/>
                <a:gd name="T46" fmla="*/ 32 w 66"/>
                <a:gd name="T47" fmla="*/ 32 h 89"/>
                <a:gd name="T48" fmla="*/ 32 w 66"/>
                <a:gd name="T49" fmla="*/ 44 h 89"/>
                <a:gd name="T50" fmla="*/ 28 w 66"/>
                <a:gd name="T51" fmla="*/ 52 h 89"/>
                <a:gd name="T52" fmla="*/ 21 w 66"/>
                <a:gd name="T53" fmla="*/ 56 h 89"/>
                <a:gd name="T54" fmla="*/ 21 w 66"/>
                <a:gd name="T55" fmla="*/ 56 h 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6" h="89">
                  <a:moveTo>
                    <a:pt x="30" y="0"/>
                  </a:moveTo>
                  <a:lnTo>
                    <a:pt x="18" y="6"/>
                  </a:lnTo>
                  <a:lnTo>
                    <a:pt x="6" y="12"/>
                  </a:lnTo>
                  <a:lnTo>
                    <a:pt x="0" y="41"/>
                  </a:lnTo>
                  <a:lnTo>
                    <a:pt x="6" y="77"/>
                  </a:lnTo>
                  <a:lnTo>
                    <a:pt x="18" y="83"/>
                  </a:lnTo>
                  <a:lnTo>
                    <a:pt x="30" y="89"/>
                  </a:lnTo>
                  <a:lnTo>
                    <a:pt x="48" y="83"/>
                  </a:lnTo>
                  <a:lnTo>
                    <a:pt x="60" y="77"/>
                  </a:lnTo>
                  <a:lnTo>
                    <a:pt x="66" y="41"/>
                  </a:lnTo>
                  <a:lnTo>
                    <a:pt x="60" y="12"/>
                  </a:lnTo>
                  <a:lnTo>
                    <a:pt x="48" y="6"/>
                  </a:lnTo>
                  <a:lnTo>
                    <a:pt x="30" y="0"/>
                  </a:lnTo>
                  <a:close/>
                  <a:moveTo>
                    <a:pt x="36" y="83"/>
                  </a:moveTo>
                  <a:lnTo>
                    <a:pt x="24" y="77"/>
                  </a:lnTo>
                  <a:lnTo>
                    <a:pt x="18" y="65"/>
                  </a:lnTo>
                  <a:lnTo>
                    <a:pt x="12" y="47"/>
                  </a:lnTo>
                  <a:lnTo>
                    <a:pt x="12" y="35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54" y="47"/>
                  </a:lnTo>
                  <a:lnTo>
                    <a:pt x="54" y="65"/>
                  </a:lnTo>
                  <a:lnTo>
                    <a:pt x="48" y="77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872" y="2072"/>
              <a:ext cx="22" cy="88"/>
            </a:xfrm>
            <a:custGeom>
              <a:avLst/>
              <a:gdLst>
                <a:gd name="T0" fmla="*/ 0 w 36"/>
                <a:gd name="T1" fmla="*/ 88 h 131"/>
                <a:gd name="T2" fmla="*/ 22 w 36"/>
                <a:gd name="T3" fmla="*/ 88 h 131"/>
                <a:gd name="T4" fmla="*/ 22 w 36"/>
                <a:gd name="T5" fmla="*/ 84 h 131"/>
                <a:gd name="T6" fmla="*/ 15 w 36"/>
                <a:gd name="T7" fmla="*/ 80 h 131"/>
                <a:gd name="T8" fmla="*/ 15 w 36"/>
                <a:gd name="T9" fmla="*/ 72 h 131"/>
                <a:gd name="T10" fmla="*/ 15 w 36"/>
                <a:gd name="T11" fmla="*/ 28 h 131"/>
                <a:gd name="T12" fmla="*/ 15 w 36"/>
                <a:gd name="T13" fmla="*/ 28 h 131"/>
                <a:gd name="T14" fmla="*/ 7 w 36"/>
                <a:gd name="T15" fmla="*/ 32 h 131"/>
                <a:gd name="T16" fmla="*/ 0 w 36"/>
                <a:gd name="T17" fmla="*/ 36 h 131"/>
                <a:gd name="T18" fmla="*/ 0 w 36"/>
                <a:gd name="T19" fmla="*/ 36 h 131"/>
                <a:gd name="T20" fmla="*/ 4 w 36"/>
                <a:gd name="T21" fmla="*/ 36 h 131"/>
                <a:gd name="T22" fmla="*/ 4 w 36"/>
                <a:gd name="T23" fmla="*/ 36 h 131"/>
                <a:gd name="T24" fmla="*/ 7 w 36"/>
                <a:gd name="T25" fmla="*/ 36 h 131"/>
                <a:gd name="T26" fmla="*/ 7 w 36"/>
                <a:gd name="T27" fmla="*/ 44 h 131"/>
                <a:gd name="T28" fmla="*/ 7 w 36"/>
                <a:gd name="T29" fmla="*/ 72 h 131"/>
                <a:gd name="T30" fmla="*/ 7 w 36"/>
                <a:gd name="T31" fmla="*/ 80 h 131"/>
                <a:gd name="T32" fmla="*/ 7 w 36"/>
                <a:gd name="T33" fmla="*/ 84 h 131"/>
                <a:gd name="T34" fmla="*/ 0 w 36"/>
                <a:gd name="T35" fmla="*/ 84 h 131"/>
                <a:gd name="T36" fmla="*/ 0 w 36"/>
                <a:gd name="T37" fmla="*/ 88 h 131"/>
                <a:gd name="T38" fmla="*/ 7 w 36"/>
                <a:gd name="T39" fmla="*/ 8 h 131"/>
                <a:gd name="T40" fmla="*/ 7 w 36"/>
                <a:gd name="T41" fmla="*/ 12 h 131"/>
                <a:gd name="T42" fmla="*/ 11 w 36"/>
                <a:gd name="T43" fmla="*/ 12 h 131"/>
                <a:gd name="T44" fmla="*/ 15 w 36"/>
                <a:gd name="T45" fmla="*/ 12 h 131"/>
                <a:gd name="T46" fmla="*/ 15 w 36"/>
                <a:gd name="T47" fmla="*/ 8 h 131"/>
                <a:gd name="T48" fmla="*/ 15 w 36"/>
                <a:gd name="T49" fmla="*/ 4 h 131"/>
                <a:gd name="T50" fmla="*/ 11 w 36"/>
                <a:gd name="T51" fmla="*/ 0 h 131"/>
                <a:gd name="T52" fmla="*/ 7 w 36"/>
                <a:gd name="T53" fmla="*/ 4 h 131"/>
                <a:gd name="T54" fmla="*/ 7 w 36"/>
                <a:gd name="T55" fmla="*/ 8 h 131"/>
                <a:gd name="T56" fmla="*/ 7 w 36"/>
                <a:gd name="T57" fmla="*/ 8 h 1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131">
                  <a:moveTo>
                    <a:pt x="0" y="131"/>
                  </a:moveTo>
                  <a:lnTo>
                    <a:pt x="36" y="131"/>
                  </a:lnTo>
                  <a:lnTo>
                    <a:pt x="36" y="125"/>
                  </a:lnTo>
                  <a:lnTo>
                    <a:pt x="24" y="119"/>
                  </a:lnTo>
                  <a:lnTo>
                    <a:pt x="24" y="107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107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0" y="131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4"/>
            <p:cNvSpPr>
              <a:spLocks/>
            </p:cNvSpPr>
            <p:nvPr/>
          </p:nvSpPr>
          <p:spPr bwMode="auto">
            <a:xfrm>
              <a:off x="897" y="2072"/>
              <a:ext cx="21" cy="88"/>
            </a:xfrm>
            <a:custGeom>
              <a:avLst/>
              <a:gdLst>
                <a:gd name="T0" fmla="*/ 0 w 35"/>
                <a:gd name="T1" fmla="*/ 88 h 131"/>
                <a:gd name="T2" fmla="*/ 21 w 35"/>
                <a:gd name="T3" fmla="*/ 88 h 131"/>
                <a:gd name="T4" fmla="*/ 21 w 35"/>
                <a:gd name="T5" fmla="*/ 84 h 131"/>
                <a:gd name="T6" fmla="*/ 17 w 35"/>
                <a:gd name="T7" fmla="*/ 84 h 131"/>
                <a:gd name="T8" fmla="*/ 17 w 35"/>
                <a:gd name="T9" fmla="*/ 76 h 131"/>
                <a:gd name="T10" fmla="*/ 17 w 35"/>
                <a:gd name="T11" fmla="*/ 0 h 131"/>
                <a:gd name="T12" fmla="*/ 14 w 35"/>
                <a:gd name="T13" fmla="*/ 0 h 131"/>
                <a:gd name="T14" fmla="*/ 7 w 35"/>
                <a:gd name="T15" fmla="*/ 4 h 131"/>
                <a:gd name="T16" fmla="*/ 0 w 35"/>
                <a:gd name="T17" fmla="*/ 4 h 131"/>
                <a:gd name="T18" fmla="*/ 0 w 35"/>
                <a:gd name="T19" fmla="*/ 8 h 131"/>
                <a:gd name="T20" fmla="*/ 3 w 35"/>
                <a:gd name="T21" fmla="*/ 8 h 131"/>
                <a:gd name="T22" fmla="*/ 3 w 35"/>
                <a:gd name="T23" fmla="*/ 8 h 131"/>
                <a:gd name="T24" fmla="*/ 7 w 35"/>
                <a:gd name="T25" fmla="*/ 8 h 131"/>
                <a:gd name="T26" fmla="*/ 7 w 35"/>
                <a:gd name="T27" fmla="*/ 16 h 131"/>
                <a:gd name="T28" fmla="*/ 7 w 35"/>
                <a:gd name="T29" fmla="*/ 76 h 131"/>
                <a:gd name="T30" fmla="*/ 7 w 35"/>
                <a:gd name="T31" fmla="*/ 84 h 131"/>
                <a:gd name="T32" fmla="*/ 0 w 35"/>
                <a:gd name="T33" fmla="*/ 84 h 131"/>
                <a:gd name="T34" fmla="*/ 0 w 35"/>
                <a:gd name="T35" fmla="*/ 88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31">
                  <a:moveTo>
                    <a:pt x="0" y="131"/>
                  </a:moveTo>
                  <a:lnTo>
                    <a:pt x="35" y="131"/>
                  </a:lnTo>
                  <a:lnTo>
                    <a:pt x="35" y="125"/>
                  </a:lnTo>
                  <a:lnTo>
                    <a:pt x="29" y="125"/>
                  </a:lnTo>
                  <a:lnTo>
                    <a:pt x="29" y="11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1" y="12"/>
                  </a:lnTo>
                  <a:lnTo>
                    <a:pt x="11" y="24"/>
                  </a:lnTo>
                  <a:lnTo>
                    <a:pt x="11" y="113"/>
                  </a:lnTo>
                  <a:lnTo>
                    <a:pt x="11" y="125"/>
                  </a:lnTo>
                  <a:lnTo>
                    <a:pt x="0" y="12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5"/>
            <p:cNvSpPr>
              <a:spLocks/>
            </p:cNvSpPr>
            <p:nvPr/>
          </p:nvSpPr>
          <p:spPr bwMode="auto">
            <a:xfrm>
              <a:off x="953" y="2072"/>
              <a:ext cx="25" cy="88"/>
            </a:xfrm>
            <a:custGeom>
              <a:avLst/>
              <a:gdLst>
                <a:gd name="T0" fmla="*/ 0 w 42"/>
                <a:gd name="T1" fmla="*/ 88 h 131"/>
                <a:gd name="T2" fmla="*/ 25 w 42"/>
                <a:gd name="T3" fmla="*/ 88 h 131"/>
                <a:gd name="T4" fmla="*/ 25 w 42"/>
                <a:gd name="T5" fmla="*/ 84 h 131"/>
                <a:gd name="T6" fmla="*/ 21 w 42"/>
                <a:gd name="T7" fmla="*/ 84 h 131"/>
                <a:gd name="T8" fmla="*/ 18 w 42"/>
                <a:gd name="T9" fmla="*/ 76 h 131"/>
                <a:gd name="T10" fmla="*/ 18 w 42"/>
                <a:gd name="T11" fmla="*/ 0 h 131"/>
                <a:gd name="T12" fmla="*/ 18 w 42"/>
                <a:gd name="T13" fmla="*/ 0 h 131"/>
                <a:gd name="T14" fmla="*/ 0 w 42"/>
                <a:gd name="T15" fmla="*/ 12 h 131"/>
                <a:gd name="T16" fmla="*/ 0 w 42"/>
                <a:gd name="T17" fmla="*/ 12 h 131"/>
                <a:gd name="T18" fmla="*/ 7 w 42"/>
                <a:gd name="T19" fmla="*/ 12 h 131"/>
                <a:gd name="T20" fmla="*/ 7 w 42"/>
                <a:gd name="T21" fmla="*/ 12 h 131"/>
                <a:gd name="T22" fmla="*/ 11 w 42"/>
                <a:gd name="T23" fmla="*/ 16 h 131"/>
                <a:gd name="T24" fmla="*/ 11 w 42"/>
                <a:gd name="T25" fmla="*/ 16 h 131"/>
                <a:gd name="T26" fmla="*/ 11 w 42"/>
                <a:gd name="T27" fmla="*/ 76 h 131"/>
                <a:gd name="T28" fmla="*/ 7 w 42"/>
                <a:gd name="T29" fmla="*/ 84 h 131"/>
                <a:gd name="T30" fmla="*/ 0 w 42"/>
                <a:gd name="T31" fmla="*/ 84 h 131"/>
                <a:gd name="T32" fmla="*/ 0 w 42"/>
                <a:gd name="T33" fmla="*/ 88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31">
                  <a:moveTo>
                    <a:pt x="0" y="131"/>
                  </a:moveTo>
                  <a:lnTo>
                    <a:pt x="42" y="131"/>
                  </a:lnTo>
                  <a:lnTo>
                    <a:pt x="42" y="125"/>
                  </a:lnTo>
                  <a:lnTo>
                    <a:pt x="36" y="125"/>
                  </a:lnTo>
                  <a:lnTo>
                    <a:pt x="30" y="113"/>
                  </a:lnTo>
                  <a:lnTo>
                    <a:pt x="30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113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26"/>
            <p:cNvSpPr>
              <a:spLocks/>
            </p:cNvSpPr>
            <p:nvPr/>
          </p:nvSpPr>
          <p:spPr bwMode="auto">
            <a:xfrm>
              <a:off x="2316" y="2072"/>
              <a:ext cx="57" cy="88"/>
            </a:xfrm>
            <a:custGeom>
              <a:avLst/>
              <a:gdLst>
                <a:gd name="T0" fmla="*/ 53 w 96"/>
                <a:gd name="T1" fmla="*/ 28 h 131"/>
                <a:gd name="T2" fmla="*/ 53 w 96"/>
                <a:gd name="T3" fmla="*/ 0 h 131"/>
                <a:gd name="T4" fmla="*/ 53 w 96"/>
                <a:gd name="T5" fmla="*/ 0 h 131"/>
                <a:gd name="T6" fmla="*/ 50 w 96"/>
                <a:gd name="T7" fmla="*/ 4 h 131"/>
                <a:gd name="T8" fmla="*/ 50 w 96"/>
                <a:gd name="T9" fmla="*/ 4 h 131"/>
                <a:gd name="T10" fmla="*/ 43 w 96"/>
                <a:gd name="T11" fmla="*/ 4 h 131"/>
                <a:gd name="T12" fmla="*/ 32 w 96"/>
                <a:gd name="T13" fmla="*/ 0 h 131"/>
                <a:gd name="T14" fmla="*/ 21 w 96"/>
                <a:gd name="T15" fmla="*/ 4 h 131"/>
                <a:gd name="T16" fmla="*/ 11 w 96"/>
                <a:gd name="T17" fmla="*/ 12 h 131"/>
                <a:gd name="T18" fmla="*/ 4 w 96"/>
                <a:gd name="T19" fmla="*/ 24 h 131"/>
                <a:gd name="T20" fmla="*/ 0 w 96"/>
                <a:gd name="T21" fmla="*/ 44 h 131"/>
                <a:gd name="T22" fmla="*/ 4 w 96"/>
                <a:gd name="T23" fmla="*/ 64 h 131"/>
                <a:gd name="T24" fmla="*/ 11 w 96"/>
                <a:gd name="T25" fmla="*/ 80 h 131"/>
                <a:gd name="T26" fmla="*/ 21 w 96"/>
                <a:gd name="T27" fmla="*/ 84 h 131"/>
                <a:gd name="T28" fmla="*/ 32 w 96"/>
                <a:gd name="T29" fmla="*/ 88 h 131"/>
                <a:gd name="T30" fmla="*/ 43 w 96"/>
                <a:gd name="T31" fmla="*/ 84 h 131"/>
                <a:gd name="T32" fmla="*/ 50 w 96"/>
                <a:gd name="T33" fmla="*/ 80 h 131"/>
                <a:gd name="T34" fmla="*/ 57 w 96"/>
                <a:gd name="T35" fmla="*/ 76 h 131"/>
                <a:gd name="T36" fmla="*/ 57 w 96"/>
                <a:gd name="T37" fmla="*/ 72 h 131"/>
                <a:gd name="T38" fmla="*/ 53 w 96"/>
                <a:gd name="T39" fmla="*/ 68 h 131"/>
                <a:gd name="T40" fmla="*/ 50 w 96"/>
                <a:gd name="T41" fmla="*/ 76 h 131"/>
                <a:gd name="T42" fmla="*/ 43 w 96"/>
                <a:gd name="T43" fmla="*/ 84 h 131"/>
                <a:gd name="T44" fmla="*/ 36 w 96"/>
                <a:gd name="T45" fmla="*/ 84 h 131"/>
                <a:gd name="T46" fmla="*/ 25 w 96"/>
                <a:gd name="T47" fmla="*/ 80 h 131"/>
                <a:gd name="T48" fmla="*/ 18 w 96"/>
                <a:gd name="T49" fmla="*/ 76 h 131"/>
                <a:gd name="T50" fmla="*/ 14 w 96"/>
                <a:gd name="T51" fmla="*/ 64 h 131"/>
                <a:gd name="T52" fmla="*/ 11 w 96"/>
                <a:gd name="T53" fmla="*/ 44 h 131"/>
                <a:gd name="T54" fmla="*/ 14 w 96"/>
                <a:gd name="T55" fmla="*/ 24 h 131"/>
                <a:gd name="T56" fmla="*/ 18 w 96"/>
                <a:gd name="T57" fmla="*/ 12 h 131"/>
                <a:gd name="T58" fmla="*/ 25 w 96"/>
                <a:gd name="T59" fmla="*/ 8 h 131"/>
                <a:gd name="T60" fmla="*/ 32 w 96"/>
                <a:gd name="T61" fmla="*/ 4 h 131"/>
                <a:gd name="T62" fmla="*/ 39 w 96"/>
                <a:gd name="T63" fmla="*/ 8 h 131"/>
                <a:gd name="T64" fmla="*/ 46 w 96"/>
                <a:gd name="T65" fmla="*/ 12 h 131"/>
                <a:gd name="T66" fmla="*/ 53 w 96"/>
                <a:gd name="T67" fmla="*/ 28 h 131"/>
                <a:gd name="T68" fmla="*/ 53 w 96"/>
                <a:gd name="T69" fmla="*/ 28 h 1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" h="131">
                  <a:moveTo>
                    <a:pt x="90" y="42"/>
                  </a:moveTo>
                  <a:lnTo>
                    <a:pt x="90" y="0"/>
                  </a:lnTo>
                  <a:lnTo>
                    <a:pt x="84" y="6"/>
                  </a:lnTo>
                  <a:lnTo>
                    <a:pt x="72" y="6"/>
                  </a:lnTo>
                  <a:lnTo>
                    <a:pt x="54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6"/>
                  </a:lnTo>
                  <a:lnTo>
                    <a:pt x="6" y="95"/>
                  </a:lnTo>
                  <a:lnTo>
                    <a:pt x="18" y="119"/>
                  </a:lnTo>
                  <a:lnTo>
                    <a:pt x="36" y="125"/>
                  </a:lnTo>
                  <a:lnTo>
                    <a:pt x="54" y="131"/>
                  </a:lnTo>
                  <a:lnTo>
                    <a:pt x="72" y="125"/>
                  </a:lnTo>
                  <a:lnTo>
                    <a:pt x="84" y="119"/>
                  </a:lnTo>
                  <a:lnTo>
                    <a:pt x="96" y="113"/>
                  </a:lnTo>
                  <a:lnTo>
                    <a:pt x="96" y="107"/>
                  </a:lnTo>
                  <a:lnTo>
                    <a:pt x="90" y="101"/>
                  </a:lnTo>
                  <a:lnTo>
                    <a:pt x="84" y="113"/>
                  </a:lnTo>
                  <a:lnTo>
                    <a:pt x="72" y="125"/>
                  </a:lnTo>
                  <a:lnTo>
                    <a:pt x="60" y="125"/>
                  </a:lnTo>
                  <a:lnTo>
                    <a:pt x="42" y="119"/>
                  </a:lnTo>
                  <a:lnTo>
                    <a:pt x="30" y="113"/>
                  </a:lnTo>
                  <a:lnTo>
                    <a:pt x="24" y="95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66" y="12"/>
                  </a:lnTo>
                  <a:lnTo>
                    <a:pt x="78" y="18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2377" y="2100"/>
              <a:ext cx="42" cy="60"/>
            </a:xfrm>
            <a:custGeom>
              <a:avLst/>
              <a:gdLst>
                <a:gd name="T0" fmla="*/ 21 w 71"/>
                <a:gd name="T1" fmla="*/ 0 h 89"/>
                <a:gd name="T2" fmla="*/ 14 w 71"/>
                <a:gd name="T3" fmla="*/ 4 h 89"/>
                <a:gd name="T4" fmla="*/ 7 w 71"/>
                <a:gd name="T5" fmla="*/ 8 h 89"/>
                <a:gd name="T6" fmla="*/ 4 w 71"/>
                <a:gd name="T7" fmla="*/ 16 h 89"/>
                <a:gd name="T8" fmla="*/ 0 w 71"/>
                <a:gd name="T9" fmla="*/ 28 h 89"/>
                <a:gd name="T10" fmla="*/ 4 w 71"/>
                <a:gd name="T11" fmla="*/ 40 h 89"/>
                <a:gd name="T12" fmla="*/ 7 w 71"/>
                <a:gd name="T13" fmla="*/ 52 h 89"/>
                <a:gd name="T14" fmla="*/ 14 w 71"/>
                <a:gd name="T15" fmla="*/ 56 h 89"/>
                <a:gd name="T16" fmla="*/ 21 w 71"/>
                <a:gd name="T17" fmla="*/ 60 h 89"/>
                <a:gd name="T18" fmla="*/ 31 w 71"/>
                <a:gd name="T19" fmla="*/ 56 h 89"/>
                <a:gd name="T20" fmla="*/ 38 w 71"/>
                <a:gd name="T21" fmla="*/ 52 h 89"/>
                <a:gd name="T22" fmla="*/ 42 w 71"/>
                <a:gd name="T23" fmla="*/ 28 h 89"/>
                <a:gd name="T24" fmla="*/ 42 w 71"/>
                <a:gd name="T25" fmla="*/ 16 h 89"/>
                <a:gd name="T26" fmla="*/ 35 w 71"/>
                <a:gd name="T27" fmla="*/ 8 h 89"/>
                <a:gd name="T28" fmla="*/ 28 w 71"/>
                <a:gd name="T29" fmla="*/ 4 h 89"/>
                <a:gd name="T30" fmla="*/ 21 w 71"/>
                <a:gd name="T31" fmla="*/ 0 h 89"/>
                <a:gd name="T32" fmla="*/ 21 w 71"/>
                <a:gd name="T33" fmla="*/ 0 h 89"/>
                <a:gd name="T34" fmla="*/ 21 w 71"/>
                <a:gd name="T35" fmla="*/ 56 h 89"/>
                <a:gd name="T36" fmla="*/ 14 w 71"/>
                <a:gd name="T37" fmla="*/ 52 h 89"/>
                <a:gd name="T38" fmla="*/ 11 w 71"/>
                <a:gd name="T39" fmla="*/ 44 h 89"/>
                <a:gd name="T40" fmla="*/ 11 w 71"/>
                <a:gd name="T41" fmla="*/ 32 h 89"/>
                <a:gd name="T42" fmla="*/ 11 w 71"/>
                <a:gd name="T43" fmla="*/ 24 h 89"/>
                <a:gd name="T44" fmla="*/ 14 w 71"/>
                <a:gd name="T45" fmla="*/ 8 h 89"/>
                <a:gd name="T46" fmla="*/ 21 w 71"/>
                <a:gd name="T47" fmla="*/ 4 h 89"/>
                <a:gd name="T48" fmla="*/ 25 w 71"/>
                <a:gd name="T49" fmla="*/ 8 h 89"/>
                <a:gd name="T50" fmla="*/ 28 w 71"/>
                <a:gd name="T51" fmla="*/ 12 h 89"/>
                <a:gd name="T52" fmla="*/ 31 w 71"/>
                <a:gd name="T53" fmla="*/ 32 h 89"/>
                <a:gd name="T54" fmla="*/ 31 w 71"/>
                <a:gd name="T55" fmla="*/ 44 h 89"/>
                <a:gd name="T56" fmla="*/ 28 w 71"/>
                <a:gd name="T57" fmla="*/ 52 h 89"/>
                <a:gd name="T58" fmla="*/ 21 w 71"/>
                <a:gd name="T59" fmla="*/ 56 h 89"/>
                <a:gd name="T60" fmla="*/ 21 w 71"/>
                <a:gd name="T61" fmla="*/ 56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1" h="89">
                  <a:moveTo>
                    <a:pt x="36" y="0"/>
                  </a:moveTo>
                  <a:lnTo>
                    <a:pt x="24" y="6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12" y="77"/>
                  </a:lnTo>
                  <a:lnTo>
                    <a:pt x="24" y="83"/>
                  </a:lnTo>
                  <a:lnTo>
                    <a:pt x="36" y="89"/>
                  </a:lnTo>
                  <a:lnTo>
                    <a:pt x="53" y="83"/>
                  </a:lnTo>
                  <a:lnTo>
                    <a:pt x="65" y="77"/>
                  </a:lnTo>
                  <a:lnTo>
                    <a:pt x="71" y="41"/>
                  </a:lnTo>
                  <a:lnTo>
                    <a:pt x="71" y="24"/>
                  </a:lnTo>
                  <a:lnTo>
                    <a:pt x="59" y="12"/>
                  </a:lnTo>
                  <a:lnTo>
                    <a:pt x="48" y="6"/>
                  </a:lnTo>
                  <a:lnTo>
                    <a:pt x="36" y="0"/>
                  </a:lnTo>
                  <a:close/>
                  <a:moveTo>
                    <a:pt x="36" y="83"/>
                  </a:moveTo>
                  <a:lnTo>
                    <a:pt x="24" y="77"/>
                  </a:lnTo>
                  <a:lnTo>
                    <a:pt x="18" y="65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12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53" y="47"/>
                  </a:lnTo>
                  <a:lnTo>
                    <a:pt x="53" y="65"/>
                  </a:lnTo>
                  <a:lnTo>
                    <a:pt x="48" y="77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28"/>
            <p:cNvSpPr>
              <a:spLocks noEditPoints="1"/>
            </p:cNvSpPr>
            <p:nvPr/>
          </p:nvSpPr>
          <p:spPr bwMode="auto">
            <a:xfrm>
              <a:off x="2422" y="2072"/>
              <a:ext cx="21" cy="88"/>
            </a:xfrm>
            <a:custGeom>
              <a:avLst/>
              <a:gdLst>
                <a:gd name="T0" fmla="*/ 0 w 36"/>
                <a:gd name="T1" fmla="*/ 88 h 131"/>
                <a:gd name="T2" fmla="*/ 21 w 36"/>
                <a:gd name="T3" fmla="*/ 88 h 131"/>
                <a:gd name="T4" fmla="*/ 21 w 36"/>
                <a:gd name="T5" fmla="*/ 84 h 131"/>
                <a:gd name="T6" fmla="*/ 14 w 36"/>
                <a:gd name="T7" fmla="*/ 80 h 131"/>
                <a:gd name="T8" fmla="*/ 14 w 36"/>
                <a:gd name="T9" fmla="*/ 72 h 131"/>
                <a:gd name="T10" fmla="*/ 14 w 36"/>
                <a:gd name="T11" fmla="*/ 28 h 131"/>
                <a:gd name="T12" fmla="*/ 14 w 36"/>
                <a:gd name="T13" fmla="*/ 28 h 131"/>
                <a:gd name="T14" fmla="*/ 7 w 36"/>
                <a:gd name="T15" fmla="*/ 32 h 131"/>
                <a:gd name="T16" fmla="*/ 0 w 36"/>
                <a:gd name="T17" fmla="*/ 36 h 131"/>
                <a:gd name="T18" fmla="*/ 0 w 36"/>
                <a:gd name="T19" fmla="*/ 36 h 131"/>
                <a:gd name="T20" fmla="*/ 4 w 36"/>
                <a:gd name="T21" fmla="*/ 36 h 131"/>
                <a:gd name="T22" fmla="*/ 4 w 36"/>
                <a:gd name="T23" fmla="*/ 36 h 131"/>
                <a:gd name="T24" fmla="*/ 7 w 36"/>
                <a:gd name="T25" fmla="*/ 36 h 131"/>
                <a:gd name="T26" fmla="*/ 7 w 36"/>
                <a:gd name="T27" fmla="*/ 44 h 131"/>
                <a:gd name="T28" fmla="*/ 7 w 36"/>
                <a:gd name="T29" fmla="*/ 72 h 131"/>
                <a:gd name="T30" fmla="*/ 7 w 36"/>
                <a:gd name="T31" fmla="*/ 80 h 131"/>
                <a:gd name="T32" fmla="*/ 4 w 36"/>
                <a:gd name="T33" fmla="*/ 84 h 131"/>
                <a:gd name="T34" fmla="*/ 0 w 36"/>
                <a:gd name="T35" fmla="*/ 84 h 131"/>
                <a:gd name="T36" fmla="*/ 0 w 36"/>
                <a:gd name="T37" fmla="*/ 88 h 131"/>
                <a:gd name="T38" fmla="*/ 4 w 36"/>
                <a:gd name="T39" fmla="*/ 8 h 131"/>
                <a:gd name="T40" fmla="*/ 7 w 36"/>
                <a:gd name="T41" fmla="*/ 12 h 131"/>
                <a:gd name="T42" fmla="*/ 11 w 36"/>
                <a:gd name="T43" fmla="*/ 12 h 131"/>
                <a:gd name="T44" fmla="*/ 14 w 36"/>
                <a:gd name="T45" fmla="*/ 12 h 131"/>
                <a:gd name="T46" fmla="*/ 14 w 36"/>
                <a:gd name="T47" fmla="*/ 8 h 131"/>
                <a:gd name="T48" fmla="*/ 14 w 36"/>
                <a:gd name="T49" fmla="*/ 4 h 131"/>
                <a:gd name="T50" fmla="*/ 11 w 36"/>
                <a:gd name="T51" fmla="*/ 0 h 131"/>
                <a:gd name="T52" fmla="*/ 7 w 36"/>
                <a:gd name="T53" fmla="*/ 4 h 131"/>
                <a:gd name="T54" fmla="*/ 4 w 36"/>
                <a:gd name="T55" fmla="*/ 8 h 131"/>
                <a:gd name="T56" fmla="*/ 4 w 36"/>
                <a:gd name="T57" fmla="*/ 8 h 1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131">
                  <a:moveTo>
                    <a:pt x="0" y="131"/>
                  </a:moveTo>
                  <a:lnTo>
                    <a:pt x="36" y="131"/>
                  </a:lnTo>
                  <a:lnTo>
                    <a:pt x="36" y="125"/>
                  </a:lnTo>
                  <a:lnTo>
                    <a:pt x="24" y="119"/>
                  </a:lnTo>
                  <a:lnTo>
                    <a:pt x="24" y="107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107"/>
                  </a:lnTo>
                  <a:lnTo>
                    <a:pt x="12" y="119"/>
                  </a:lnTo>
                  <a:lnTo>
                    <a:pt x="6" y="125"/>
                  </a:lnTo>
                  <a:lnTo>
                    <a:pt x="0" y="125"/>
                  </a:lnTo>
                  <a:lnTo>
                    <a:pt x="0" y="131"/>
                  </a:lnTo>
                  <a:close/>
                  <a:moveTo>
                    <a:pt x="6" y="12"/>
                  </a:move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9"/>
            <p:cNvSpPr>
              <a:spLocks/>
            </p:cNvSpPr>
            <p:nvPr/>
          </p:nvSpPr>
          <p:spPr bwMode="auto">
            <a:xfrm>
              <a:off x="2447" y="2072"/>
              <a:ext cx="21" cy="88"/>
            </a:xfrm>
            <a:custGeom>
              <a:avLst/>
              <a:gdLst>
                <a:gd name="T0" fmla="*/ 0 w 36"/>
                <a:gd name="T1" fmla="*/ 88 h 131"/>
                <a:gd name="T2" fmla="*/ 21 w 36"/>
                <a:gd name="T3" fmla="*/ 88 h 131"/>
                <a:gd name="T4" fmla="*/ 21 w 36"/>
                <a:gd name="T5" fmla="*/ 84 h 131"/>
                <a:gd name="T6" fmla="*/ 18 w 36"/>
                <a:gd name="T7" fmla="*/ 84 h 131"/>
                <a:gd name="T8" fmla="*/ 14 w 36"/>
                <a:gd name="T9" fmla="*/ 76 h 131"/>
                <a:gd name="T10" fmla="*/ 14 w 36"/>
                <a:gd name="T11" fmla="*/ 0 h 131"/>
                <a:gd name="T12" fmla="*/ 14 w 36"/>
                <a:gd name="T13" fmla="*/ 0 h 131"/>
                <a:gd name="T14" fmla="*/ 7 w 36"/>
                <a:gd name="T15" fmla="*/ 4 h 131"/>
                <a:gd name="T16" fmla="*/ 0 w 36"/>
                <a:gd name="T17" fmla="*/ 4 h 131"/>
                <a:gd name="T18" fmla="*/ 0 w 36"/>
                <a:gd name="T19" fmla="*/ 8 h 131"/>
                <a:gd name="T20" fmla="*/ 4 w 36"/>
                <a:gd name="T21" fmla="*/ 8 h 131"/>
                <a:gd name="T22" fmla="*/ 4 w 36"/>
                <a:gd name="T23" fmla="*/ 8 h 131"/>
                <a:gd name="T24" fmla="*/ 7 w 36"/>
                <a:gd name="T25" fmla="*/ 8 h 131"/>
                <a:gd name="T26" fmla="*/ 7 w 36"/>
                <a:gd name="T27" fmla="*/ 16 h 131"/>
                <a:gd name="T28" fmla="*/ 7 w 36"/>
                <a:gd name="T29" fmla="*/ 76 h 131"/>
                <a:gd name="T30" fmla="*/ 7 w 36"/>
                <a:gd name="T31" fmla="*/ 84 h 131"/>
                <a:gd name="T32" fmla="*/ 0 w 36"/>
                <a:gd name="T33" fmla="*/ 84 h 131"/>
                <a:gd name="T34" fmla="*/ 0 w 36"/>
                <a:gd name="T35" fmla="*/ 88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" h="131">
                  <a:moveTo>
                    <a:pt x="0" y="131"/>
                  </a:moveTo>
                  <a:lnTo>
                    <a:pt x="36" y="131"/>
                  </a:lnTo>
                  <a:lnTo>
                    <a:pt x="36" y="125"/>
                  </a:lnTo>
                  <a:lnTo>
                    <a:pt x="30" y="125"/>
                  </a:lnTo>
                  <a:lnTo>
                    <a:pt x="24" y="113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113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0"/>
            <p:cNvSpPr>
              <a:spLocks/>
            </p:cNvSpPr>
            <p:nvPr/>
          </p:nvSpPr>
          <p:spPr bwMode="auto">
            <a:xfrm>
              <a:off x="2496" y="2072"/>
              <a:ext cx="39" cy="88"/>
            </a:xfrm>
            <a:custGeom>
              <a:avLst/>
              <a:gdLst>
                <a:gd name="T0" fmla="*/ 39 w 66"/>
                <a:gd name="T1" fmla="*/ 68 h 131"/>
                <a:gd name="T2" fmla="*/ 39 w 66"/>
                <a:gd name="T3" fmla="*/ 68 h 131"/>
                <a:gd name="T4" fmla="*/ 35 w 66"/>
                <a:gd name="T5" fmla="*/ 76 h 131"/>
                <a:gd name="T6" fmla="*/ 32 w 66"/>
                <a:gd name="T7" fmla="*/ 76 h 131"/>
                <a:gd name="T8" fmla="*/ 7 w 66"/>
                <a:gd name="T9" fmla="*/ 76 h 131"/>
                <a:gd name="T10" fmla="*/ 25 w 66"/>
                <a:gd name="T11" fmla="*/ 56 h 131"/>
                <a:gd name="T12" fmla="*/ 32 w 66"/>
                <a:gd name="T13" fmla="*/ 40 h 131"/>
                <a:gd name="T14" fmla="*/ 35 w 66"/>
                <a:gd name="T15" fmla="*/ 24 h 131"/>
                <a:gd name="T16" fmla="*/ 32 w 66"/>
                <a:gd name="T17" fmla="*/ 8 h 131"/>
                <a:gd name="T18" fmla="*/ 18 w 66"/>
                <a:gd name="T19" fmla="*/ 0 h 131"/>
                <a:gd name="T20" fmla="*/ 7 w 66"/>
                <a:gd name="T21" fmla="*/ 8 h 131"/>
                <a:gd name="T22" fmla="*/ 0 w 66"/>
                <a:gd name="T23" fmla="*/ 24 h 131"/>
                <a:gd name="T24" fmla="*/ 0 w 66"/>
                <a:gd name="T25" fmla="*/ 28 h 131"/>
                <a:gd name="T26" fmla="*/ 7 w 66"/>
                <a:gd name="T27" fmla="*/ 16 h 131"/>
                <a:gd name="T28" fmla="*/ 14 w 66"/>
                <a:gd name="T29" fmla="*/ 12 h 131"/>
                <a:gd name="T30" fmla="*/ 25 w 66"/>
                <a:gd name="T31" fmla="*/ 16 h 131"/>
                <a:gd name="T32" fmla="*/ 28 w 66"/>
                <a:gd name="T33" fmla="*/ 28 h 131"/>
                <a:gd name="T34" fmla="*/ 25 w 66"/>
                <a:gd name="T35" fmla="*/ 44 h 131"/>
                <a:gd name="T36" fmla="*/ 14 w 66"/>
                <a:gd name="T37" fmla="*/ 60 h 131"/>
                <a:gd name="T38" fmla="*/ 0 w 66"/>
                <a:gd name="T39" fmla="*/ 84 h 131"/>
                <a:gd name="T40" fmla="*/ 0 w 66"/>
                <a:gd name="T41" fmla="*/ 88 h 131"/>
                <a:gd name="T42" fmla="*/ 35 w 66"/>
                <a:gd name="T43" fmla="*/ 88 h 131"/>
                <a:gd name="T44" fmla="*/ 39 w 66"/>
                <a:gd name="T45" fmla="*/ 68 h 1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131">
                  <a:moveTo>
                    <a:pt x="66" y="101"/>
                  </a:moveTo>
                  <a:lnTo>
                    <a:pt x="66" y="101"/>
                  </a:lnTo>
                  <a:lnTo>
                    <a:pt x="60" y="113"/>
                  </a:lnTo>
                  <a:lnTo>
                    <a:pt x="54" y="113"/>
                  </a:lnTo>
                  <a:lnTo>
                    <a:pt x="12" y="113"/>
                  </a:lnTo>
                  <a:lnTo>
                    <a:pt x="42" y="83"/>
                  </a:lnTo>
                  <a:lnTo>
                    <a:pt x="54" y="60"/>
                  </a:lnTo>
                  <a:lnTo>
                    <a:pt x="60" y="36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42" y="24"/>
                  </a:lnTo>
                  <a:lnTo>
                    <a:pt x="48" y="42"/>
                  </a:lnTo>
                  <a:lnTo>
                    <a:pt x="42" y="66"/>
                  </a:lnTo>
                  <a:lnTo>
                    <a:pt x="24" y="89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60" y="131"/>
                  </a:lnTo>
                  <a:lnTo>
                    <a:pt x="66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2994" y="1260"/>
              <a:ext cx="36" cy="52"/>
            </a:xfrm>
            <a:custGeom>
              <a:avLst/>
              <a:gdLst>
                <a:gd name="T0" fmla="*/ 0 w 60"/>
                <a:gd name="T1" fmla="*/ 4 h 77"/>
                <a:gd name="T2" fmla="*/ 7 w 60"/>
                <a:gd name="T3" fmla="*/ 4 h 77"/>
                <a:gd name="T4" fmla="*/ 7 w 60"/>
                <a:gd name="T5" fmla="*/ 16 h 77"/>
                <a:gd name="T6" fmla="*/ 11 w 60"/>
                <a:gd name="T7" fmla="*/ 20 h 77"/>
                <a:gd name="T8" fmla="*/ 11 w 60"/>
                <a:gd name="T9" fmla="*/ 32 h 77"/>
                <a:gd name="T10" fmla="*/ 11 w 60"/>
                <a:gd name="T11" fmla="*/ 40 h 77"/>
                <a:gd name="T12" fmla="*/ 11 w 60"/>
                <a:gd name="T13" fmla="*/ 48 h 77"/>
                <a:gd name="T14" fmla="*/ 11 w 60"/>
                <a:gd name="T15" fmla="*/ 52 h 77"/>
                <a:gd name="T16" fmla="*/ 11 w 60"/>
                <a:gd name="T17" fmla="*/ 52 h 77"/>
                <a:gd name="T18" fmla="*/ 14 w 60"/>
                <a:gd name="T19" fmla="*/ 48 h 77"/>
                <a:gd name="T20" fmla="*/ 22 w 60"/>
                <a:gd name="T21" fmla="*/ 40 h 77"/>
                <a:gd name="T22" fmla="*/ 25 w 60"/>
                <a:gd name="T23" fmla="*/ 36 h 77"/>
                <a:gd name="T24" fmla="*/ 29 w 60"/>
                <a:gd name="T25" fmla="*/ 24 h 77"/>
                <a:gd name="T26" fmla="*/ 36 w 60"/>
                <a:gd name="T27" fmla="*/ 16 h 77"/>
                <a:gd name="T28" fmla="*/ 36 w 60"/>
                <a:gd name="T29" fmla="*/ 4 h 77"/>
                <a:gd name="T30" fmla="*/ 36 w 60"/>
                <a:gd name="T31" fmla="*/ 0 h 77"/>
                <a:gd name="T32" fmla="*/ 32 w 60"/>
                <a:gd name="T33" fmla="*/ 0 h 77"/>
                <a:gd name="T34" fmla="*/ 29 w 60"/>
                <a:gd name="T35" fmla="*/ 0 h 77"/>
                <a:gd name="T36" fmla="*/ 29 w 60"/>
                <a:gd name="T37" fmla="*/ 0 h 77"/>
                <a:gd name="T38" fmla="*/ 32 w 60"/>
                <a:gd name="T39" fmla="*/ 8 h 77"/>
                <a:gd name="T40" fmla="*/ 32 w 60"/>
                <a:gd name="T41" fmla="*/ 12 h 77"/>
                <a:gd name="T42" fmla="*/ 32 w 60"/>
                <a:gd name="T43" fmla="*/ 16 h 77"/>
                <a:gd name="T44" fmla="*/ 29 w 60"/>
                <a:gd name="T45" fmla="*/ 24 h 77"/>
                <a:gd name="T46" fmla="*/ 22 w 60"/>
                <a:gd name="T47" fmla="*/ 40 h 77"/>
                <a:gd name="T48" fmla="*/ 18 w 60"/>
                <a:gd name="T49" fmla="*/ 40 h 77"/>
                <a:gd name="T50" fmla="*/ 18 w 60"/>
                <a:gd name="T51" fmla="*/ 20 h 77"/>
                <a:gd name="T52" fmla="*/ 14 w 60"/>
                <a:gd name="T53" fmla="*/ 0 h 77"/>
                <a:gd name="T54" fmla="*/ 14 w 60"/>
                <a:gd name="T55" fmla="*/ 0 h 77"/>
                <a:gd name="T56" fmla="*/ 11 w 60"/>
                <a:gd name="T57" fmla="*/ 0 h 77"/>
                <a:gd name="T58" fmla="*/ 7 w 60"/>
                <a:gd name="T59" fmla="*/ 0 h 77"/>
                <a:gd name="T60" fmla="*/ 0 w 60"/>
                <a:gd name="T61" fmla="*/ 0 h 77"/>
                <a:gd name="T62" fmla="*/ 0 w 60"/>
                <a:gd name="T63" fmla="*/ 4 h 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77">
                  <a:moveTo>
                    <a:pt x="0" y="6"/>
                  </a:moveTo>
                  <a:lnTo>
                    <a:pt x="12" y="6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18" y="59"/>
                  </a:lnTo>
                  <a:lnTo>
                    <a:pt x="18" y="71"/>
                  </a:lnTo>
                  <a:lnTo>
                    <a:pt x="18" y="77"/>
                  </a:lnTo>
                  <a:lnTo>
                    <a:pt x="24" y="71"/>
                  </a:lnTo>
                  <a:lnTo>
                    <a:pt x="36" y="59"/>
                  </a:lnTo>
                  <a:lnTo>
                    <a:pt x="42" y="54"/>
                  </a:lnTo>
                  <a:lnTo>
                    <a:pt x="48" y="36"/>
                  </a:lnTo>
                  <a:lnTo>
                    <a:pt x="60" y="24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48" y="36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3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3033" y="1276"/>
              <a:ext cx="32" cy="64"/>
            </a:xfrm>
            <a:custGeom>
              <a:avLst/>
              <a:gdLst>
                <a:gd name="T0" fmla="*/ 32 w 54"/>
                <a:gd name="T1" fmla="*/ 52 h 95"/>
                <a:gd name="T2" fmla="*/ 32 w 54"/>
                <a:gd name="T3" fmla="*/ 52 h 95"/>
                <a:gd name="T4" fmla="*/ 28 w 54"/>
                <a:gd name="T5" fmla="*/ 60 h 95"/>
                <a:gd name="T6" fmla="*/ 25 w 54"/>
                <a:gd name="T7" fmla="*/ 60 h 95"/>
                <a:gd name="T8" fmla="*/ 7 w 54"/>
                <a:gd name="T9" fmla="*/ 60 h 95"/>
                <a:gd name="T10" fmla="*/ 18 w 54"/>
                <a:gd name="T11" fmla="*/ 40 h 95"/>
                <a:gd name="T12" fmla="*/ 25 w 54"/>
                <a:gd name="T13" fmla="*/ 32 h 95"/>
                <a:gd name="T14" fmla="*/ 28 w 54"/>
                <a:gd name="T15" fmla="*/ 20 h 95"/>
                <a:gd name="T16" fmla="*/ 25 w 54"/>
                <a:gd name="T17" fmla="*/ 4 h 95"/>
                <a:gd name="T18" fmla="*/ 14 w 54"/>
                <a:gd name="T19" fmla="*/ 0 h 95"/>
                <a:gd name="T20" fmla="*/ 7 w 54"/>
                <a:gd name="T21" fmla="*/ 4 h 95"/>
                <a:gd name="T22" fmla="*/ 4 w 54"/>
                <a:gd name="T23" fmla="*/ 12 h 95"/>
                <a:gd name="T24" fmla="*/ 0 w 54"/>
                <a:gd name="T25" fmla="*/ 20 h 95"/>
                <a:gd name="T26" fmla="*/ 4 w 54"/>
                <a:gd name="T27" fmla="*/ 20 h 95"/>
                <a:gd name="T28" fmla="*/ 7 w 54"/>
                <a:gd name="T29" fmla="*/ 12 h 95"/>
                <a:gd name="T30" fmla="*/ 11 w 54"/>
                <a:gd name="T31" fmla="*/ 8 h 95"/>
                <a:gd name="T32" fmla="*/ 18 w 54"/>
                <a:gd name="T33" fmla="*/ 8 h 95"/>
                <a:gd name="T34" fmla="*/ 21 w 54"/>
                <a:gd name="T35" fmla="*/ 12 h 95"/>
                <a:gd name="T36" fmla="*/ 21 w 54"/>
                <a:gd name="T37" fmla="*/ 24 h 95"/>
                <a:gd name="T38" fmla="*/ 18 w 54"/>
                <a:gd name="T39" fmla="*/ 32 h 95"/>
                <a:gd name="T40" fmla="*/ 14 w 54"/>
                <a:gd name="T41" fmla="*/ 48 h 95"/>
                <a:gd name="T42" fmla="*/ 0 w 54"/>
                <a:gd name="T43" fmla="*/ 64 h 95"/>
                <a:gd name="T44" fmla="*/ 0 w 54"/>
                <a:gd name="T45" fmla="*/ 64 h 95"/>
                <a:gd name="T46" fmla="*/ 28 w 54"/>
                <a:gd name="T47" fmla="*/ 64 h 95"/>
                <a:gd name="T48" fmla="*/ 32 w 54"/>
                <a:gd name="T49" fmla="*/ 5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4" h="95">
                  <a:moveTo>
                    <a:pt x="54" y="77"/>
                  </a:moveTo>
                  <a:lnTo>
                    <a:pt x="54" y="77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12" y="89"/>
                  </a:lnTo>
                  <a:lnTo>
                    <a:pt x="30" y="59"/>
                  </a:lnTo>
                  <a:lnTo>
                    <a:pt x="42" y="47"/>
                  </a:lnTo>
                  <a:lnTo>
                    <a:pt x="48" y="30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35"/>
                  </a:lnTo>
                  <a:lnTo>
                    <a:pt x="30" y="47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3008" y="1124"/>
              <a:ext cx="46" cy="64"/>
            </a:xfrm>
            <a:custGeom>
              <a:avLst/>
              <a:gdLst>
                <a:gd name="T0" fmla="*/ 18 w 78"/>
                <a:gd name="T1" fmla="*/ 28 h 95"/>
                <a:gd name="T2" fmla="*/ 0 w 78"/>
                <a:gd name="T3" fmla="*/ 28 h 95"/>
                <a:gd name="T4" fmla="*/ 0 w 78"/>
                <a:gd name="T5" fmla="*/ 36 h 95"/>
                <a:gd name="T6" fmla="*/ 18 w 78"/>
                <a:gd name="T7" fmla="*/ 36 h 95"/>
                <a:gd name="T8" fmla="*/ 18 w 78"/>
                <a:gd name="T9" fmla="*/ 64 h 95"/>
                <a:gd name="T10" fmla="*/ 25 w 78"/>
                <a:gd name="T11" fmla="*/ 64 h 95"/>
                <a:gd name="T12" fmla="*/ 25 w 78"/>
                <a:gd name="T13" fmla="*/ 36 h 95"/>
                <a:gd name="T14" fmla="*/ 46 w 78"/>
                <a:gd name="T15" fmla="*/ 36 h 95"/>
                <a:gd name="T16" fmla="*/ 46 w 78"/>
                <a:gd name="T17" fmla="*/ 28 h 95"/>
                <a:gd name="T18" fmla="*/ 25 w 78"/>
                <a:gd name="T19" fmla="*/ 28 h 95"/>
                <a:gd name="T20" fmla="*/ 25 w 78"/>
                <a:gd name="T21" fmla="*/ 0 h 95"/>
                <a:gd name="T22" fmla="*/ 18 w 78"/>
                <a:gd name="T23" fmla="*/ 0 h 95"/>
                <a:gd name="T24" fmla="*/ 18 w 78"/>
                <a:gd name="T25" fmla="*/ 28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95">
                  <a:moveTo>
                    <a:pt x="30" y="42"/>
                  </a:moveTo>
                  <a:lnTo>
                    <a:pt x="0" y="42"/>
                  </a:lnTo>
                  <a:lnTo>
                    <a:pt x="0" y="53"/>
                  </a:lnTo>
                  <a:lnTo>
                    <a:pt x="30" y="53"/>
                  </a:lnTo>
                  <a:lnTo>
                    <a:pt x="30" y="95"/>
                  </a:lnTo>
                  <a:lnTo>
                    <a:pt x="42" y="95"/>
                  </a:lnTo>
                  <a:lnTo>
                    <a:pt x="42" y="53"/>
                  </a:lnTo>
                  <a:lnTo>
                    <a:pt x="78" y="53"/>
                  </a:lnTo>
                  <a:lnTo>
                    <a:pt x="78" y="42"/>
                  </a:lnTo>
                  <a:lnTo>
                    <a:pt x="42" y="42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3005" y="1417"/>
              <a:ext cx="49" cy="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" name="Group 301"/>
          <p:cNvGrpSpPr>
            <a:grpSpLocks/>
          </p:cNvGrpSpPr>
          <p:nvPr/>
        </p:nvGrpSpPr>
        <p:grpSpPr bwMode="auto">
          <a:xfrm>
            <a:off x="5235349" y="4354149"/>
            <a:ext cx="2721090" cy="2419333"/>
            <a:chOff x="3456" y="576"/>
            <a:chExt cx="1728" cy="1437"/>
          </a:xfrm>
        </p:grpSpPr>
        <p:sp>
          <p:nvSpPr>
            <p:cNvPr id="144" name="Line 136"/>
            <p:cNvSpPr>
              <a:spLocks noChangeShapeType="1"/>
            </p:cNvSpPr>
            <p:nvPr/>
          </p:nvSpPr>
          <p:spPr bwMode="auto">
            <a:xfrm>
              <a:off x="3556" y="1134"/>
              <a:ext cx="3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pic>
          <p:nvPicPr>
            <p:cNvPr id="145" name="Picture 13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" t="3868" r="7166" b="10921"/>
            <a:stretch>
              <a:fillRect/>
            </a:stretch>
          </p:blipFill>
          <p:spPr bwMode="auto">
            <a:xfrm>
              <a:off x="3506" y="693"/>
              <a:ext cx="1653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46" name="Object 138"/>
            <p:cNvGraphicFramePr>
              <a:graphicFrameLocks noChangeAspect="1"/>
            </p:cNvGraphicFramePr>
            <p:nvPr/>
          </p:nvGraphicFramePr>
          <p:xfrm>
            <a:off x="3681" y="1222"/>
            <a:ext cx="146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646" imgH="228402" progId="Equation.DSMT4">
                    <p:embed/>
                  </p:oleObj>
                </mc:Choice>
                <mc:Fallback>
                  <p:oleObj name="Equation" r:id="rId8" imgW="177646" imgH="228402" progId="Equation.DSMT4">
                    <p:embed/>
                    <p:pic>
                      <p:nvPicPr>
                        <p:cNvPr id="146" name="Object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1" y="1222"/>
                          <a:ext cx="146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139"/>
            <p:cNvGraphicFramePr>
              <a:graphicFrameLocks noChangeAspect="1"/>
            </p:cNvGraphicFramePr>
            <p:nvPr/>
          </p:nvGraphicFramePr>
          <p:xfrm>
            <a:off x="4833" y="1163"/>
            <a:ext cx="156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500" imgH="228600" progId="Equation.DSMT4">
                    <p:embed/>
                  </p:oleObj>
                </mc:Choice>
                <mc:Fallback>
                  <p:oleObj name="Equation" r:id="rId10" imgW="190500" imgH="228600" progId="Equation.DSMT4">
                    <p:embed/>
                    <p:pic>
                      <p:nvPicPr>
                        <p:cNvPr id="147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3" y="1163"/>
                          <a:ext cx="156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140"/>
            <p:cNvGraphicFramePr>
              <a:graphicFrameLocks noChangeAspect="1"/>
            </p:cNvGraphicFramePr>
            <p:nvPr/>
          </p:nvGraphicFramePr>
          <p:xfrm>
            <a:off x="4207" y="576"/>
            <a:ext cx="15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0335" imgH="164957" progId="Equation.DSMT4">
                    <p:embed/>
                  </p:oleObj>
                </mc:Choice>
                <mc:Fallback>
                  <p:oleObj name="Equation" r:id="rId12" imgW="190335" imgH="164957" progId="Equation.DSMT4">
                    <p:embed/>
                    <p:pic>
                      <p:nvPicPr>
                        <p:cNvPr id="148" name="Object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7" y="576"/>
                          <a:ext cx="157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141"/>
            <p:cNvGraphicFramePr>
              <a:graphicFrameLocks noChangeAspect="1"/>
            </p:cNvGraphicFramePr>
            <p:nvPr/>
          </p:nvGraphicFramePr>
          <p:xfrm>
            <a:off x="4007" y="987"/>
            <a:ext cx="94" cy="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149" name="Object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7" y="987"/>
                          <a:ext cx="94" cy="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142"/>
            <p:cNvGraphicFramePr>
              <a:graphicFrameLocks noChangeAspect="1"/>
            </p:cNvGraphicFramePr>
            <p:nvPr/>
          </p:nvGraphicFramePr>
          <p:xfrm>
            <a:off x="4533" y="987"/>
            <a:ext cx="93" cy="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150" name="Object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3" y="987"/>
                          <a:ext cx="93" cy="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143"/>
            <p:cNvGraphicFramePr>
              <a:graphicFrameLocks noChangeAspect="1"/>
            </p:cNvGraphicFramePr>
            <p:nvPr/>
          </p:nvGraphicFramePr>
          <p:xfrm>
            <a:off x="3456" y="1016"/>
            <a:ext cx="164" cy="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77646" imgH="571004" progId="Equation.DSMT4">
                    <p:embed/>
                  </p:oleObj>
                </mc:Choice>
                <mc:Fallback>
                  <p:oleObj name="Equation" r:id="rId17" imgW="177646" imgH="571004" progId="Equation.DSMT4">
                    <p:embed/>
                    <p:pic>
                      <p:nvPicPr>
                        <p:cNvPr id="151" name="Object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016"/>
                          <a:ext cx="164" cy="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144"/>
            <p:cNvGraphicFramePr>
              <a:graphicFrameLocks noChangeAspect="1"/>
            </p:cNvGraphicFramePr>
            <p:nvPr/>
          </p:nvGraphicFramePr>
          <p:xfrm>
            <a:off x="5008" y="1046"/>
            <a:ext cx="176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90417" imgH="571252" progId="Equation.DSMT4">
                    <p:embed/>
                  </p:oleObj>
                </mc:Choice>
                <mc:Fallback>
                  <p:oleObj name="Equation" r:id="rId19" imgW="190417" imgH="571252" progId="Equation.DSMT4">
                    <p:embed/>
                    <p:pic>
                      <p:nvPicPr>
                        <p:cNvPr id="152" name="Object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8" y="1046"/>
                          <a:ext cx="176" cy="6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145"/>
            <p:cNvGraphicFramePr>
              <a:graphicFrameLocks noChangeAspect="1"/>
            </p:cNvGraphicFramePr>
            <p:nvPr/>
          </p:nvGraphicFramePr>
          <p:xfrm>
            <a:off x="3681" y="576"/>
            <a:ext cx="117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890" imgH="228402" progId="Equation.DSMT4">
                    <p:embed/>
                  </p:oleObj>
                </mc:Choice>
                <mc:Fallback>
                  <p:oleObj name="Equation" r:id="rId21" imgW="126890" imgH="228402" progId="Equation.DSMT4">
                    <p:embed/>
                    <p:pic>
                      <p:nvPicPr>
                        <p:cNvPr id="153" name="Object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1" y="576"/>
                          <a:ext cx="117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" name="Object 146"/>
            <p:cNvGraphicFramePr>
              <a:graphicFrameLocks noChangeAspect="1"/>
            </p:cNvGraphicFramePr>
            <p:nvPr/>
          </p:nvGraphicFramePr>
          <p:xfrm>
            <a:off x="4808" y="605"/>
            <a:ext cx="1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39700" imgH="228600" progId="Equation.DSMT4">
                    <p:embed/>
                  </p:oleObj>
                </mc:Choice>
                <mc:Fallback>
                  <p:oleObj name="Equation" r:id="rId23" imgW="139700" imgH="228600" progId="Equation.DSMT4">
                    <p:embed/>
                    <p:pic>
                      <p:nvPicPr>
                        <p:cNvPr id="154" name="Object 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8" y="605"/>
                          <a:ext cx="12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" name="Line 147"/>
            <p:cNvSpPr>
              <a:spLocks noChangeShapeType="1"/>
            </p:cNvSpPr>
            <p:nvPr/>
          </p:nvSpPr>
          <p:spPr bwMode="auto">
            <a:xfrm>
              <a:off x="3581" y="840"/>
              <a:ext cx="30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56" name="Line 148"/>
            <p:cNvSpPr>
              <a:spLocks noChangeShapeType="1"/>
            </p:cNvSpPr>
            <p:nvPr/>
          </p:nvSpPr>
          <p:spPr bwMode="auto">
            <a:xfrm flipH="1">
              <a:off x="4733" y="840"/>
              <a:ext cx="27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57" name="Object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88172"/>
              </p:ext>
            </p:extLst>
          </p:nvPr>
        </p:nvGraphicFramePr>
        <p:xfrm>
          <a:off x="8176293" y="4198393"/>
          <a:ext cx="3894330" cy="257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93800" imgH="812800" progId="Equation.3">
                  <p:embed/>
                </p:oleObj>
              </mc:Choice>
              <mc:Fallback>
                <p:oleObj name="Equation" r:id="rId25" imgW="1193800" imgH="812800" progId="Equation.3">
                  <p:embed/>
                  <p:pic>
                    <p:nvPicPr>
                      <p:cNvPr id="157" name="Object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6293" y="4198393"/>
                        <a:ext cx="3894330" cy="2578678"/>
                      </a:xfrm>
                      <a:prstGeom prst="rect">
                        <a:avLst/>
                      </a:prstGeom>
                      <a:noFill/>
                      <a:ln w="63500" cmpd="thickThin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Text Box 305"/>
          <p:cNvSpPr txBox="1">
            <a:spLocks noChangeArrowheads="1"/>
          </p:cNvSpPr>
          <p:nvPr/>
        </p:nvSpPr>
        <p:spPr bwMode="auto">
          <a:xfrm>
            <a:off x="977015" y="-18599"/>
            <a:ext cx="89527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</a:rPr>
              <a:t>Dot convention and equivalent circuit</a:t>
            </a:r>
          </a:p>
        </p:txBody>
      </p:sp>
    </p:spTree>
    <p:extLst>
      <p:ext uri="{BB962C8B-B14F-4D97-AF65-F5344CB8AC3E}">
        <p14:creationId xmlns:p14="http://schemas.microsoft.com/office/powerpoint/2010/main" val="386379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9138" y="0"/>
            <a:ext cx="11472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consider the two inductors </a:t>
            </a:r>
            <a:r>
              <a:rPr lang="en-US" sz="28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opposing each other,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equivalent circuit is the same however this time dependent sources are with a negative sign: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90" y="1123949"/>
            <a:ext cx="10091738" cy="2647951"/>
          </a:xfrm>
          <a:prstGeom prst="rect">
            <a:avLst/>
          </a:prstGeom>
        </p:spPr>
      </p:pic>
      <p:grpSp>
        <p:nvGrpSpPr>
          <p:cNvPr id="7" name="Group 300"/>
          <p:cNvGrpSpPr>
            <a:grpSpLocks/>
          </p:cNvGrpSpPr>
          <p:nvPr/>
        </p:nvGrpSpPr>
        <p:grpSpPr bwMode="auto">
          <a:xfrm>
            <a:off x="709706" y="3771900"/>
            <a:ext cx="4119470" cy="2853987"/>
            <a:chOff x="336" y="2256"/>
            <a:chExt cx="2688" cy="1728"/>
          </a:xfrm>
        </p:grpSpPr>
        <p:grpSp>
          <p:nvGrpSpPr>
            <p:cNvPr id="8" name="Group 151"/>
            <p:cNvGrpSpPr>
              <a:grpSpLocks/>
            </p:cNvGrpSpPr>
            <p:nvPr/>
          </p:nvGrpSpPr>
          <p:grpSpPr bwMode="auto">
            <a:xfrm>
              <a:off x="336" y="2256"/>
              <a:ext cx="2688" cy="1728"/>
              <a:chOff x="288" y="288"/>
              <a:chExt cx="3497" cy="2160"/>
            </a:xfrm>
          </p:grpSpPr>
          <p:sp>
            <p:nvSpPr>
              <p:cNvPr id="11" name="Freeform 152"/>
              <p:cNvSpPr>
                <a:spLocks/>
              </p:cNvSpPr>
              <p:nvPr/>
            </p:nvSpPr>
            <p:spPr bwMode="auto">
              <a:xfrm>
                <a:off x="327" y="1683"/>
                <a:ext cx="752" cy="1"/>
              </a:xfrm>
              <a:custGeom>
                <a:avLst/>
                <a:gdLst>
                  <a:gd name="T0" fmla="*/ 0 w 1029"/>
                  <a:gd name="T1" fmla="*/ 0 h 1"/>
                  <a:gd name="T2" fmla="*/ 752 w 1029"/>
                  <a:gd name="T3" fmla="*/ 0 h 1"/>
                  <a:gd name="T4" fmla="*/ 0 w 1029"/>
                  <a:gd name="T5" fmla="*/ 0 h 1"/>
                  <a:gd name="T6" fmla="*/ 0 w 102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9" h="1">
                    <a:moveTo>
                      <a:pt x="0" y="0"/>
                    </a:moveTo>
                    <a:lnTo>
                      <a:pt x="10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3"/>
              <p:cNvSpPr>
                <a:spLocks/>
              </p:cNvSpPr>
              <p:nvPr/>
            </p:nvSpPr>
            <p:spPr bwMode="auto">
              <a:xfrm>
                <a:off x="1573" y="1113"/>
                <a:ext cx="1" cy="626"/>
              </a:xfrm>
              <a:custGeom>
                <a:avLst/>
                <a:gdLst>
                  <a:gd name="T0" fmla="*/ 0 w 1"/>
                  <a:gd name="T1" fmla="*/ 626 h 806"/>
                  <a:gd name="T2" fmla="*/ 0 w 1"/>
                  <a:gd name="T3" fmla="*/ 0 h 806"/>
                  <a:gd name="T4" fmla="*/ 0 w 1"/>
                  <a:gd name="T5" fmla="*/ 626 h 806"/>
                  <a:gd name="T6" fmla="*/ 0 w 1"/>
                  <a:gd name="T7" fmla="*/ 626 h 8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806">
                    <a:moveTo>
                      <a:pt x="0" y="806"/>
                    </a:moveTo>
                    <a:lnTo>
                      <a:pt x="0" y="0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54"/>
              <p:cNvSpPr>
                <a:spLocks noEditPoints="1"/>
              </p:cNvSpPr>
              <p:nvPr/>
            </p:nvSpPr>
            <p:spPr bwMode="auto">
              <a:xfrm>
                <a:off x="1442" y="942"/>
                <a:ext cx="131" cy="171"/>
              </a:xfrm>
              <a:custGeom>
                <a:avLst/>
                <a:gdLst>
                  <a:gd name="T0" fmla="*/ 131 w 179"/>
                  <a:gd name="T1" fmla="*/ 171 h 221"/>
                  <a:gd name="T2" fmla="*/ 127 w 179"/>
                  <a:gd name="T3" fmla="*/ 134 h 221"/>
                  <a:gd name="T4" fmla="*/ 123 w 179"/>
                  <a:gd name="T5" fmla="*/ 101 h 221"/>
                  <a:gd name="T6" fmla="*/ 110 w 179"/>
                  <a:gd name="T7" fmla="*/ 74 h 221"/>
                  <a:gd name="T8" fmla="*/ 92 w 179"/>
                  <a:gd name="T9" fmla="*/ 50 h 221"/>
                  <a:gd name="T10" fmla="*/ 75 w 179"/>
                  <a:gd name="T11" fmla="*/ 28 h 221"/>
                  <a:gd name="T12" fmla="*/ 53 w 179"/>
                  <a:gd name="T13" fmla="*/ 14 h 221"/>
                  <a:gd name="T14" fmla="*/ 26 w 179"/>
                  <a:gd name="T15" fmla="*/ 5 h 221"/>
                  <a:gd name="T16" fmla="*/ 0 w 179"/>
                  <a:gd name="T17" fmla="*/ 0 h 221"/>
                  <a:gd name="T18" fmla="*/ 0 w 179"/>
                  <a:gd name="T19" fmla="*/ 0 h 221"/>
                  <a:gd name="T20" fmla="*/ 26 w 179"/>
                  <a:gd name="T21" fmla="*/ 5 h 221"/>
                  <a:gd name="T22" fmla="*/ 53 w 179"/>
                  <a:gd name="T23" fmla="*/ 14 h 221"/>
                  <a:gd name="T24" fmla="*/ 75 w 179"/>
                  <a:gd name="T25" fmla="*/ 28 h 221"/>
                  <a:gd name="T26" fmla="*/ 92 w 179"/>
                  <a:gd name="T27" fmla="*/ 50 h 221"/>
                  <a:gd name="T28" fmla="*/ 110 w 179"/>
                  <a:gd name="T29" fmla="*/ 74 h 221"/>
                  <a:gd name="T30" fmla="*/ 123 w 179"/>
                  <a:gd name="T31" fmla="*/ 101 h 221"/>
                  <a:gd name="T32" fmla="*/ 127 w 179"/>
                  <a:gd name="T33" fmla="*/ 134 h 221"/>
                  <a:gd name="T34" fmla="*/ 131 w 179"/>
                  <a:gd name="T35" fmla="*/ 171 h 221"/>
                  <a:gd name="T36" fmla="*/ 131 w 179"/>
                  <a:gd name="T37" fmla="*/ 171 h 221"/>
                  <a:gd name="T38" fmla="*/ 131 w 179"/>
                  <a:gd name="T39" fmla="*/ 171 h 221"/>
                  <a:gd name="T40" fmla="*/ 131 w 179"/>
                  <a:gd name="T41" fmla="*/ 171 h 221"/>
                  <a:gd name="T42" fmla="*/ 131 w 179"/>
                  <a:gd name="T43" fmla="*/ 171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179" y="221"/>
                    </a:moveTo>
                    <a:lnTo>
                      <a:pt x="174" y="173"/>
                    </a:lnTo>
                    <a:lnTo>
                      <a:pt x="168" y="131"/>
                    </a:lnTo>
                    <a:lnTo>
                      <a:pt x="150" y="95"/>
                    </a:lnTo>
                    <a:lnTo>
                      <a:pt x="126" y="65"/>
                    </a:lnTo>
                    <a:lnTo>
                      <a:pt x="102" y="36"/>
                    </a:lnTo>
                    <a:lnTo>
                      <a:pt x="72" y="18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36" y="6"/>
                    </a:lnTo>
                    <a:lnTo>
                      <a:pt x="72" y="18"/>
                    </a:lnTo>
                    <a:lnTo>
                      <a:pt x="102" y="36"/>
                    </a:lnTo>
                    <a:lnTo>
                      <a:pt x="126" y="65"/>
                    </a:lnTo>
                    <a:lnTo>
                      <a:pt x="150" y="95"/>
                    </a:lnTo>
                    <a:lnTo>
                      <a:pt x="168" y="131"/>
                    </a:lnTo>
                    <a:lnTo>
                      <a:pt x="174" y="173"/>
                    </a:lnTo>
                    <a:lnTo>
                      <a:pt x="179" y="221"/>
                    </a:lnTo>
                    <a:close/>
                    <a:moveTo>
                      <a:pt x="179" y="221"/>
                    </a:moveTo>
                    <a:lnTo>
                      <a:pt x="179" y="22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55"/>
              <p:cNvSpPr>
                <a:spLocks noEditPoints="1"/>
              </p:cNvSpPr>
              <p:nvPr/>
            </p:nvSpPr>
            <p:spPr bwMode="auto">
              <a:xfrm>
                <a:off x="1311" y="942"/>
                <a:ext cx="131" cy="171"/>
              </a:xfrm>
              <a:custGeom>
                <a:avLst/>
                <a:gdLst>
                  <a:gd name="T0" fmla="*/ 131 w 179"/>
                  <a:gd name="T1" fmla="*/ 0 h 221"/>
                  <a:gd name="T2" fmla="*/ 105 w 179"/>
                  <a:gd name="T3" fmla="*/ 5 h 221"/>
                  <a:gd name="T4" fmla="*/ 83 w 179"/>
                  <a:gd name="T5" fmla="*/ 14 h 221"/>
                  <a:gd name="T6" fmla="*/ 61 w 179"/>
                  <a:gd name="T7" fmla="*/ 28 h 221"/>
                  <a:gd name="T8" fmla="*/ 39 w 179"/>
                  <a:gd name="T9" fmla="*/ 50 h 221"/>
                  <a:gd name="T10" fmla="*/ 22 w 179"/>
                  <a:gd name="T11" fmla="*/ 74 h 221"/>
                  <a:gd name="T12" fmla="*/ 9 w 179"/>
                  <a:gd name="T13" fmla="*/ 101 h 221"/>
                  <a:gd name="T14" fmla="*/ 4 w 179"/>
                  <a:gd name="T15" fmla="*/ 134 h 221"/>
                  <a:gd name="T16" fmla="*/ 0 w 179"/>
                  <a:gd name="T17" fmla="*/ 171 h 221"/>
                  <a:gd name="T18" fmla="*/ 0 w 179"/>
                  <a:gd name="T19" fmla="*/ 171 h 221"/>
                  <a:gd name="T20" fmla="*/ 4 w 179"/>
                  <a:gd name="T21" fmla="*/ 134 h 221"/>
                  <a:gd name="T22" fmla="*/ 9 w 179"/>
                  <a:gd name="T23" fmla="*/ 101 h 221"/>
                  <a:gd name="T24" fmla="*/ 22 w 179"/>
                  <a:gd name="T25" fmla="*/ 74 h 221"/>
                  <a:gd name="T26" fmla="*/ 39 w 179"/>
                  <a:gd name="T27" fmla="*/ 50 h 221"/>
                  <a:gd name="T28" fmla="*/ 61 w 179"/>
                  <a:gd name="T29" fmla="*/ 28 h 221"/>
                  <a:gd name="T30" fmla="*/ 83 w 179"/>
                  <a:gd name="T31" fmla="*/ 14 h 221"/>
                  <a:gd name="T32" fmla="*/ 105 w 179"/>
                  <a:gd name="T33" fmla="*/ 5 h 221"/>
                  <a:gd name="T34" fmla="*/ 131 w 179"/>
                  <a:gd name="T35" fmla="*/ 0 h 221"/>
                  <a:gd name="T36" fmla="*/ 131 w 179"/>
                  <a:gd name="T37" fmla="*/ 0 h 221"/>
                  <a:gd name="T38" fmla="*/ 131 w 179"/>
                  <a:gd name="T39" fmla="*/ 0 h 221"/>
                  <a:gd name="T40" fmla="*/ 131 w 179"/>
                  <a:gd name="T41" fmla="*/ 0 h 221"/>
                  <a:gd name="T42" fmla="*/ 131 w 179"/>
                  <a:gd name="T43" fmla="*/ 0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179" y="0"/>
                    </a:moveTo>
                    <a:lnTo>
                      <a:pt x="143" y="6"/>
                    </a:lnTo>
                    <a:lnTo>
                      <a:pt x="113" y="18"/>
                    </a:lnTo>
                    <a:lnTo>
                      <a:pt x="83" y="36"/>
                    </a:lnTo>
                    <a:lnTo>
                      <a:pt x="53" y="65"/>
                    </a:lnTo>
                    <a:lnTo>
                      <a:pt x="30" y="95"/>
                    </a:lnTo>
                    <a:lnTo>
                      <a:pt x="12" y="131"/>
                    </a:lnTo>
                    <a:lnTo>
                      <a:pt x="6" y="173"/>
                    </a:lnTo>
                    <a:lnTo>
                      <a:pt x="0" y="221"/>
                    </a:lnTo>
                    <a:lnTo>
                      <a:pt x="6" y="173"/>
                    </a:lnTo>
                    <a:lnTo>
                      <a:pt x="12" y="131"/>
                    </a:lnTo>
                    <a:lnTo>
                      <a:pt x="30" y="95"/>
                    </a:lnTo>
                    <a:lnTo>
                      <a:pt x="53" y="65"/>
                    </a:lnTo>
                    <a:lnTo>
                      <a:pt x="83" y="36"/>
                    </a:lnTo>
                    <a:lnTo>
                      <a:pt x="113" y="18"/>
                    </a:lnTo>
                    <a:lnTo>
                      <a:pt x="143" y="6"/>
                    </a:lnTo>
                    <a:lnTo>
                      <a:pt x="179" y="0"/>
                    </a:lnTo>
                    <a:close/>
                    <a:moveTo>
                      <a:pt x="179" y="0"/>
                    </a:move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6"/>
              <p:cNvSpPr>
                <a:spLocks noEditPoints="1"/>
              </p:cNvSpPr>
              <p:nvPr/>
            </p:nvSpPr>
            <p:spPr bwMode="auto">
              <a:xfrm>
                <a:off x="1311" y="1113"/>
                <a:ext cx="1" cy="626"/>
              </a:xfrm>
              <a:custGeom>
                <a:avLst/>
                <a:gdLst>
                  <a:gd name="T0" fmla="*/ 0 w 1"/>
                  <a:gd name="T1" fmla="*/ 0 h 806"/>
                  <a:gd name="T2" fmla="*/ 0 w 1"/>
                  <a:gd name="T3" fmla="*/ 626 h 806"/>
                  <a:gd name="T4" fmla="*/ 0 w 1"/>
                  <a:gd name="T5" fmla="*/ 0 h 806"/>
                  <a:gd name="T6" fmla="*/ 0 w 1"/>
                  <a:gd name="T7" fmla="*/ 0 h 806"/>
                  <a:gd name="T8" fmla="*/ 0 w 1"/>
                  <a:gd name="T9" fmla="*/ 0 h 806"/>
                  <a:gd name="T10" fmla="*/ 0 w 1"/>
                  <a:gd name="T11" fmla="*/ 0 h 806"/>
                  <a:gd name="T12" fmla="*/ 0 w 1"/>
                  <a:gd name="T13" fmla="*/ 0 h 8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806">
                    <a:moveTo>
                      <a:pt x="0" y="0"/>
                    </a:moveTo>
                    <a:lnTo>
                      <a:pt x="0" y="8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57"/>
              <p:cNvSpPr>
                <a:spLocks noEditPoints="1"/>
              </p:cNvSpPr>
              <p:nvPr/>
            </p:nvSpPr>
            <p:spPr bwMode="auto">
              <a:xfrm>
                <a:off x="1311" y="1739"/>
                <a:ext cx="131" cy="172"/>
              </a:xfrm>
              <a:custGeom>
                <a:avLst/>
                <a:gdLst>
                  <a:gd name="T0" fmla="*/ 0 w 179"/>
                  <a:gd name="T1" fmla="*/ 0 h 221"/>
                  <a:gd name="T2" fmla="*/ 4 w 179"/>
                  <a:gd name="T3" fmla="*/ 32 h 221"/>
                  <a:gd name="T4" fmla="*/ 9 w 179"/>
                  <a:gd name="T5" fmla="*/ 65 h 221"/>
                  <a:gd name="T6" fmla="*/ 22 w 179"/>
                  <a:gd name="T7" fmla="*/ 97 h 221"/>
                  <a:gd name="T8" fmla="*/ 39 w 179"/>
                  <a:gd name="T9" fmla="*/ 121 h 221"/>
                  <a:gd name="T10" fmla="*/ 61 w 179"/>
                  <a:gd name="T11" fmla="*/ 144 h 221"/>
                  <a:gd name="T12" fmla="*/ 83 w 179"/>
                  <a:gd name="T13" fmla="*/ 158 h 221"/>
                  <a:gd name="T14" fmla="*/ 105 w 179"/>
                  <a:gd name="T15" fmla="*/ 167 h 221"/>
                  <a:gd name="T16" fmla="*/ 131 w 179"/>
                  <a:gd name="T17" fmla="*/ 172 h 221"/>
                  <a:gd name="T18" fmla="*/ 131 w 179"/>
                  <a:gd name="T19" fmla="*/ 172 h 221"/>
                  <a:gd name="T20" fmla="*/ 105 w 179"/>
                  <a:gd name="T21" fmla="*/ 167 h 221"/>
                  <a:gd name="T22" fmla="*/ 83 w 179"/>
                  <a:gd name="T23" fmla="*/ 158 h 221"/>
                  <a:gd name="T24" fmla="*/ 61 w 179"/>
                  <a:gd name="T25" fmla="*/ 144 h 221"/>
                  <a:gd name="T26" fmla="*/ 39 w 179"/>
                  <a:gd name="T27" fmla="*/ 121 h 221"/>
                  <a:gd name="T28" fmla="*/ 22 w 179"/>
                  <a:gd name="T29" fmla="*/ 97 h 221"/>
                  <a:gd name="T30" fmla="*/ 9 w 179"/>
                  <a:gd name="T31" fmla="*/ 65 h 221"/>
                  <a:gd name="T32" fmla="*/ 4 w 179"/>
                  <a:gd name="T33" fmla="*/ 32 h 221"/>
                  <a:gd name="T34" fmla="*/ 0 w 179"/>
                  <a:gd name="T35" fmla="*/ 0 h 221"/>
                  <a:gd name="T36" fmla="*/ 0 w 179"/>
                  <a:gd name="T37" fmla="*/ 0 h 221"/>
                  <a:gd name="T38" fmla="*/ 0 w 179"/>
                  <a:gd name="T39" fmla="*/ 0 h 221"/>
                  <a:gd name="T40" fmla="*/ 0 w 179"/>
                  <a:gd name="T41" fmla="*/ 0 h 221"/>
                  <a:gd name="T42" fmla="*/ 0 w 179"/>
                  <a:gd name="T43" fmla="*/ 0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0" y="0"/>
                    </a:moveTo>
                    <a:lnTo>
                      <a:pt x="6" y="41"/>
                    </a:lnTo>
                    <a:lnTo>
                      <a:pt x="12" y="83"/>
                    </a:lnTo>
                    <a:lnTo>
                      <a:pt x="30" y="125"/>
                    </a:lnTo>
                    <a:lnTo>
                      <a:pt x="53" y="155"/>
                    </a:lnTo>
                    <a:lnTo>
                      <a:pt x="83" y="185"/>
                    </a:lnTo>
                    <a:lnTo>
                      <a:pt x="113" y="203"/>
                    </a:lnTo>
                    <a:lnTo>
                      <a:pt x="143" y="215"/>
                    </a:lnTo>
                    <a:lnTo>
                      <a:pt x="179" y="221"/>
                    </a:lnTo>
                    <a:lnTo>
                      <a:pt x="143" y="215"/>
                    </a:lnTo>
                    <a:lnTo>
                      <a:pt x="113" y="203"/>
                    </a:lnTo>
                    <a:lnTo>
                      <a:pt x="83" y="185"/>
                    </a:lnTo>
                    <a:lnTo>
                      <a:pt x="53" y="155"/>
                    </a:lnTo>
                    <a:lnTo>
                      <a:pt x="30" y="125"/>
                    </a:lnTo>
                    <a:lnTo>
                      <a:pt x="12" y="83"/>
                    </a:lnTo>
                    <a:lnTo>
                      <a:pt x="6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8"/>
              <p:cNvSpPr>
                <a:spLocks noEditPoints="1"/>
              </p:cNvSpPr>
              <p:nvPr/>
            </p:nvSpPr>
            <p:spPr bwMode="auto">
              <a:xfrm>
                <a:off x="1442" y="1739"/>
                <a:ext cx="131" cy="172"/>
              </a:xfrm>
              <a:custGeom>
                <a:avLst/>
                <a:gdLst>
                  <a:gd name="T0" fmla="*/ 0 w 179"/>
                  <a:gd name="T1" fmla="*/ 172 h 221"/>
                  <a:gd name="T2" fmla="*/ 26 w 179"/>
                  <a:gd name="T3" fmla="*/ 167 h 221"/>
                  <a:gd name="T4" fmla="*/ 53 w 179"/>
                  <a:gd name="T5" fmla="*/ 158 h 221"/>
                  <a:gd name="T6" fmla="*/ 75 w 179"/>
                  <a:gd name="T7" fmla="*/ 144 h 221"/>
                  <a:gd name="T8" fmla="*/ 92 w 179"/>
                  <a:gd name="T9" fmla="*/ 121 h 221"/>
                  <a:gd name="T10" fmla="*/ 110 w 179"/>
                  <a:gd name="T11" fmla="*/ 97 h 221"/>
                  <a:gd name="T12" fmla="*/ 123 w 179"/>
                  <a:gd name="T13" fmla="*/ 65 h 221"/>
                  <a:gd name="T14" fmla="*/ 127 w 179"/>
                  <a:gd name="T15" fmla="*/ 32 h 221"/>
                  <a:gd name="T16" fmla="*/ 131 w 179"/>
                  <a:gd name="T17" fmla="*/ 0 h 221"/>
                  <a:gd name="T18" fmla="*/ 131 w 179"/>
                  <a:gd name="T19" fmla="*/ 0 h 221"/>
                  <a:gd name="T20" fmla="*/ 127 w 179"/>
                  <a:gd name="T21" fmla="*/ 32 h 221"/>
                  <a:gd name="T22" fmla="*/ 123 w 179"/>
                  <a:gd name="T23" fmla="*/ 65 h 221"/>
                  <a:gd name="T24" fmla="*/ 110 w 179"/>
                  <a:gd name="T25" fmla="*/ 97 h 221"/>
                  <a:gd name="T26" fmla="*/ 92 w 179"/>
                  <a:gd name="T27" fmla="*/ 121 h 221"/>
                  <a:gd name="T28" fmla="*/ 75 w 179"/>
                  <a:gd name="T29" fmla="*/ 144 h 221"/>
                  <a:gd name="T30" fmla="*/ 53 w 179"/>
                  <a:gd name="T31" fmla="*/ 158 h 221"/>
                  <a:gd name="T32" fmla="*/ 26 w 179"/>
                  <a:gd name="T33" fmla="*/ 167 h 221"/>
                  <a:gd name="T34" fmla="*/ 0 w 179"/>
                  <a:gd name="T35" fmla="*/ 172 h 221"/>
                  <a:gd name="T36" fmla="*/ 0 w 179"/>
                  <a:gd name="T37" fmla="*/ 172 h 221"/>
                  <a:gd name="T38" fmla="*/ 0 w 179"/>
                  <a:gd name="T39" fmla="*/ 172 h 221"/>
                  <a:gd name="T40" fmla="*/ 0 w 179"/>
                  <a:gd name="T41" fmla="*/ 172 h 221"/>
                  <a:gd name="T42" fmla="*/ 0 w 179"/>
                  <a:gd name="T43" fmla="*/ 172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0" y="221"/>
                    </a:moveTo>
                    <a:lnTo>
                      <a:pt x="36" y="215"/>
                    </a:lnTo>
                    <a:lnTo>
                      <a:pt x="72" y="203"/>
                    </a:lnTo>
                    <a:lnTo>
                      <a:pt x="102" y="185"/>
                    </a:lnTo>
                    <a:lnTo>
                      <a:pt x="126" y="155"/>
                    </a:lnTo>
                    <a:lnTo>
                      <a:pt x="150" y="125"/>
                    </a:lnTo>
                    <a:lnTo>
                      <a:pt x="168" y="83"/>
                    </a:lnTo>
                    <a:lnTo>
                      <a:pt x="174" y="41"/>
                    </a:lnTo>
                    <a:lnTo>
                      <a:pt x="179" y="0"/>
                    </a:lnTo>
                    <a:lnTo>
                      <a:pt x="174" y="41"/>
                    </a:lnTo>
                    <a:lnTo>
                      <a:pt x="168" y="83"/>
                    </a:lnTo>
                    <a:lnTo>
                      <a:pt x="150" y="125"/>
                    </a:lnTo>
                    <a:lnTo>
                      <a:pt x="126" y="155"/>
                    </a:lnTo>
                    <a:lnTo>
                      <a:pt x="102" y="185"/>
                    </a:lnTo>
                    <a:lnTo>
                      <a:pt x="72" y="203"/>
                    </a:lnTo>
                    <a:lnTo>
                      <a:pt x="36" y="215"/>
                    </a:lnTo>
                    <a:lnTo>
                      <a:pt x="0" y="221"/>
                    </a:lnTo>
                    <a:close/>
                    <a:moveTo>
                      <a:pt x="0" y="221"/>
                    </a:move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59"/>
              <p:cNvSpPr>
                <a:spLocks/>
              </p:cNvSpPr>
              <p:nvPr/>
            </p:nvSpPr>
            <p:spPr bwMode="auto">
              <a:xfrm>
                <a:off x="1573" y="173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60"/>
              <p:cNvSpPr>
                <a:spLocks/>
              </p:cNvSpPr>
              <p:nvPr/>
            </p:nvSpPr>
            <p:spPr bwMode="auto">
              <a:xfrm>
                <a:off x="2933" y="2193"/>
                <a:ext cx="56" cy="74"/>
              </a:xfrm>
              <a:custGeom>
                <a:avLst/>
                <a:gdLst>
                  <a:gd name="T0" fmla="*/ 0 w 77"/>
                  <a:gd name="T1" fmla="*/ 74 h 95"/>
                  <a:gd name="T2" fmla="*/ 22 w 77"/>
                  <a:gd name="T3" fmla="*/ 69 h 95"/>
                  <a:gd name="T4" fmla="*/ 39 w 77"/>
                  <a:gd name="T5" fmla="*/ 51 h 95"/>
                  <a:gd name="T6" fmla="*/ 52 w 77"/>
                  <a:gd name="T7" fmla="*/ 28 h 95"/>
                  <a:gd name="T8" fmla="*/ 56 w 77"/>
                  <a:gd name="T9" fmla="*/ 0 h 95"/>
                  <a:gd name="T10" fmla="*/ 56 w 77"/>
                  <a:gd name="T11" fmla="*/ 0 h 95"/>
                  <a:gd name="T12" fmla="*/ 52 w 77"/>
                  <a:gd name="T13" fmla="*/ 28 h 95"/>
                  <a:gd name="T14" fmla="*/ 39 w 77"/>
                  <a:gd name="T15" fmla="*/ 51 h 95"/>
                  <a:gd name="T16" fmla="*/ 22 w 77"/>
                  <a:gd name="T17" fmla="*/ 69 h 95"/>
                  <a:gd name="T18" fmla="*/ 0 w 77"/>
                  <a:gd name="T19" fmla="*/ 74 h 95"/>
                  <a:gd name="T20" fmla="*/ 0 w 77"/>
                  <a:gd name="T21" fmla="*/ 74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95">
                    <a:moveTo>
                      <a:pt x="0" y="95"/>
                    </a:moveTo>
                    <a:lnTo>
                      <a:pt x="30" y="89"/>
                    </a:lnTo>
                    <a:lnTo>
                      <a:pt x="53" y="66"/>
                    </a:lnTo>
                    <a:lnTo>
                      <a:pt x="71" y="36"/>
                    </a:lnTo>
                    <a:lnTo>
                      <a:pt x="77" y="0"/>
                    </a:lnTo>
                    <a:lnTo>
                      <a:pt x="71" y="36"/>
                    </a:lnTo>
                    <a:lnTo>
                      <a:pt x="53" y="66"/>
                    </a:lnTo>
                    <a:lnTo>
                      <a:pt x="30" y="8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61"/>
              <p:cNvSpPr>
                <a:spLocks noEditPoints="1"/>
              </p:cNvSpPr>
              <p:nvPr/>
            </p:nvSpPr>
            <p:spPr bwMode="auto">
              <a:xfrm>
                <a:off x="2989" y="571"/>
                <a:ext cx="1" cy="1622"/>
              </a:xfrm>
              <a:custGeom>
                <a:avLst/>
                <a:gdLst>
                  <a:gd name="T0" fmla="*/ 0 w 1"/>
                  <a:gd name="T1" fmla="*/ 1622 h 2090"/>
                  <a:gd name="T2" fmla="*/ 0 w 1"/>
                  <a:gd name="T3" fmla="*/ 0 h 2090"/>
                  <a:gd name="T4" fmla="*/ 0 w 1"/>
                  <a:gd name="T5" fmla="*/ 1622 h 2090"/>
                  <a:gd name="T6" fmla="*/ 0 w 1"/>
                  <a:gd name="T7" fmla="*/ 1622 h 2090"/>
                  <a:gd name="T8" fmla="*/ 0 w 1"/>
                  <a:gd name="T9" fmla="*/ 1622 h 2090"/>
                  <a:gd name="T10" fmla="*/ 0 w 1"/>
                  <a:gd name="T11" fmla="*/ 1622 h 2090"/>
                  <a:gd name="T12" fmla="*/ 0 w 1"/>
                  <a:gd name="T13" fmla="*/ 1622 h 20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090">
                    <a:moveTo>
                      <a:pt x="0" y="2090"/>
                    </a:moveTo>
                    <a:lnTo>
                      <a:pt x="0" y="0"/>
                    </a:lnTo>
                    <a:lnTo>
                      <a:pt x="0" y="2090"/>
                    </a:lnTo>
                    <a:close/>
                    <a:moveTo>
                      <a:pt x="0" y="2090"/>
                    </a:moveTo>
                    <a:lnTo>
                      <a:pt x="0" y="209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62"/>
              <p:cNvSpPr>
                <a:spLocks noEditPoints="1"/>
              </p:cNvSpPr>
              <p:nvPr/>
            </p:nvSpPr>
            <p:spPr bwMode="auto">
              <a:xfrm>
                <a:off x="2933" y="497"/>
                <a:ext cx="56" cy="74"/>
              </a:xfrm>
              <a:custGeom>
                <a:avLst/>
                <a:gdLst>
                  <a:gd name="T0" fmla="*/ 56 w 77"/>
                  <a:gd name="T1" fmla="*/ 74 h 95"/>
                  <a:gd name="T2" fmla="*/ 52 w 77"/>
                  <a:gd name="T3" fmla="*/ 46 h 95"/>
                  <a:gd name="T4" fmla="*/ 39 w 77"/>
                  <a:gd name="T5" fmla="*/ 23 h 95"/>
                  <a:gd name="T6" fmla="*/ 22 w 77"/>
                  <a:gd name="T7" fmla="*/ 4 h 95"/>
                  <a:gd name="T8" fmla="*/ 0 w 77"/>
                  <a:gd name="T9" fmla="*/ 0 h 95"/>
                  <a:gd name="T10" fmla="*/ 0 w 77"/>
                  <a:gd name="T11" fmla="*/ 0 h 95"/>
                  <a:gd name="T12" fmla="*/ 22 w 77"/>
                  <a:gd name="T13" fmla="*/ 4 h 95"/>
                  <a:gd name="T14" fmla="*/ 39 w 77"/>
                  <a:gd name="T15" fmla="*/ 23 h 95"/>
                  <a:gd name="T16" fmla="*/ 52 w 77"/>
                  <a:gd name="T17" fmla="*/ 46 h 95"/>
                  <a:gd name="T18" fmla="*/ 56 w 77"/>
                  <a:gd name="T19" fmla="*/ 74 h 95"/>
                  <a:gd name="T20" fmla="*/ 56 w 77"/>
                  <a:gd name="T21" fmla="*/ 74 h 95"/>
                  <a:gd name="T22" fmla="*/ 56 w 77"/>
                  <a:gd name="T23" fmla="*/ 74 h 95"/>
                  <a:gd name="T24" fmla="*/ 56 w 77"/>
                  <a:gd name="T25" fmla="*/ 74 h 95"/>
                  <a:gd name="T26" fmla="*/ 56 w 77"/>
                  <a:gd name="T27" fmla="*/ 74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95">
                    <a:moveTo>
                      <a:pt x="77" y="95"/>
                    </a:moveTo>
                    <a:lnTo>
                      <a:pt x="71" y="59"/>
                    </a:lnTo>
                    <a:lnTo>
                      <a:pt x="53" y="29"/>
                    </a:lnTo>
                    <a:lnTo>
                      <a:pt x="30" y="5"/>
                    </a:lnTo>
                    <a:lnTo>
                      <a:pt x="0" y="0"/>
                    </a:lnTo>
                    <a:lnTo>
                      <a:pt x="30" y="5"/>
                    </a:lnTo>
                    <a:lnTo>
                      <a:pt x="53" y="29"/>
                    </a:lnTo>
                    <a:lnTo>
                      <a:pt x="71" y="59"/>
                    </a:lnTo>
                    <a:lnTo>
                      <a:pt x="77" y="95"/>
                    </a:lnTo>
                    <a:close/>
                    <a:moveTo>
                      <a:pt x="77" y="95"/>
                    </a:moveTo>
                    <a:lnTo>
                      <a:pt x="77" y="9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63"/>
              <p:cNvSpPr>
                <a:spLocks noEditPoints="1"/>
              </p:cNvSpPr>
              <p:nvPr/>
            </p:nvSpPr>
            <p:spPr bwMode="auto">
              <a:xfrm>
                <a:off x="1131" y="497"/>
                <a:ext cx="1802" cy="1"/>
              </a:xfrm>
              <a:custGeom>
                <a:avLst/>
                <a:gdLst>
                  <a:gd name="T0" fmla="*/ 1802 w 2465"/>
                  <a:gd name="T1" fmla="*/ 0 h 1"/>
                  <a:gd name="T2" fmla="*/ 0 w 2465"/>
                  <a:gd name="T3" fmla="*/ 0 h 1"/>
                  <a:gd name="T4" fmla="*/ 1802 w 2465"/>
                  <a:gd name="T5" fmla="*/ 0 h 1"/>
                  <a:gd name="T6" fmla="*/ 1802 w 2465"/>
                  <a:gd name="T7" fmla="*/ 0 h 1"/>
                  <a:gd name="T8" fmla="*/ 1802 w 2465"/>
                  <a:gd name="T9" fmla="*/ 0 h 1"/>
                  <a:gd name="T10" fmla="*/ 1802 w 2465"/>
                  <a:gd name="T11" fmla="*/ 0 h 1"/>
                  <a:gd name="T12" fmla="*/ 1802 w 246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5" h="1">
                    <a:moveTo>
                      <a:pt x="2465" y="0"/>
                    </a:moveTo>
                    <a:lnTo>
                      <a:pt x="0" y="0"/>
                    </a:lnTo>
                    <a:lnTo>
                      <a:pt x="2465" y="0"/>
                    </a:lnTo>
                    <a:close/>
                    <a:moveTo>
                      <a:pt x="2465" y="0"/>
                    </a:move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64"/>
              <p:cNvSpPr>
                <a:spLocks noEditPoints="1"/>
              </p:cNvSpPr>
              <p:nvPr/>
            </p:nvSpPr>
            <p:spPr bwMode="auto">
              <a:xfrm>
                <a:off x="1079" y="497"/>
                <a:ext cx="52" cy="74"/>
              </a:xfrm>
              <a:custGeom>
                <a:avLst/>
                <a:gdLst>
                  <a:gd name="T0" fmla="*/ 52 w 71"/>
                  <a:gd name="T1" fmla="*/ 0 h 95"/>
                  <a:gd name="T2" fmla="*/ 30 w 71"/>
                  <a:gd name="T3" fmla="*/ 4 h 95"/>
                  <a:gd name="T4" fmla="*/ 13 w 71"/>
                  <a:gd name="T5" fmla="*/ 23 h 95"/>
                  <a:gd name="T6" fmla="*/ 4 w 71"/>
                  <a:gd name="T7" fmla="*/ 46 h 95"/>
                  <a:gd name="T8" fmla="*/ 0 w 71"/>
                  <a:gd name="T9" fmla="*/ 74 h 95"/>
                  <a:gd name="T10" fmla="*/ 0 w 71"/>
                  <a:gd name="T11" fmla="*/ 74 h 95"/>
                  <a:gd name="T12" fmla="*/ 4 w 71"/>
                  <a:gd name="T13" fmla="*/ 46 h 95"/>
                  <a:gd name="T14" fmla="*/ 13 w 71"/>
                  <a:gd name="T15" fmla="*/ 23 h 95"/>
                  <a:gd name="T16" fmla="*/ 30 w 71"/>
                  <a:gd name="T17" fmla="*/ 4 h 95"/>
                  <a:gd name="T18" fmla="*/ 52 w 71"/>
                  <a:gd name="T19" fmla="*/ 0 h 95"/>
                  <a:gd name="T20" fmla="*/ 52 w 71"/>
                  <a:gd name="T21" fmla="*/ 0 h 95"/>
                  <a:gd name="T22" fmla="*/ 52 w 71"/>
                  <a:gd name="T23" fmla="*/ 0 h 95"/>
                  <a:gd name="T24" fmla="*/ 52 w 71"/>
                  <a:gd name="T25" fmla="*/ 0 h 95"/>
                  <a:gd name="T26" fmla="*/ 52 w 71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" h="95">
                    <a:moveTo>
                      <a:pt x="71" y="0"/>
                    </a:moveTo>
                    <a:lnTo>
                      <a:pt x="41" y="5"/>
                    </a:lnTo>
                    <a:lnTo>
                      <a:pt x="18" y="29"/>
                    </a:lnTo>
                    <a:lnTo>
                      <a:pt x="6" y="59"/>
                    </a:lnTo>
                    <a:lnTo>
                      <a:pt x="0" y="95"/>
                    </a:lnTo>
                    <a:lnTo>
                      <a:pt x="6" y="59"/>
                    </a:lnTo>
                    <a:lnTo>
                      <a:pt x="18" y="29"/>
                    </a:lnTo>
                    <a:lnTo>
                      <a:pt x="41" y="5"/>
                    </a:lnTo>
                    <a:lnTo>
                      <a:pt x="71" y="0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65"/>
              <p:cNvSpPr>
                <a:spLocks noEditPoints="1"/>
              </p:cNvSpPr>
              <p:nvPr/>
            </p:nvSpPr>
            <p:spPr bwMode="auto">
              <a:xfrm>
                <a:off x="1079" y="571"/>
                <a:ext cx="1" cy="1622"/>
              </a:xfrm>
              <a:custGeom>
                <a:avLst/>
                <a:gdLst>
                  <a:gd name="T0" fmla="*/ 0 w 1"/>
                  <a:gd name="T1" fmla="*/ 0 h 2090"/>
                  <a:gd name="T2" fmla="*/ 0 w 1"/>
                  <a:gd name="T3" fmla="*/ 1622 h 2090"/>
                  <a:gd name="T4" fmla="*/ 0 w 1"/>
                  <a:gd name="T5" fmla="*/ 0 h 2090"/>
                  <a:gd name="T6" fmla="*/ 0 w 1"/>
                  <a:gd name="T7" fmla="*/ 0 h 2090"/>
                  <a:gd name="T8" fmla="*/ 0 w 1"/>
                  <a:gd name="T9" fmla="*/ 0 h 2090"/>
                  <a:gd name="T10" fmla="*/ 0 w 1"/>
                  <a:gd name="T11" fmla="*/ 0 h 2090"/>
                  <a:gd name="T12" fmla="*/ 0 w 1"/>
                  <a:gd name="T13" fmla="*/ 0 h 20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090">
                    <a:moveTo>
                      <a:pt x="0" y="0"/>
                    </a:moveTo>
                    <a:lnTo>
                      <a:pt x="0" y="209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66"/>
              <p:cNvSpPr>
                <a:spLocks noEditPoints="1"/>
              </p:cNvSpPr>
              <p:nvPr/>
            </p:nvSpPr>
            <p:spPr bwMode="auto">
              <a:xfrm>
                <a:off x="1079" y="2193"/>
                <a:ext cx="52" cy="74"/>
              </a:xfrm>
              <a:custGeom>
                <a:avLst/>
                <a:gdLst>
                  <a:gd name="T0" fmla="*/ 0 w 71"/>
                  <a:gd name="T1" fmla="*/ 0 h 95"/>
                  <a:gd name="T2" fmla="*/ 4 w 71"/>
                  <a:gd name="T3" fmla="*/ 28 h 95"/>
                  <a:gd name="T4" fmla="*/ 13 w 71"/>
                  <a:gd name="T5" fmla="*/ 51 h 95"/>
                  <a:gd name="T6" fmla="*/ 30 w 71"/>
                  <a:gd name="T7" fmla="*/ 69 h 95"/>
                  <a:gd name="T8" fmla="*/ 52 w 71"/>
                  <a:gd name="T9" fmla="*/ 74 h 95"/>
                  <a:gd name="T10" fmla="*/ 52 w 71"/>
                  <a:gd name="T11" fmla="*/ 74 h 95"/>
                  <a:gd name="T12" fmla="*/ 30 w 71"/>
                  <a:gd name="T13" fmla="*/ 69 h 95"/>
                  <a:gd name="T14" fmla="*/ 13 w 71"/>
                  <a:gd name="T15" fmla="*/ 51 h 95"/>
                  <a:gd name="T16" fmla="*/ 4 w 71"/>
                  <a:gd name="T17" fmla="*/ 28 h 95"/>
                  <a:gd name="T18" fmla="*/ 0 w 71"/>
                  <a:gd name="T19" fmla="*/ 0 h 95"/>
                  <a:gd name="T20" fmla="*/ 0 w 71"/>
                  <a:gd name="T21" fmla="*/ 0 h 95"/>
                  <a:gd name="T22" fmla="*/ 0 w 71"/>
                  <a:gd name="T23" fmla="*/ 0 h 95"/>
                  <a:gd name="T24" fmla="*/ 0 w 71"/>
                  <a:gd name="T25" fmla="*/ 0 h 95"/>
                  <a:gd name="T26" fmla="*/ 0 w 71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" h="95">
                    <a:moveTo>
                      <a:pt x="0" y="0"/>
                    </a:moveTo>
                    <a:lnTo>
                      <a:pt x="6" y="36"/>
                    </a:lnTo>
                    <a:lnTo>
                      <a:pt x="18" y="66"/>
                    </a:lnTo>
                    <a:lnTo>
                      <a:pt x="41" y="89"/>
                    </a:lnTo>
                    <a:lnTo>
                      <a:pt x="71" y="95"/>
                    </a:lnTo>
                    <a:lnTo>
                      <a:pt x="41" y="89"/>
                    </a:lnTo>
                    <a:lnTo>
                      <a:pt x="18" y="6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67"/>
              <p:cNvSpPr>
                <a:spLocks noEditPoints="1"/>
              </p:cNvSpPr>
              <p:nvPr/>
            </p:nvSpPr>
            <p:spPr bwMode="auto">
              <a:xfrm>
                <a:off x="1131" y="2267"/>
                <a:ext cx="1802" cy="1"/>
              </a:xfrm>
              <a:custGeom>
                <a:avLst/>
                <a:gdLst>
                  <a:gd name="T0" fmla="*/ 0 w 2465"/>
                  <a:gd name="T1" fmla="*/ 0 h 1"/>
                  <a:gd name="T2" fmla="*/ 1802 w 2465"/>
                  <a:gd name="T3" fmla="*/ 0 h 1"/>
                  <a:gd name="T4" fmla="*/ 0 w 2465"/>
                  <a:gd name="T5" fmla="*/ 0 h 1"/>
                  <a:gd name="T6" fmla="*/ 0 w 2465"/>
                  <a:gd name="T7" fmla="*/ 0 h 1"/>
                  <a:gd name="T8" fmla="*/ 0 w 2465"/>
                  <a:gd name="T9" fmla="*/ 0 h 1"/>
                  <a:gd name="T10" fmla="*/ 0 w 2465"/>
                  <a:gd name="T11" fmla="*/ 0 h 1"/>
                  <a:gd name="T12" fmla="*/ 0 w 246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5" h="1">
                    <a:moveTo>
                      <a:pt x="0" y="0"/>
                    </a:moveTo>
                    <a:lnTo>
                      <a:pt x="2465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2933" y="22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69"/>
              <p:cNvSpPr>
                <a:spLocks/>
              </p:cNvSpPr>
              <p:nvPr/>
            </p:nvSpPr>
            <p:spPr bwMode="auto">
              <a:xfrm>
                <a:off x="2793" y="1938"/>
                <a:ext cx="57" cy="74"/>
              </a:xfrm>
              <a:custGeom>
                <a:avLst/>
                <a:gdLst>
                  <a:gd name="T0" fmla="*/ 0 w 78"/>
                  <a:gd name="T1" fmla="*/ 74 h 96"/>
                  <a:gd name="T2" fmla="*/ 22 w 78"/>
                  <a:gd name="T3" fmla="*/ 69 h 96"/>
                  <a:gd name="T4" fmla="*/ 39 w 78"/>
                  <a:gd name="T5" fmla="*/ 51 h 96"/>
                  <a:gd name="T6" fmla="*/ 53 w 78"/>
                  <a:gd name="T7" fmla="*/ 28 h 96"/>
                  <a:gd name="T8" fmla="*/ 57 w 78"/>
                  <a:gd name="T9" fmla="*/ 0 h 96"/>
                  <a:gd name="T10" fmla="*/ 57 w 78"/>
                  <a:gd name="T11" fmla="*/ 0 h 96"/>
                  <a:gd name="T12" fmla="*/ 53 w 78"/>
                  <a:gd name="T13" fmla="*/ 28 h 96"/>
                  <a:gd name="T14" fmla="*/ 39 w 78"/>
                  <a:gd name="T15" fmla="*/ 51 h 96"/>
                  <a:gd name="T16" fmla="*/ 22 w 78"/>
                  <a:gd name="T17" fmla="*/ 69 h 96"/>
                  <a:gd name="T18" fmla="*/ 0 w 78"/>
                  <a:gd name="T19" fmla="*/ 74 h 96"/>
                  <a:gd name="T20" fmla="*/ 0 w 78"/>
                  <a:gd name="T21" fmla="*/ 74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8" h="96">
                    <a:moveTo>
                      <a:pt x="0" y="96"/>
                    </a:moveTo>
                    <a:lnTo>
                      <a:pt x="30" y="90"/>
                    </a:lnTo>
                    <a:lnTo>
                      <a:pt x="54" y="66"/>
                    </a:lnTo>
                    <a:lnTo>
                      <a:pt x="72" y="36"/>
                    </a:lnTo>
                    <a:lnTo>
                      <a:pt x="78" y="0"/>
                    </a:lnTo>
                    <a:lnTo>
                      <a:pt x="72" y="36"/>
                    </a:lnTo>
                    <a:lnTo>
                      <a:pt x="54" y="66"/>
                    </a:lnTo>
                    <a:lnTo>
                      <a:pt x="30" y="9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70"/>
              <p:cNvSpPr>
                <a:spLocks noEditPoints="1"/>
              </p:cNvSpPr>
              <p:nvPr/>
            </p:nvSpPr>
            <p:spPr bwMode="auto">
              <a:xfrm>
                <a:off x="2850" y="825"/>
                <a:ext cx="0" cy="1113"/>
              </a:xfrm>
              <a:custGeom>
                <a:avLst/>
                <a:gdLst>
                  <a:gd name="T0" fmla="*/ 1113 h 1433"/>
                  <a:gd name="T1" fmla="*/ 0 h 1433"/>
                  <a:gd name="T2" fmla="*/ 1113 h 1433"/>
                  <a:gd name="T3" fmla="*/ 1113 h 1433"/>
                  <a:gd name="T4" fmla="*/ 1113 h 1433"/>
                  <a:gd name="T5" fmla="*/ 1113 h 1433"/>
                  <a:gd name="T6" fmla="*/ 1113 h 143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1433">
                    <a:moveTo>
                      <a:pt x="0" y="1433"/>
                    </a:moveTo>
                    <a:lnTo>
                      <a:pt x="0" y="0"/>
                    </a:lnTo>
                    <a:lnTo>
                      <a:pt x="0" y="1433"/>
                    </a:lnTo>
                    <a:close/>
                    <a:moveTo>
                      <a:pt x="0" y="1433"/>
                    </a:moveTo>
                    <a:lnTo>
                      <a:pt x="0" y="1433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71"/>
              <p:cNvSpPr>
                <a:spLocks noEditPoints="1"/>
              </p:cNvSpPr>
              <p:nvPr/>
            </p:nvSpPr>
            <p:spPr bwMode="auto">
              <a:xfrm>
                <a:off x="2793" y="752"/>
                <a:ext cx="57" cy="73"/>
              </a:xfrm>
              <a:custGeom>
                <a:avLst/>
                <a:gdLst>
                  <a:gd name="T0" fmla="*/ 57 w 78"/>
                  <a:gd name="T1" fmla="*/ 73 h 95"/>
                  <a:gd name="T2" fmla="*/ 53 w 78"/>
                  <a:gd name="T3" fmla="*/ 46 h 95"/>
                  <a:gd name="T4" fmla="*/ 39 w 78"/>
                  <a:gd name="T5" fmla="*/ 23 h 95"/>
                  <a:gd name="T6" fmla="*/ 22 w 78"/>
                  <a:gd name="T7" fmla="*/ 5 h 95"/>
                  <a:gd name="T8" fmla="*/ 0 w 78"/>
                  <a:gd name="T9" fmla="*/ 0 h 95"/>
                  <a:gd name="T10" fmla="*/ 0 w 78"/>
                  <a:gd name="T11" fmla="*/ 0 h 95"/>
                  <a:gd name="T12" fmla="*/ 22 w 78"/>
                  <a:gd name="T13" fmla="*/ 5 h 95"/>
                  <a:gd name="T14" fmla="*/ 39 w 78"/>
                  <a:gd name="T15" fmla="*/ 23 h 95"/>
                  <a:gd name="T16" fmla="*/ 53 w 78"/>
                  <a:gd name="T17" fmla="*/ 46 h 95"/>
                  <a:gd name="T18" fmla="*/ 57 w 78"/>
                  <a:gd name="T19" fmla="*/ 73 h 95"/>
                  <a:gd name="T20" fmla="*/ 57 w 78"/>
                  <a:gd name="T21" fmla="*/ 73 h 95"/>
                  <a:gd name="T22" fmla="*/ 57 w 78"/>
                  <a:gd name="T23" fmla="*/ 73 h 95"/>
                  <a:gd name="T24" fmla="*/ 57 w 78"/>
                  <a:gd name="T25" fmla="*/ 73 h 95"/>
                  <a:gd name="T26" fmla="*/ 57 w 78"/>
                  <a:gd name="T27" fmla="*/ 73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8" h="95">
                    <a:moveTo>
                      <a:pt x="78" y="95"/>
                    </a:moveTo>
                    <a:lnTo>
                      <a:pt x="72" y="6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54" y="30"/>
                    </a:lnTo>
                    <a:lnTo>
                      <a:pt x="72" y="60"/>
                    </a:lnTo>
                    <a:lnTo>
                      <a:pt x="78" y="95"/>
                    </a:lnTo>
                    <a:close/>
                    <a:moveTo>
                      <a:pt x="78" y="95"/>
                    </a:moveTo>
                    <a:lnTo>
                      <a:pt x="78" y="9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72"/>
              <p:cNvSpPr>
                <a:spLocks noEditPoints="1"/>
              </p:cNvSpPr>
              <p:nvPr/>
            </p:nvSpPr>
            <p:spPr bwMode="auto">
              <a:xfrm>
                <a:off x="1276" y="752"/>
                <a:ext cx="1517" cy="0"/>
              </a:xfrm>
              <a:custGeom>
                <a:avLst/>
                <a:gdLst>
                  <a:gd name="T0" fmla="*/ 1517 w 2075"/>
                  <a:gd name="T1" fmla="*/ 0 w 2075"/>
                  <a:gd name="T2" fmla="*/ 1517 w 2075"/>
                  <a:gd name="T3" fmla="*/ 1517 w 2075"/>
                  <a:gd name="T4" fmla="*/ 1517 w 2075"/>
                  <a:gd name="T5" fmla="*/ 1517 w 2075"/>
                  <a:gd name="T6" fmla="*/ 1517 w 207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075">
                    <a:moveTo>
                      <a:pt x="2075" y="0"/>
                    </a:moveTo>
                    <a:lnTo>
                      <a:pt x="0" y="0"/>
                    </a:lnTo>
                    <a:lnTo>
                      <a:pt x="2075" y="0"/>
                    </a:lnTo>
                    <a:close/>
                    <a:moveTo>
                      <a:pt x="2075" y="0"/>
                    </a:moveTo>
                    <a:lnTo>
                      <a:pt x="2075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73"/>
              <p:cNvSpPr>
                <a:spLocks noEditPoints="1"/>
              </p:cNvSpPr>
              <p:nvPr/>
            </p:nvSpPr>
            <p:spPr bwMode="auto">
              <a:xfrm>
                <a:off x="1219" y="752"/>
                <a:ext cx="57" cy="73"/>
              </a:xfrm>
              <a:custGeom>
                <a:avLst/>
                <a:gdLst>
                  <a:gd name="T0" fmla="*/ 57 w 78"/>
                  <a:gd name="T1" fmla="*/ 0 h 95"/>
                  <a:gd name="T2" fmla="*/ 35 w 78"/>
                  <a:gd name="T3" fmla="*/ 5 h 95"/>
                  <a:gd name="T4" fmla="*/ 18 w 78"/>
                  <a:gd name="T5" fmla="*/ 23 h 95"/>
                  <a:gd name="T6" fmla="*/ 4 w 78"/>
                  <a:gd name="T7" fmla="*/ 46 h 95"/>
                  <a:gd name="T8" fmla="*/ 0 w 78"/>
                  <a:gd name="T9" fmla="*/ 73 h 95"/>
                  <a:gd name="T10" fmla="*/ 0 w 78"/>
                  <a:gd name="T11" fmla="*/ 73 h 95"/>
                  <a:gd name="T12" fmla="*/ 4 w 78"/>
                  <a:gd name="T13" fmla="*/ 46 h 95"/>
                  <a:gd name="T14" fmla="*/ 18 w 78"/>
                  <a:gd name="T15" fmla="*/ 23 h 95"/>
                  <a:gd name="T16" fmla="*/ 35 w 78"/>
                  <a:gd name="T17" fmla="*/ 5 h 95"/>
                  <a:gd name="T18" fmla="*/ 57 w 78"/>
                  <a:gd name="T19" fmla="*/ 0 h 95"/>
                  <a:gd name="T20" fmla="*/ 57 w 78"/>
                  <a:gd name="T21" fmla="*/ 0 h 95"/>
                  <a:gd name="T22" fmla="*/ 57 w 78"/>
                  <a:gd name="T23" fmla="*/ 0 h 95"/>
                  <a:gd name="T24" fmla="*/ 57 w 78"/>
                  <a:gd name="T25" fmla="*/ 0 h 95"/>
                  <a:gd name="T26" fmla="*/ 57 w 78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8" h="95">
                    <a:moveTo>
                      <a:pt x="78" y="0"/>
                    </a:moveTo>
                    <a:lnTo>
                      <a:pt x="48" y="6"/>
                    </a:lnTo>
                    <a:lnTo>
                      <a:pt x="24" y="30"/>
                    </a:lnTo>
                    <a:lnTo>
                      <a:pt x="6" y="60"/>
                    </a:lnTo>
                    <a:lnTo>
                      <a:pt x="0" y="95"/>
                    </a:lnTo>
                    <a:lnTo>
                      <a:pt x="6" y="60"/>
                    </a:lnTo>
                    <a:lnTo>
                      <a:pt x="24" y="30"/>
                    </a:lnTo>
                    <a:lnTo>
                      <a:pt x="48" y="6"/>
                    </a:lnTo>
                    <a:lnTo>
                      <a:pt x="78" y="0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4"/>
              <p:cNvSpPr>
                <a:spLocks noEditPoints="1"/>
              </p:cNvSpPr>
              <p:nvPr/>
            </p:nvSpPr>
            <p:spPr bwMode="auto">
              <a:xfrm>
                <a:off x="1219" y="825"/>
                <a:ext cx="1" cy="1113"/>
              </a:xfrm>
              <a:custGeom>
                <a:avLst/>
                <a:gdLst>
                  <a:gd name="T0" fmla="*/ 0 w 1"/>
                  <a:gd name="T1" fmla="*/ 0 h 1433"/>
                  <a:gd name="T2" fmla="*/ 0 w 1"/>
                  <a:gd name="T3" fmla="*/ 1113 h 1433"/>
                  <a:gd name="T4" fmla="*/ 0 w 1"/>
                  <a:gd name="T5" fmla="*/ 0 h 1433"/>
                  <a:gd name="T6" fmla="*/ 0 w 1"/>
                  <a:gd name="T7" fmla="*/ 0 h 1433"/>
                  <a:gd name="T8" fmla="*/ 0 w 1"/>
                  <a:gd name="T9" fmla="*/ 0 h 1433"/>
                  <a:gd name="T10" fmla="*/ 0 w 1"/>
                  <a:gd name="T11" fmla="*/ 0 h 1433"/>
                  <a:gd name="T12" fmla="*/ 0 w 1"/>
                  <a:gd name="T13" fmla="*/ 0 h 14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433">
                    <a:moveTo>
                      <a:pt x="0" y="0"/>
                    </a:moveTo>
                    <a:lnTo>
                      <a:pt x="0" y="143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75"/>
              <p:cNvSpPr>
                <a:spLocks noEditPoints="1"/>
              </p:cNvSpPr>
              <p:nvPr/>
            </p:nvSpPr>
            <p:spPr bwMode="auto">
              <a:xfrm>
                <a:off x="1219" y="1938"/>
                <a:ext cx="57" cy="74"/>
              </a:xfrm>
              <a:custGeom>
                <a:avLst/>
                <a:gdLst>
                  <a:gd name="T0" fmla="*/ 0 w 78"/>
                  <a:gd name="T1" fmla="*/ 0 h 96"/>
                  <a:gd name="T2" fmla="*/ 4 w 78"/>
                  <a:gd name="T3" fmla="*/ 28 h 96"/>
                  <a:gd name="T4" fmla="*/ 18 w 78"/>
                  <a:gd name="T5" fmla="*/ 51 h 96"/>
                  <a:gd name="T6" fmla="*/ 35 w 78"/>
                  <a:gd name="T7" fmla="*/ 69 h 96"/>
                  <a:gd name="T8" fmla="*/ 57 w 78"/>
                  <a:gd name="T9" fmla="*/ 74 h 96"/>
                  <a:gd name="T10" fmla="*/ 57 w 78"/>
                  <a:gd name="T11" fmla="*/ 74 h 96"/>
                  <a:gd name="T12" fmla="*/ 35 w 78"/>
                  <a:gd name="T13" fmla="*/ 69 h 96"/>
                  <a:gd name="T14" fmla="*/ 18 w 78"/>
                  <a:gd name="T15" fmla="*/ 51 h 96"/>
                  <a:gd name="T16" fmla="*/ 4 w 78"/>
                  <a:gd name="T17" fmla="*/ 28 h 96"/>
                  <a:gd name="T18" fmla="*/ 0 w 78"/>
                  <a:gd name="T19" fmla="*/ 0 h 96"/>
                  <a:gd name="T20" fmla="*/ 0 w 78"/>
                  <a:gd name="T21" fmla="*/ 0 h 96"/>
                  <a:gd name="T22" fmla="*/ 0 w 78"/>
                  <a:gd name="T23" fmla="*/ 0 h 96"/>
                  <a:gd name="T24" fmla="*/ 0 w 78"/>
                  <a:gd name="T25" fmla="*/ 0 h 96"/>
                  <a:gd name="T26" fmla="*/ 0 w 78"/>
                  <a:gd name="T27" fmla="*/ 0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6" y="36"/>
                    </a:lnTo>
                    <a:lnTo>
                      <a:pt x="24" y="66"/>
                    </a:lnTo>
                    <a:lnTo>
                      <a:pt x="48" y="90"/>
                    </a:lnTo>
                    <a:lnTo>
                      <a:pt x="78" y="96"/>
                    </a:lnTo>
                    <a:lnTo>
                      <a:pt x="48" y="90"/>
                    </a:lnTo>
                    <a:lnTo>
                      <a:pt x="24" y="6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76"/>
              <p:cNvSpPr>
                <a:spLocks noEditPoints="1"/>
              </p:cNvSpPr>
              <p:nvPr/>
            </p:nvSpPr>
            <p:spPr bwMode="auto">
              <a:xfrm>
                <a:off x="1276" y="2012"/>
                <a:ext cx="1517" cy="1"/>
              </a:xfrm>
              <a:custGeom>
                <a:avLst/>
                <a:gdLst>
                  <a:gd name="T0" fmla="*/ 0 w 2075"/>
                  <a:gd name="T1" fmla="*/ 0 h 1"/>
                  <a:gd name="T2" fmla="*/ 1517 w 2075"/>
                  <a:gd name="T3" fmla="*/ 0 h 1"/>
                  <a:gd name="T4" fmla="*/ 0 w 2075"/>
                  <a:gd name="T5" fmla="*/ 0 h 1"/>
                  <a:gd name="T6" fmla="*/ 0 w 2075"/>
                  <a:gd name="T7" fmla="*/ 0 h 1"/>
                  <a:gd name="T8" fmla="*/ 0 w 2075"/>
                  <a:gd name="T9" fmla="*/ 0 h 1"/>
                  <a:gd name="T10" fmla="*/ 0 w 2075"/>
                  <a:gd name="T11" fmla="*/ 0 h 1"/>
                  <a:gd name="T12" fmla="*/ 0 w 207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75" h="1">
                    <a:moveTo>
                      <a:pt x="0" y="0"/>
                    </a:moveTo>
                    <a:lnTo>
                      <a:pt x="2075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77"/>
              <p:cNvSpPr>
                <a:spLocks/>
              </p:cNvSpPr>
              <p:nvPr/>
            </p:nvSpPr>
            <p:spPr bwMode="auto">
              <a:xfrm>
                <a:off x="2793" y="2012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78"/>
              <p:cNvSpPr>
                <a:spLocks/>
              </p:cNvSpPr>
              <p:nvPr/>
            </p:nvSpPr>
            <p:spPr bwMode="auto">
              <a:xfrm>
                <a:off x="419" y="1081"/>
                <a:ext cx="223" cy="1"/>
              </a:xfrm>
              <a:custGeom>
                <a:avLst/>
                <a:gdLst>
                  <a:gd name="T0" fmla="*/ 0 w 305"/>
                  <a:gd name="T1" fmla="*/ 0 h 1"/>
                  <a:gd name="T2" fmla="*/ 223 w 305"/>
                  <a:gd name="T3" fmla="*/ 0 h 1"/>
                  <a:gd name="T4" fmla="*/ 0 w 305"/>
                  <a:gd name="T5" fmla="*/ 0 h 1"/>
                  <a:gd name="T6" fmla="*/ 0 w 30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5" h="1">
                    <a:moveTo>
                      <a:pt x="0" y="0"/>
                    </a:moveTo>
                    <a:lnTo>
                      <a:pt x="3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79"/>
              <p:cNvSpPr>
                <a:spLocks/>
              </p:cNvSpPr>
              <p:nvPr/>
            </p:nvSpPr>
            <p:spPr bwMode="auto">
              <a:xfrm>
                <a:off x="625" y="1048"/>
                <a:ext cx="87" cy="61"/>
              </a:xfrm>
              <a:custGeom>
                <a:avLst/>
                <a:gdLst>
                  <a:gd name="T0" fmla="*/ 0 w 119"/>
                  <a:gd name="T1" fmla="*/ 61 h 78"/>
                  <a:gd name="T2" fmla="*/ 87 w 119"/>
                  <a:gd name="T3" fmla="*/ 33 h 78"/>
                  <a:gd name="T4" fmla="*/ 0 w 119"/>
                  <a:gd name="T5" fmla="*/ 0 h 78"/>
                  <a:gd name="T6" fmla="*/ 0 w 119"/>
                  <a:gd name="T7" fmla="*/ 61 h 78"/>
                  <a:gd name="T8" fmla="*/ 0 w 119"/>
                  <a:gd name="T9" fmla="*/ 6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78">
                    <a:moveTo>
                      <a:pt x="0" y="78"/>
                    </a:moveTo>
                    <a:lnTo>
                      <a:pt x="119" y="4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80"/>
              <p:cNvSpPr>
                <a:spLocks noEditPoints="1"/>
              </p:cNvSpPr>
              <p:nvPr/>
            </p:nvSpPr>
            <p:spPr bwMode="auto">
              <a:xfrm>
                <a:off x="533" y="904"/>
                <a:ext cx="22" cy="98"/>
              </a:xfrm>
              <a:custGeom>
                <a:avLst/>
                <a:gdLst>
                  <a:gd name="T0" fmla="*/ 18 w 30"/>
                  <a:gd name="T1" fmla="*/ 79 h 125"/>
                  <a:gd name="T2" fmla="*/ 13 w 30"/>
                  <a:gd name="T3" fmla="*/ 89 h 125"/>
                  <a:gd name="T4" fmla="*/ 9 w 30"/>
                  <a:gd name="T5" fmla="*/ 89 h 125"/>
                  <a:gd name="T6" fmla="*/ 9 w 30"/>
                  <a:gd name="T7" fmla="*/ 89 h 125"/>
                  <a:gd name="T8" fmla="*/ 9 w 30"/>
                  <a:gd name="T9" fmla="*/ 84 h 125"/>
                  <a:gd name="T10" fmla="*/ 9 w 30"/>
                  <a:gd name="T11" fmla="*/ 79 h 125"/>
                  <a:gd name="T12" fmla="*/ 18 w 30"/>
                  <a:gd name="T13" fmla="*/ 33 h 125"/>
                  <a:gd name="T14" fmla="*/ 18 w 30"/>
                  <a:gd name="T15" fmla="*/ 33 h 125"/>
                  <a:gd name="T16" fmla="*/ 9 w 30"/>
                  <a:gd name="T17" fmla="*/ 33 h 125"/>
                  <a:gd name="T18" fmla="*/ 0 w 30"/>
                  <a:gd name="T19" fmla="*/ 33 h 125"/>
                  <a:gd name="T20" fmla="*/ 0 w 30"/>
                  <a:gd name="T21" fmla="*/ 38 h 125"/>
                  <a:gd name="T22" fmla="*/ 9 w 30"/>
                  <a:gd name="T23" fmla="*/ 38 h 125"/>
                  <a:gd name="T24" fmla="*/ 9 w 30"/>
                  <a:gd name="T25" fmla="*/ 42 h 125"/>
                  <a:gd name="T26" fmla="*/ 9 w 30"/>
                  <a:gd name="T27" fmla="*/ 52 h 125"/>
                  <a:gd name="T28" fmla="*/ 4 w 30"/>
                  <a:gd name="T29" fmla="*/ 66 h 125"/>
                  <a:gd name="T30" fmla="*/ 0 w 30"/>
                  <a:gd name="T31" fmla="*/ 79 h 125"/>
                  <a:gd name="T32" fmla="*/ 0 w 30"/>
                  <a:gd name="T33" fmla="*/ 89 h 125"/>
                  <a:gd name="T34" fmla="*/ 0 w 30"/>
                  <a:gd name="T35" fmla="*/ 93 h 125"/>
                  <a:gd name="T36" fmla="*/ 4 w 30"/>
                  <a:gd name="T37" fmla="*/ 98 h 125"/>
                  <a:gd name="T38" fmla="*/ 13 w 30"/>
                  <a:gd name="T39" fmla="*/ 93 h 125"/>
                  <a:gd name="T40" fmla="*/ 18 w 30"/>
                  <a:gd name="T41" fmla="*/ 79 h 125"/>
                  <a:gd name="T42" fmla="*/ 18 w 30"/>
                  <a:gd name="T43" fmla="*/ 79 h 125"/>
                  <a:gd name="T44" fmla="*/ 22 w 30"/>
                  <a:gd name="T45" fmla="*/ 9 h 125"/>
                  <a:gd name="T46" fmla="*/ 22 w 30"/>
                  <a:gd name="T47" fmla="*/ 5 h 125"/>
                  <a:gd name="T48" fmla="*/ 18 w 30"/>
                  <a:gd name="T49" fmla="*/ 0 h 125"/>
                  <a:gd name="T50" fmla="*/ 13 w 30"/>
                  <a:gd name="T51" fmla="*/ 0 h 125"/>
                  <a:gd name="T52" fmla="*/ 13 w 30"/>
                  <a:gd name="T53" fmla="*/ 5 h 125"/>
                  <a:gd name="T54" fmla="*/ 13 w 30"/>
                  <a:gd name="T55" fmla="*/ 14 h 125"/>
                  <a:gd name="T56" fmla="*/ 18 w 30"/>
                  <a:gd name="T57" fmla="*/ 14 h 125"/>
                  <a:gd name="T58" fmla="*/ 22 w 30"/>
                  <a:gd name="T59" fmla="*/ 14 h 125"/>
                  <a:gd name="T60" fmla="*/ 22 w 30"/>
                  <a:gd name="T61" fmla="*/ 9 h 125"/>
                  <a:gd name="T62" fmla="*/ 22 w 30"/>
                  <a:gd name="T63" fmla="*/ 9 h 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" h="125">
                    <a:moveTo>
                      <a:pt x="24" y="101"/>
                    </a:moveTo>
                    <a:lnTo>
                      <a:pt x="18" y="113"/>
                    </a:lnTo>
                    <a:lnTo>
                      <a:pt x="12" y="113"/>
                    </a:lnTo>
                    <a:lnTo>
                      <a:pt x="12" y="107"/>
                    </a:lnTo>
                    <a:lnTo>
                      <a:pt x="12" y="101"/>
                    </a:lnTo>
                    <a:lnTo>
                      <a:pt x="24" y="42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6" y="84"/>
                    </a:lnTo>
                    <a:lnTo>
                      <a:pt x="0" y="101"/>
                    </a:lnTo>
                    <a:lnTo>
                      <a:pt x="0" y="113"/>
                    </a:lnTo>
                    <a:lnTo>
                      <a:pt x="0" y="119"/>
                    </a:lnTo>
                    <a:lnTo>
                      <a:pt x="6" y="125"/>
                    </a:lnTo>
                    <a:lnTo>
                      <a:pt x="18" y="119"/>
                    </a:lnTo>
                    <a:lnTo>
                      <a:pt x="24" y="101"/>
                    </a:lnTo>
                    <a:close/>
                    <a:moveTo>
                      <a:pt x="30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81"/>
              <p:cNvSpPr>
                <a:spLocks/>
              </p:cNvSpPr>
              <p:nvPr/>
            </p:nvSpPr>
            <p:spPr bwMode="auto">
              <a:xfrm>
                <a:off x="568" y="960"/>
                <a:ext cx="22" cy="74"/>
              </a:xfrm>
              <a:custGeom>
                <a:avLst/>
                <a:gdLst>
                  <a:gd name="T0" fmla="*/ 0 w 30"/>
                  <a:gd name="T1" fmla="*/ 74 h 95"/>
                  <a:gd name="T2" fmla="*/ 22 w 30"/>
                  <a:gd name="T3" fmla="*/ 74 h 95"/>
                  <a:gd name="T4" fmla="*/ 22 w 30"/>
                  <a:gd name="T5" fmla="*/ 74 h 95"/>
                  <a:gd name="T6" fmla="*/ 18 w 30"/>
                  <a:gd name="T7" fmla="*/ 74 h 95"/>
                  <a:gd name="T8" fmla="*/ 13 w 30"/>
                  <a:gd name="T9" fmla="*/ 69 h 95"/>
                  <a:gd name="T10" fmla="*/ 13 w 30"/>
                  <a:gd name="T11" fmla="*/ 0 h 95"/>
                  <a:gd name="T12" fmla="*/ 13 w 30"/>
                  <a:gd name="T13" fmla="*/ 0 h 95"/>
                  <a:gd name="T14" fmla="*/ 0 w 30"/>
                  <a:gd name="T15" fmla="*/ 14 h 95"/>
                  <a:gd name="T16" fmla="*/ 0 w 30"/>
                  <a:gd name="T17" fmla="*/ 14 h 95"/>
                  <a:gd name="T18" fmla="*/ 4 w 30"/>
                  <a:gd name="T19" fmla="*/ 9 h 95"/>
                  <a:gd name="T20" fmla="*/ 4 w 30"/>
                  <a:gd name="T21" fmla="*/ 9 h 95"/>
                  <a:gd name="T22" fmla="*/ 9 w 30"/>
                  <a:gd name="T23" fmla="*/ 14 h 95"/>
                  <a:gd name="T24" fmla="*/ 9 w 30"/>
                  <a:gd name="T25" fmla="*/ 14 h 95"/>
                  <a:gd name="T26" fmla="*/ 9 w 30"/>
                  <a:gd name="T27" fmla="*/ 65 h 95"/>
                  <a:gd name="T28" fmla="*/ 4 w 30"/>
                  <a:gd name="T29" fmla="*/ 74 h 95"/>
                  <a:gd name="T30" fmla="*/ 0 w 30"/>
                  <a:gd name="T31" fmla="*/ 74 h 95"/>
                  <a:gd name="T32" fmla="*/ 0 w 30"/>
                  <a:gd name="T33" fmla="*/ 7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95">
                    <a:moveTo>
                      <a:pt x="0" y="95"/>
                    </a:moveTo>
                    <a:lnTo>
                      <a:pt x="30" y="95"/>
                    </a:lnTo>
                    <a:lnTo>
                      <a:pt x="24" y="95"/>
                    </a:lnTo>
                    <a:lnTo>
                      <a:pt x="18" y="89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83"/>
                    </a:lnTo>
                    <a:lnTo>
                      <a:pt x="6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82"/>
              <p:cNvSpPr>
                <a:spLocks/>
              </p:cNvSpPr>
              <p:nvPr/>
            </p:nvSpPr>
            <p:spPr bwMode="auto">
              <a:xfrm>
                <a:off x="1552" y="1363"/>
                <a:ext cx="47" cy="111"/>
              </a:xfrm>
              <a:custGeom>
                <a:avLst/>
                <a:gdLst>
                  <a:gd name="T0" fmla="*/ 0 w 65"/>
                  <a:gd name="T1" fmla="*/ 0 h 143"/>
                  <a:gd name="T2" fmla="*/ 21 w 65"/>
                  <a:gd name="T3" fmla="*/ 111 h 143"/>
                  <a:gd name="T4" fmla="*/ 47 w 65"/>
                  <a:gd name="T5" fmla="*/ 0 h 143"/>
                  <a:gd name="T6" fmla="*/ 0 w 65"/>
                  <a:gd name="T7" fmla="*/ 0 h 143"/>
                  <a:gd name="T8" fmla="*/ 0 w 6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143">
                    <a:moveTo>
                      <a:pt x="0" y="0"/>
                    </a:moveTo>
                    <a:lnTo>
                      <a:pt x="29" y="143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83"/>
              <p:cNvSpPr>
                <a:spLocks/>
              </p:cNvSpPr>
              <p:nvPr/>
            </p:nvSpPr>
            <p:spPr bwMode="auto">
              <a:xfrm>
                <a:off x="2002" y="464"/>
                <a:ext cx="87" cy="60"/>
              </a:xfrm>
              <a:custGeom>
                <a:avLst/>
                <a:gdLst>
                  <a:gd name="T0" fmla="*/ 0 w 119"/>
                  <a:gd name="T1" fmla="*/ 60 h 77"/>
                  <a:gd name="T2" fmla="*/ 87 w 119"/>
                  <a:gd name="T3" fmla="*/ 33 h 77"/>
                  <a:gd name="T4" fmla="*/ 0 w 119"/>
                  <a:gd name="T5" fmla="*/ 0 h 77"/>
                  <a:gd name="T6" fmla="*/ 0 w 119"/>
                  <a:gd name="T7" fmla="*/ 60 h 77"/>
                  <a:gd name="T8" fmla="*/ 0 w 119"/>
                  <a:gd name="T9" fmla="*/ 6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77">
                    <a:moveTo>
                      <a:pt x="0" y="77"/>
                    </a:moveTo>
                    <a:lnTo>
                      <a:pt x="119" y="4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84"/>
              <p:cNvSpPr>
                <a:spLocks/>
              </p:cNvSpPr>
              <p:nvPr/>
            </p:nvSpPr>
            <p:spPr bwMode="auto">
              <a:xfrm>
                <a:off x="1980" y="817"/>
                <a:ext cx="26" cy="106"/>
              </a:xfrm>
              <a:custGeom>
                <a:avLst/>
                <a:gdLst>
                  <a:gd name="T0" fmla="*/ 26 w 36"/>
                  <a:gd name="T1" fmla="*/ 41 h 137"/>
                  <a:gd name="T2" fmla="*/ 26 w 36"/>
                  <a:gd name="T3" fmla="*/ 32 h 137"/>
                  <a:gd name="T4" fmla="*/ 17 w 36"/>
                  <a:gd name="T5" fmla="*/ 32 h 137"/>
                  <a:gd name="T6" fmla="*/ 17 w 36"/>
                  <a:gd name="T7" fmla="*/ 22 h 137"/>
                  <a:gd name="T8" fmla="*/ 17 w 36"/>
                  <a:gd name="T9" fmla="*/ 13 h 137"/>
                  <a:gd name="T10" fmla="*/ 22 w 36"/>
                  <a:gd name="T11" fmla="*/ 13 h 137"/>
                  <a:gd name="T12" fmla="*/ 26 w 36"/>
                  <a:gd name="T13" fmla="*/ 13 h 137"/>
                  <a:gd name="T14" fmla="*/ 26 w 36"/>
                  <a:gd name="T15" fmla="*/ 13 h 137"/>
                  <a:gd name="T16" fmla="*/ 26 w 36"/>
                  <a:gd name="T17" fmla="*/ 0 h 137"/>
                  <a:gd name="T18" fmla="*/ 26 w 36"/>
                  <a:gd name="T19" fmla="*/ 0 h 137"/>
                  <a:gd name="T20" fmla="*/ 22 w 36"/>
                  <a:gd name="T21" fmla="*/ 0 h 137"/>
                  <a:gd name="T22" fmla="*/ 9 w 36"/>
                  <a:gd name="T23" fmla="*/ 4 h 137"/>
                  <a:gd name="T24" fmla="*/ 4 w 36"/>
                  <a:gd name="T25" fmla="*/ 18 h 137"/>
                  <a:gd name="T26" fmla="*/ 4 w 36"/>
                  <a:gd name="T27" fmla="*/ 32 h 137"/>
                  <a:gd name="T28" fmla="*/ 0 w 36"/>
                  <a:gd name="T29" fmla="*/ 32 h 137"/>
                  <a:gd name="T30" fmla="*/ 0 w 36"/>
                  <a:gd name="T31" fmla="*/ 41 h 137"/>
                  <a:gd name="T32" fmla="*/ 4 w 36"/>
                  <a:gd name="T33" fmla="*/ 41 h 137"/>
                  <a:gd name="T34" fmla="*/ 4 w 36"/>
                  <a:gd name="T35" fmla="*/ 106 h 137"/>
                  <a:gd name="T36" fmla="*/ 17 w 36"/>
                  <a:gd name="T37" fmla="*/ 106 h 137"/>
                  <a:gd name="T38" fmla="*/ 17 w 36"/>
                  <a:gd name="T39" fmla="*/ 41 h 137"/>
                  <a:gd name="T40" fmla="*/ 26 w 36"/>
                  <a:gd name="T41" fmla="*/ 41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137">
                    <a:moveTo>
                      <a:pt x="36" y="53"/>
                    </a:moveTo>
                    <a:lnTo>
                      <a:pt x="36" y="41"/>
                    </a:lnTo>
                    <a:lnTo>
                      <a:pt x="24" y="41"/>
                    </a:lnTo>
                    <a:lnTo>
                      <a:pt x="24" y="29"/>
                    </a:lnTo>
                    <a:lnTo>
                      <a:pt x="24" y="17"/>
                    </a:lnTo>
                    <a:lnTo>
                      <a:pt x="30" y="17"/>
                    </a:lnTo>
                    <a:lnTo>
                      <a:pt x="36" y="17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5"/>
                    </a:lnTo>
                    <a:lnTo>
                      <a:pt x="6" y="23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6" y="137"/>
                    </a:lnTo>
                    <a:lnTo>
                      <a:pt x="24" y="137"/>
                    </a:lnTo>
                    <a:lnTo>
                      <a:pt x="24" y="53"/>
                    </a:lnTo>
                    <a:lnTo>
                      <a:pt x="3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85"/>
              <p:cNvSpPr>
                <a:spLocks/>
              </p:cNvSpPr>
              <p:nvPr/>
            </p:nvSpPr>
            <p:spPr bwMode="auto">
              <a:xfrm>
                <a:off x="2011" y="886"/>
                <a:ext cx="34" cy="74"/>
              </a:xfrm>
              <a:custGeom>
                <a:avLst/>
                <a:gdLst>
                  <a:gd name="T0" fmla="*/ 34 w 47"/>
                  <a:gd name="T1" fmla="*/ 60 h 96"/>
                  <a:gd name="T2" fmla="*/ 34 w 47"/>
                  <a:gd name="T3" fmla="*/ 60 h 96"/>
                  <a:gd name="T4" fmla="*/ 30 w 47"/>
                  <a:gd name="T5" fmla="*/ 65 h 96"/>
                  <a:gd name="T6" fmla="*/ 26 w 47"/>
                  <a:gd name="T7" fmla="*/ 65 h 96"/>
                  <a:gd name="T8" fmla="*/ 9 w 47"/>
                  <a:gd name="T9" fmla="*/ 65 h 96"/>
                  <a:gd name="T10" fmla="*/ 22 w 47"/>
                  <a:gd name="T11" fmla="*/ 46 h 96"/>
                  <a:gd name="T12" fmla="*/ 26 w 47"/>
                  <a:gd name="T13" fmla="*/ 37 h 96"/>
                  <a:gd name="T14" fmla="*/ 30 w 47"/>
                  <a:gd name="T15" fmla="*/ 19 h 96"/>
                  <a:gd name="T16" fmla="*/ 26 w 47"/>
                  <a:gd name="T17" fmla="*/ 5 h 96"/>
                  <a:gd name="T18" fmla="*/ 17 w 47"/>
                  <a:gd name="T19" fmla="*/ 0 h 96"/>
                  <a:gd name="T20" fmla="*/ 4 w 47"/>
                  <a:gd name="T21" fmla="*/ 5 h 96"/>
                  <a:gd name="T22" fmla="*/ 0 w 47"/>
                  <a:gd name="T23" fmla="*/ 14 h 96"/>
                  <a:gd name="T24" fmla="*/ 0 w 47"/>
                  <a:gd name="T25" fmla="*/ 23 h 96"/>
                  <a:gd name="T26" fmla="*/ 0 w 47"/>
                  <a:gd name="T27" fmla="*/ 23 h 96"/>
                  <a:gd name="T28" fmla="*/ 4 w 47"/>
                  <a:gd name="T29" fmla="*/ 14 h 96"/>
                  <a:gd name="T30" fmla="*/ 13 w 47"/>
                  <a:gd name="T31" fmla="*/ 9 h 96"/>
                  <a:gd name="T32" fmla="*/ 22 w 47"/>
                  <a:gd name="T33" fmla="*/ 14 h 96"/>
                  <a:gd name="T34" fmla="*/ 26 w 47"/>
                  <a:gd name="T35" fmla="*/ 23 h 96"/>
                  <a:gd name="T36" fmla="*/ 22 w 47"/>
                  <a:gd name="T37" fmla="*/ 37 h 96"/>
                  <a:gd name="T38" fmla="*/ 13 w 47"/>
                  <a:gd name="T39" fmla="*/ 51 h 96"/>
                  <a:gd name="T40" fmla="*/ 0 w 47"/>
                  <a:gd name="T41" fmla="*/ 74 h 96"/>
                  <a:gd name="T42" fmla="*/ 0 w 47"/>
                  <a:gd name="T43" fmla="*/ 74 h 96"/>
                  <a:gd name="T44" fmla="*/ 30 w 47"/>
                  <a:gd name="T45" fmla="*/ 74 h 96"/>
                  <a:gd name="T46" fmla="*/ 34 w 47"/>
                  <a:gd name="T47" fmla="*/ 60 h 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96">
                    <a:moveTo>
                      <a:pt x="47" y="78"/>
                    </a:moveTo>
                    <a:lnTo>
                      <a:pt x="47" y="78"/>
                    </a:lnTo>
                    <a:lnTo>
                      <a:pt x="41" y="84"/>
                    </a:lnTo>
                    <a:lnTo>
                      <a:pt x="36" y="84"/>
                    </a:lnTo>
                    <a:lnTo>
                      <a:pt x="12" y="84"/>
                    </a:lnTo>
                    <a:lnTo>
                      <a:pt x="30" y="60"/>
                    </a:lnTo>
                    <a:lnTo>
                      <a:pt x="36" y="48"/>
                    </a:lnTo>
                    <a:lnTo>
                      <a:pt x="41" y="24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30" y="18"/>
                    </a:lnTo>
                    <a:lnTo>
                      <a:pt x="36" y="30"/>
                    </a:lnTo>
                    <a:lnTo>
                      <a:pt x="30" y="48"/>
                    </a:lnTo>
                    <a:lnTo>
                      <a:pt x="18" y="66"/>
                    </a:lnTo>
                    <a:lnTo>
                      <a:pt x="0" y="96"/>
                    </a:lnTo>
                    <a:lnTo>
                      <a:pt x="41" y="96"/>
                    </a:lnTo>
                    <a:lnTo>
                      <a:pt x="4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86"/>
              <p:cNvSpPr>
                <a:spLocks/>
              </p:cNvSpPr>
              <p:nvPr/>
            </p:nvSpPr>
            <p:spPr bwMode="auto">
              <a:xfrm>
                <a:off x="2058" y="886"/>
                <a:ext cx="22" cy="74"/>
              </a:xfrm>
              <a:custGeom>
                <a:avLst/>
                <a:gdLst>
                  <a:gd name="T0" fmla="*/ 0 w 30"/>
                  <a:gd name="T1" fmla="*/ 74 h 96"/>
                  <a:gd name="T2" fmla="*/ 22 w 30"/>
                  <a:gd name="T3" fmla="*/ 74 h 96"/>
                  <a:gd name="T4" fmla="*/ 22 w 30"/>
                  <a:gd name="T5" fmla="*/ 74 h 96"/>
                  <a:gd name="T6" fmla="*/ 18 w 30"/>
                  <a:gd name="T7" fmla="*/ 74 h 96"/>
                  <a:gd name="T8" fmla="*/ 18 w 30"/>
                  <a:gd name="T9" fmla="*/ 65 h 96"/>
                  <a:gd name="T10" fmla="*/ 18 w 30"/>
                  <a:gd name="T11" fmla="*/ 0 h 96"/>
                  <a:gd name="T12" fmla="*/ 18 w 30"/>
                  <a:gd name="T13" fmla="*/ 0 h 96"/>
                  <a:gd name="T14" fmla="*/ 0 w 30"/>
                  <a:gd name="T15" fmla="*/ 9 h 96"/>
                  <a:gd name="T16" fmla="*/ 0 w 30"/>
                  <a:gd name="T17" fmla="*/ 14 h 96"/>
                  <a:gd name="T18" fmla="*/ 4 w 30"/>
                  <a:gd name="T19" fmla="*/ 9 h 96"/>
                  <a:gd name="T20" fmla="*/ 4 w 30"/>
                  <a:gd name="T21" fmla="*/ 9 h 96"/>
                  <a:gd name="T22" fmla="*/ 9 w 30"/>
                  <a:gd name="T23" fmla="*/ 14 h 96"/>
                  <a:gd name="T24" fmla="*/ 9 w 30"/>
                  <a:gd name="T25" fmla="*/ 14 h 96"/>
                  <a:gd name="T26" fmla="*/ 9 w 30"/>
                  <a:gd name="T27" fmla="*/ 65 h 96"/>
                  <a:gd name="T28" fmla="*/ 4 w 30"/>
                  <a:gd name="T29" fmla="*/ 74 h 96"/>
                  <a:gd name="T30" fmla="*/ 0 w 30"/>
                  <a:gd name="T31" fmla="*/ 74 h 96"/>
                  <a:gd name="T32" fmla="*/ 0 w 30"/>
                  <a:gd name="T33" fmla="*/ 74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96">
                    <a:moveTo>
                      <a:pt x="0" y="96"/>
                    </a:moveTo>
                    <a:lnTo>
                      <a:pt x="30" y="96"/>
                    </a:lnTo>
                    <a:lnTo>
                      <a:pt x="24" y="96"/>
                    </a:lnTo>
                    <a:lnTo>
                      <a:pt x="24" y="84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87"/>
              <p:cNvSpPr>
                <a:spLocks/>
              </p:cNvSpPr>
              <p:nvPr/>
            </p:nvSpPr>
            <p:spPr bwMode="auto">
              <a:xfrm>
                <a:off x="1643" y="1349"/>
                <a:ext cx="26" cy="111"/>
              </a:xfrm>
              <a:custGeom>
                <a:avLst/>
                <a:gdLst>
                  <a:gd name="T0" fmla="*/ 26 w 36"/>
                  <a:gd name="T1" fmla="*/ 42 h 143"/>
                  <a:gd name="T2" fmla="*/ 26 w 36"/>
                  <a:gd name="T3" fmla="*/ 33 h 143"/>
                  <a:gd name="T4" fmla="*/ 17 w 36"/>
                  <a:gd name="T5" fmla="*/ 33 h 143"/>
                  <a:gd name="T6" fmla="*/ 17 w 36"/>
                  <a:gd name="T7" fmla="*/ 23 h 143"/>
                  <a:gd name="T8" fmla="*/ 22 w 36"/>
                  <a:gd name="T9" fmla="*/ 19 h 143"/>
                  <a:gd name="T10" fmla="*/ 22 w 36"/>
                  <a:gd name="T11" fmla="*/ 14 h 143"/>
                  <a:gd name="T12" fmla="*/ 26 w 36"/>
                  <a:gd name="T13" fmla="*/ 14 h 143"/>
                  <a:gd name="T14" fmla="*/ 26 w 36"/>
                  <a:gd name="T15" fmla="*/ 14 h 143"/>
                  <a:gd name="T16" fmla="*/ 26 w 36"/>
                  <a:gd name="T17" fmla="*/ 0 h 143"/>
                  <a:gd name="T18" fmla="*/ 26 w 36"/>
                  <a:gd name="T19" fmla="*/ 0 h 143"/>
                  <a:gd name="T20" fmla="*/ 22 w 36"/>
                  <a:gd name="T21" fmla="*/ 0 h 143"/>
                  <a:gd name="T22" fmla="*/ 13 w 36"/>
                  <a:gd name="T23" fmla="*/ 5 h 143"/>
                  <a:gd name="T24" fmla="*/ 9 w 36"/>
                  <a:gd name="T25" fmla="*/ 19 h 143"/>
                  <a:gd name="T26" fmla="*/ 9 w 36"/>
                  <a:gd name="T27" fmla="*/ 33 h 143"/>
                  <a:gd name="T28" fmla="*/ 0 w 36"/>
                  <a:gd name="T29" fmla="*/ 33 h 143"/>
                  <a:gd name="T30" fmla="*/ 0 w 36"/>
                  <a:gd name="T31" fmla="*/ 42 h 143"/>
                  <a:gd name="T32" fmla="*/ 9 w 36"/>
                  <a:gd name="T33" fmla="*/ 42 h 143"/>
                  <a:gd name="T34" fmla="*/ 9 w 36"/>
                  <a:gd name="T35" fmla="*/ 111 h 143"/>
                  <a:gd name="T36" fmla="*/ 17 w 36"/>
                  <a:gd name="T37" fmla="*/ 111 h 143"/>
                  <a:gd name="T38" fmla="*/ 17 w 36"/>
                  <a:gd name="T39" fmla="*/ 42 h 143"/>
                  <a:gd name="T40" fmla="*/ 26 w 36"/>
                  <a:gd name="T41" fmla="*/ 42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143">
                    <a:moveTo>
                      <a:pt x="36" y="54"/>
                    </a:moveTo>
                    <a:lnTo>
                      <a:pt x="36" y="42"/>
                    </a:lnTo>
                    <a:lnTo>
                      <a:pt x="24" y="42"/>
                    </a:lnTo>
                    <a:lnTo>
                      <a:pt x="24" y="30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24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143"/>
                    </a:lnTo>
                    <a:lnTo>
                      <a:pt x="24" y="143"/>
                    </a:lnTo>
                    <a:lnTo>
                      <a:pt x="24" y="54"/>
                    </a:lnTo>
                    <a:lnTo>
                      <a:pt x="3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88"/>
              <p:cNvSpPr>
                <a:spLocks/>
              </p:cNvSpPr>
              <p:nvPr/>
            </p:nvSpPr>
            <p:spPr bwMode="auto">
              <a:xfrm>
                <a:off x="1682" y="1419"/>
                <a:ext cx="22" cy="74"/>
              </a:xfrm>
              <a:custGeom>
                <a:avLst/>
                <a:gdLst>
                  <a:gd name="T0" fmla="*/ 0 w 30"/>
                  <a:gd name="T1" fmla="*/ 74 h 95"/>
                  <a:gd name="T2" fmla="*/ 22 w 30"/>
                  <a:gd name="T3" fmla="*/ 74 h 95"/>
                  <a:gd name="T4" fmla="*/ 22 w 30"/>
                  <a:gd name="T5" fmla="*/ 74 h 95"/>
                  <a:gd name="T6" fmla="*/ 18 w 30"/>
                  <a:gd name="T7" fmla="*/ 74 h 95"/>
                  <a:gd name="T8" fmla="*/ 18 w 30"/>
                  <a:gd name="T9" fmla="*/ 69 h 95"/>
                  <a:gd name="T10" fmla="*/ 18 w 30"/>
                  <a:gd name="T11" fmla="*/ 0 h 95"/>
                  <a:gd name="T12" fmla="*/ 13 w 30"/>
                  <a:gd name="T13" fmla="*/ 0 h 95"/>
                  <a:gd name="T14" fmla="*/ 0 w 30"/>
                  <a:gd name="T15" fmla="*/ 14 h 95"/>
                  <a:gd name="T16" fmla="*/ 0 w 30"/>
                  <a:gd name="T17" fmla="*/ 14 h 95"/>
                  <a:gd name="T18" fmla="*/ 4 w 30"/>
                  <a:gd name="T19" fmla="*/ 9 h 95"/>
                  <a:gd name="T20" fmla="*/ 4 w 30"/>
                  <a:gd name="T21" fmla="*/ 9 h 95"/>
                  <a:gd name="T22" fmla="*/ 9 w 30"/>
                  <a:gd name="T23" fmla="*/ 14 h 95"/>
                  <a:gd name="T24" fmla="*/ 9 w 30"/>
                  <a:gd name="T25" fmla="*/ 14 h 95"/>
                  <a:gd name="T26" fmla="*/ 9 w 30"/>
                  <a:gd name="T27" fmla="*/ 65 h 95"/>
                  <a:gd name="T28" fmla="*/ 4 w 30"/>
                  <a:gd name="T29" fmla="*/ 74 h 95"/>
                  <a:gd name="T30" fmla="*/ 0 w 30"/>
                  <a:gd name="T31" fmla="*/ 74 h 95"/>
                  <a:gd name="T32" fmla="*/ 0 w 30"/>
                  <a:gd name="T33" fmla="*/ 7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95">
                    <a:moveTo>
                      <a:pt x="0" y="95"/>
                    </a:moveTo>
                    <a:lnTo>
                      <a:pt x="30" y="95"/>
                    </a:lnTo>
                    <a:lnTo>
                      <a:pt x="24" y="95"/>
                    </a:lnTo>
                    <a:lnTo>
                      <a:pt x="24" y="89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83"/>
                    </a:lnTo>
                    <a:lnTo>
                      <a:pt x="6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89"/>
              <p:cNvSpPr>
                <a:spLocks/>
              </p:cNvSpPr>
              <p:nvPr/>
            </p:nvSpPr>
            <p:spPr bwMode="auto">
              <a:xfrm>
                <a:off x="1726" y="1419"/>
                <a:ext cx="22" cy="74"/>
              </a:xfrm>
              <a:custGeom>
                <a:avLst/>
                <a:gdLst>
                  <a:gd name="T0" fmla="*/ 0 w 30"/>
                  <a:gd name="T1" fmla="*/ 74 h 95"/>
                  <a:gd name="T2" fmla="*/ 22 w 30"/>
                  <a:gd name="T3" fmla="*/ 74 h 95"/>
                  <a:gd name="T4" fmla="*/ 22 w 30"/>
                  <a:gd name="T5" fmla="*/ 74 h 95"/>
                  <a:gd name="T6" fmla="*/ 18 w 30"/>
                  <a:gd name="T7" fmla="*/ 74 h 95"/>
                  <a:gd name="T8" fmla="*/ 13 w 30"/>
                  <a:gd name="T9" fmla="*/ 69 h 95"/>
                  <a:gd name="T10" fmla="*/ 13 w 30"/>
                  <a:gd name="T11" fmla="*/ 0 h 95"/>
                  <a:gd name="T12" fmla="*/ 13 w 30"/>
                  <a:gd name="T13" fmla="*/ 0 h 95"/>
                  <a:gd name="T14" fmla="*/ 0 w 30"/>
                  <a:gd name="T15" fmla="*/ 14 h 95"/>
                  <a:gd name="T16" fmla="*/ 0 w 30"/>
                  <a:gd name="T17" fmla="*/ 14 h 95"/>
                  <a:gd name="T18" fmla="*/ 4 w 30"/>
                  <a:gd name="T19" fmla="*/ 9 h 95"/>
                  <a:gd name="T20" fmla="*/ 4 w 30"/>
                  <a:gd name="T21" fmla="*/ 9 h 95"/>
                  <a:gd name="T22" fmla="*/ 9 w 30"/>
                  <a:gd name="T23" fmla="*/ 14 h 95"/>
                  <a:gd name="T24" fmla="*/ 9 w 30"/>
                  <a:gd name="T25" fmla="*/ 14 h 95"/>
                  <a:gd name="T26" fmla="*/ 9 w 30"/>
                  <a:gd name="T27" fmla="*/ 65 h 95"/>
                  <a:gd name="T28" fmla="*/ 4 w 30"/>
                  <a:gd name="T29" fmla="*/ 74 h 95"/>
                  <a:gd name="T30" fmla="*/ 0 w 30"/>
                  <a:gd name="T31" fmla="*/ 74 h 95"/>
                  <a:gd name="T32" fmla="*/ 0 w 30"/>
                  <a:gd name="T33" fmla="*/ 7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95">
                    <a:moveTo>
                      <a:pt x="0" y="95"/>
                    </a:moveTo>
                    <a:lnTo>
                      <a:pt x="30" y="95"/>
                    </a:lnTo>
                    <a:lnTo>
                      <a:pt x="24" y="95"/>
                    </a:lnTo>
                    <a:lnTo>
                      <a:pt x="18" y="89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83"/>
                    </a:lnTo>
                    <a:lnTo>
                      <a:pt x="6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90"/>
              <p:cNvSpPr>
                <a:spLocks/>
              </p:cNvSpPr>
              <p:nvPr/>
            </p:nvSpPr>
            <p:spPr bwMode="auto">
              <a:xfrm>
                <a:off x="2312" y="1349"/>
                <a:ext cx="26" cy="111"/>
              </a:xfrm>
              <a:custGeom>
                <a:avLst/>
                <a:gdLst>
                  <a:gd name="T0" fmla="*/ 26 w 36"/>
                  <a:gd name="T1" fmla="*/ 42 h 143"/>
                  <a:gd name="T2" fmla="*/ 26 w 36"/>
                  <a:gd name="T3" fmla="*/ 33 h 143"/>
                  <a:gd name="T4" fmla="*/ 17 w 36"/>
                  <a:gd name="T5" fmla="*/ 33 h 143"/>
                  <a:gd name="T6" fmla="*/ 17 w 36"/>
                  <a:gd name="T7" fmla="*/ 23 h 143"/>
                  <a:gd name="T8" fmla="*/ 17 w 36"/>
                  <a:gd name="T9" fmla="*/ 19 h 143"/>
                  <a:gd name="T10" fmla="*/ 22 w 36"/>
                  <a:gd name="T11" fmla="*/ 14 h 143"/>
                  <a:gd name="T12" fmla="*/ 26 w 36"/>
                  <a:gd name="T13" fmla="*/ 14 h 143"/>
                  <a:gd name="T14" fmla="*/ 26 w 36"/>
                  <a:gd name="T15" fmla="*/ 14 h 143"/>
                  <a:gd name="T16" fmla="*/ 26 w 36"/>
                  <a:gd name="T17" fmla="*/ 0 h 143"/>
                  <a:gd name="T18" fmla="*/ 26 w 36"/>
                  <a:gd name="T19" fmla="*/ 0 h 143"/>
                  <a:gd name="T20" fmla="*/ 22 w 36"/>
                  <a:gd name="T21" fmla="*/ 0 h 143"/>
                  <a:gd name="T22" fmla="*/ 9 w 36"/>
                  <a:gd name="T23" fmla="*/ 5 h 143"/>
                  <a:gd name="T24" fmla="*/ 4 w 36"/>
                  <a:gd name="T25" fmla="*/ 19 h 143"/>
                  <a:gd name="T26" fmla="*/ 4 w 36"/>
                  <a:gd name="T27" fmla="*/ 33 h 143"/>
                  <a:gd name="T28" fmla="*/ 0 w 36"/>
                  <a:gd name="T29" fmla="*/ 33 h 143"/>
                  <a:gd name="T30" fmla="*/ 0 w 36"/>
                  <a:gd name="T31" fmla="*/ 42 h 143"/>
                  <a:gd name="T32" fmla="*/ 4 w 36"/>
                  <a:gd name="T33" fmla="*/ 42 h 143"/>
                  <a:gd name="T34" fmla="*/ 4 w 36"/>
                  <a:gd name="T35" fmla="*/ 111 h 143"/>
                  <a:gd name="T36" fmla="*/ 17 w 36"/>
                  <a:gd name="T37" fmla="*/ 111 h 143"/>
                  <a:gd name="T38" fmla="*/ 17 w 36"/>
                  <a:gd name="T39" fmla="*/ 42 h 143"/>
                  <a:gd name="T40" fmla="*/ 26 w 36"/>
                  <a:gd name="T41" fmla="*/ 42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143">
                    <a:moveTo>
                      <a:pt x="36" y="54"/>
                    </a:moveTo>
                    <a:lnTo>
                      <a:pt x="36" y="42"/>
                    </a:lnTo>
                    <a:lnTo>
                      <a:pt x="24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6"/>
                    </a:lnTo>
                    <a:lnTo>
                      <a:pt x="6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6" y="143"/>
                    </a:lnTo>
                    <a:lnTo>
                      <a:pt x="24" y="143"/>
                    </a:lnTo>
                    <a:lnTo>
                      <a:pt x="24" y="54"/>
                    </a:lnTo>
                    <a:lnTo>
                      <a:pt x="3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91"/>
              <p:cNvSpPr>
                <a:spLocks/>
              </p:cNvSpPr>
              <p:nvPr/>
            </p:nvSpPr>
            <p:spPr bwMode="auto">
              <a:xfrm>
                <a:off x="2342" y="1419"/>
                <a:ext cx="35" cy="74"/>
              </a:xfrm>
              <a:custGeom>
                <a:avLst/>
                <a:gdLst>
                  <a:gd name="T0" fmla="*/ 35 w 48"/>
                  <a:gd name="T1" fmla="*/ 60 h 95"/>
                  <a:gd name="T2" fmla="*/ 35 w 48"/>
                  <a:gd name="T3" fmla="*/ 60 h 95"/>
                  <a:gd name="T4" fmla="*/ 31 w 48"/>
                  <a:gd name="T5" fmla="*/ 69 h 95"/>
                  <a:gd name="T6" fmla="*/ 26 w 48"/>
                  <a:gd name="T7" fmla="*/ 69 h 95"/>
                  <a:gd name="T8" fmla="*/ 9 w 48"/>
                  <a:gd name="T9" fmla="*/ 69 h 95"/>
                  <a:gd name="T10" fmla="*/ 22 w 48"/>
                  <a:gd name="T11" fmla="*/ 46 h 95"/>
                  <a:gd name="T12" fmla="*/ 26 w 48"/>
                  <a:gd name="T13" fmla="*/ 37 h 95"/>
                  <a:gd name="T14" fmla="*/ 31 w 48"/>
                  <a:gd name="T15" fmla="*/ 23 h 95"/>
                  <a:gd name="T16" fmla="*/ 26 w 48"/>
                  <a:gd name="T17" fmla="*/ 5 h 95"/>
                  <a:gd name="T18" fmla="*/ 18 w 48"/>
                  <a:gd name="T19" fmla="*/ 0 h 95"/>
                  <a:gd name="T20" fmla="*/ 4 w 48"/>
                  <a:gd name="T21" fmla="*/ 5 h 95"/>
                  <a:gd name="T22" fmla="*/ 0 w 48"/>
                  <a:gd name="T23" fmla="*/ 23 h 95"/>
                  <a:gd name="T24" fmla="*/ 0 w 48"/>
                  <a:gd name="T25" fmla="*/ 23 h 95"/>
                  <a:gd name="T26" fmla="*/ 4 w 48"/>
                  <a:gd name="T27" fmla="*/ 14 h 95"/>
                  <a:gd name="T28" fmla="*/ 13 w 48"/>
                  <a:gd name="T29" fmla="*/ 9 h 95"/>
                  <a:gd name="T30" fmla="*/ 22 w 48"/>
                  <a:gd name="T31" fmla="*/ 14 h 95"/>
                  <a:gd name="T32" fmla="*/ 26 w 48"/>
                  <a:gd name="T33" fmla="*/ 28 h 95"/>
                  <a:gd name="T34" fmla="*/ 22 w 48"/>
                  <a:gd name="T35" fmla="*/ 37 h 95"/>
                  <a:gd name="T36" fmla="*/ 13 w 48"/>
                  <a:gd name="T37" fmla="*/ 55 h 95"/>
                  <a:gd name="T38" fmla="*/ 0 w 48"/>
                  <a:gd name="T39" fmla="*/ 74 h 95"/>
                  <a:gd name="T40" fmla="*/ 0 w 48"/>
                  <a:gd name="T41" fmla="*/ 74 h 95"/>
                  <a:gd name="T42" fmla="*/ 31 w 48"/>
                  <a:gd name="T43" fmla="*/ 74 h 95"/>
                  <a:gd name="T44" fmla="*/ 35 w 48"/>
                  <a:gd name="T45" fmla="*/ 60 h 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" h="95">
                    <a:moveTo>
                      <a:pt x="48" y="77"/>
                    </a:moveTo>
                    <a:lnTo>
                      <a:pt x="48" y="77"/>
                    </a:lnTo>
                    <a:lnTo>
                      <a:pt x="42" y="89"/>
                    </a:lnTo>
                    <a:lnTo>
                      <a:pt x="36" y="89"/>
                    </a:lnTo>
                    <a:lnTo>
                      <a:pt x="12" y="89"/>
                    </a:lnTo>
                    <a:lnTo>
                      <a:pt x="30" y="59"/>
                    </a:lnTo>
                    <a:lnTo>
                      <a:pt x="36" y="47"/>
                    </a:lnTo>
                    <a:lnTo>
                      <a:pt x="42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30" y="18"/>
                    </a:lnTo>
                    <a:lnTo>
                      <a:pt x="36" y="36"/>
                    </a:lnTo>
                    <a:lnTo>
                      <a:pt x="30" y="47"/>
                    </a:lnTo>
                    <a:lnTo>
                      <a:pt x="18" y="71"/>
                    </a:lnTo>
                    <a:lnTo>
                      <a:pt x="0" y="95"/>
                    </a:lnTo>
                    <a:lnTo>
                      <a:pt x="42" y="95"/>
                    </a:lnTo>
                    <a:lnTo>
                      <a:pt x="4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92"/>
              <p:cNvSpPr>
                <a:spLocks/>
              </p:cNvSpPr>
              <p:nvPr/>
            </p:nvSpPr>
            <p:spPr bwMode="auto">
              <a:xfrm>
                <a:off x="2382" y="1419"/>
                <a:ext cx="39" cy="74"/>
              </a:xfrm>
              <a:custGeom>
                <a:avLst/>
                <a:gdLst>
                  <a:gd name="T0" fmla="*/ 39 w 54"/>
                  <a:gd name="T1" fmla="*/ 60 h 95"/>
                  <a:gd name="T2" fmla="*/ 39 w 54"/>
                  <a:gd name="T3" fmla="*/ 60 h 95"/>
                  <a:gd name="T4" fmla="*/ 35 w 54"/>
                  <a:gd name="T5" fmla="*/ 69 h 95"/>
                  <a:gd name="T6" fmla="*/ 30 w 54"/>
                  <a:gd name="T7" fmla="*/ 69 h 95"/>
                  <a:gd name="T8" fmla="*/ 9 w 54"/>
                  <a:gd name="T9" fmla="*/ 69 h 95"/>
                  <a:gd name="T10" fmla="*/ 26 w 54"/>
                  <a:gd name="T11" fmla="*/ 46 h 95"/>
                  <a:gd name="T12" fmla="*/ 30 w 54"/>
                  <a:gd name="T13" fmla="*/ 37 h 95"/>
                  <a:gd name="T14" fmla="*/ 35 w 54"/>
                  <a:gd name="T15" fmla="*/ 23 h 95"/>
                  <a:gd name="T16" fmla="*/ 30 w 54"/>
                  <a:gd name="T17" fmla="*/ 5 h 95"/>
                  <a:gd name="T18" fmla="*/ 22 w 54"/>
                  <a:gd name="T19" fmla="*/ 0 h 95"/>
                  <a:gd name="T20" fmla="*/ 9 w 54"/>
                  <a:gd name="T21" fmla="*/ 5 h 95"/>
                  <a:gd name="T22" fmla="*/ 0 w 54"/>
                  <a:gd name="T23" fmla="*/ 23 h 95"/>
                  <a:gd name="T24" fmla="*/ 4 w 54"/>
                  <a:gd name="T25" fmla="*/ 23 h 95"/>
                  <a:gd name="T26" fmla="*/ 9 w 54"/>
                  <a:gd name="T27" fmla="*/ 14 h 95"/>
                  <a:gd name="T28" fmla="*/ 17 w 54"/>
                  <a:gd name="T29" fmla="*/ 9 h 95"/>
                  <a:gd name="T30" fmla="*/ 26 w 54"/>
                  <a:gd name="T31" fmla="*/ 14 h 95"/>
                  <a:gd name="T32" fmla="*/ 26 w 54"/>
                  <a:gd name="T33" fmla="*/ 28 h 95"/>
                  <a:gd name="T34" fmla="*/ 26 w 54"/>
                  <a:gd name="T35" fmla="*/ 37 h 95"/>
                  <a:gd name="T36" fmla="*/ 17 w 54"/>
                  <a:gd name="T37" fmla="*/ 55 h 95"/>
                  <a:gd name="T38" fmla="*/ 0 w 54"/>
                  <a:gd name="T39" fmla="*/ 74 h 95"/>
                  <a:gd name="T40" fmla="*/ 0 w 54"/>
                  <a:gd name="T41" fmla="*/ 74 h 95"/>
                  <a:gd name="T42" fmla="*/ 35 w 54"/>
                  <a:gd name="T43" fmla="*/ 74 h 95"/>
                  <a:gd name="T44" fmla="*/ 39 w 54"/>
                  <a:gd name="T45" fmla="*/ 60 h 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4" h="95">
                    <a:moveTo>
                      <a:pt x="54" y="77"/>
                    </a:moveTo>
                    <a:lnTo>
                      <a:pt x="54" y="77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12" y="89"/>
                    </a:lnTo>
                    <a:lnTo>
                      <a:pt x="36" y="59"/>
                    </a:lnTo>
                    <a:lnTo>
                      <a:pt x="42" y="47"/>
                    </a:lnTo>
                    <a:lnTo>
                      <a:pt x="48" y="3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12"/>
                    </a:lnTo>
                    <a:lnTo>
                      <a:pt x="36" y="18"/>
                    </a:lnTo>
                    <a:lnTo>
                      <a:pt x="36" y="36"/>
                    </a:lnTo>
                    <a:lnTo>
                      <a:pt x="36" y="47"/>
                    </a:lnTo>
                    <a:lnTo>
                      <a:pt x="24" y="71"/>
                    </a:lnTo>
                    <a:lnTo>
                      <a:pt x="0" y="95"/>
                    </a:lnTo>
                    <a:lnTo>
                      <a:pt x="48" y="95"/>
                    </a:lnTo>
                    <a:lnTo>
                      <a:pt x="54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93"/>
              <p:cNvSpPr>
                <a:spLocks/>
              </p:cNvSpPr>
              <p:nvPr/>
            </p:nvSpPr>
            <p:spPr bwMode="auto">
              <a:xfrm>
                <a:off x="1980" y="288"/>
                <a:ext cx="26" cy="106"/>
              </a:xfrm>
              <a:custGeom>
                <a:avLst/>
                <a:gdLst>
                  <a:gd name="T0" fmla="*/ 26 w 36"/>
                  <a:gd name="T1" fmla="*/ 42 h 137"/>
                  <a:gd name="T2" fmla="*/ 26 w 36"/>
                  <a:gd name="T3" fmla="*/ 28 h 137"/>
                  <a:gd name="T4" fmla="*/ 17 w 36"/>
                  <a:gd name="T5" fmla="*/ 28 h 137"/>
                  <a:gd name="T6" fmla="*/ 17 w 36"/>
                  <a:gd name="T7" fmla="*/ 19 h 137"/>
                  <a:gd name="T8" fmla="*/ 17 w 36"/>
                  <a:gd name="T9" fmla="*/ 14 h 137"/>
                  <a:gd name="T10" fmla="*/ 22 w 36"/>
                  <a:gd name="T11" fmla="*/ 9 h 137"/>
                  <a:gd name="T12" fmla="*/ 26 w 36"/>
                  <a:gd name="T13" fmla="*/ 9 h 137"/>
                  <a:gd name="T14" fmla="*/ 26 w 36"/>
                  <a:gd name="T15" fmla="*/ 14 h 137"/>
                  <a:gd name="T16" fmla="*/ 26 w 36"/>
                  <a:gd name="T17" fmla="*/ 0 h 137"/>
                  <a:gd name="T18" fmla="*/ 26 w 36"/>
                  <a:gd name="T19" fmla="*/ 0 h 137"/>
                  <a:gd name="T20" fmla="*/ 22 w 36"/>
                  <a:gd name="T21" fmla="*/ 0 h 137"/>
                  <a:gd name="T22" fmla="*/ 9 w 36"/>
                  <a:gd name="T23" fmla="*/ 5 h 137"/>
                  <a:gd name="T24" fmla="*/ 4 w 36"/>
                  <a:gd name="T25" fmla="*/ 19 h 137"/>
                  <a:gd name="T26" fmla="*/ 4 w 36"/>
                  <a:gd name="T27" fmla="*/ 28 h 137"/>
                  <a:gd name="T28" fmla="*/ 0 w 36"/>
                  <a:gd name="T29" fmla="*/ 28 h 137"/>
                  <a:gd name="T30" fmla="*/ 0 w 36"/>
                  <a:gd name="T31" fmla="*/ 42 h 137"/>
                  <a:gd name="T32" fmla="*/ 4 w 36"/>
                  <a:gd name="T33" fmla="*/ 42 h 137"/>
                  <a:gd name="T34" fmla="*/ 4 w 36"/>
                  <a:gd name="T35" fmla="*/ 106 h 137"/>
                  <a:gd name="T36" fmla="*/ 17 w 36"/>
                  <a:gd name="T37" fmla="*/ 106 h 137"/>
                  <a:gd name="T38" fmla="*/ 17 w 36"/>
                  <a:gd name="T39" fmla="*/ 42 h 137"/>
                  <a:gd name="T40" fmla="*/ 26 w 36"/>
                  <a:gd name="T41" fmla="*/ 42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137">
                    <a:moveTo>
                      <a:pt x="36" y="54"/>
                    </a:moveTo>
                    <a:lnTo>
                      <a:pt x="36" y="36"/>
                    </a:lnTo>
                    <a:lnTo>
                      <a:pt x="24" y="3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6"/>
                    </a:lnTo>
                    <a:lnTo>
                      <a:pt x="6" y="24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6" y="137"/>
                    </a:lnTo>
                    <a:lnTo>
                      <a:pt x="24" y="137"/>
                    </a:lnTo>
                    <a:lnTo>
                      <a:pt x="24" y="54"/>
                    </a:lnTo>
                    <a:lnTo>
                      <a:pt x="3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4"/>
              <p:cNvSpPr>
                <a:spLocks/>
              </p:cNvSpPr>
              <p:nvPr/>
            </p:nvSpPr>
            <p:spPr bwMode="auto">
              <a:xfrm>
                <a:off x="2015" y="357"/>
                <a:ext cx="26" cy="75"/>
              </a:xfrm>
              <a:custGeom>
                <a:avLst/>
                <a:gdLst>
                  <a:gd name="T0" fmla="*/ 4 w 35"/>
                  <a:gd name="T1" fmla="*/ 75 h 96"/>
                  <a:gd name="T2" fmla="*/ 26 w 35"/>
                  <a:gd name="T3" fmla="*/ 75 h 96"/>
                  <a:gd name="T4" fmla="*/ 26 w 35"/>
                  <a:gd name="T5" fmla="*/ 75 h 96"/>
                  <a:gd name="T6" fmla="*/ 18 w 35"/>
                  <a:gd name="T7" fmla="*/ 70 h 96"/>
                  <a:gd name="T8" fmla="*/ 18 w 35"/>
                  <a:gd name="T9" fmla="*/ 66 h 96"/>
                  <a:gd name="T10" fmla="*/ 18 w 35"/>
                  <a:gd name="T11" fmla="*/ 0 h 96"/>
                  <a:gd name="T12" fmla="*/ 18 w 35"/>
                  <a:gd name="T13" fmla="*/ 0 h 96"/>
                  <a:gd name="T14" fmla="*/ 0 w 35"/>
                  <a:gd name="T15" fmla="*/ 9 h 96"/>
                  <a:gd name="T16" fmla="*/ 0 w 35"/>
                  <a:gd name="T17" fmla="*/ 9 h 96"/>
                  <a:gd name="T18" fmla="*/ 9 w 35"/>
                  <a:gd name="T19" fmla="*/ 9 h 96"/>
                  <a:gd name="T20" fmla="*/ 9 w 35"/>
                  <a:gd name="T21" fmla="*/ 9 h 96"/>
                  <a:gd name="T22" fmla="*/ 9 w 35"/>
                  <a:gd name="T23" fmla="*/ 9 h 96"/>
                  <a:gd name="T24" fmla="*/ 9 w 35"/>
                  <a:gd name="T25" fmla="*/ 14 h 96"/>
                  <a:gd name="T26" fmla="*/ 9 w 35"/>
                  <a:gd name="T27" fmla="*/ 66 h 96"/>
                  <a:gd name="T28" fmla="*/ 9 w 35"/>
                  <a:gd name="T29" fmla="*/ 75 h 96"/>
                  <a:gd name="T30" fmla="*/ 4 w 35"/>
                  <a:gd name="T31" fmla="*/ 75 h 96"/>
                  <a:gd name="T32" fmla="*/ 4 w 35"/>
                  <a:gd name="T33" fmla="*/ 75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96">
                    <a:moveTo>
                      <a:pt x="6" y="96"/>
                    </a:moveTo>
                    <a:lnTo>
                      <a:pt x="35" y="96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84"/>
                    </a:lnTo>
                    <a:lnTo>
                      <a:pt x="12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95"/>
              <p:cNvSpPr>
                <a:spLocks/>
              </p:cNvSpPr>
              <p:nvPr/>
            </p:nvSpPr>
            <p:spPr bwMode="auto">
              <a:xfrm>
                <a:off x="2054" y="357"/>
                <a:ext cx="35" cy="75"/>
              </a:xfrm>
              <a:custGeom>
                <a:avLst/>
                <a:gdLst>
                  <a:gd name="T0" fmla="*/ 35 w 48"/>
                  <a:gd name="T1" fmla="*/ 61 h 96"/>
                  <a:gd name="T2" fmla="*/ 35 w 48"/>
                  <a:gd name="T3" fmla="*/ 61 h 96"/>
                  <a:gd name="T4" fmla="*/ 31 w 48"/>
                  <a:gd name="T5" fmla="*/ 66 h 96"/>
                  <a:gd name="T6" fmla="*/ 26 w 48"/>
                  <a:gd name="T7" fmla="*/ 66 h 96"/>
                  <a:gd name="T8" fmla="*/ 4 w 48"/>
                  <a:gd name="T9" fmla="*/ 66 h 96"/>
                  <a:gd name="T10" fmla="*/ 22 w 48"/>
                  <a:gd name="T11" fmla="*/ 47 h 96"/>
                  <a:gd name="T12" fmla="*/ 26 w 48"/>
                  <a:gd name="T13" fmla="*/ 38 h 96"/>
                  <a:gd name="T14" fmla="*/ 31 w 48"/>
                  <a:gd name="T15" fmla="*/ 19 h 96"/>
                  <a:gd name="T16" fmla="*/ 26 w 48"/>
                  <a:gd name="T17" fmla="*/ 5 h 96"/>
                  <a:gd name="T18" fmla="*/ 18 w 48"/>
                  <a:gd name="T19" fmla="*/ 0 h 96"/>
                  <a:gd name="T20" fmla="*/ 4 w 48"/>
                  <a:gd name="T21" fmla="*/ 5 h 96"/>
                  <a:gd name="T22" fmla="*/ 0 w 48"/>
                  <a:gd name="T23" fmla="*/ 14 h 96"/>
                  <a:gd name="T24" fmla="*/ 0 w 48"/>
                  <a:gd name="T25" fmla="*/ 23 h 96"/>
                  <a:gd name="T26" fmla="*/ 0 w 48"/>
                  <a:gd name="T27" fmla="*/ 23 h 96"/>
                  <a:gd name="T28" fmla="*/ 4 w 48"/>
                  <a:gd name="T29" fmla="*/ 14 h 96"/>
                  <a:gd name="T30" fmla="*/ 13 w 48"/>
                  <a:gd name="T31" fmla="*/ 9 h 96"/>
                  <a:gd name="T32" fmla="*/ 22 w 48"/>
                  <a:gd name="T33" fmla="*/ 14 h 96"/>
                  <a:gd name="T34" fmla="*/ 22 w 48"/>
                  <a:gd name="T35" fmla="*/ 23 h 96"/>
                  <a:gd name="T36" fmla="*/ 22 w 48"/>
                  <a:gd name="T37" fmla="*/ 38 h 96"/>
                  <a:gd name="T38" fmla="*/ 13 w 48"/>
                  <a:gd name="T39" fmla="*/ 52 h 96"/>
                  <a:gd name="T40" fmla="*/ 0 w 48"/>
                  <a:gd name="T41" fmla="*/ 75 h 96"/>
                  <a:gd name="T42" fmla="*/ 0 w 48"/>
                  <a:gd name="T43" fmla="*/ 75 h 96"/>
                  <a:gd name="T44" fmla="*/ 31 w 48"/>
                  <a:gd name="T45" fmla="*/ 75 h 96"/>
                  <a:gd name="T46" fmla="*/ 35 w 48"/>
                  <a:gd name="T47" fmla="*/ 61 h 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8" h="96">
                    <a:moveTo>
                      <a:pt x="48" y="78"/>
                    </a:moveTo>
                    <a:lnTo>
                      <a:pt x="48" y="78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6" y="84"/>
                    </a:lnTo>
                    <a:lnTo>
                      <a:pt x="30" y="60"/>
                    </a:lnTo>
                    <a:lnTo>
                      <a:pt x="36" y="48"/>
                    </a:lnTo>
                    <a:lnTo>
                      <a:pt x="42" y="24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30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18" y="66"/>
                    </a:lnTo>
                    <a:lnTo>
                      <a:pt x="0" y="96"/>
                    </a:lnTo>
                    <a:lnTo>
                      <a:pt x="42" y="96"/>
                    </a:lnTo>
                    <a:lnTo>
                      <a:pt x="4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96"/>
              <p:cNvSpPr>
                <a:spLocks/>
              </p:cNvSpPr>
              <p:nvPr/>
            </p:nvSpPr>
            <p:spPr bwMode="auto">
              <a:xfrm>
                <a:off x="288" y="1410"/>
                <a:ext cx="44" cy="60"/>
              </a:xfrm>
              <a:custGeom>
                <a:avLst/>
                <a:gdLst>
                  <a:gd name="T0" fmla="*/ 0 w 60"/>
                  <a:gd name="T1" fmla="*/ 5 h 77"/>
                  <a:gd name="T2" fmla="*/ 4 w 60"/>
                  <a:gd name="T3" fmla="*/ 5 h 77"/>
                  <a:gd name="T4" fmla="*/ 4 w 60"/>
                  <a:gd name="T5" fmla="*/ 9 h 77"/>
                  <a:gd name="T6" fmla="*/ 9 w 60"/>
                  <a:gd name="T7" fmla="*/ 19 h 77"/>
                  <a:gd name="T8" fmla="*/ 13 w 60"/>
                  <a:gd name="T9" fmla="*/ 37 h 77"/>
                  <a:gd name="T10" fmla="*/ 13 w 60"/>
                  <a:gd name="T11" fmla="*/ 55 h 77"/>
                  <a:gd name="T12" fmla="*/ 13 w 60"/>
                  <a:gd name="T13" fmla="*/ 60 h 77"/>
                  <a:gd name="T14" fmla="*/ 13 w 60"/>
                  <a:gd name="T15" fmla="*/ 60 h 77"/>
                  <a:gd name="T16" fmla="*/ 18 w 60"/>
                  <a:gd name="T17" fmla="*/ 60 h 77"/>
                  <a:gd name="T18" fmla="*/ 22 w 60"/>
                  <a:gd name="T19" fmla="*/ 51 h 77"/>
                  <a:gd name="T20" fmla="*/ 26 w 60"/>
                  <a:gd name="T21" fmla="*/ 42 h 77"/>
                  <a:gd name="T22" fmla="*/ 35 w 60"/>
                  <a:gd name="T23" fmla="*/ 33 h 77"/>
                  <a:gd name="T24" fmla="*/ 40 w 60"/>
                  <a:gd name="T25" fmla="*/ 19 h 77"/>
                  <a:gd name="T26" fmla="*/ 44 w 60"/>
                  <a:gd name="T27" fmla="*/ 9 h 77"/>
                  <a:gd name="T28" fmla="*/ 40 w 60"/>
                  <a:gd name="T29" fmla="*/ 5 h 77"/>
                  <a:gd name="T30" fmla="*/ 35 w 60"/>
                  <a:gd name="T31" fmla="*/ 0 h 77"/>
                  <a:gd name="T32" fmla="*/ 35 w 60"/>
                  <a:gd name="T33" fmla="*/ 0 h 77"/>
                  <a:gd name="T34" fmla="*/ 31 w 60"/>
                  <a:gd name="T35" fmla="*/ 5 h 77"/>
                  <a:gd name="T36" fmla="*/ 35 w 60"/>
                  <a:gd name="T37" fmla="*/ 9 h 77"/>
                  <a:gd name="T38" fmla="*/ 35 w 60"/>
                  <a:gd name="T39" fmla="*/ 14 h 77"/>
                  <a:gd name="T40" fmla="*/ 31 w 60"/>
                  <a:gd name="T41" fmla="*/ 33 h 77"/>
                  <a:gd name="T42" fmla="*/ 22 w 60"/>
                  <a:gd name="T43" fmla="*/ 46 h 77"/>
                  <a:gd name="T44" fmla="*/ 18 w 60"/>
                  <a:gd name="T45" fmla="*/ 51 h 77"/>
                  <a:gd name="T46" fmla="*/ 18 w 60"/>
                  <a:gd name="T47" fmla="*/ 28 h 77"/>
                  <a:gd name="T48" fmla="*/ 13 w 60"/>
                  <a:gd name="T49" fmla="*/ 0 h 77"/>
                  <a:gd name="T50" fmla="*/ 13 w 60"/>
                  <a:gd name="T51" fmla="*/ 0 h 77"/>
                  <a:gd name="T52" fmla="*/ 9 w 60"/>
                  <a:gd name="T53" fmla="*/ 0 h 77"/>
                  <a:gd name="T54" fmla="*/ 0 w 60"/>
                  <a:gd name="T55" fmla="*/ 5 h 77"/>
                  <a:gd name="T56" fmla="*/ 0 w 60"/>
                  <a:gd name="T57" fmla="*/ 5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77">
                    <a:moveTo>
                      <a:pt x="0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24"/>
                    </a:lnTo>
                    <a:lnTo>
                      <a:pt x="18" y="48"/>
                    </a:lnTo>
                    <a:lnTo>
                      <a:pt x="18" y="71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30" y="65"/>
                    </a:lnTo>
                    <a:lnTo>
                      <a:pt x="36" y="54"/>
                    </a:lnTo>
                    <a:lnTo>
                      <a:pt x="48" y="42"/>
                    </a:lnTo>
                    <a:lnTo>
                      <a:pt x="54" y="24"/>
                    </a:lnTo>
                    <a:lnTo>
                      <a:pt x="60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42"/>
                    </a:lnTo>
                    <a:lnTo>
                      <a:pt x="30" y="59"/>
                    </a:lnTo>
                    <a:lnTo>
                      <a:pt x="24" y="65"/>
                    </a:lnTo>
                    <a:lnTo>
                      <a:pt x="24" y="3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97"/>
              <p:cNvSpPr>
                <a:spLocks/>
              </p:cNvSpPr>
              <p:nvPr/>
            </p:nvSpPr>
            <p:spPr bwMode="auto">
              <a:xfrm>
                <a:off x="341" y="1433"/>
                <a:ext cx="26" cy="74"/>
              </a:xfrm>
              <a:custGeom>
                <a:avLst/>
                <a:gdLst>
                  <a:gd name="T0" fmla="*/ 0 w 36"/>
                  <a:gd name="T1" fmla="*/ 74 h 95"/>
                  <a:gd name="T2" fmla="*/ 26 w 36"/>
                  <a:gd name="T3" fmla="*/ 74 h 95"/>
                  <a:gd name="T4" fmla="*/ 26 w 36"/>
                  <a:gd name="T5" fmla="*/ 69 h 95"/>
                  <a:gd name="T6" fmla="*/ 17 w 36"/>
                  <a:gd name="T7" fmla="*/ 69 h 95"/>
                  <a:gd name="T8" fmla="*/ 17 w 36"/>
                  <a:gd name="T9" fmla="*/ 65 h 95"/>
                  <a:gd name="T10" fmla="*/ 17 w 36"/>
                  <a:gd name="T11" fmla="*/ 0 h 95"/>
                  <a:gd name="T12" fmla="*/ 17 w 36"/>
                  <a:gd name="T13" fmla="*/ 0 h 95"/>
                  <a:gd name="T14" fmla="*/ 0 w 36"/>
                  <a:gd name="T15" fmla="*/ 9 h 95"/>
                  <a:gd name="T16" fmla="*/ 0 w 36"/>
                  <a:gd name="T17" fmla="*/ 9 h 95"/>
                  <a:gd name="T18" fmla="*/ 4 w 36"/>
                  <a:gd name="T19" fmla="*/ 9 h 95"/>
                  <a:gd name="T20" fmla="*/ 9 w 36"/>
                  <a:gd name="T21" fmla="*/ 9 h 95"/>
                  <a:gd name="T22" fmla="*/ 9 w 36"/>
                  <a:gd name="T23" fmla="*/ 9 h 95"/>
                  <a:gd name="T24" fmla="*/ 9 w 36"/>
                  <a:gd name="T25" fmla="*/ 14 h 95"/>
                  <a:gd name="T26" fmla="*/ 9 w 36"/>
                  <a:gd name="T27" fmla="*/ 65 h 95"/>
                  <a:gd name="T28" fmla="*/ 9 w 36"/>
                  <a:gd name="T29" fmla="*/ 69 h 95"/>
                  <a:gd name="T30" fmla="*/ 0 w 36"/>
                  <a:gd name="T31" fmla="*/ 69 h 95"/>
                  <a:gd name="T32" fmla="*/ 0 w 36"/>
                  <a:gd name="T33" fmla="*/ 7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95">
                    <a:moveTo>
                      <a:pt x="0" y="95"/>
                    </a:moveTo>
                    <a:lnTo>
                      <a:pt x="36" y="95"/>
                    </a:lnTo>
                    <a:lnTo>
                      <a:pt x="36" y="89"/>
                    </a:lnTo>
                    <a:lnTo>
                      <a:pt x="24" y="89"/>
                    </a:lnTo>
                    <a:lnTo>
                      <a:pt x="24" y="83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83"/>
                    </a:lnTo>
                    <a:lnTo>
                      <a:pt x="12" y="89"/>
                    </a:lnTo>
                    <a:lnTo>
                      <a:pt x="0" y="8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98"/>
              <p:cNvSpPr>
                <a:spLocks/>
              </p:cNvSpPr>
              <p:nvPr/>
            </p:nvSpPr>
            <p:spPr bwMode="auto">
              <a:xfrm>
                <a:off x="301" y="1252"/>
                <a:ext cx="57" cy="74"/>
              </a:xfrm>
              <a:custGeom>
                <a:avLst/>
                <a:gdLst>
                  <a:gd name="T0" fmla="*/ 26 w 78"/>
                  <a:gd name="T1" fmla="*/ 33 h 95"/>
                  <a:gd name="T2" fmla="*/ 0 w 78"/>
                  <a:gd name="T3" fmla="*/ 33 h 95"/>
                  <a:gd name="T4" fmla="*/ 0 w 78"/>
                  <a:gd name="T5" fmla="*/ 41 h 95"/>
                  <a:gd name="T6" fmla="*/ 26 w 78"/>
                  <a:gd name="T7" fmla="*/ 41 h 95"/>
                  <a:gd name="T8" fmla="*/ 26 w 78"/>
                  <a:gd name="T9" fmla="*/ 74 h 95"/>
                  <a:gd name="T10" fmla="*/ 31 w 78"/>
                  <a:gd name="T11" fmla="*/ 74 h 95"/>
                  <a:gd name="T12" fmla="*/ 31 w 78"/>
                  <a:gd name="T13" fmla="*/ 41 h 95"/>
                  <a:gd name="T14" fmla="*/ 57 w 78"/>
                  <a:gd name="T15" fmla="*/ 41 h 95"/>
                  <a:gd name="T16" fmla="*/ 57 w 78"/>
                  <a:gd name="T17" fmla="*/ 33 h 95"/>
                  <a:gd name="T18" fmla="*/ 31 w 78"/>
                  <a:gd name="T19" fmla="*/ 33 h 95"/>
                  <a:gd name="T20" fmla="*/ 31 w 78"/>
                  <a:gd name="T21" fmla="*/ 0 h 95"/>
                  <a:gd name="T22" fmla="*/ 26 w 78"/>
                  <a:gd name="T23" fmla="*/ 0 h 95"/>
                  <a:gd name="T24" fmla="*/ 26 w 78"/>
                  <a:gd name="T25" fmla="*/ 33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95">
                    <a:moveTo>
                      <a:pt x="36" y="42"/>
                    </a:moveTo>
                    <a:lnTo>
                      <a:pt x="0" y="42"/>
                    </a:lnTo>
                    <a:lnTo>
                      <a:pt x="0" y="53"/>
                    </a:lnTo>
                    <a:lnTo>
                      <a:pt x="36" y="53"/>
                    </a:lnTo>
                    <a:lnTo>
                      <a:pt x="36" y="95"/>
                    </a:lnTo>
                    <a:lnTo>
                      <a:pt x="42" y="95"/>
                    </a:lnTo>
                    <a:lnTo>
                      <a:pt x="42" y="53"/>
                    </a:lnTo>
                    <a:lnTo>
                      <a:pt x="78" y="53"/>
                    </a:lnTo>
                    <a:lnTo>
                      <a:pt x="78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199"/>
              <p:cNvSpPr>
                <a:spLocks noChangeArrowheads="1"/>
              </p:cNvSpPr>
              <p:nvPr/>
            </p:nvSpPr>
            <p:spPr bwMode="auto">
              <a:xfrm>
                <a:off x="301" y="1591"/>
                <a:ext cx="57" cy="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Freeform 200"/>
              <p:cNvSpPr>
                <a:spLocks/>
              </p:cNvSpPr>
              <p:nvPr/>
            </p:nvSpPr>
            <p:spPr bwMode="auto">
              <a:xfrm>
                <a:off x="301" y="1651"/>
                <a:ext cx="53" cy="65"/>
              </a:xfrm>
              <a:custGeom>
                <a:avLst/>
                <a:gdLst>
                  <a:gd name="T0" fmla="*/ 27 w 72"/>
                  <a:gd name="T1" fmla="*/ 65 h 84"/>
                  <a:gd name="T2" fmla="*/ 35 w 72"/>
                  <a:gd name="T3" fmla="*/ 65 h 84"/>
                  <a:gd name="T4" fmla="*/ 44 w 72"/>
                  <a:gd name="T5" fmla="*/ 56 h 84"/>
                  <a:gd name="T6" fmla="*/ 53 w 72"/>
                  <a:gd name="T7" fmla="*/ 46 h 84"/>
                  <a:gd name="T8" fmla="*/ 53 w 72"/>
                  <a:gd name="T9" fmla="*/ 33 h 84"/>
                  <a:gd name="T10" fmla="*/ 53 w 72"/>
                  <a:gd name="T11" fmla="*/ 19 h 84"/>
                  <a:gd name="T12" fmla="*/ 44 w 72"/>
                  <a:gd name="T13" fmla="*/ 9 h 84"/>
                  <a:gd name="T14" fmla="*/ 35 w 72"/>
                  <a:gd name="T15" fmla="*/ 5 h 84"/>
                  <a:gd name="T16" fmla="*/ 27 w 72"/>
                  <a:gd name="T17" fmla="*/ 0 h 84"/>
                  <a:gd name="T18" fmla="*/ 13 w 72"/>
                  <a:gd name="T19" fmla="*/ 5 h 84"/>
                  <a:gd name="T20" fmla="*/ 9 w 72"/>
                  <a:gd name="T21" fmla="*/ 9 h 84"/>
                  <a:gd name="T22" fmla="*/ 0 w 72"/>
                  <a:gd name="T23" fmla="*/ 33 h 84"/>
                  <a:gd name="T24" fmla="*/ 9 w 72"/>
                  <a:gd name="T25" fmla="*/ 56 h 84"/>
                  <a:gd name="T26" fmla="*/ 13 w 72"/>
                  <a:gd name="T27" fmla="*/ 65 h 84"/>
                  <a:gd name="T28" fmla="*/ 27 w 72"/>
                  <a:gd name="T29" fmla="*/ 65 h 84"/>
                  <a:gd name="T30" fmla="*/ 27 w 72"/>
                  <a:gd name="T31" fmla="*/ 65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" h="84">
                    <a:moveTo>
                      <a:pt x="36" y="84"/>
                    </a:moveTo>
                    <a:lnTo>
                      <a:pt x="48" y="84"/>
                    </a:lnTo>
                    <a:lnTo>
                      <a:pt x="60" y="72"/>
                    </a:lnTo>
                    <a:lnTo>
                      <a:pt x="72" y="60"/>
                    </a:lnTo>
                    <a:lnTo>
                      <a:pt x="72" y="42"/>
                    </a:lnTo>
                    <a:lnTo>
                      <a:pt x="72" y="24"/>
                    </a:lnTo>
                    <a:lnTo>
                      <a:pt x="60" y="12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18" y="84"/>
                    </a:lnTo>
                    <a:lnTo>
                      <a:pt x="36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01"/>
              <p:cNvSpPr>
                <a:spLocks/>
              </p:cNvSpPr>
              <p:nvPr/>
            </p:nvSpPr>
            <p:spPr bwMode="auto">
              <a:xfrm>
                <a:off x="327" y="1683"/>
                <a:ext cx="27" cy="33"/>
              </a:xfrm>
              <a:custGeom>
                <a:avLst/>
                <a:gdLst>
                  <a:gd name="T0" fmla="*/ 0 w 36"/>
                  <a:gd name="T1" fmla="*/ 33 h 42"/>
                  <a:gd name="T2" fmla="*/ 9 w 36"/>
                  <a:gd name="T3" fmla="*/ 33 h 42"/>
                  <a:gd name="T4" fmla="*/ 18 w 36"/>
                  <a:gd name="T5" fmla="*/ 24 h 42"/>
                  <a:gd name="T6" fmla="*/ 27 w 36"/>
                  <a:gd name="T7" fmla="*/ 14 h 42"/>
                  <a:gd name="T8" fmla="*/ 27 w 36"/>
                  <a:gd name="T9" fmla="*/ 0 h 42"/>
                  <a:gd name="T10" fmla="*/ 27 w 36"/>
                  <a:gd name="T11" fmla="*/ 0 h 42"/>
                  <a:gd name="T12" fmla="*/ 27 w 36"/>
                  <a:gd name="T13" fmla="*/ 14 h 42"/>
                  <a:gd name="T14" fmla="*/ 18 w 36"/>
                  <a:gd name="T15" fmla="*/ 24 h 42"/>
                  <a:gd name="T16" fmla="*/ 9 w 36"/>
                  <a:gd name="T17" fmla="*/ 33 h 42"/>
                  <a:gd name="T18" fmla="*/ 0 w 36"/>
                  <a:gd name="T19" fmla="*/ 33 h 42"/>
                  <a:gd name="T20" fmla="*/ 0 w 36"/>
                  <a:gd name="T21" fmla="*/ 33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42"/>
                    </a:lnTo>
                    <a:lnTo>
                      <a:pt x="24" y="30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30"/>
                    </a:lnTo>
                    <a:lnTo>
                      <a:pt x="1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02"/>
              <p:cNvSpPr>
                <a:spLocks noEditPoints="1"/>
              </p:cNvSpPr>
              <p:nvPr/>
            </p:nvSpPr>
            <p:spPr bwMode="auto">
              <a:xfrm>
                <a:off x="327" y="1651"/>
                <a:ext cx="27" cy="32"/>
              </a:xfrm>
              <a:custGeom>
                <a:avLst/>
                <a:gdLst>
                  <a:gd name="T0" fmla="*/ 27 w 36"/>
                  <a:gd name="T1" fmla="*/ 32 h 42"/>
                  <a:gd name="T2" fmla="*/ 27 w 36"/>
                  <a:gd name="T3" fmla="*/ 18 h 42"/>
                  <a:gd name="T4" fmla="*/ 18 w 36"/>
                  <a:gd name="T5" fmla="*/ 9 h 42"/>
                  <a:gd name="T6" fmla="*/ 9 w 36"/>
                  <a:gd name="T7" fmla="*/ 5 h 42"/>
                  <a:gd name="T8" fmla="*/ 0 w 36"/>
                  <a:gd name="T9" fmla="*/ 0 h 42"/>
                  <a:gd name="T10" fmla="*/ 0 w 36"/>
                  <a:gd name="T11" fmla="*/ 0 h 42"/>
                  <a:gd name="T12" fmla="*/ 9 w 36"/>
                  <a:gd name="T13" fmla="*/ 5 h 42"/>
                  <a:gd name="T14" fmla="*/ 18 w 36"/>
                  <a:gd name="T15" fmla="*/ 9 h 42"/>
                  <a:gd name="T16" fmla="*/ 27 w 36"/>
                  <a:gd name="T17" fmla="*/ 18 h 42"/>
                  <a:gd name="T18" fmla="*/ 27 w 36"/>
                  <a:gd name="T19" fmla="*/ 32 h 42"/>
                  <a:gd name="T20" fmla="*/ 27 w 36"/>
                  <a:gd name="T21" fmla="*/ 32 h 42"/>
                  <a:gd name="T22" fmla="*/ 27 w 36"/>
                  <a:gd name="T23" fmla="*/ 32 h 42"/>
                  <a:gd name="T24" fmla="*/ 27 w 36"/>
                  <a:gd name="T25" fmla="*/ 32 h 42"/>
                  <a:gd name="T26" fmla="*/ 27 w 36"/>
                  <a:gd name="T27" fmla="*/ 32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36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6" y="24"/>
                    </a:lnTo>
                    <a:lnTo>
                      <a:pt x="36" y="42"/>
                    </a:lnTo>
                    <a:close/>
                    <a:moveTo>
                      <a:pt x="36" y="42"/>
                    </a:move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03"/>
              <p:cNvSpPr>
                <a:spLocks noEditPoints="1"/>
              </p:cNvSpPr>
              <p:nvPr/>
            </p:nvSpPr>
            <p:spPr bwMode="auto">
              <a:xfrm>
                <a:off x="301" y="1651"/>
                <a:ext cx="26" cy="32"/>
              </a:xfrm>
              <a:custGeom>
                <a:avLst/>
                <a:gdLst>
                  <a:gd name="T0" fmla="*/ 26 w 36"/>
                  <a:gd name="T1" fmla="*/ 0 h 42"/>
                  <a:gd name="T2" fmla="*/ 13 w 36"/>
                  <a:gd name="T3" fmla="*/ 5 h 42"/>
                  <a:gd name="T4" fmla="*/ 9 w 36"/>
                  <a:gd name="T5" fmla="*/ 9 h 42"/>
                  <a:gd name="T6" fmla="*/ 0 w 36"/>
                  <a:gd name="T7" fmla="*/ 32 h 42"/>
                  <a:gd name="T8" fmla="*/ 0 w 36"/>
                  <a:gd name="T9" fmla="*/ 32 h 42"/>
                  <a:gd name="T10" fmla="*/ 9 w 36"/>
                  <a:gd name="T11" fmla="*/ 9 h 42"/>
                  <a:gd name="T12" fmla="*/ 13 w 36"/>
                  <a:gd name="T13" fmla="*/ 5 h 42"/>
                  <a:gd name="T14" fmla="*/ 26 w 36"/>
                  <a:gd name="T15" fmla="*/ 0 h 42"/>
                  <a:gd name="T16" fmla="*/ 26 w 36"/>
                  <a:gd name="T17" fmla="*/ 0 h 42"/>
                  <a:gd name="T18" fmla="*/ 26 w 36"/>
                  <a:gd name="T19" fmla="*/ 0 h 42"/>
                  <a:gd name="T20" fmla="*/ 26 w 36"/>
                  <a:gd name="T21" fmla="*/ 0 h 42"/>
                  <a:gd name="T22" fmla="*/ 26 w 36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2">
                    <a:moveTo>
                      <a:pt x="36" y="0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0" y="4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04"/>
              <p:cNvSpPr>
                <a:spLocks noEditPoints="1"/>
              </p:cNvSpPr>
              <p:nvPr/>
            </p:nvSpPr>
            <p:spPr bwMode="auto">
              <a:xfrm>
                <a:off x="301" y="1683"/>
                <a:ext cx="26" cy="33"/>
              </a:xfrm>
              <a:custGeom>
                <a:avLst/>
                <a:gdLst>
                  <a:gd name="T0" fmla="*/ 0 w 36"/>
                  <a:gd name="T1" fmla="*/ 0 h 42"/>
                  <a:gd name="T2" fmla="*/ 9 w 36"/>
                  <a:gd name="T3" fmla="*/ 24 h 42"/>
                  <a:gd name="T4" fmla="*/ 13 w 36"/>
                  <a:gd name="T5" fmla="*/ 33 h 42"/>
                  <a:gd name="T6" fmla="*/ 26 w 36"/>
                  <a:gd name="T7" fmla="*/ 33 h 42"/>
                  <a:gd name="T8" fmla="*/ 26 w 36"/>
                  <a:gd name="T9" fmla="*/ 33 h 42"/>
                  <a:gd name="T10" fmla="*/ 13 w 36"/>
                  <a:gd name="T11" fmla="*/ 33 h 42"/>
                  <a:gd name="T12" fmla="*/ 9 w 36"/>
                  <a:gd name="T13" fmla="*/ 24 h 42"/>
                  <a:gd name="T14" fmla="*/ 0 w 36"/>
                  <a:gd name="T15" fmla="*/ 0 h 42"/>
                  <a:gd name="T16" fmla="*/ 0 w 36"/>
                  <a:gd name="T17" fmla="*/ 0 h 42"/>
                  <a:gd name="T18" fmla="*/ 0 w 36"/>
                  <a:gd name="T19" fmla="*/ 0 h 42"/>
                  <a:gd name="T20" fmla="*/ 0 w 36"/>
                  <a:gd name="T21" fmla="*/ 0 h 42"/>
                  <a:gd name="T22" fmla="*/ 0 w 36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2">
                    <a:moveTo>
                      <a:pt x="0" y="0"/>
                    </a:moveTo>
                    <a:lnTo>
                      <a:pt x="12" y="30"/>
                    </a:lnTo>
                    <a:lnTo>
                      <a:pt x="18" y="42"/>
                    </a:lnTo>
                    <a:lnTo>
                      <a:pt x="36" y="42"/>
                    </a:lnTo>
                    <a:lnTo>
                      <a:pt x="18" y="42"/>
                    </a:lnTo>
                    <a:lnTo>
                      <a:pt x="12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05"/>
              <p:cNvSpPr>
                <a:spLocks/>
              </p:cNvSpPr>
              <p:nvPr/>
            </p:nvSpPr>
            <p:spPr bwMode="auto">
              <a:xfrm>
                <a:off x="327" y="171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206"/>
              <p:cNvSpPr>
                <a:spLocks/>
              </p:cNvSpPr>
              <p:nvPr/>
            </p:nvSpPr>
            <p:spPr bwMode="auto">
              <a:xfrm>
                <a:off x="852" y="1039"/>
                <a:ext cx="590" cy="769"/>
              </a:xfrm>
              <a:custGeom>
                <a:avLst/>
                <a:gdLst>
                  <a:gd name="T0" fmla="*/ 590 w 807"/>
                  <a:gd name="T1" fmla="*/ 769 h 991"/>
                  <a:gd name="T2" fmla="*/ 590 w 807"/>
                  <a:gd name="T3" fmla="*/ 0 h 991"/>
                  <a:gd name="T4" fmla="*/ 0 w 807"/>
                  <a:gd name="T5" fmla="*/ 0 h 991"/>
                  <a:gd name="T6" fmla="*/ 0 w 807"/>
                  <a:gd name="T7" fmla="*/ 769 h 991"/>
                  <a:gd name="T8" fmla="*/ 590 w 807"/>
                  <a:gd name="T9" fmla="*/ 769 h 991"/>
                  <a:gd name="T10" fmla="*/ 590 w 807"/>
                  <a:gd name="T11" fmla="*/ 769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7" h="991">
                    <a:moveTo>
                      <a:pt x="807" y="991"/>
                    </a:moveTo>
                    <a:lnTo>
                      <a:pt x="807" y="0"/>
                    </a:lnTo>
                    <a:lnTo>
                      <a:pt x="0" y="0"/>
                    </a:lnTo>
                    <a:lnTo>
                      <a:pt x="0" y="991"/>
                    </a:lnTo>
                    <a:lnTo>
                      <a:pt x="807" y="99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07"/>
              <p:cNvSpPr>
                <a:spLocks/>
              </p:cNvSpPr>
              <p:nvPr/>
            </p:nvSpPr>
            <p:spPr bwMode="auto">
              <a:xfrm>
                <a:off x="1442" y="1039"/>
                <a:ext cx="1" cy="769"/>
              </a:xfrm>
              <a:custGeom>
                <a:avLst/>
                <a:gdLst>
                  <a:gd name="T0" fmla="*/ 0 w 1"/>
                  <a:gd name="T1" fmla="*/ 769 h 991"/>
                  <a:gd name="T2" fmla="*/ 0 w 1"/>
                  <a:gd name="T3" fmla="*/ 0 h 991"/>
                  <a:gd name="T4" fmla="*/ 0 w 1"/>
                  <a:gd name="T5" fmla="*/ 769 h 991"/>
                  <a:gd name="T6" fmla="*/ 0 w 1"/>
                  <a:gd name="T7" fmla="*/ 769 h 9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91">
                    <a:moveTo>
                      <a:pt x="0" y="991"/>
                    </a:moveTo>
                    <a:lnTo>
                      <a:pt x="0" y="0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08"/>
              <p:cNvSpPr>
                <a:spLocks noEditPoints="1"/>
              </p:cNvSpPr>
              <p:nvPr/>
            </p:nvSpPr>
            <p:spPr bwMode="auto">
              <a:xfrm>
                <a:off x="852" y="1039"/>
                <a:ext cx="590" cy="1"/>
              </a:xfrm>
              <a:custGeom>
                <a:avLst/>
                <a:gdLst>
                  <a:gd name="T0" fmla="*/ 590 w 807"/>
                  <a:gd name="T1" fmla="*/ 0 h 1"/>
                  <a:gd name="T2" fmla="*/ 0 w 807"/>
                  <a:gd name="T3" fmla="*/ 0 h 1"/>
                  <a:gd name="T4" fmla="*/ 590 w 807"/>
                  <a:gd name="T5" fmla="*/ 0 h 1"/>
                  <a:gd name="T6" fmla="*/ 590 w 807"/>
                  <a:gd name="T7" fmla="*/ 0 h 1"/>
                  <a:gd name="T8" fmla="*/ 590 w 807"/>
                  <a:gd name="T9" fmla="*/ 0 h 1"/>
                  <a:gd name="T10" fmla="*/ 590 w 807"/>
                  <a:gd name="T11" fmla="*/ 0 h 1"/>
                  <a:gd name="T12" fmla="*/ 590 w 80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7" h="1">
                    <a:moveTo>
                      <a:pt x="807" y="0"/>
                    </a:moveTo>
                    <a:lnTo>
                      <a:pt x="0" y="0"/>
                    </a:lnTo>
                    <a:lnTo>
                      <a:pt x="807" y="0"/>
                    </a:lnTo>
                    <a:close/>
                    <a:moveTo>
                      <a:pt x="807" y="0"/>
                    </a:move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09"/>
              <p:cNvSpPr>
                <a:spLocks noEditPoints="1"/>
              </p:cNvSpPr>
              <p:nvPr/>
            </p:nvSpPr>
            <p:spPr bwMode="auto">
              <a:xfrm>
                <a:off x="852" y="1039"/>
                <a:ext cx="1" cy="769"/>
              </a:xfrm>
              <a:custGeom>
                <a:avLst/>
                <a:gdLst>
                  <a:gd name="T0" fmla="*/ 0 w 1"/>
                  <a:gd name="T1" fmla="*/ 0 h 991"/>
                  <a:gd name="T2" fmla="*/ 0 w 1"/>
                  <a:gd name="T3" fmla="*/ 769 h 991"/>
                  <a:gd name="T4" fmla="*/ 0 w 1"/>
                  <a:gd name="T5" fmla="*/ 0 h 991"/>
                  <a:gd name="T6" fmla="*/ 0 w 1"/>
                  <a:gd name="T7" fmla="*/ 0 h 991"/>
                  <a:gd name="T8" fmla="*/ 0 w 1"/>
                  <a:gd name="T9" fmla="*/ 0 h 991"/>
                  <a:gd name="T10" fmla="*/ 0 w 1"/>
                  <a:gd name="T11" fmla="*/ 0 h 991"/>
                  <a:gd name="T12" fmla="*/ 0 w 1"/>
                  <a:gd name="T13" fmla="*/ 0 h 9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991">
                    <a:moveTo>
                      <a:pt x="0" y="0"/>
                    </a:moveTo>
                    <a:lnTo>
                      <a:pt x="0" y="99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10"/>
              <p:cNvSpPr>
                <a:spLocks noEditPoints="1"/>
              </p:cNvSpPr>
              <p:nvPr/>
            </p:nvSpPr>
            <p:spPr bwMode="auto">
              <a:xfrm>
                <a:off x="852" y="1808"/>
                <a:ext cx="590" cy="1"/>
              </a:xfrm>
              <a:custGeom>
                <a:avLst/>
                <a:gdLst>
                  <a:gd name="T0" fmla="*/ 0 w 807"/>
                  <a:gd name="T1" fmla="*/ 0 h 1"/>
                  <a:gd name="T2" fmla="*/ 590 w 807"/>
                  <a:gd name="T3" fmla="*/ 0 h 1"/>
                  <a:gd name="T4" fmla="*/ 0 w 807"/>
                  <a:gd name="T5" fmla="*/ 0 h 1"/>
                  <a:gd name="T6" fmla="*/ 0 w 807"/>
                  <a:gd name="T7" fmla="*/ 0 h 1"/>
                  <a:gd name="T8" fmla="*/ 0 w 807"/>
                  <a:gd name="T9" fmla="*/ 0 h 1"/>
                  <a:gd name="T10" fmla="*/ 0 w 807"/>
                  <a:gd name="T11" fmla="*/ 0 h 1"/>
                  <a:gd name="T12" fmla="*/ 0 w 80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7" h="1">
                    <a:moveTo>
                      <a:pt x="0" y="0"/>
                    </a:moveTo>
                    <a:lnTo>
                      <a:pt x="807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11"/>
              <p:cNvSpPr>
                <a:spLocks/>
              </p:cNvSpPr>
              <p:nvPr/>
            </p:nvSpPr>
            <p:spPr bwMode="auto">
              <a:xfrm>
                <a:off x="1442" y="180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12"/>
              <p:cNvSpPr>
                <a:spLocks/>
              </p:cNvSpPr>
              <p:nvPr/>
            </p:nvSpPr>
            <p:spPr bwMode="auto">
              <a:xfrm>
                <a:off x="327" y="1164"/>
                <a:ext cx="1115" cy="1"/>
              </a:xfrm>
              <a:custGeom>
                <a:avLst/>
                <a:gdLst>
                  <a:gd name="T0" fmla="*/ 0 w 1525"/>
                  <a:gd name="T1" fmla="*/ 0 h 1"/>
                  <a:gd name="T2" fmla="*/ 1115 w 1525"/>
                  <a:gd name="T3" fmla="*/ 0 h 1"/>
                  <a:gd name="T4" fmla="*/ 0 w 1525"/>
                  <a:gd name="T5" fmla="*/ 0 h 1"/>
                  <a:gd name="T6" fmla="*/ 0 w 152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25" h="1">
                    <a:moveTo>
                      <a:pt x="0" y="0"/>
                    </a:moveTo>
                    <a:lnTo>
                      <a:pt x="15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13"/>
              <p:cNvSpPr>
                <a:spLocks noEditPoints="1"/>
              </p:cNvSpPr>
              <p:nvPr/>
            </p:nvSpPr>
            <p:spPr bwMode="auto">
              <a:xfrm>
                <a:off x="1442" y="1164"/>
                <a:ext cx="48" cy="88"/>
              </a:xfrm>
              <a:custGeom>
                <a:avLst/>
                <a:gdLst>
                  <a:gd name="T0" fmla="*/ 0 w 66"/>
                  <a:gd name="T1" fmla="*/ 0 h 114"/>
                  <a:gd name="T2" fmla="*/ 22 w 66"/>
                  <a:gd name="T3" fmla="*/ 5 h 114"/>
                  <a:gd name="T4" fmla="*/ 35 w 66"/>
                  <a:gd name="T5" fmla="*/ 14 h 114"/>
                  <a:gd name="T6" fmla="*/ 44 w 66"/>
                  <a:gd name="T7" fmla="*/ 28 h 114"/>
                  <a:gd name="T8" fmla="*/ 48 w 66"/>
                  <a:gd name="T9" fmla="*/ 42 h 114"/>
                  <a:gd name="T10" fmla="*/ 48 w 66"/>
                  <a:gd name="T11" fmla="*/ 60 h 114"/>
                  <a:gd name="T12" fmla="*/ 39 w 66"/>
                  <a:gd name="T13" fmla="*/ 74 h 114"/>
                  <a:gd name="T14" fmla="*/ 26 w 66"/>
                  <a:gd name="T15" fmla="*/ 83 h 114"/>
                  <a:gd name="T16" fmla="*/ 4 w 66"/>
                  <a:gd name="T17" fmla="*/ 88 h 114"/>
                  <a:gd name="T18" fmla="*/ 4 w 66"/>
                  <a:gd name="T19" fmla="*/ 88 h 114"/>
                  <a:gd name="T20" fmla="*/ 26 w 66"/>
                  <a:gd name="T21" fmla="*/ 83 h 114"/>
                  <a:gd name="T22" fmla="*/ 39 w 66"/>
                  <a:gd name="T23" fmla="*/ 74 h 114"/>
                  <a:gd name="T24" fmla="*/ 48 w 66"/>
                  <a:gd name="T25" fmla="*/ 60 h 114"/>
                  <a:gd name="T26" fmla="*/ 48 w 66"/>
                  <a:gd name="T27" fmla="*/ 42 h 114"/>
                  <a:gd name="T28" fmla="*/ 44 w 66"/>
                  <a:gd name="T29" fmla="*/ 28 h 114"/>
                  <a:gd name="T30" fmla="*/ 35 w 66"/>
                  <a:gd name="T31" fmla="*/ 14 h 114"/>
                  <a:gd name="T32" fmla="*/ 22 w 66"/>
                  <a:gd name="T33" fmla="*/ 5 h 114"/>
                  <a:gd name="T34" fmla="*/ 0 w 66"/>
                  <a:gd name="T35" fmla="*/ 0 h 114"/>
                  <a:gd name="T36" fmla="*/ 0 w 66"/>
                  <a:gd name="T37" fmla="*/ 0 h 114"/>
                  <a:gd name="T38" fmla="*/ 0 w 66"/>
                  <a:gd name="T39" fmla="*/ 0 h 114"/>
                  <a:gd name="T40" fmla="*/ 0 w 66"/>
                  <a:gd name="T41" fmla="*/ 0 h 114"/>
                  <a:gd name="T42" fmla="*/ 0 w 66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14">
                    <a:moveTo>
                      <a:pt x="0" y="0"/>
                    </a:moveTo>
                    <a:lnTo>
                      <a:pt x="30" y="6"/>
                    </a:lnTo>
                    <a:lnTo>
                      <a:pt x="48" y="18"/>
                    </a:lnTo>
                    <a:lnTo>
                      <a:pt x="60" y="36"/>
                    </a:lnTo>
                    <a:lnTo>
                      <a:pt x="66" y="54"/>
                    </a:lnTo>
                    <a:lnTo>
                      <a:pt x="66" y="78"/>
                    </a:lnTo>
                    <a:lnTo>
                      <a:pt x="54" y="96"/>
                    </a:lnTo>
                    <a:lnTo>
                      <a:pt x="36" y="108"/>
                    </a:lnTo>
                    <a:lnTo>
                      <a:pt x="6" y="114"/>
                    </a:lnTo>
                    <a:lnTo>
                      <a:pt x="36" y="108"/>
                    </a:lnTo>
                    <a:lnTo>
                      <a:pt x="54" y="96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14"/>
              <p:cNvSpPr>
                <a:spLocks/>
              </p:cNvSpPr>
              <p:nvPr/>
            </p:nvSpPr>
            <p:spPr bwMode="auto">
              <a:xfrm>
                <a:off x="848" y="1285"/>
                <a:ext cx="4" cy="5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0 h 6"/>
                  <a:gd name="T4" fmla="*/ 0 w 6"/>
                  <a:gd name="T5" fmla="*/ 5 h 6"/>
                  <a:gd name="T6" fmla="*/ 0 w 6"/>
                  <a:gd name="T7" fmla="*/ 5 h 6"/>
                  <a:gd name="T8" fmla="*/ 4 w 6"/>
                  <a:gd name="T9" fmla="*/ 0 h 6"/>
                  <a:gd name="T10" fmla="*/ 4 w 6"/>
                  <a:gd name="T11" fmla="*/ 0 h 6"/>
                  <a:gd name="T12" fmla="*/ 4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15"/>
              <p:cNvSpPr>
                <a:spLocks noEditPoints="1"/>
              </p:cNvSpPr>
              <p:nvPr/>
            </p:nvSpPr>
            <p:spPr bwMode="auto">
              <a:xfrm>
                <a:off x="808" y="1290"/>
                <a:ext cx="44" cy="83"/>
              </a:xfrm>
              <a:custGeom>
                <a:avLst/>
                <a:gdLst>
                  <a:gd name="T0" fmla="*/ 40 w 60"/>
                  <a:gd name="T1" fmla="*/ 0 h 107"/>
                  <a:gd name="T2" fmla="*/ 26 w 60"/>
                  <a:gd name="T3" fmla="*/ 4 h 107"/>
                  <a:gd name="T4" fmla="*/ 13 w 60"/>
                  <a:gd name="T5" fmla="*/ 13 h 107"/>
                  <a:gd name="T6" fmla="*/ 4 w 60"/>
                  <a:gd name="T7" fmla="*/ 22 h 107"/>
                  <a:gd name="T8" fmla="*/ 0 w 60"/>
                  <a:gd name="T9" fmla="*/ 36 h 107"/>
                  <a:gd name="T10" fmla="*/ 0 w 60"/>
                  <a:gd name="T11" fmla="*/ 50 h 107"/>
                  <a:gd name="T12" fmla="*/ 4 w 60"/>
                  <a:gd name="T13" fmla="*/ 64 h 107"/>
                  <a:gd name="T14" fmla="*/ 22 w 60"/>
                  <a:gd name="T15" fmla="*/ 78 h 107"/>
                  <a:gd name="T16" fmla="*/ 44 w 60"/>
                  <a:gd name="T17" fmla="*/ 83 h 107"/>
                  <a:gd name="T18" fmla="*/ 44 w 60"/>
                  <a:gd name="T19" fmla="*/ 83 h 107"/>
                  <a:gd name="T20" fmla="*/ 22 w 60"/>
                  <a:gd name="T21" fmla="*/ 78 h 107"/>
                  <a:gd name="T22" fmla="*/ 4 w 60"/>
                  <a:gd name="T23" fmla="*/ 64 h 107"/>
                  <a:gd name="T24" fmla="*/ 0 w 60"/>
                  <a:gd name="T25" fmla="*/ 50 h 107"/>
                  <a:gd name="T26" fmla="*/ 0 w 60"/>
                  <a:gd name="T27" fmla="*/ 36 h 107"/>
                  <a:gd name="T28" fmla="*/ 4 w 60"/>
                  <a:gd name="T29" fmla="*/ 22 h 107"/>
                  <a:gd name="T30" fmla="*/ 13 w 60"/>
                  <a:gd name="T31" fmla="*/ 13 h 107"/>
                  <a:gd name="T32" fmla="*/ 26 w 60"/>
                  <a:gd name="T33" fmla="*/ 4 h 107"/>
                  <a:gd name="T34" fmla="*/ 40 w 60"/>
                  <a:gd name="T35" fmla="*/ 0 h 107"/>
                  <a:gd name="T36" fmla="*/ 40 w 60"/>
                  <a:gd name="T37" fmla="*/ 0 h 107"/>
                  <a:gd name="T38" fmla="*/ 40 w 60"/>
                  <a:gd name="T39" fmla="*/ 0 h 107"/>
                  <a:gd name="T40" fmla="*/ 40 w 60"/>
                  <a:gd name="T41" fmla="*/ 0 h 107"/>
                  <a:gd name="T42" fmla="*/ 40 w 60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54" y="0"/>
                    </a:moveTo>
                    <a:lnTo>
                      <a:pt x="36" y="5"/>
                    </a:lnTo>
                    <a:lnTo>
                      <a:pt x="18" y="17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6" y="83"/>
                    </a:lnTo>
                    <a:lnTo>
                      <a:pt x="30" y="101"/>
                    </a:lnTo>
                    <a:lnTo>
                      <a:pt x="60" y="107"/>
                    </a:lnTo>
                    <a:lnTo>
                      <a:pt x="30" y="101"/>
                    </a:lnTo>
                    <a:lnTo>
                      <a:pt x="6" y="83"/>
                    </a:lnTo>
                    <a:lnTo>
                      <a:pt x="0" y="65"/>
                    </a:lnTo>
                    <a:lnTo>
                      <a:pt x="0" y="47"/>
                    </a:lnTo>
                    <a:lnTo>
                      <a:pt x="6" y="29"/>
                    </a:lnTo>
                    <a:lnTo>
                      <a:pt x="18" y="17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  <a:moveTo>
                      <a:pt x="54" y="0"/>
                    </a:move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16"/>
              <p:cNvSpPr>
                <a:spLocks noEditPoints="1"/>
              </p:cNvSpPr>
              <p:nvPr/>
            </p:nvSpPr>
            <p:spPr bwMode="auto">
              <a:xfrm>
                <a:off x="852" y="1373"/>
                <a:ext cx="586" cy="9"/>
              </a:xfrm>
              <a:custGeom>
                <a:avLst/>
                <a:gdLst>
                  <a:gd name="T0" fmla="*/ 0 w 801"/>
                  <a:gd name="T1" fmla="*/ 0 h 12"/>
                  <a:gd name="T2" fmla="*/ 21 w 801"/>
                  <a:gd name="T3" fmla="*/ 5 h 12"/>
                  <a:gd name="T4" fmla="*/ 52 w 801"/>
                  <a:gd name="T5" fmla="*/ 5 h 12"/>
                  <a:gd name="T6" fmla="*/ 122 w 801"/>
                  <a:gd name="T7" fmla="*/ 5 h 12"/>
                  <a:gd name="T8" fmla="*/ 201 w 801"/>
                  <a:gd name="T9" fmla="*/ 5 h 12"/>
                  <a:gd name="T10" fmla="*/ 284 w 801"/>
                  <a:gd name="T11" fmla="*/ 5 h 12"/>
                  <a:gd name="T12" fmla="*/ 372 w 801"/>
                  <a:gd name="T13" fmla="*/ 5 h 12"/>
                  <a:gd name="T14" fmla="*/ 455 w 801"/>
                  <a:gd name="T15" fmla="*/ 5 h 12"/>
                  <a:gd name="T16" fmla="*/ 525 w 801"/>
                  <a:gd name="T17" fmla="*/ 5 h 12"/>
                  <a:gd name="T18" fmla="*/ 560 w 801"/>
                  <a:gd name="T19" fmla="*/ 9 h 12"/>
                  <a:gd name="T20" fmla="*/ 586 w 801"/>
                  <a:gd name="T21" fmla="*/ 9 h 12"/>
                  <a:gd name="T22" fmla="*/ 586 w 801"/>
                  <a:gd name="T23" fmla="*/ 9 h 12"/>
                  <a:gd name="T24" fmla="*/ 560 w 801"/>
                  <a:gd name="T25" fmla="*/ 9 h 12"/>
                  <a:gd name="T26" fmla="*/ 525 w 801"/>
                  <a:gd name="T27" fmla="*/ 5 h 12"/>
                  <a:gd name="T28" fmla="*/ 455 w 801"/>
                  <a:gd name="T29" fmla="*/ 5 h 12"/>
                  <a:gd name="T30" fmla="*/ 372 w 801"/>
                  <a:gd name="T31" fmla="*/ 5 h 12"/>
                  <a:gd name="T32" fmla="*/ 284 w 801"/>
                  <a:gd name="T33" fmla="*/ 5 h 12"/>
                  <a:gd name="T34" fmla="*/ 201 w 801"/>
                  <a:gd name="T35" fmla="*/ 5 h 12"/>
                  <a:gd name="T36" fmla="*/ 122 w 801"/>
                  <a:gd name="T37" fmla="*/ 5 h 12"/>
                  <a:gd name="T38" fmla="*/ 52 w 801"/>
                  <a:gd name="T39" fmla="*/ 5 h 12"/>
                  <a:gd name="T40" fmla="*/ 21 w 801"/>
                  <a:gd name="T41" fmla="*/ 5 h 12"/>
                  <a:gd name="T42" fmla="*/ 0 w 801"/>
                  <a:gd name="T43" fmla="*/ 0 h 12"/>
                  <a:gd name="T44" fmla="*/ 0 w 801"/>
                  <a:gd name="T45" fmla="*/ 0 h 12"/>
                  <a:gd name="T46" fmla="*/ 0 w 801"/>
                  <a:gd name="T47" fmla="*/ 0 h 12"/>
                  <a:gd name="T48" fmla="*/ 0 w 801"/>
                  <a:gd name="T49" fmla="*/ 0 h 12"/>
                  <a:gd name="T50" fmla="*/ 0 w 801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1" h="12">
                    <a:moveTo>
                      <a:pt x="0" y="0"/>
                    </a:moveTo>
                    <a:lnTo>
                      <a:pt x="29" y="6"/>
                    </a:lnTo>
                    <a:lnTo>
                      <a:pt x="71" y="6"/>
                    </a:lnTo>
                    <a:lnTo>
                      <a:pt x="167" y="6"/>
                    </a:lnTo>
                    <a:lnTo>
                      <a:pt x="275" y="6"/>
                    </a:lnTo>
                    <a:lnTo>
                      <a:pt x="388" y="6"/>
                    </a:lnTo>
                    <a:lnTo>
                      <a:pt x="508" y="6"/>
                    </a:lnTo>
                    <a:lnTo>
                      <a:pt x="622" y="6"/>
                    </a:lnTo>
                    <a:lnTo>
                      <a:pt x="717" y="6"/>
                    </a:lnTo>
                    <a:lnTo>
                      <a:pt x="765" y="12"/>
                    </a:lnTo>
                    <a:lnTo>
                      <a:pt x="801" y="12"/>
                    </a:lnTo>
                    <a:lnTo>
                      <a:pt x="765" y="12"/>
                    </a:lnTo>
                    <a:lnTo>
                      <a:pt x="717" y="6"/>
                    </a:lnTo>
                    <a:lnTo>
                      <a:pt x="622" y="6"/>
                    </a:lnTo>
                    <a:lnTo>
                      <a:pt x="508" y="6"/>
                    </a:lnTo>
                    <a:lnTo>
                      <a:pt x="388" y="6"/>
                    </a:lnTo>
                    <a:lnTo>
                      <a:pt x="275" y="6"/>
                    </a:lnTo>
                    <a:lnTo>
                      <a:pt x="167" y="6"/>
                    </a:lnTo>
                    <a:lnTo>
                      <a:pt x="71" y="6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17"/>
              <p:cNvSpPr>
                <a:spLocks noEditPoints="1"/>
              </p:cNvSpPr>
              <p:nvPr/>
            </p:nvSpPr>
            <p:spPr bwMode="auto">
              <a:xfrm>
                <a:off x="1438" y="1382"/>
                <a:ext cx="52" cy="88"/>
              </a:xfrm>
              <a:custGeom>
                <a:avLst/>
                <a:gdLst>
                  <a:gd name="T0" fmla="*/ 0 w 72"/>
                  <a:gd name="T1" fmla="*/ 0 h 113"/>
                  <a:gd name="T2" fmla="*/ 26 w 72"/>
                  <a:gd name="T3" fmla="*/ 5 h 113"/>
                  <a:gd name="T4" fmla="*/ 43 w 72"/>
                  <a:gd name="T5" fmla="*/ 19 h 113"/>
                  <a:gd name="T6" fmla="*/ 52 w 72"/>
                  <a:gd name="T7" fmla="*/ 33 h 113"/>
                  <a:gd name="T8" fmla="*/ 52 w 72"/>
                  <a:gd name="T9" fmla="*/ 47 h 113"/>
                  <a:gd name="T10" fmla="*/ 48 w 72"/>
                  <a:gd name="T11" fmla="*/ 61 h 113"/>
                  <a:gd name="T12" fmla="*/ 35 w 72"/>
                  <a:gd name="T13" fmla="*/ 74 h 113"/>
                  <a:gd name="T14" fmla="*/ 22 w 72"/>
                  <a:gd name="T15" fmla="*/ 83 h 113"/>
                  <a:gd name="T16" fmla="*/ 4 w 72"/>
                  <a:gd name="T17" fmla="*/ 88 h 113"/>
                  <a:gd name="T18" fmla="*/ 4 w 72"/>
                  <a:gd name="T19" fmla="*/ 88 h 113"/>
                  <a:gd name="T20" fmla="*/ 22 w 72"/>
                  <a:gd name="T21" fmla="*/ 83 h 113"/>
                  <a:gd name="T22" fmla="*/ 35 w 72"/>
                  <a:gd name="T23" fmla="*/ 74 h 113"/>
                  <a:gd name="T24" fmla="*/ 48 w 72"/>
                  <a:gd name="T25" fmla="*/ 61 h 113"/>
                  <a:gd name="T26" fmla="*/ 52 w 72"/>
                  <a:gd name="T27" fmla="*/ 47 h 113"/>
                  <a:gd name="T28" fmla="*/ 52 w 72"/>
                  <a:gd name="T29" fmla="*/ 33 h 113"/>
                  <a:gd name="T30" fmla="*/ 43 w 72"/>
                  <a:gd name="T31" fmla="*/ 19 h 113"/>
                  <a:gd name="T32" fmla="*/ 26 w 72"/>
                  <a:gd name="T33" fmla="*/ 5 h 113"/>
                  <a:gd name="T34" fmla="*/ 0 w 72"/>
                  <a:gd name="T35" fmla="*/ 0 h 113"/>
                  <a:gd name="T36" fmla="*/ 0 w 72"/>
                  <a:gd name="T37" fmla="*/ 0 h 113"/>
                  <a:gd name="T38" fmla="*/ 0 w 72"/>
                  <a:gd name="T39" fmla="*/ 0 h 113"/>
                  <a:gd name="T40" fmla="*/ 0 w 72"/>
                  <a:gd name="T41" fmla="*/ 0 h 113"/>
                  <a:gd name="T42" fmla="*/ 0 w 72"/>
                  <a:gd name="T43" fmla="*/ 0 h 1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2" h="113">
                    <a:moveTo>
                      <a:pt x="0" y="0"/>
                    </a:moveTo>
                    <a:lnTo>
                      <a:pt x="36" y="6"/>
                    </a:lnTo>
                    <a:lnTo>
                      <a:pt x="60" y="24"/>
                    </a:lnTo>
                    <a:lnTo>
                      <a:pt x="72" y="42"/>
                    </a:lnTo>
                    <a:lnTo>
                      <a:pt x="72" y="60"/>
                    </a:lnTo>
                    <a:lnTo>
                      <a:pt x="66" y="78"/>
                    </a:lnTo>
                    <a:lnTo>
                      <a:pt x="48" y="95"/>
                    </a:lnTo>
                    <a:lnTo>
                      <a:pt x="30" y="107"/>
                    </a:lnTo>
                    <a:lnTo>
                      <a:pt x="6" y="113"/>
                    </a:lnTo>
                    <a:lnTo>
                      <a:pt x="30" y="107"/>
                    </a:lnTo>
                    <a:lnTo>
                      <a:pt x="48" y="95"/>
                    </a:lnTo>
                    <a:lnTo>
                      <a:pt x="66" y="78"/>
                    </a:lnTo>
                    <a:lnTo>
                      <a:pt x="72" y="60"/>
                    </a:lnTo>
                    <a:lnTo>
                      <a:pt x="72" y="42"/>
                    </a:lnTo>
                    <a:lnTo>
                      <a:pt x="60" y="24"/>
                    </a:lnTo>
                    <a:lnTo>
                      <a:pt x="36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18"/>
              <p:cNvSpPr>
                <a:spLocks/>
              </p:cNvSpPr>
              <p:nvPr/>
            </p:nvSpPr>
            <p:spPr bwMode="auto">
              <a:xfrm>
                <a:off x="804" y="1493"/>
                <a:ext cx="48" cy="84"/>
              </a:xfrm>
              <a:custGeom>
                <a:avLst/>
                <a:gdLst>
                  <a:gd name="T0" fmla="*/ 48 w 66"/>
                  <a:gd name="T1" fmla="*/ 0 h 108"/>
                  <a:gd name="T2" fmla="*/ 31 w 66"/>
                  <a:gd name="T3" fmla="*/ 5 h 108"/>
                  <a:gd name="T4" fmla="*/ 13 w 66"/>
                  <a:gd name="T5" fmla="*/ 14 h 108"/>
                  <a:gd name="T6" fmla="*/ 4 w 66"/>
                  <a:gd name="T7" fmla="*/ 28 h 108"/>
                  <a:gd name="T8" fmla="*/ 0 w 66"/>
                  <a:gd name="T9" fmla="*/ 42 h 108"/>
                  <a:gd name="T10" fmla="*/ 4 w 66"/>
                  <a:gd name="T11" fmla="*/ 56 h 108"/>
                  <a:gd name="T12" fmla="*/ 9 w 66"/>
                  <a:gd name="T13" fmla="*/ 70 h 108"/>
                  <a:gd name="T14" fmla="*/ 26 w 66"/>
                  <a:gd name="T15" fmla="*/ 79 h 108"/>
                  <a:gd name="T16" fmla="*/ 48 w 66"/>
                  <a:gd name="T17" fmla="*/ 84 h 108"/>
                  <a:gd name="T18" fmla="*/ 48 w 66"/>
                  <a:gd name="T19" fmla="*/ 84 h 108"/>
                  <a:gd name="T20" fmla="*/ 26 w 66"/>
                  <a:gd name="T21" fmla="*/ 79 h 108"/>
                  <a:gd name="T22" fmla="*/ 9 w 66"/>
                  <a:gd name="T23" fmla="*/ 70 h 108"/>
                  <a:gd name="T24" fmla="*/ 4 w 66"/>
                  <a:gd name="T25" fmla="*/ 56 h 108"/>
                  <a:gd name="T26" fmla="*/ 0 w 66"/>
                  <a:gd name="T27" fmla="*/ 42 h 108"/>
                  <a:gd name="T28" fmla="*/ 4 w 66"/>
                  <a:gd name="T29" fmla="*/ 28 h 108"/>
                  <a:gd name="T30" fmla="*/ 13 w 66"/>
                  <a:gd name="T31" fmla="*/ 14 h 108"/>
                  <a:gd name="T32" fmla="*/ 31 w 66"/>
                  <a:gd name="T33" fmla="*/ 5 h 108"/>
                  <a:gd name="T34" fmla="*/ 48 w 66"/>
                  <a:gd name="T35" fmla="*/ 0 h 108"/>
                  <a:gd name="T36" fmla="*/ 48 w 66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08">
                    <a:moveTo>
                      <a:pt x="66" y="0"/>
                    </a:moveTo>
                    <a:lnTo>
                      <a:pt x="42" y="6"/>
                    </a:lnTo>
                    <a:lnTo>
                      <a:pt x="18" y="18"/>
                    </a:lnTo>
                    <a:lnTo>
                      <a:pt x="6" y="36"/>
                    </a:lnTo>
                    <a:lnTo>
                      <a:pt x="0" y="54"/>
                    </a:lnTo>
                    <a:lnTo>
                      <a:pt x="6" y="72"/>
                    </a:lnTo>
                    <a:lnTo>
                      <a:pt x="12" y="90"/>
                    </a:lnTo>
                    <a:lnTo>
                      <a:pt x="36" y="102"/>
                    </a:lnTo>
                    <a:lnTo>
                      <a:pt x="66" y="108"/>
                    </a:lnTo>
                    <a:lnTo>
                      <a:pt x="36" y="102"/>
                    </a:lnTo>
                    <a:lnTo>
                      <a:pt x="12" y="90"/>
                    </a:lnTo>
                    <a:lnTo>
                      <a:pt x="6" y="72"/>
                    </a:lnTo>
                    <a:lnTo>
                      <a:pt x="0" y="54"/>
                    </a:lnTo>
                    <a:lnTo>
                      <a:pt x="6" y="36"/>
                    </a:lnTo>
                    <a:lnTo>
                      <a:pt x="18" y="18"/>
                    </a:lnTo>
                    <a:lnTo>
                      <a:pt x="42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19"/>
              <p:cNvSpPr>
                <a:spLocks noEditPoints="1"/>
              </p:cNvSpPr>
              <p:nvPr/>
            </p:nvSpPr>
            <p:spPr bwMode="auto">
              <a:xfrm>
                <a:off x="852" y="1577"/>
                <a:ext cx="590" cy="14"/>
              </a:xfrm>
              <a:custGeom>
                <a:avLst/>
                <a:gdLst>
                  <a:gd name="T0" fmla="*/ 0 w 807"/>
                  <a:gd name="T1" fmla="*/ 0 h 18"/>
                  <a:gd name="T2" fmla="*/ 21 w 807"/>
                  <a:gd name="T3" fmla="*/ 0 h 18"/>
                  <a:gd name="T4" fmla="*/ 52 w 807"/>
                  <a:gd name="T5" fmla="*/ 5 h 18"/>
                  <a:gd name="T6" fmla="*/ 87 w 807"/>
                  <a:gd name="T7" fmla="*/ 5 h 18"/>
                  <a:gd name="T8" fmla="*/ 122 w 807"/>
                  <a:gd name="T9" fmla="*/ 5 h 18"/>
                  <a:gd name="T10" fmla="*/ 210 w 807"/>
                  <a:gd name="T11" fmla="*/ 5 h 18"/>
                  <a:gd name="T12" fmla="*/ 306 w 807"/>
                  <a:gd name="T13" fmla="*/ 9 h 18"/>
                  <a:gd name="T14" fmla="*/ 398 w 807"/>
                  <a:gd name="T15" fmla="*/ 9 h 18"/>
                  <a:gd name="T16" fmla="*/ 481 w 807"/>
                  <a:gd name="T17" fmla="*/ 9 h 18"/>
                  <a:gd name="T18" fmla="*/ 515 w 807"/>
                  <a:gd name="T19" fmla="*/ 9 h 18"/>
                  <a:gd name="T20" fmla="*/ 546 w 807"/>
                  <a:gd name="T21" fmla="*/ 9 h 18"/>
                  <a:gd name="T22" fmla="*/ 572 w 807"/>
                  <a:gd name="T23" fmla="*/ 14 h 18"/>
                  <a:gd name="T24" fmla="*/ 590 w 807"/>
                  <a:gd name="T25" fmla="*/ 14 h 18"/>
                  <a:gd name="T26" fmla="*/ 590 w 807"/>
                  <a:gd name="T27" fmla="*/ 14 h 18"/>
                  <a:gd name="T28" fmla="*/ 572 w 807"/>
                  <a:gd name="T29" fmla="*/ 14 h 18"/>
                  <a:gd name="T30" fmla="*/ 546 w 807"/>
                  <a:gd name="T31" fmla="*/ 9 h 18"/>
                  <a:gd name="T32" fmla="*/ 515 w 807"/>
                  <a:gd name="T33" fmla="*/ 9 h 18"/>
                  <a:gd name="T34" fmla="*/ 481 w 807"/>
                  <a:gd name="T35" fmla="*/ 9 h 18"/>
                  <a:gd name="T36" fmla="*/ 398 w 807"/>
                  <a:gd name="T37" fmla="*/ 9 h 18"/>
                  <a:gd name="T38" fmla="*/ 306 w 807"/>
                  <a:gd name="T39" fmla="*/ 9 h 18"/>
                  <a:gd name="T40" fmla="*/ 210 w 807"/>
                  <a:gd name="T41" fmla="*/ 5 h 18"/>
                  <a:gd name="T42" fmla="*/ 122 w 807"/>
                  <a:gd name="T43" fmla="*/ 5 h 18"/>
                  <a:gd name="T44" fmla="*/ 87 w 807"/>
                  <a:gd name="T45" fmla="*/ 5 h 18"/>
                  <a:gd name="T46" fmla="*/ 52 w 807"/>
                  <a:gd name="T47" fmla="*/ 5 h 18"/>
                  <a:gd name="T48" fmla="*/ 21 w 807"/>
                  <a:gd name="T49" fmla="*/ 0 h 18"/>
                  <a:gd name="T50" fmla="*/ 0 w 807"/>
                  <a:gd name="T51" fmla="*/ 0 h 18"/>
                  <a:gd name="T52" fmla="*/ 0 w 807"/>
                  <a:gd name="T53" fmla="*/ 0 h 18"/>
                  <a:gd name="T54" fmla="*/ 0 w 807"/>
                  <a:gd name="T55" fmla="*/ 0 h 18"/>
                  <a:gd name="T56" fmla="*/ 0 w 807"/>
                  <a:gd name="T57" fmla="*/ 0 h 18"/>
                  <a:gd name="T58" fmla="*/ 0 w 807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7" h="18">
                    <a:moveTo>
                      <a:pt x="0" y="0"/>
                    </a:moveTo>
                    <a:lnTo>
                      <a:pt x="29" y="0"/>
                    </a:lnTo>
                    <a:lnTo>
                      <a:pt x="71" y="6"/>
                    </a:lnTo>
                    <a:lnTo>
                      <a:pt x="119" y="6"/>
                    </a:lnTo>
                    <a:lnTo>
                      <a:pt x="167" y="6"/>
                    </a:lnTo>
                    <a:lnTo>
                      <a:pt x="287" y="6"/>
                    </a:lnTo>
                    <a:lnTo>
                      <a:pt x="418" y="12"/>
                    </a:lnTo>
                    <a:lnTo>
                      <a:pt x="544" y="12"/>
                    </a:lnTo>
                    <a:lnTo>
                      <a:pt x="658" y="12"/>
                    </a:lnTo>
                    <a:lnTo>
                      <a:pt x="705" y="12"/>
                    </a:lnTo>
                    <a:lnTo>
                      <a:pt x="747" y="12"/>
                    </a:lnTo>
                    <a:lnTo>
                      <a:pt x="783" y="18"/>
                    </a:lnTo>
                    <a:lnTo>
                      <a:pt x="807" y="18"/>
                    </a:lnTo>
                    <a:lnTo>
                      <a:pt x="783" y="18"/>
                    </a:lnTo>
                    <a:lnTo>
                      <a:pt x="747" y="12"/>
                    </a:lnTo>
                    <a:lnTo>
                      <a:pt x="705" y="12"/>
                    </a:lnTo>
                    <a:lnTo>
                      <a:pt x="658" y="12"/>
                    </a:lnTo>
                    <a:lnTo>
                      <a:pt x="544" y="12"/>
                    </a:lnTo>
                    <a:lnTo>
                      <a:pt x="418" y="12"/>
                    </a:lnTo>
                    <a:lnTo>
                      <a:pt x="287" y="6"/>
                    </a:lnTo>
                    <a:lnTo>
                      <a:pt x="167" y="6"/>
                    </a:lnTo>
                    <a:lnTo>
                      <a:pt x="119" y="6"/>
                    </a:lnTo>
                    <a:lnTo>
                      <a:pt x="71" y="6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20"/>
              <p:cNvSpPr>
                <a:spLocks noEditPoints="1"/>
              </p:cNvSpPr>
              <p:nvPr/>
            </p:nvSpPr>
            <p:spPr bwMode="auto">
              <a:xfrm>
                <a:off x="1442" y="1591"/>
                <a:ext cx="48" cy="83"/>
              </a:xfrm>
              <a:custGeom>
                <a:avLst/>
                <a:gdLst>
                  <a:gd name="T0" fmla="*/ 0 w 66"/>
                  <a:gd name="T1" fmla="*/ 0 h 107"/>
                  <a:gd name="T2" fmla="*/ 22 w 66"/>
                  <a:gd name="T3" fmla="*/ 5 h 107"/>
                  <a:gd name="T4" fmla="*/ 35 w 66"/>
                  <a:gd name="T5" fmla="*/ 19 h 107"/>
                  <a:gd name="T6" fmla="*/ 44 w 66"/>
                  <a:gd name="T7" fmla="*/ 32 h 107"/>
                  <a:gd name="T8" fmla="*/ 48 w 66"/>
                  <a:gd name="T9" fmla="*/ 50 h 107"/>
                  <a:gd name="T10" fmla="*/ 44 w 66"/>
                  <a:gd name="T11" fmla="*/ 64 h 107"/>
                  <a:gd name="T12" fmla="*/ 31 w 66"/>
                  <a:gd name="T13" fmla="*/ 74 h 107"/>
                  <a:gd name="T14" fmla="*/ 17 w 66"/>
                  <a:gd name="T15" fmla="*/ 83 h 107"/>
                  <a:gd name="T16" fmla="*/ 0 w 66"/>
                  <a:gd name="T17" fmla="*/ 83 h 107"/>
                  <a:gd name="T18" fmla="*/ 0 w 66"/>
                  <a:gd name="T19" fmla="*/ 83 h 107"/>
                  <a:gd name="T20" fmla="*/ 17 w 66"/>
                  <a:gd name="T21" fmla="*/ 83 h 107"/>
                  <a:gd name="T22" fmla="*/ 31 w 66"/>
                  <a:gd name="T23" fmla="*/ 74 h 107"/>
                  <a:gd name="T24" fmla="*/ 44 w 66"/>
                  <a:gd name="T25" fmla="*/ 64 h 107"/>
                  <a:gd name="T26" fmla="*/ 48 w 66"/>
                  <a:gd name="T27" fmla="*/ 50 h 107"/>
                  <a:gd name="T28" fmla="*/ 44 w 66"/>
                  <a:gd name="T29" fmla="*/ 32 h 107"/>
                  <a:gd name="T30" fmla="*/ 35 w 66"/>
                  <a:gd name="T31" fmla="*/ 19 h 107"/>
                  <a:gd name="T32" fmla="*/ 22 w 66"/>
                  <a:gd name="T33" fmla="*/ 5 h 107"/>
                  <a:gd name="T34" fmla="*/ 0 w 66"/>
                  <a:gd name="T35" fmla="*/ 0 h 107"/>
                  <a:gd name="T36" fmla="*/ 0 w 66"/>
                  <a:gd name="T37" fmla="*/ 0 h 107"/>
                  <a:gd name="T38" fmla="*/ 0 w 66"/>
                  <a:gd name="T39" fmla="*/ 0 h 107"/>
                  <a:gd name="T40" fmla="*/ 0 w 66"/>
                  <a:gd name="T41" fmla="*/ 0 h 107"/>
                  <a:gd name="T42" fmla="*/ 0 w 66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07">
                    <a:moveTo>
                      <a:pt x="0" y="0"/>
                    </a:moveTo>
                    <a:lnTo>
                      <a:pt x="30" y="6"/>
                    </a:lnTo>
                    <a:lnTo>
                      <a:pt x="48" y="24"/>
                    </a:lnTo>
                    <a:lnTo>
                      <a:pt x="60" y="41"/>
                    </a:lnTo>
                    <a:lnTo>
                      <a:pt x="66" y="65"/>
                    </a:lnTo>
                    <a:lnTo>
                      <a:pt x="60" y="83"/>
                    </a:lnTo>
                    <a:lnTo>
                      <a:pt x="42" y="95"/>
                    </a:lnTo>
                    <a:lnTo>
                      <a:pt x="24" y="107"/>
                    </a:lnTo>
                    <a:lnTo>
                      <a:pt x="0" y="107"/>
                    </a:lnTo>
                    <a:lnTo>
                      <a:pt x="24" y="107"/>
                    </a:lnTo>
                    <a:lnTo>
                      <a:pt x="42" y="95"/>
                    </a:lnTo>
                    <a:lnTo>
                      <a:pt x="60" y="83"/>
                    </a:lnTo>
                    <a:lnTo>
                      <a:pt x="66" y="65"/>
                    </a:lnTo>
                    <a:lnTo>
                      <a:pt x="60" y="41"/>
                    </a:lnTo>
                    <a:lnTo>
                      <a:pt x="48" y="24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21"/>
              <p:cNvSpPr>
                <a:spLocks/>
              </p:cNvSpPr>
              <p:nvPr/>
            </p:nvSpPr>
            <p:spPr bwMode="auto">
              <a:xfrm>
                <a:off x="301" y="1132"/>
                <a:ext cx="53" cy="69"/>
              </a:xfrm>
              <a:custGeom>
                <a:avLst/>
                <a:gdLst>
                  <a:gd name="T0" fmla="*/ 27 w 72"/>
                  <a:gd name="T1" fmla="*/ 69 h 89"/>
                  <a:gd name="T2" fmla="*/ 35 w 72"/>
                  <a:gd name="T3" fmla="*/ 64 h 89"/>
                  <a:gd name="T4" fmla="*/ 44 w 72"/>
                  <a:gd name="T5" fmla="*/ 60 h 89"/>
                  <a:gd name="T6" fmla="*/ 53 w 72"/>
                  <a:gd name="T7" fmla="*/ 46 h 89"/>
                  <a:gd name="T8" fmla="*/ 53 w 72"/>
                  <a:gd name="T9" fmla="*/ 32 h 89"/>
                  <a:gd name="T10" fmla="*/ 53 w 72"/>
                  <a:gd name="T11" fmla="*/ 18 h 89"/>
                  <a:gd name="T12" fmla="*/ 44 w 72"/>
                  <a:gd name="T13" fmla="*/ 9 h 89"/>
                  <a:gd name="T14" fmla="*/ 35 w 72"/>
                  <a:gd name="T15" fmla="*/ 4 h 89"/>
                  <a:gd name="T16" fmla="*/ 27 w 72"/>
                  <a:gd name="T17" fmla="*/ 0 h 89"/>
                  <a:gd name="T18" fmla="*/ 13 w 72"/>
                  <a:gd name="T19" fmla="*/ 4 h 89"/>
                  <a:gd name="T20" fmla="*/ 9 w 72"/>
                  <a:gd name="T21" fmla="*/ 9 h 89"/>
                  <a:gd name="T22" fmla="*/ 0 w 72"/>
                  <a:gd name="T23" fmla="*/ 32 h 89"/>
                  <a:gd name="T24" fmla="*/ 9 w 72"/>
                  <a:gd name="T25" fmla="*/ 60 h 89"/>
                  <a:gd name="T26" fmla="*/ 13 w 72"/>
                  <a:gd name="T27" fmla="*/ 64 h 89"/>
                  <a:gd name="T28" fmla="*/ 27 w 72"/>
                  <a:gd name="T29" fmla="*/ 69 h 89"/>
                  <a:gd name="T30" fmla="*/ 27 w 72"/>
                  <a:gd name="T31" fmla="*/ 69 h 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" h="89">
                    <a:moveTo>
                      <a:pt x="36" y="89"/>
                    </a:moveTo>
                    <a:lnTo>
                      <a:pt x="48" y="83"/>
                    </a:lnTo>
                    <a:lnTo>
                      <a:pt x="60" y="77"/>
                    </a:lnTo>
                    <a:lnTo>
                      <a:pt x="72" y="59"/>
                    </a:lnTo>
                    <a:lnTo>
                      <a:pt x="72" y="41"/>
                    </a:lnTo>
                    <a:lnTo>
                      <a:pt x="72" y="23"/>
                    </a:lnTo>
                    <a:lnTo>
                      <a:pt x="60" y="11"/>
                    </a:lnTo>
                    <a:lnTo>
                      <a:pt x="48" y="5"/>
                    </a:lnTo>
                    <a:lnTo>
                      <a:pt x="36" y="0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0" y="41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3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22"/>
              <p:cNvSpPr>
                <a:spLocks/>
              </p:cNvSpPr>
              <p:nvPr/>
            </p:nvSpPr>
            <p:spPr bwMode="auto">
              <a:xfrm>
                <a:off x="327" y="1164"/>
                <a:ext cx="27" cy="37"/>
              </a:xfrm>
              <a:custGeom>
                <a:avLst/>
                <a:gdLst>
                  <a:gd name="T0" fmla="*/ 0 w 36"/>
                  <a:gd name="T1" fmla="*/ 37 h 48"/>
                  <a:gd name="T2" fmla="*/ 9 w 36"/>
                  <a:gd name="T3" fmla="*/ 32 h 48"/>
                  <a:gd name="T4" fmla="*/ 18 w 36"/>
                  <a:gd name="T5" fmla="*/ 28 h 48"/>
                  <a:gd name="T6" fmla="*/ 27 w 36"/>
                  <a:gd name="T7" fmla="*/ 14 h 48"/>
                  <a:gd name="T8" fmla="*/ 27 w 36"/>
                  <a:gd name="T9" fmla="*/ 0 h 48"/>
                  <a:gd name="T10" fmla="*/ 27 w 36"/>
                  <a:gd name="T11" fmla="*/ 0 h 48"/>
                  <a:gd name="T12" fmla="*/ 27 w 36"/>
                  <a:gd name="T13" fmla="*/ 14 h 48"/>
                  <a:gd name="T14" fmla="*/ 18 w 36"/>
                  <a:gd name="T15" fmla="*/ 28 h 48"/>
                  <a:gd name="T16" fmla="*/ 9 w 36"/>
                  <a:gd name="T17" fmla="*/ 32 h 48"/>
                  <a:gd name="T18" fmla="*/ 0 w 36"/>
                  <a:gd name="T19" fmla="*/ 37 h 48"/>
                  <a:gd name="T20" fmla="*/ 0 w 36"/>
                  <a:gd name="T21" fmla="*/ 3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2"/>
                    </a:lnTo>
                    <a:lnTo>
                      <a:pt x="24" y="36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36"/>
                    </a:lnTo>
                    <a:lnTo>
                      <a:pt x="12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23"/>
              <p:cNvSpPr>
                <a:spLocks noEditPoints="1"/>
              </p:cNvSpPr>
              <p:nvPr/>
            </p:nvSpPr>
            <p:spPr bwMode="auto">
              <a:xfrm>
                <a:off x="327" y="1132"/>
                <a:ext cx="27" cy="32"/>
              </a:xfrm>
              <a:custGeom>
                <a:avLst/>
                <a:gdLst>
                  <a:gd name="T0" fmla="*/ 27 w 36"/>
                  <a:gd name="T1" fmla="*/ 32 h 41"/>
                  <a:gd name="T2" fmla="*/ 27 w 36"/>
                  <a:gd name="T3" fmla="*/ 18 h 41"/>
                  <a:gd name="T4" fmla="*/ 18 w 36"/>
                  <a:gd name="T5" fmla="*/ 9 h 41"/>
                  <a:gd name="T6" fmla="*/ 9 w 36"/>
                  <a:gd name="T7" fmla="*/ 4 h 41"/>
                  <a:gd name="T8" fmla="*/ 0 w 36"/>
                  <a:gd name="T9" fmla="*/ 0 h 41"/>
                  <a:gd name="T10" fmla="*/ 0 w 36"/>
                  <a:gd name="T11" fmla="*/ 0 h 41"/>
                  <a:gd name="T12" fmla="*/ 9 w 36"/>
                  <a:gd name="T13" fmla="*/ 4 h 41"/>
                  <a:gd name="T14" fmla="*/ 18 w 36"/>
                  <a:gd name="T15" fmla="*/ 9 h 41"/>
                  <a:gd name="T16" fmla="*/ 27 w 36"/>
                  <a:gd name="T17" fmla="*/ 18 h 41"/>
                  <a:gd name="T18" fmla="*/ 27 w 36"/>
                  <a:gd name="T19" fmla="*/ 32 h 41"/>
                  <a:gd name="T20" fmla="*/ 27 w 36"/>
                  <a:gd name="T21" fmla="*/ 32 h 41"/>
                  <a:gd name="T22" fmla="*/ 27 w 36"/>
                  <a:gd name="T23" fmla="*/ 32 h 41"/>
                  <a:gd name="T24" fmla="*/ 27 w 36"/>
                  <a:gd name="T25" fmla="*/ 32 h 41"/>
                  <a:gd name="T26" fmla="*/ 27 w 36"/>
                  <a:gd name="T27" fmla="*/ 32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1">
                    <a:moveTo>
                      <a:pt x="36" y="41"/>
                    </a:moveTo>
                    <a:lnTo>
                      <a:pt x="36" y="23"/>
                    </a:lnTo>
                    <a:lnTo>
                      <a:pt x="24" y="11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4" y="11"/>
                    </a:lnTo>
                    <a:lnTo>
                      <a:pt x="36" y="23"/>
                    </a:lnTo>
                    <a:lnTo>
                      <a:pt x="36" y="41"/>
                    </a:lnTo>
                    <a:close/>
                    <a:moveTo>
                      <a:pt x="36" y="41"/>
                    </a:moveTo>
                    <a:lnTo>
                      <a:pt x="3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24"/>
              <p:cNvSpPr>
                <a:spLocks noEditPoints="1"/>
              </p:cNvSpPr>
              <p:nvPr/>
            </p:nvSpPr>
            <p:spPr bwMode="auto">
              <a:xfrm>
                <a:off x="301" y="1132"/>
                <a:ext cx="26" cy="32"/>
              </a:xfrm>
              <a:custGeom>
                <a:avLst/>
                <a:gdLst>
                  <a:gd name="T0" fmla="*/ 26 w 36"/>
                  <a:gd name="T1" fmla="*/ 0 h 41"/>
                  <a:gd name="T2" fmla="*/ 13 w 36"/>
                  <a:gd name="T3" fmla="*/ 4 h 41"/>
                  <a:gd name="T4" fmla="*/ 9 w 36"/>
                  <a:gd name="T5" fmla="*/ 9 h 41"/>
                  <a:gd name="T6" fmla="*/ 0 w 36"/>
                  <a:gd name="T7" fmla="*/ 32 h 41"/>
                  <a:gd name="T8" fmla="*/ 0 w 36"/>
                  <a:gd name="T9" fmla="*/ 32 h 41"/>
                  <a:gd name="T10" fmla="*/ 9 w 36"/>
                  <a:gd name="T11" fmla="*/ 9 h 41"/>
                  <a:gd name="T12" fmla="*/ 13 w 36"/>
                  <a:gd name="T13" fmla="*/ 4 h 41"/>
                  <a:gd name="T14" fmla="*/ 26 w 36"/>
                  <a:gd name="T15" fmla="*/ 0 h 41"/>
                  <a:gd name="T16" fmla="*/ 26 w 36"/>
                  <a:gd name="T17" fmla="*/ 0 h 41"/>
                  <a:gd name="T18" fmla="*/ 26 w 36"/>
                  <a:gd name="T19" fmla="*/ 0 h 41"/>
                  <a:gd name="T20" fmla="*/ 26 w 36"/>
                  <a:gd name="T21" fmla="*/ 0 h 41"/>
                  <a:gd name="T22" fmla="*/ 26 w 36"/>
                  <a:gd name="T23" fmla="*/ 0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18" y="5"/>
                    </a:lnTo>
                    <a:lnTo>
                      <a:pt x="12" y="11"/>
                    </a:lnTo>
                    <a:lnTo>
                      <a:pt x="0" y="41"/>
                    </a:lnTo>
                    <a:lnTo>
                      <a:pt x="12" y="11"/>
                    </a:lnTo>
                    <a:lnTo>
                      <a:pt x="18" y="5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25"/>
              <p:cNvSpPr>
                <a:spLocks noEditPoints="1"/>
              </p:cNvSpPr>
              <p:nvPr/>
            </p:nvSpPr>
            <p:spPr bwMode="auto">
              <a:xfrm>
                <a:off x="301" y="1164"/>
                <a:ext cx="26" cy="37"/>
              </a:xfrm>
              <a:custGeom>
                <a:avLst/>
                <a:gdLst>
                  <a:gd name="T0" fmla="*/ 0 w 36"/>
                  <a:gd name="T1" fmla="*/ 0 h 48"/>
                  <a:gd name="T2" fmla="*/ 9 w 36"/>
                  <a:gd name="T3" fmla="*/ 28 h 48"/>
                  <a:gd name="T4" fmla="*/ 13 w 36"/>
                  <a:gd name="T5" fmla="*/ 32 h 48"/>
                  <a:gd name="T6" fmla="*/ 26 w 36"/>
                  <a:gd name="T7" fmla="*/ 37 h 48"/>
                  <a:gd name="T8" fmla="*/ 26 w 36"/>
                  <a:gd name="T9" fmla="*/ 37 h 48"/>
                  <a:gd name="T10" fmla="*/ 13 w 36"/>
                  <a:gd name="T11" fmla="*/ 32 h 48"/>
                  <a:gd name="T12" fmla="*/ 9 w 36"/>
                  <a:gd name="T13" fmla="*/ 28 h 48"/>
                  <a:gd name="T14" fmla="*/ 0 w 36"/>
                  <a:gd name="T15" fmla="*/ 0 h 48"/>
                  <a:gd name="T16" fmla="*/ 0 w 36"/>
                  <a:gd name="T17" fmla="*/ 0 h 48"/>
                  <a:gd name="T18" fmla="*/ 0 w 36"/>
                  <a:gd name="T19" fmla="*/ 0 h 48"/>
                  <a:gd name="T20" fmla="*/ 0 w 36"/>
                  <a:gd name="T21" fmla="*/ 0 h 48"/>
                  <a:gd name="T22" fmla="*/ 0 w 36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8">
                    <a:moveTo>
                      <a:pt x="0" y="0"/>
                    </a:moveTo>
                    <a:lnTo>
                      <a:pt x="12" y="36"/>
                    </a:lnTo>
                    <a:lnTo>
                      <a:pt x="18" y="42"/>
                    </a:lnTo>
                    <a:lnTo>
                      <a:pt x="36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26"/>
              <p:cNvSpPr>
                <a:spLocks/>
              </p:cNvSpPr>
              <p:nvPr/>
            </p:nvSpPr>
            <p:spPr bwMode="auto">
              <a:xfrm>
                <a:off x="327" y="12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27"/>
              <p:cNvSpPr>
                <a:spLocks/>
              </p:cNvSpPr>
              <p:nvPr/>
            </p:nvSpPr>
            <p:spPr bwMode="auto">
              <a:xfrm>
                <a:off x="2989" y="1683"/>
                <a:ext cx="752" cy="1"/>
              </a:xfrm>
              <a:custGeom>
                <a:avLst/>
                <a:gdLst>
                  <a:gd name="T0" fmla="*/ 752 w 1029"/>
                  <a:gd name="T1" fmla="*/ 0 h 1"/>
                  <a:gd name="T2" fmla="*/ 0 w 1029"/>
                  <a:gd name="T3" fmla="*/ 0 h 1"/>
                  <a:gd name="T4" fmla="*/ 752 w 1029"/>
                  <a:gd name="T5" fmla="*/ 0 h 1"/>
                  <a:gd name="T6" fmla="*/ 752 w 102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9" h="1">
                    <a:moveTo>
                      <a:pt x="1029" y="0"/>
                    </a:moveTo>
                    <a:lnTo>
                      <a:pt x="0" y="0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28"/>
              <p:cNvSpPr>
                <a:spLocks/>
              </p:cNvSpPr>
              <p:nvPr/>
            </p:nvSpPr>
            <p:spPr bwMode="auto">
              <a:xfrm>
                <a:off x="2491" y="1113"/>
                <a:ext cx="1" cy="626"/>
              </a:xfrm>
              <a:custGeom>
                <a:avLst/>
                <a:gdLst>
                  <a:gd name="T0" fmla="*/ 0 w 1"/>
                  <a:gd name="T1" fmla="*/ 626 h 806"/>
                  <a:gd name="T2" fmla="*/ 0 w 1"/>
                  <a:gd name="T3" fmla="*/ 0 h 806"/>
                  <a:gd name="T4" fmla="*/ 0 w 1"/>
                  <a:gd name="T5" fmla="*/ 626 h 806"/>
                  <a:gd name="T6" fmla="*/ 0 w 1"/>
                  <a:gd name="T7" fmla="*/ 626 h 8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806">
                    <a:moveTo>
                      <a:pt x="0" y="806"/>
                    </a:moveTo>
                    <a:lnTo>
                      <a:pt x="0" y="0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29"/>
              <p:cNvSpPr>
                <a:spLocks noEditPoints="1"/>
              </p:cNvSpPr>
              <p:nvPr/>
            </p:nvSpPr>
            <p:spPr bwMode="auto">
              <a:xfrm>
                <a:off x="2491" y="942"/>
                <a:ext cx="136" cy="171"/>
              </a:xfrm>
              <a:custGeom>
                <a:avLst/>
                <a:gdLst>
                  <a:gd name="T0" fmla="*/ 0 w 185"/>
                  <a:gd name="T1" fmla="*/ 171 h 221"/>
                  <a:gd name="T2" fmla="*/ 4 w 185"/>
                  <a:gd name="T3" fmla="*/ 134 h 221"/>
                  <a:gd name="T4" fmla="*/ 9 w 185"/>
                  <a:gd name="T5" fmla="*/ 101 h 221"/>
                  <a:gd name="T6" fmla="*/ 21 w 185"/>
                  <a:gd name="T7" fmla="*/ 74 h 221"/>
                  <a:gd name="T8" fmla="*/ 39 w 185"/>
                  <a:gd name="T9" fmla="*/ 50 h 221"/>
                  <a:gd name="T10" fmla="*/ 61 w 185"/>
                  <a:gd name="T11" fmla="*/ 28 h 221"/>
                  <a:gd name="T12" fmla="*/ 83 w 185"/>
                  <a:gd name="T13" fmla="*/ 14 h 221"/>
                  <a:gd name="T14" fmla="*/ 110 w 185"/>
                  <a:gd name="T15" fmla="*/ 5 h 221"/>
                  <a:gd name="T16" fmla="*/ 136 w 185"/>
                  <a:gd name="T17" fmla="*/ 0 h 221"/>
                  <a:gd name="T18" fmla="*/ 136 w 185"/>
                  <a:gd name="T19" fmla="*/ 0 h 221"/>
                  <a:gd name="T20" fmla="*/ 110 w 185"/>
                  <a:gd name="T21" fmla="*/ 5 h 221"/>
                  <a:gd name="T22" fmla="*/ 83 w 185"/>
                  <a:gd name="T23" fmla="*/ 14 h 221"/>
                  <a:gd name="T24" fmla="*/ 61 w 185"/>
                  <a:gd name="T25" fmla="*/ 28 h 221"/>
                  <a:gd name="T26" fmla="*/ 39 w 185"/>
                  <a:gd name="T27" fmla="*/ 50 h 221"/>
                  <a:gd name="T28" fmla="*/ 21 w 185"/>
                  <a:gd name="T29" fmla="*/ 74 h 221"/>
                  <a:gd name="T30" fmla="*/ 9 w 185"/>
                  <a:gd name="T31" fmla="*/ 101 h 221"/>
                  <a:gd name="T32" fmla="*/ 4 w 185"/>
                  <a:gd name="T33" fmla="*/ 134 h 221"/>
                  <a:gd name="T34" fmla="*/ 0 w 185"/>
                  <a:gd name="T35" fmla="*/ 171 h 221"/>
                  <a:gd name="T36" fmla="*/ 0 w 185"/>
                  <a:gd name="T37" fmla="*/ 171 h 221"/>
                  <a:gd name="T38" fmla="*/ 0 w 185"/>
                  <a:gd name="T39" fmla="*/ 171 h 221"/>
                  <a:gd name="T40" fmla="*/ 0 w 185"/>
                  <a:gd name="T41" fmla="*/ 171 h 221"/>
                  <a:gd name="T42" fmla="*/ 0 w 185"/>
                  <a:gd name="T43" fmla="*/ 171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5" h="221">
                    <a:moveTo>
                      <a:pt x="0" y="221"/>
                    </a:moveTo>
                    <a:lnTo>
                      <a:pt x="6" y="173"/>
                    </a:lnTo>
                    <a:lnTo>
                      <a:pt x="12" y="131"/>
                    </a:lnTo>
                    <a:lnTo>
                      <a:pt x="29" y="95"/>
                    </a:lnTo>
                    <a:lnTo>
                      <a:pt x="53" y="65"/>
                    </a:lnTo>
                    <a:lnTo>
                      <a:pt x="83" y="36"/>
                    </a:lnTo>
                    <a:lnTo>
                      <a:pt x="113" y="18"/>
                    </a:lnTo>
                    <a:lnTo>
                      <a:pt x="149" y="6"/>
                    </a:lnTo>
                    <a:lnTo>
                      <a:pt x="185" y="0"/>
                    </a:lnTo>
                    <a:lnTo>
                      <a:pt x="149" y="6"/>
                    </a:lnTo>
                    <a:lnTo>
                      <a:pt x="113" y="18"/>
                    </a:lnTo>
                    <a:lnTo>
                      <a:pt x="83" y="36"/>
                    </a:lnTo>
                    <a:lnTo>
                      <a:pt x="53" y="65"/>
                    </a:lnTo>
                    <a:lnTo>
                      <a:pt x="29" y="95"/>
                    </a:lnTo>
                    <a:lnTo>
                      <a:pt x="12" y="131"/>
                    </a:lnTo>
                    <a:lnTo>
                      <a:pt x="6" y="173"/>
                    </a:lnTo>
                    <a:lnTo>
                      <a:pt x="0" y="221"/>
                    </a:lnTo>
                    <a:close/>
                    <a:moveTo>
                      <a:pt x="0" y="221"/>
                    </a:move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30"/>
              <p:cNvSpPr>
                <a:spLocks noEditPoints="1"/>
              </p:cNvSpPr>
              <p:nvPr/>
            </p:nvSpPr>
            <p:spPr bwMode="auto">
              <a:xfrm>
                <a:off x="2627" y="942"/>
                <a:ext cx="130" cy="171"/>
              </a:xfrm>
              <a:custGeom>
                <a:avLst/>
                <a:gdLst>
                  <a:gd name="T0" fmla="*/ 0 w 179"/>
                  <a:gd name="T1" fmla="*/ 0 h 221"/>
                  <a:gd name="T2" fmla="*/ 26 w 179"/>
                  <a:gd name="T3" fmla="*/ 5 h 221"/>
                  <a:gd name="T4" fmla="*/ 48 w 179"/>
                  <a:gd name="T5" fmla="*/ 14 h 221"/>
                  <a:gd name="T6" fmla="*/ 74 w 179"/>
                  <a:gd name="T7" fmla="*/ 28 h 221"/>
                  <a:gd name="T8" fmla="*/ 92 w 179"/>
                  <a:gd name="T9" fmla="*/ 50 h 221"/>
                  <a:gd name="T10" fmla="*/ 109 w 179"/>
                  <a:gd name="T11" fmla="*/ 74 h 221"/>
                  <a:gd name="T12" fmla="*/ 121 w 179"/>
                  <a:gd name="T13" fmla="*/ 101 h 221"/>
                  <a:gd name="T14" fmla="*/ 126 w 179"/>
                  <a:gd name="T15" fmla="*/ 134 h 221"/>
                  <a:gd name="T16" fmla="*/ 130 w 179"/>
                  <a:gd name="T17" fmla="*/ 171 h 221"/>
                  <a:gd name="T18" fmla="*/ 130 w 179"/>
                  <a:gd name="T19" fmla="*/ 171 h 221"/>
                  <a:gd name="T20" fmla="*/ 126 w 179"/>
                  <a:gd name="T21" fmla="*/ 134 h 221"/>
                  <a:gd name="T22" fmla="*/ 121 w 179"/>
                  <a:gd name="T23" fmla="*/ 101 h 221"/>
                  <a:gd name="T24" fmla="*/ 109 w 179"/>
                  <a:gd name="T25" fmla="*/ 74 h 221"/>
                  <a:gd name="T26" fmla="*/ 92 w 179"/>
                  <a:gd name="T27" fmla="*/ 50 h 221"/>
                  <a:gd name="T28" fmla="*/ 74 w 179"/>
                  <a:gd name="T29" fmla="*/ 28 h 221"/>
                  <a:gd name="T30" fmla="*/ 48 w 179"/>
                  <a:gd name="T31" fmla="*/ 14 h 221"/>
                  <a:gd name="T32" fmla="*/ 26 w 179"/>
                  <a:gd name="T33" fmla="*/ 5 h 221"/>
                  <a:gd name="T34" fmla="*/ 0 w 179"/>
                  <a:gd name="T35" fmla="*/ 0 h 221"/>
                  <a:gd name="T36" fmla="*/ 0 w 179"/>
                  <a:gd name="T37" fmla="*/ 0 h 221"/>
                  <a:gd name="T38" fmla="*/ 0 w 179"/>
                  <a:gd name="T39" fmla="*/ 0 h 221"/>
                  <a:gd name="T40" fmla="*/ 0 w 179"/>
                  <a:gd name="T41" fmla="*/ 0 h 221"/>
                  <a:gd name="T42" fmla="*/ 0 w 179"/>
                  <a:gd name="T43" fmla="*/ 0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0" y="0"/>
                    </a:moveTo>
                    <a:lnTo>
                      <a:pt x="36" y="6"/>
                    </a:lnTo>
                    <a:lnTo>
                      <a:pt x="66" y="18"/>
                    </a:lnTo>
                    <a:lnTo>
                      <a:pt x="102" y="36"/>
                    </a:lnTo>
                    <a:lnTo>
                      <a:pt x="126" y="65"/>
                    </a:lnTo>
                    <a:lnTo>
                      <a:pt x="150" y="95"/>
                    </a:lnTo>
                    <a:lnTo>
                      <a:pt x="167" y="131"/>
                    </a:lnTo>
                    <a:lnTo>
                      <a:pt x="173" y="173"/>
                    </a:lnTo>
                    <a:lnTo>
                      <a:pt x="179" y="221"/>
                    </a:lnTo>
                    <a:lnTo>
                      <a:pt x="173" y="173"/>
                    </a:lnTo>
                    <a:lnTo>
                      <a:pt x="167" y="131"/>
                    </a:lnTo>
                    <a:lnTo>
                      <a:pt x="150" y="95"/>
                    </a:lnTo>
                    <a:lnTo>
                      <a:pt x="126" y="65"/>
                    </a:lnTo>
                    <a:lnTo>
                      <a:pt x="102" y="36"/>
                    </a:lnTo>
                    <a:lnTo>
                      <a:pt x="66" y="18"/>
                    </a:lnTo>
                    <a:lnTo>
                      <a:pt x="36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31"/>
              <p:cNvSpPr>
                <a:spLocks noEditPoints="1"/>
              </p:cNvSpPr>
              <p:nvPr/>
            </p:nvSpPr>
            <p:spPr bwMode="auto">
              <a:xfrm>
                <a:off x="2757" y="1113"/>
                <a:ext cx="1" cy="626"/>
              </a:xfrm>
              <a:custGeom>
                <a:avLst/>
                <a:gdLst>
                  <a:gd name="T0" fmla="*/ 0 w 1"/>
                  <a:gd name="T1" fmla="*/ 0 h 806"/>
                  <a:gd name="T2" fmla="*/ 0 w 1"/>
                  <a:gd name="T3" fmla="*/ 626 h 806"/>
                  <a:gd name="T4" fmla="*/ 0 w 1"/>
                  <a:gd name="T5" fmla="*/ 0 h 806"/>
                  <a:gd name="T6" fmla="*/ 0 w 1"/>
                  <a:gd name="T7" fmla="*/ 0 h 806"/>
                  <a:gd name="T8" fmla="*/ 0 w 1"/>
                  <a:gd name="T9" fmla="*/ 0 h 806"/>
                  <a:gd name="T10" fmla="*/ 0 w 1"/>
                  <a:gd name="T11" fmla="*/ 0 h 806"/>
                  <a:gd name="T12" fmla="*/ 0 w 1"/>
                  <a:gd name="T13" fmla="*/ 0 h 8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806">
                    <a:moveTo>
                      <a:pt x="0" y="0"/>
                    </a:moveTo>
                    <a:lnTo>
                      <a:pt x="0" y="8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32"/>
              <p:cNvSpPr>
                <a:spLocks noEditPoints="1"/>
              </p:cNvSpPr>
              <p:nvPr/>
            </p:nvSpPr>
            <p:spPr bwMode="auto">
              <a:xfrm>
                <a:off x="2627" y="1739"/>
                <a:ext cx="130" cy="172"/>
              </a:xfrm>
              <a:custGeom>
                <a:avLst/>
                <a:gdLst>
                  <a:gd name="T0" fmla="*/ 130 w 179"/>
                  <a:gd name="T1" fmla="*/ 0 h 221"/>
                  <a:gd name="T2" fmla="*/ 126 w 179"/>
                  <a:gd name="T3" fmla="*/ 32 h 221"/>
                  <a:gd name="T4" fmla="*/ 121 w 179"/>
                  <a:gd name="T5" fmla="*/ 65 h 221"/>
                  <a:gd name="T6" fmla="*/ 109 w 179"/>
                  <a:gd name="T7" fmla="*/ 97 h 221"/>
                  <a:gd name="T8" fmla="*/ 92 w 179"/>
                  <a:gd name="T9" fmla="*/ 121 h 221"/>
                  <a:gd name="T10" fmla="*/ 74 w 179"/>
                  <a:gd name="T11" fmla="*/ 144 h 221"/>
                  <a:gd name="T12" fmla="*/ 48 w 179"/>
                  <a:gd name="T13" fmla="*/ 158 h 221"/>
                  <a:gd name="T14" fmla="*/ 26 w 179"/>
                  <a:gd name="T15" fmla="*/ 167 h 221"/>
                  <a:gd name="T16" fmla="*/ 0 w 179"/>
                  <a:gd name="T17" fmla="*/ 172 h 221"/>
                  <a:gd name="T18" fmla="*/ 0 w 179"/>
                  <a:gd name="T19" fmla="*/ 172 h 221"/>
                  <a:gd name="T20" fmla="*/ 26 w 179"/>
                  <a:gd name="T21" fmla="*/ 167 h 221"/>
                  <a:gd name="T22" fmla="*/ 48 w 179"/>
                  <a:gd name="T23" fmla="*/ 158 h 221"/>
                  <a:gd name="T24" fmla="*/ 74 w 179"/>
                  <a:gd name="T25" fmla="*/ 144 h 221"/>
                  <a:gd name="T26" fmla="*/ 92 w 179"/>
                  <a:gd name="T27" fmla="*/ 121 h 221"/>
                  <a:gd name="T28" fmla="*/ 109 w 179"/>
                  <a:gd name="T29" fmla="*/ 97 h 221"/>
                  <a:gd name="T30" fmla="*/ 121 w 179"/>
                  <a:gd name="T31" fmla="*/ 65 h 221"/>
                  <a:gd name="T32" fmla="*/ 126 w 179"/>
                  <a:gd name="T33" fmla="*/ 32 h 221"/>
                  <a:gd name="T34" fmla="*/ 130 w 179"/>
                  <a:gd name="T35" fmla="*/ 0 h 221"/>
                  <a:gd name="T36" fmla="*/ 130 w 179"/>
                  <a:gd name="T37" fmla="*/ 0 h 221"/>
                  <a:gd name="T38" fmla="*/ 130 w 179"/>
                  <a:gd name="T39" fmla="*/ 0 h 221"/>
                  <a:gd name="T40" fmla="*/ 130 w 179"/>
                  <a:gd name="T41" fmla="*/ 0 h 221"/>
                  <a:gd name="T42" fmla="*/ 130 w 179"/>
                  <a:gd name="T43" fmla="*/ 0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179" y="0"/>
                    </a:moveTo>
                    <a:lnTo>
                      <a:pt x="173" y="41"/>
                    </a:lnTo>
                    <a:lnTo>
                      <a:pt x="167" y="83"/>
                    </a:lnTo>
                    <a:lnTo>
                      <a:pt x="150" y="125"/>
                    </a:lnTo>
                    <a:lnTo>
                      <a:pt x="126" y="155"/>
                    </a:lnTo>
                    <a:lnTo>
                      <a:pt x="102" y="185"/>
                    </a:lnTo>
                    <a:lnTo>
                      <a:pt x="66" y="203"/>
                    </a:lnTo>
                    <a:lnTo>
                      <a:pt x="36" y="215"/>
                    </a:lnTo>
                    <a:lnTo>
                      <a:pt x="0" y="221"/>
                    </a:lnTo>
                    <a:lnTo>
                      <a:pt x="36" y="215"/>
                    </a:lnTo>
                    <a:lnTo>
                      <a:pt x="66" y="203"/>
                    </a:lnTo>
                    <a:lnTo>
                      <a:pt x="102" y="185"/>
                    </a:lnTo>
                    <a:lnTo>
                      <a:pt x="126" y="155"/>
                    </a:lnTo>
                    <a:lnTo>
                      <a:pt x="150" y="125"/>
                    </a:lnTo>
                    <a:lnTo>
                      <a:pt x="167" y="83"/>
                    </a:lnTo>
                    <a:lnTo>
                      <a:pt x="173" y="41"/>
                    </a:lnTo>
                    <a:lnTo>
                      <a:pt x="179" y="0"/>
                    </a:lnTo>
                    <a:close/>
                    <a:moveTo>
                      <a:pt x="179" y="0"/>
                    </a:move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33"/>
              <p:cNvSpPr>
                <a:spLocks noEditPoints="1"/>
              </p:cNvSpPr>
              <p:nvPr/>
            </p:nvSpPr>
            <p:spPr bwMode="auto">
              <a:xfrm>
                <a:off x="2491" y="1739"/>
                <a:ext cx="136" cy="172"/>
              </a:xfrm>
              <a:custGeom>
                <a:avLst/>
                <a:gdLst>
                  <a:gd name="T0" fmla="*/ 136 w 185"/>
                  <a:gd name="T1" fmla="*/ 172 h 221"/>
                  <a:gd name="T2" fmla="*/ 110 w 185"/>
                  <a:gd name="T3" fmla="*/ 167 h 221"/>
                  <a:gd name="T4" fmla="*/ 83 w 185"/>
                  <a:gd name="T5" fmla="*/ 158 h 221"/>
                  <a:gd name="T6" fmla="*/ 61 w 185"/>
                  <a:gd name="T7" fmla="*/ 144 h 221"/>
                  <a:gd name="T8" fmla="*/ 39 w 185"/>
                  <a:gd name="T9" fmla="*/ 121 h 221"/>
                  <a:gd name="T10" fmla="*/ 21 w 185"/>
                  <a:gd name="T11" fmla="*/ 97 h 221"/>
                  <a:gd name="T12" fmla="*/ 9 w 185"/>
                  <a:gd name="T13" fmla="*/ 65 h 221"/>
                  <a:gd name="T14" fmla="*/ 4 w 185"/>
                  <a:gd name="T15" fmla="*/ 32 h 221"/>
                  <a:gd name="T16" fmla="*/ 0 w 185"/>
                  <a:gd name="T17" fmla="*/ 0 h 221"/>
                  <a:gd name="T18" fmla="*/ 0 w 185"/>
                  <a:gd name="T19" fmla="*/ 0 h 221"/>
                  <a:gd name="T20" fmla="*/ 4 w 185"/>
                  <a:gd name="T21" fmla="*/ 32 h 221"/>
                  <a:gd name="T22" fmla="*/ 9 w 185"/>
                  <a:gd name="T23" fmla="*/ 65 h 221"/>
                  <a:gd name="T24" fmla="*/ 21 w 185"/>
                  <a:gd name="T25" fmla="*/ 97 h 221"/>
                  <a:gd name="T26" fmla="*/ 39 w 185"/>
                  <a:gd name="T27" fmla="*/ 121 h 221"/>
                  <a:gd name="T28" fmla="*/ 61 w 185"/>
                  <a:gd name="T29" fmla="*/ 144 h 221"/>
                  <a:gd name="T30" fmla="*/ 83 w 185"/>
                  <a:gd name="T31" fmla="*/ 158 h 221"/>
                  <a:gd name="T32" fmla="*/ 110 w 185"/>
                  <a:gd name="T33" fmla="*/ 167 h 221"/>
                  <a:gd name="T34" fmla="*/ 136 w 185"/>
                  <a:gd name="T35" fmla="*/ 172 h 221"/>
                  <a:gd name="T36" fmla="*/ 136 w 185"/>
                  <a:gd name="T37" fmla="*/ 172 h 221"/>
                  <a:gd name="T38" fmla="*/ 136 w 185"/>
                  <a:gd name="T39" fmla="*/ 172 h 221"/>
                  <a:gd name="T40" fmla="*/ 136 w 185"/>
                  <a:gd name="T41" fmla="*/ 172 h 221"/>
                  <a:gd name="T42" fmla="*/ 136 w 185"/>
                  <a:gd name="T43" fmla="*/ 172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5" h="221">
                    <a:moveTo>
                      <a:pt x="185" y="221"/>
                    </a:moveTo>
                    <a:lnTo>
                      <a:pt x="149" y="215"/>
                    </a:lnTo>
                    <a:lnTo>
                      <a:pt x="113" y="203"/>
                    </a:lnTo>
                    <a:lnTo>
                      <a:pt x="83" y="185"/>
                    </a:lnTo>
                    <a:lnTo>
                      <a:pt x="53" y="155"/>
                    </a:lnTo>
                    <a:lnTo>
                      <a:pt x="29" y="125"/>
                    </a:lnTo>
                    <a:lnTo>
                      <a:pt x="12" y="83"/>
                    </a:lnTo>
                    <a:lnTo>
                      <a:pt x="6" y="41"/>
                    </a:lnTo>
                    <a:lnTo>
                      <a:pt x="0" y="0"/>
                    </a:lnTo>
                    <a:lnTo>
                      <a:pt x="6" y="41"/>
                    </a:lnTo>
                    <a:lnTo>
                      <a:pt x="12" y="83"/>
                    </a:lnTo>
                    <a:lnTo>
                      <a:pt x="29" y="125"/>
                    </a:lnTo>
                    <a:lnTo>
                      <a:pt x="53" y="155"/>
                    </a:lnTo>
                    <a:lnTo>
                      <a:pt x="83" y="185"/>
                    </a:lnTo>
                    <a:lnTo>
                      <a:pt x="113" y="203"/>
                    </a:lnTo>
                    <a:lnTo>
                      <a:pt x="149" y="215"/>
                    </a:lnTo>
                    <a:lnTo>
                      <a:pt x="185" y="221"/>
                    </a:lnTo>
                    <a:close/>
                    <a:moveTo>
                      <a:pt x="185" y="221"/>
                    </a:moveTo>
                    <a:lnTo>
                      <a:pt x="185" y="22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34"/>
              <p:cNvSpPr>
                <a:spLocks/>
              </p:cNvSpPr>
              <p:nvPr/>
            </p:nvSpPr>
            <p:spPr bwMode="auto">
              <a:xfrm>
                <a:off x="2491" y="173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35"/>
              <p:cNvSpPr>
                <a:spLocks/>
              </p:cNvSpPr>
              <p:nvPr/>
            </p:nvSpPr>
            <p:spPr bwMode="auto">
              <a:xfrm>
                <a:off x="3427" y="1081"/>
                <a:ext cx="223" cy="1"/>
              </a:xfrm>
              <a:custGeom>
                <a:avLst/>
                <a:gdLst>
                  <a:gd name="T0" fmla="*/ 223 w 305"/>
                  <a:gd name="T1" fmla="*/ 0 h 1"/>
                  <a:gd name="T2" fmla="*/ 0 w 305"/>
                  <a:gd name="T3" fmla="*/ 0 h 1"/>
                  <a:gd name="T4" fmla="*/ 223 w 305"/>
                  <a:gd name="T5" fmla="*/ 0 h 1"/>
                  <a:gd name="T6" fmla="*/ 223 w 30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5" h="1">
                    <a:moveTo>
                      <a:pt x="305" y="0"/>
                    </a:moveTo>
                    <a:lnTo>
                      <a:pt x="0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36"/>
              <p:cNvSpPr>
                <a:spLocks/>
              </p:cNvSpPr>
              <p:nvPr/>
            </p:nvSpPr>
            <p:spPr bwMode="auto">
              <a:xfrm>
                <a:off x="3357" y="1048"/>
                <a:ext cx="87" cy="61"/>
              </a:xfrm>
              <a:custGeom>
                <a:avLst/>
                <a:gdLst>
                  <a:gd name="T0" fmla="*/ 87 w 119"/>
                  <a:gd name="T1" fmla="*/ 61 h 78"/>
                  <a:gd name="T2" fmla="*/ 0 w 119"/>
                  <a:gd name="T3" fmla="*/ 33 h 78"/>
                  <a:gd name="T4" fmla="*/ 87 w 119"/>
                  <a:gd name="T5" fmla="*/ 0 h 78"/>
                  <a:gd name="T6" fmla="*/ 87 w 119"/>
                  <a:gd name="T7" fmla="*/ 61 h 78"/>
                  <a:gd name="T8" fmla="*/ 87 w 119"/>
                  <a:gd name="T9" fmla="*/ 6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78">
                    <a:moveTo>
                      <a:pt x="119" y="78"/>
                    </a:moveTo>
                    <a:lnTo>
                      <a:pt x="0" y="42"/>
                    </a:lnTo>
                    <a:lnTo>
                      <a:pt x="119" y="0"/>
                    </a:lnTo>
                    <a:lnTo>
                      <a:pt x="119" y="78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37"/>
              <p:cNvSpPr>
                <a:spLocks noEditPoints="1"/>
              </p:cNvSpPr>
              <p:nvPr/>
            </p:nvSpPr>
            <p:spPr bwMode="auto">
              <a:xfrm>
                <a:off x="3474" y="904"/>
                <a:ext cx="22" cy="98"/>
              </a:xfrm>
              <a:custGeom>
                <a:avLst/>
                <a:gdLst>
                  <a:gd name="T0" fmla="*/ 18 w 30"/>
                  <a:gd name="T1" fmla="*/ 79 h 125"/>
                  <a:gd name="T2" fmla="*/ 13 w 30"/>
                  <a:gd name="T3" fmla="*/ 89 h 125"/>
                  <a:gd name="T4" fmla="*/ 9 w 30"/>
                  <a:gd name="T5" fmla="*/ 89 h 125"/>
                  <a:gd name="T6" fmla="*/ 9 w 30"/>
                  <a:gd name="T7" fmla="*/ 89 h 125"/>
                  <a:gd name="T8" fmla="*/ 9 w 30"/>
                  <a:gd name="T9" fmla="*/ 84 h 125"/>
                  <a:gd name="T10" fmla="*/ 9 w 30"/>
                  <a:gd name="T11" fmla="*/ 79 h 125"/>
                  <a:gd name="T12" fmla="*/ 18 w 30"/>
                  <a:gd name="T13" fmla="*/ 33 h 125"/>
                  <a:gd name="T14" fmla="*/ 18 w 30"/>
                  <a:gd name="T15" fmla="*/ 33 h 125"/>
                  <a:gd name="T16" fmla="*/ 9 w 30"/>
                  <a:gd name="T17" fmla="*/ 33 h 125"/>
                  <a:gd name="T18" fmla="*/ 0 w 30"/>
                  <a:gd name="T19" fmla="*/ 33 h 125"/>
                  <a:gd name="T20" fmla="*/ 0 w 30"/>
                  <a:gd name="T21" fmla="*/ 38 h 125"/>
                  <a:gd name="T22" fmla="*/ 9 w 30"/>
                  <a:gd name="T23" fmla="*/ 38 h 125"/>
                  <a:gd name="T24" fmla="*/ 9 w 30"/>
                  <a:gd name="T25" fmla="*/ 42 h 125"/>
                  <a:gd name="T26" fmla="*/ 9 w 30"/>
                  <a:gd name="T27" fmla="*/ 52 h 125"/>
                  <a:gd name="T28" fmla="*/ 4 w 30"/>
                  <a:gd name="T29" fmla="*/ 66 h 125"/>
                  <a:gd name="T30" fmla="*/ 0 w 30"/>
                  <a:gd name="T31" fmla="*/ 79 h 125"/>
                  <a:gd name="T32" fmla="*/ 0 w 30"/>
                  <a:gd name="T33" fmla="*/ 89 h 125"/>
                  <a:gd name="T34" fmla="*/ 0 w 30"/>
                  <a:gd name="T35" fmla="*/ 93 h 125"/>
                  <a:gd name="T36" fmla="*/ 4 w 30"/>
                  <a:gd name="T37" fmla="*/ 98 h 125"/>
                  <a:gd name="T38" fmla="*/ 13 w 30"/>
                  <a:gd name="T39" fmla="*/ 93 h 125"/>
                  <a:gd name="T40" fmla="*/ 22 w 30"/>
                  <a:gd name="T41" fmla="*/ 79 h 125"/>
                  <a:gd name="T42" fmla="*/ 18 w 30"/>
                  <a:gd name="T43" fmla="*/ 79 h 125"/>
                  <a:gd name="T44" fmla="*/ 22 w 30"/>
                  <a:gd name="T45" fmla="*/ 9 h 125"/>
                  <a:gd name="T46" fmla="*/ 22 w 30"/>
                  <a:gd name="T47" fmla="*/ 5 h 125"/>
                  <a:gd name="T48" fmla="*/ 18 w 30"/>
                  <a:gd name="T49" fmla="*/ 0 h 125"/>
                  <a:gd name="T50" fmla="*/ 13 w 30"/>
                  <a:gd name="T51" fmla="*/ 0 h 125"/>
                  <a:gd name="T52" fmla="*/ 13 w 30"/>
                  <a:gd name="T53" fmla="*/ 5 h 125"/>
                  <a:gd name="T54" fmla="*/ 13 w 30"/>
                  <a:gd name="T55" fmla="*/ 14 h 125"/>
                  <a:gd name="T56" fmla="*/ 18 w 30"/>
                  <a:gd name="T57" fmla="*/ 14 h 125"/>
                  <a:gd name="T58" fmla="*/ 22 w 30"/>
                  <a:gd name="T59" fmla="*/ 14 h 125"/>
                  <a:gd name="T60" fmla="*/ 22 w 30"/>
                  <a:gd name="T61" fmla="*/ 9 h 125"/>
                  <a:gd name="T62" fmla="*/ 22 w 30"/>
                  <a:gd name="T63" fmla="*/ 9 h 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" h="125">
                    <a:moveTo>
                      <a:pt x="24" y="101"/>
                    </a:moveTo>
                    <a:lnTo>
                      <a:pt x="18" y="113"/>
                    </a:lnTo>
                    <a:lnTo>
                      <a:pt x="12" y="113"/>
                    </a:lnTo>
                    <a:lnTo>
                      <a:pt x="12" y="107"/>
                    </a:lnTo>
                    <a:lnTo>
                      <a:pt x="12" y="101"/>
                    </a:lnTo>
                    <a:lnTo>
                      <a:pt x="24" y="42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6" y="84"/>
                    </a:lnTo>
                    <a:lnTo>
                      <a:pt x="0" y="101"/>
                    </a:lnTo>
                    <a:lnTo>
                      <a:pt x="0" y="113"/>
                    </a:lnTo>
                    <a:lnTo>
                      <a:pt x="0" y="119"/>
                    </a:lnTo>
                    <a:lnTo>
                      <a:pt x="6" y="125"/>
                    </a:lnTo>
                    <a:lnTo>
                      <a:pt x="18" y="119"/>
                    </a:lnTo>
                    <a:lnTo>
                      <a:pt x="30" y="101"/>
                    </a:lnTo>
                    <a:lnTo>
                      <a:pt x="24" y="101"/>
                    </a:lnTo>
                    <a:close/>
                    <a:moveTo>
                      <a:pt x="30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38"/>
              <p:cNvSpPr>
                <a:spLocks/>
              </p:cNvSpPr>
              <p:nvPr/>
            </p:nvSpPr>
            <p:spPr bwMode="auto">
              <a:xfrm>
                <a:off x="3501" y="960"/>
                <a:ext cx="39" cy="74"/>
              </a:xfrm>
              <a:custGeom>
                <a:avLst/>
                <a:gdLst>
                  <a:gd name="T0" fmla="*/ 39 w 54"/>
                  <a:gd name="T1" fmla="*/ 60 h 95"/>
                  <a:gd name="T2" fmla="*/ 39 w 54"/>
                  <a:gd name="T3" fmla="*/ 60 h 95"/>
                  <a:gd name="T4" fmla="*/ 35 w 54"/>
                  <a:gd name="T5" fmla="*/ 69 h 95"/>
                  <a:gd name="T6" fmla="*/ 30 w 54"/>
                  <a:gd name="T7" fmla="*/ 69 h 95"/>
                  <a:gd name="T8" fmla="*/ 9 w 54"/>
                  <a:gd name="T9" fmla="*/ 69 h 95"/>
                  <a:gd name="T10" fmla="*/ 22 w 54"/>
                  <a:gd name="T11" fmla="*/ 46 h 95"/>
                  <a:gd name="T12" fmla="*/ 30 w 54"/>
                  <a:gd name="T13" fmla="*/ 37 h 95"/>
                  <a:gd name="T14" fmla="*/ 35 w 54"/>
                  <a:gd name="T15" fmla="*/ 23 h 95"/>
                  <a:gd name="T16" fmla="*/ 30 w 54"/>
                  <a:gd name="T17" fmla="*/ 5 h 95"/>
                  <a:gd name="T18" fmla="*/ 17 w 54"/>
                  <a:gd name="T19" fmla="*/ 0 h 95"/>
                  <a:gd name="T20" fmla="*/ 9 w 54"/>
                  <a:gd name="T21" fmla="*/ 5 h 95"/>
                  <a:gd name="T22" fmla="*/ 0 w 54"/>
                  <a:gd name="T23" fmla="*/ 23 h 95"/>
                  <a:gd name="T24" fmla="*/ 4 w 54"/>
                  <a:gd name="T25" fmla="*/ 23 h 95"/>
                  <a:gd name="T26" fmla="*/ 9 w 54"/>
                  <a:gd name="T27" fmla="*/ 14 h 95"/>
                  <a:gd name="T28" fmla="*/ 13 w 54"/>
                  <a:gd name="T29" fmla="*/ 9 h 95"/>
                  <a:gd name="T30" fmla="*/ 22 w 54"/>
                  <a:gd name="T31" fmla="*/ 9 h 95"/>
                  <a:gd name="T32" fmla="*/ 26 w 54"/>
                  <a:gd name="T33" fmla="*/ 14 h 95"/>
                  <a:gd name="T34" fmla="*/ 26 w 54"/>
                  <a:gd name="T35" fmla="*/ 27 h 95"/>
                  <a:gd name="T36" fmla="*/ 22 w 54"/>
                  <a:gd name="T37" fmla="*/ 37 h 95"/>
                  <a:gd name="T38" fmla="*/ 17 w 54"/>
                  <a:gd name="T39" fmla="*/ 55 h 95"/>
                  <a:gd name="T40" fmla="*/ 0 w 54"/>
                  <a:gd name="T41" fmla="*/ 74 h 95"/>
                  <a:gd name="T42" fmla="*/ 0 w 54"/>
                  <a:gd name="T43" fmla="*/ 74 h 95"/>
                  <a:gd name="T44" fmla="*/ 35 w 54"/>
                  <a:gd name="T45" fmla="*/ 74 h 95"/>
                  <a:gd name="T46" fmla="*/ 39 w 54"/>
                  <a:gd name="T47" fmla="*/ 60 h 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4" h="95">
                    <a:moveTo>
                      <a:pt x="54" y="77"/>
                    </a:moveTo>
                    <a:lnTo>
                      <a:pt x="54" y="77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12" y="89"/>
                    </a:lnTo>
                    <a:lnTo>
                      <a:pt x="30" y="59"/>
                    </a:lnTo>
                    <a:lnTo>
                      <a:pt x="42" y="47"/>
                    </a:lnTo>
                    <a:lnTo>
                      <a:pt x="48" y="29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35"/>
                    </a:lnTo>
                    <a:lnTo>
                      <a:pt x="30" y="47"/>
                    </a:lnTo>
                    <a:lnTo>
                      <a:pt x="24" y="71"/>
                    </a:lnTo>
                    <a:lnTo>
                      <a:pt x="0" y="95"/>
                    </a:lnTo>
                    <a:lnTo>
                      <a:pt x="48" y="95"/>
                    </a:lnTo>
                    <a:lnTo>
                      <a:pt x="54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39"/>
              <p:cNvSpPr>
                <a:spLocks/>
              </p:cNvSpPr>
              <p:nvPr/>
            </p:nvSpPr>
            <p:spPr bwMode="auto">
              <a:xfrm>
                <a:off x="3715" y="1651"/>
                <a:ext cx="52" cy="65"/>
              </a:xfrm>
              <a:custGeom>
                <a:avLst/>
                <a:gdLst>
                  <a:gd name="T0" fmla="*/ 26 w 72"/>
                  <a:gd name="T1" fmla="*/ 65 h 84"/>
                  <a:gd name="T2" fmla="*/ 17 w 72"/>
                  <a:gd name="T3" fmla="*/ 65 h 84"/>
                  <a:gd name="T4" fmla="*/ 9 w 72"/>
                  <a:gd name="T5" fmla="*/ 56 h 84"/>
                  <a:gd name="T6" fmla="*/ 4 w 72"/>
                  <a:gd name="T7" fmla="*/ 46 h 84"/>
                  <a:gd name="T8" fmla="*/ 0 w 72"/>
                  <a:gd name="T9" fmla="*/ 33 h 84"/>
                  <a:gd name="T10" fmla="*/ 4 w 72"/>
                  <a:gd name="T11" fmla="*/ 19 h 84"/>
                  <a:gd name="T12" fmla="*/ 9 w 72"/>
                  <a:gd name="T13" fmla="*/ 9 h 84"/>
                  <a:gd name="T14" fmla="*/ 17 w 72"/>
                  <a:gd name="T15" fmla="*/ 5 h 84"/>
                  <a:gd name="T16" fmla="*/ 26 w 72"/>
                  <a:gd name="T17" fmla="*/ 0 h 84"/>
                  <a:gd name="T18" fmla="*/ 35 w 72"/>
                  <a:gd name="T19" fmla="*/ 5 h 84"/>
                  <a:gd name="T20" fmla="*/ 43 w 72"/>
                  <a:gd name="T21" fmla="*/ 9 h 84"/>
                  <a:gd name="T22" fmla="*/ 52 w 72"/>
                  <a:gd name="T23" fmla="*/ 19 h 84"/>
                  <a:gd name="T24" fmla="*/ 52 w 72"/>
                  <a:gd name="T25" fmla="*/ 33 h 84"/>
                  <a:gd name="T26" fmla="*/ 52 w 72"/>
                  <a:gd name="T27" fmla="*/ 46 h 84"/>
                  <a:gd name="T28" fmla="*/ 43 w 72"/>
                  <a:gd name="T29" fmla="*/ 56 h 84"/>
                  <a:gd name="T30" fmla="*/ 35 w 72"/>
                  <a:gd name="T31" fmla="*/ 65 h 84"/>
                  <a:gd name="T32" fmla="*/ 26 w 72"/>
                  <a:gd name="T33" fmla="*/ 65 h 84"/>
                  <a:gd name="T34" fmla="*/ 26 w 72"/>
                  <a:gd name="T35" fmla="*/ 65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84">
                    <a:moveTo>
                      <a:pt x="36" y="84"/>
                    </a:moveTo>
                    <a:lnTo>
                      <a:pt x="24" y="84"/>
                    </a:lnTo>
                    <a:lnTo>
                      <a:pt x="12" y="72"/>
                    </a:lnTo>
                    <a:lnTo>
                      <a:pt x="6" y="6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48" y="6"/>
                    </a:lnTo>
                    <a:lnTo>
                      <a:pt x="60" y="12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72" y="60"/>
                    </a:lnTo>
                    <a:lnTo>
                      <a:pt x="60" y="72"/>
                    </a:lnTo>
                    <a:lnTo>
                      <a:pt x="48" y="84"/>
                    </a:lnTo>
                    <a:lnTo>
                      <a:pt x="36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40"/>
              <p:cNvSpPr>
                <a:spLocks/>
              </p:cNvSpPr>
              <p:nvPr/>
            </p:nvSpPr>
            <p:spPr bwMode="auto">
              <a:xfrm>
                <a:off x="3715" y="1683"/>
                <a:ext cx="26" cy="33"/>
              </a:xfrm>
              <a:custGeom>
                <a:avLst/>
                <a:gdLst>
                  <a:gd name="T0" fmla="*/ 26 w 36"/>
                  <a:gd name="T1" fmla="*/ 33 h 42"/>
                  <a:gd name="T2" fmla="*/ 17 w 36"/>
                  <a:gd name="T3" fmla="*/ 33 h 42"/>
                  <a:gd name="T4" fmla="*/ 9 w 36"/>
                  <a:gd name="T5" fmla="*/ 24 h 42"/>
                  <a:gd name="T6" fmla="*/ 4 w 36"/>
                  <a:gd name="T7" fmla="*/ 14 h 42"/>
                  <a:gd name="T8" fmla="*/ 0 w 36"/>
                  <a:gd name="T9" fmla="*/ 0 h 42"/>
                  <a:gd name="T10" fmla="*/ 0 w 36"/>
                  <a:gd name="T11" fmla="*/ 0 h 42"/>
                  <a:gd name="T12" fmla="*/ 4 w 36"/>
                  <a:gd name="T13" fmla="*/ 14 h 42"/>
                  <a:gd name="T14" fmla="*/ 9 w 36"/>
                  <a:gd name="T15" fmla="*/ 24 h 42"/>
                  <a:gd name="T16" fmla="*/ 17 w 36"/>
                  <a:gd name="T17" fmla="*/ 33 h 42"/>
                  <a:gd name="T18" fmla="*/ 26 w 36"/>
                  <a:gd name="T19" fmla="*/ 33 h 42"/>
                  <a:gd name="T20" fmla="*/ 26 w 36"/>
                  <a:gd name="T21" fmla="*/ 33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24" y="42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24" y="42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241"/>
              <p:cNvSpPr>
                <a:spLocks noEditPoints="1"/>
              </p:cNvSpPr>
              <p:nvPr/>
            </p:nvSpPr>
            <p:spPr bwMode="auto">
              <a:xfrm>
                <a:off x="3715" y="1651"/>
                <a:ext cx="26" cy="32"/>
              </a:xfrm>
              <a:custGeom>
                <a:avLst/>
                <a:gdLst>
                  <a:gd name="T0" fmla="*/ 0 w 36"/>
                  <a:gd name="T1" fmla="*/ 32 h 42"/>
                  <a:gd name="T2" fmla="*/ 4 w 36"/>
                  <a:gd name="T3" fmla="*/ 18 h 42"/>
                  <a:gd name="T4" fmla="*/ 9 w 36"/>
                  <a:gd name="T5" fmla="*/ 9 h 42"/>
                  <a:gd name="T6" fmla="*/ 17 w 36"/>
                  <a:gd name="T7" fmla="*/ 5 h 42"/>
                  <a:gd name="T8" fmla="*/ 26 w 36"/>
                  <a:gd name="T9" fmla="*/ 0 h 42"/>
                  <a:gd name="T10" fmla="*/ 26 w 36"/>
                  <a:gd name="T11" fmla="*/ 0 h 42"/>
                  <a:gd name="T12" fmla="*/ 17 w 36"/>
                  <a:gd name="T13" fmla="*/ 5 h 42"/>
                  <a:gd name="T14" fmla="*/ 9 w 36"/>
                  <a:gd name="T15" fmla="*/ 9 h 42"/>
                  <a:gd name="T16" fmla="*/ 4 w 36"/>
                  <a:gd name="T17" fmla="*/ 18 h 42"/>
                  <a:gd name="T18" fmla="*/ 0 w 36"/>
                  <a:gd name="T19" fmla="*/ 32 h 42"/>
                  <a:gd name="T20" fmla="*/ 0 w 36"/>
                  <a:gd name="T21" fmla="*/ 32 h 42"/>
                  <a:gd name="T22" fmla="*/ 0 w 36"/>
                  <a:gd name="T23" fmla="*/ 32 h 42"/>
                  <a:gd name="T24" fmla="*/ 0 w 36"/>
                  <a:gd name="T25" fmla="*/ 32 h 42"/>
                  <a:gd name="T26" fmla="*/ 0 w 36"/>
                  <a:gd name="T27" fmla="*/ 32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42"/>
              <p:cNvSpPr>
                <a:spLocks noEditPoints="1"/>
              </p:cNvSpPr>
              <p:nvPr/>
            </p:nvSpPr>
            <p:spPr bwMode="auto">
              <a:xfrm>
                <a:off x="3741" y="1651"/>
                <a:ext cx="26" cy="32"/>
              </a:xfrm>
              <a:custGeom>
                <a:avLst/>
                <a:gdLst>
                  <a:gd name="T0" fmla="*/ 0 w 36"/>
                  <a:gd name="T1" fmla="*/ 0 h 42"/>
                  <a:gd name="T2" fmla="*/ 9 w 36"/>
                  <a:gd name="T3" fmla="*/ 5 h 42"/>
                  <a:gd name="T4" fmla="*/ 17 w 36"/>
                  <a:gd name="T5" fmla="*/ 9 h 42"/>
                  <a:gd name="T6" fmla="*/ 26 w 36"/>
                  <a:gd name="T7" fmla="*/ 18 h 42"/>
                  <a:gd name="T8" fmla="*/ 26 w 36"/>
                  <a:gd name="T9" fmla="*/ 32 h 42"/>
                  <a:gd name="T10" fmla="*/ 26 w 36"/>
                  <a:gd name="T11" fmla="*/ 32 h 42"/>
                  <a:gd name="T12" fmla="*/ 26 w 36"/>
                  <a:gd name="T13" fmla="*/ 18 h 42"/>
                  <a:gd name="T14" fmla="*/ 17 w 36"/>
                  <a:gd name="T15" fmla="*/ 9 h 42"/>
                  <a:gd name="T16" fmla="*/ 9 w 36"/>
                  <a:gd name="T17" fmla="*/ 5 h 42"/>
                  <a:gd name="T18" fmla="*/ 0 w 36"/>
                  <a:gd name="T19" fmla="*/ 0 h 42"/>
                  <a:gd name="T20" fmla="*/ 0 w 36"/>
                  <a:gd name="T21" fmla="*/ 0 h 42"/>
                  <a:gd name="T22" fmla="*/ 0 w 36"/>
                  <a:gd name="T23" fmla="*/ 0 h 42"/>
                  <a:gd name="T24" fmla="*/ 0 w 36"/>
                  <a:gd name="T25" fmla="*/ 0 h 42"/>
                  <a:gd name="T26" fmla="*/ 0 w 36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2">
                    <a:moveTo>
                      <a:pt x="0" y="0"/>
                    </a:moveTo>
                    <a:lnTo>
                      <a:pt x="12" y="6"/>
                    </a:lnTo>
                    <a:lnTo>
                      <a:pt x="24" y="12"/>
                    </a:lnTo>
                    <a:lnTo>
                      <a:pt x="36" y="24"/>
                    </a:lnTo>
                    <a:lnTo>
                      <a:pt x="36" y="4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243"/>
              <p:cNvSpPr>
                <a:spLocks noEditPoints="1"/>
              </p:cNvSpPr>
              <p:nvPr/>
            </p:nvSpPr>
            <p:spPr bwMode="auto">
              <a:xfrm>
                <a:off x="3741" y="1683"/>
                <a:ext cx="26" cy="33"/>
              </a:xfrm>
              <a:custGeom>
                <a:avLst/>
                <a:gdLst>
                  <a:gd name="T0" fmla="*/ 26 w 36"/>
                  <a:gd name="T1" fmla="*/ 0 h 42"/>
                  <a:gd name="T2" fmla="*/ 26 w 36"/>
                  <a:gd name="T3" fmla="*/ 14 h 42"/>
                  <a:gd name="T4" fmla="*/ 17 w 36"/>
                  <a:gd name="T5" fmla="*/ 24 h 42"/>
                  <a:gd name="T6" fmla="*/ 9 w 36"/>
                  <a:gd name="T7" fmla="*/ 33 h 42"/>
                  <a:gd name="T8" fmla="*/ 0 w 36"/>
                  <a:gd name="T9" fmla="*/ 33 h 42"/>
                  <a:gd name="T10" fmla="*/ 0 w 36"/>
                  <a:gd name="T11" fmla="*/ 33 h 42"/>
                  <a:gd name="T12" fmla="*/ 9 w 36"/>
                  <a:gd name="T13" fmla="*/ 33 h 42"/>
                  <a:gd name="T14" fmla="*/ 17 w 36"/>
                  <a:gd name="T15" fmla="*/ 24 h 42"/>
                  <a:gd name="T16" fmla="*/ 26 w 36"/>
                  <a:gd name="T17" fmla="*/ 14 h 42"/>
                  <a:gd name="T18" fmla="*/ 26 w 36"/>
                  <a:gd name="T19" fmla="*/ 0 h 42"/>
                  <a:gd name="T20" fmla="*/ 26 w 36"/>
                  <a:gd name="T21" fmla="*/ 0 h 42"/>
                  <a:gd name="T22" fmla="*/ 26 w 36"/>
                  <a:gd name="T23" fmla="*/ 0 h 42"/>
                  <a:gd name="T24" fmla="*/ 26 w 36"/>
                  <a:gd name="T25" fmla="*/ 0 h 42"/>
                  <a:gd name="T26" fmla="*/ 26 w 36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2">
                    <a:moveTo>
                      <a:pt x="36" y="0"/>
                    </a:moveTo>
                    <a:lnTo>
                      <a:pt x="36" y="18"/>
                    </a:lnTo>
                    <a:lnTo>
                      <a:pt x="24" y="30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244"/>
              <p:cNvSpPr>
                <a:spLocks/>
              </p:cNvSpPr>
              <p:nvPr/>
            </p:nvSpPr>
            <p:spPr bwMode="auto">
              <a:xfrm>
                <a:off x="3741" y="171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45"/>
              <p:cNvSpPr>
                <a:spLocks/>
              </p:cNvSpPr>
              <p:nvPr/>
            </p:nvSpPr>
            <p:spPr bwMode="auto">
              <a:xfrm>
                <a:off x="2640" y="1056"/>
                <a:ext cx="585" cy="769"/>
              </a:xfrm>
              <a:custGeom>
                <a:avLst/>
                <a:gdLst>
                  <a:gd name="T0" fmla="*/ 0 w 801"/>
                  <a:gd name="T1" fmla="*/ 769 h 991"/>
                  <a:gd name="T2" fmla="*/ 0 w 801"/>
                  <a:gd name="T3" fmla="*/ 0 h 991"/>
                  <a:gd name="T4" fmla="*/ 585 w 801"/>
                  <a:gd name="T5" fmla="*/ 0 h 991"/>
                  <a:gd name="T6" fmla="*/ 585 w 801"/>
                  <a:gd name="T7" fmla="*/ 769 h 991"/>
                  <a:gd name="T8" fmla="*/ 0 w 801"/>
                  <a:gd name="T9" fmla="*/ 769 h 991"/>
                  <a:gd name="T10" fmla="*/ 0 w 801"/>
                  <a:gd name="T11" fmla="*/ 769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1" h="991">
                    <a:moveTo>
                      <a:pt x="0" y="991"/>
                    </a:moveTo>
                    <a:lnTo>
                      <a:pt x="0" y="0"/>
                    </a:lnTo>
                    <a:lnTo>
                      <a:pt x="801" y="0"/>
                    </a:lnTo>
                    <a:lnTo>
                      <a:pt x="801" y="991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46"/>
              <p:cNvSpPr>
                <a:spLocks/>
              </p:cNvSpPr>
              <p:nvPr/>
            </p:nvSpPr>
            <p:spPr bwMode="auto">
              <a:xfrm>
                <a:off x="2627" y="1039"/>
                <a:ext cx="0" cy="769"/>
              </a:xfrm>
              <a:custGeom>
                <a:avLst/>
                <a:gdLst>
                  <a:gd name="T0" fmla="*/ 769 h 991"/>
                  <a:gd name="T1" fmla="*/ 0 h 991"/>
                  <a:gd name="T2" fmla="*/ 769 h 991"/>
                  <a:gd name="T3" fmla="*/ 769 h 99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91">
                    <a:moveTo>
                      <a:pt x="0" y="991"/>
                    </a:moveTo>
                    <a:lnTo>
                      <a:pt x="0" y="0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47"/>
              <p:cNvSpPr>
                <a:spLocks noEditPoints="1"/>
              </p:cNvSpPr>
              <p:nvPr/>
            </p:nvSpPr>
            <p:spPr bwMode="auto">
              <a:xfrm>
                <a:off x="2627" y="1039"/>
                <a:ext cx="585" cy="1"/>
              </a:xfrm>
              <a:custGeom>
                <a:avLst/>
                <a:gdLst>
                  <a:gd name="T0" fmla="*/ 0 w 801"/>
                  <a:gd name="T1" fmla="*/ 0 h 1"/>
                  <a:gd name="T2" fmla="*/ 585 w 801"/>
                  <a:gd name="T3" fmla="*/ 0 h 1"/>
                  <a:gd name="T4" fmla="*/ 0 w 801"/>
                  <a:gd name="T5" fmla="*/ 0 h 1"/>
                  <a:gd name="T6" fmla="*/ 0 w 801"/>
                  <a:gd name="T7" fmla="*/ 0 h 1"/>
                  <a:gd name="T8" fmla="*/ 0 w 801"/>
                  <a:gd name="T9" fmla="*/ 0 h 1"/>
                  <a:gd name="T10" fmla="*/ 0 w 801"/>
                  <a:gd name="T11" fmla="*/ 0 h 1"/>
                  <a:gd name="T12" fmla="*/ 0 w 80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">
                    <a:moveTo>
                      <a:pt x="0" y="0"/>
                    </a:moveTo>
                    <a:lnTo>
                      <a:pt x="801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48"/>
              <p:cNvSpPr>
                <a:spLocks noEditPoints="1"/>
              </p:cNvSpPr>
              <p:nvPr/>
            </p:nvSpPr>
            <p:spPr bwMode="auto">
              <a:xfrm>
                <a:off x="3212" y="1039"/>
                <a:ext cx="1" cy="769"/>
              </a:xfrm>
              <a:custGeom>
                <a:avLst/>
                <a:gdLst>
                  <a:gd name="T0" fmla="*/ 0 w 1"/>
                  <a:gd name="T1" fmla="*/ 0 h 991"/>
                  <a:gd name="T2" fmla="*/ 0 w 1"/>
                  <a:gd name="T3" fmla="*/ 769 h 991"/>
                  <a:gd name="T4" fmla="*/ 0 w 1"/>
                  <a:gd name="T5" fmla="*/ 0 h 991"/>
                  <a:gd name="T6" fmla="*/ 0 w 1"/>
                  <a:gd name="T7" fmla="*/ 0 h 991"/>
                  <a:gd name="T8" fmla="*/ 0 w 1"/>
                  <a:gd name="T9" fmla="*/ 0 h 991"/>
                  <a:gd name="T10" fmla="*/ 0 w 1"/>
                  <a:gd name="T11" fmla="*/ 0 h 991"/>
                  <a:gd name="T12" fmla="*/ 0 w 1"/>
                  <a:gd name="T13" fmla="*/ 0 h 9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991">
                    <a:moveTo>
                      <a:pt x="0" y="0"/>
                    </a:moveTo>
                    <a:lnTo>
                      <a:pt x="0" y="99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49"/>
              <p:cNvSpPr>
                <a:spLocks noEditPoints="1"/>
              </p:cNvSpPr>
              <p:nvPr/>
            </p:nvSpPr>
            <p:spPr bwMode="auto">
              <a:xfrm>
                <a:off x="2627" y="1808"/>
                <a:ext cx="585" cy="1"/>
              </a:xfrm>
              <a:custGeom>
                <a:avLst/>
                <a:gdLst>
                  <a:gd name="T0" fmla="*/ 585 w 801"/>
                  <a:gd name="T1" fmla="*/ 0 h 1"/>
                  <a:gd name="T2" fmla="*/ 0 w 801"/>
                  <a:gd name="T3" fmla="*/ 0 h 1"/>
                  <a:gd name="T4" fmla="*/ 585 w 801"/>
                  <a:gd name="T5" fmla="*/ 0 h 1"/>
                  <a:gd name="T6" fmla="*/ 585 w 801"/>
                  <a:gd name="T7" fmla="*/ 0 h 1"/>
                  <a:gd name="T8" fmla="*/ 585 w 801"/>
                  <a:gd name="T9" fmla="*/ 0 h 1"/>
                  <a:gd name="T10" fmla="*/ 585 w 801"/>
                  <a:gd name="T11" fmla="*/ 0 h 1"/>
                  <a:gd name="T12" fmla="*/ 585 w 80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">
                    <a:moveTo>
                      <a:pt x="801" y="0"/>
                    </a:moveTo>
                    <a:lnTo>
                      <a:pt x="0" y="0"/>
                    </a:lnTo>
                    <a:lnTo>
                      <a:pt x="801" y="0"/>
                    </a:lnTo>
                    <a:close/>
                    <a:moveTo>
                      <a:pt x="801" y="0"/>
                    </a:move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50"/>
              <p:cNvSpPr>
                <a:spLocks/>
              </p:cNvSpPr>
              <p:nvPr/>
            </p:nvSpPr>
            <p:spPr bwMode="auto">
              <a:xfrm>
                <a:off x="2627" y="1808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51"/>
              <p:cNvSpPr>
                <a:spLocks/>
              </p:cNvSpPr>
              <p:nvPr/>
            </p:nvSpPr>
            <p:spPr bwMode="auto">
              <a:xfrm flipV="1">
                <a:off x="3216" y="1104"/>
                <a:ext cx="525" cy="60"/>
              </a:xfrm>
              <a:custGeom>
                <a:avLst/>
                <a:gdLst>
                  <a:gd name="T0" fmla="*/ 525 w 1531"/>
                  <a:gd name="T1" fmla="*/ 0 h 60"/>
                  <a:gd name="T2" fmla="*/ 0 w 1531"/>
                  <a:gd name="T3" fmla="*/ 0 h 60"/>
                  <a:gd name="T4" fmla="*/ 525 w 1531"/>
                  <a:gd name="T5" fmla="*/ 0 h 60"/>
                  <a:gd name="T6" fmla="*/ 525 w 1531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31" h="60">
                    <a:moveTo>
                      <a:pt x="1531" y="0"/>
                    </a:moveTo>
                    <a:lnTo>
                      <a:pt x="0" y="0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52"/>
              <p:cNvSpPr>
                <a:spLocks noEditPoints="1"/>
              </p:cNvSpPr>
              <p:nvPr/>
            </p:nvSpPr>
            <p:spPr bwMode="auto">
              <a:xfrm>
                <a:off x="2574" y="1164"/>
                <a:ext cx="48" cy="88"/>
              </a:xfrm>
              <a:custGeom>
                <a:avLst/>
                <a:gdLst>
                  <a:gd name="T0" fmla="*/ 48 w 66"/>
                  <a:gd name="T1" fmla="*/ 0 h 114"/>
                  <a:gd name="T2" fmla="*/ 26 w 66"/>
                  <a:gd name="T3" fmla="*/ 5 h 114"/>
                  <a:gd name="T4" fmla="*/ 13 w 66"/>
                  <a:gd name="T5" fmla="*/ 14 h 114"/>
                  <a:gd name="T6" fmla="*/ 4 w 66"/>
                  <a:gd name="T7" fmla="*/ 28 h 114"/>
                  <a:gd name="T8" fmla="*/ 0 w 66"/>
                  <a:gd name="T9" fmla="*/ 42 h 114"/>
                  <a:gd name="T10" fmla="*/ 4 w 66"/>
                  <a:gd name="T11" fmla="*/ 60 h 114"/>
                  <a:gd name="T12" fmla="*/ 13 w 66"/>
                  <a:gd name="T13" fmla="*/ 74 h 114"/>
                  <a:gd name="T14" fmla="*/ 26 w 66"/>
                  <a:gd name="T15" fmla="*/ 83 h 114"/>
                  <a:gd name="T16" fmla="*/ 48 w 66"/>
                  <a:gd name="T17" fmla="*/ 88 h 114"/>
                  <a:gd name="T18" fmla="*/ 48 w 66"/>
                  <a:gd name="T19" fmla="*/ 88 h 114"/>
                  <a:gd name="T20" fmla="*/ 26 w 66"/>
                  <a:gd name="T21" fmla="*/ 83 h 114"/>
                  <a:gd name="T22" fmla="*/ 13 w 66"/>
                  <a:gd name="T23" fmla="*/ 74 h 114"/>
                  <a:gd name="T24" fmla="*/ 4 w 66"/>
                  <a:gd name="T25" fmla="*/ 60 h 114"/>
                  <a:gd name="T26" fmla="*/ 0 w 66"/>
                  <a:gd name="T27" fmla="*/ 42 h 114"/>
                  <a:gd name="T28" fmla="*/ 4 w 66"/>
                  <a:gd name="T29" fmla="*/ 28 h 114"/>
                  <a:gd name="T30" fmla="*/ 13 w 66"/>
                  <a:gd name="T31" fmla="*/ 14 h 114"/>
                  <a:gd name="T32" fmla="*/ 26 w 66"/>
                  <a:gd name="T33" fmla="*/ 5 h 114"/>
                  <a:gd name="T34" fmla="*/ 48 w 66"/>
                  <a:gd name="T35" fmla="*/ 0 h 114"/>
                  <a:gd name="T36" fmla="*/ 48 w 66"/>
                  <a:gd name="T37" fmla="*/ 0 h 114"/>
                  <a:gd name="T38" fmla="*/ 48 w 66"/>
                  <a:gd name="T39" fmla="*/ 0 h 114"/>
                  <a:gd name="T40" fmla="*/ 48 w 66"/>
                  <a:gd name="T41" fmla="*/ 0 h 114"/>
                  <a:gd name="T42" fmla="*/ 48 w 66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14">
                    <a:moveTo>
                      <a:pt x="66" y="0"/>
                    </a:moveTo>
                    <a:lnTo>
                      <a:pt x="36" y="6"/>
                    </a:lnTo>
                    <a:lnTo>
                      <a:pt x="18" y="18"/>
                    </a:lnTo>
                    <a:lnTo>
                      <a:pt x="6" y="36"/>
                    </a:lnTo>
                    <a:lnTo>
                      <a:pt x="0" y="54"/>
                    </a:lnTo>
                    <a:lnTo>
                      <a:pt x="6" y="78"/>
                    </a:lnTo>
                    <a:lnTo>
                      <a:pt x="18" y="96"/>
                    </a:lnTo>
                    <a:lnTo>
                      <a:pt x="36" y="108"/>
                    </a:lnTo>
                    <a:lnTo>
                      <a:pt x="66" y="114"/>
                    </a:lnTo>
                    <a:lnTo>
                      <a:pt x="36" y="108"/>
                    </a:lnTo>
                    <a:lnTo>
                      <a:pt x="18" y="96"/>
                    </a:lnTo>
                    <a:lnTo>
                      <a:pt x="6" y="78"/>
                    </a:lnTo>
                    <a:lnTo>
                      <a:pt x="0" y="54"/>
                    </a:lnTo>
                    <a:lnTo>
                      <a:pt x="6" y="36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253"/>
              <p:cNvSpPr>
                <a:spLocks/>
              </p:cNvSpPr>
              <p:nvPr/>
            </p:nvSpPr>
            <p:spPr bwMode="auto">
              <a:xfrm>
                <a:off x="3212" y="1285"/>
                <a:ext cx="9" cy="5"/>
              </a:xfrm>
              <a:custGeom>
                <a:avLst/>
                <a:gdLst>
                  <a:gd name="T0" fmla="*/ 0 w 12"/>
                  <a:gd name="T1" fmla="*/ 0 h 6"/>
                  <a:gd name="T2" fmla="*/ 5 w 12"/>
                  <a:gd name="T3" fmla="*/ 0 h 6"/>
                  <a:gd name="T4" fmla="*/ 9 w 12"/>
                  <a:gd name="T5" fmla="*/ 5 h 6"/>
                  <a:gd name="T6" fmla="*/ 9 w 12"/>
                  <a:gd name="T7" fmla="*/ 5 h 6"/>
                  <a:gd name="T8" fmla="*/ 5 w 12"/>
                  <a:gd name="T9" fmla="*/ 0 h 6"/>
                  <a:gd name="T10" fmla="*/ 0 w 12"/>
                  <a:gd name="T11" fmla="*/ 0 h 6"/>
                  <a:gd name="T12" fmla="*/ 0 w 1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254"/>
              <p:cNvSpPr>
                <a:spLocks noEditPoints="1"/>
              </p:cNvSpPr>
              <p:nvPr/>
            </p:nvSpPr>
            <p:spPr bwMode="auto">
              <a:xfrm>
                <a:off x="3216" y="1290"/>
                <a:ext cx="44" cy="83"/>
              </a:xfrm>
              <a:custGeom>
                <a:avLst/>
                <a:gdLst>
                  <a:gd name="T0" fmla="*/ 4 w 60"/>
                  <a:gd name="T1" fmla="*/ 0 h 107"/>
                  <a:gd name="T2" fmla="*/ 18 w 60"/>
                  <a:gd name="T3" fmla="*/ 4 h 107"/>
                  <a:gd name="T4" fmla="*/ 31 w 60"/>
                  <a:gd name="T5" fmla="*/ 13 h 107"/>
                  <a:gd name="T6" fmla="*/ 40 w 60"/>
                  <a:gd name="T7" fmla="*/ 22 h 107"/>
                  <a:gd name="T8" fmla="*/ 44 w 60"/>
                  <a:gd name="T9" fmla="*/ 36 h 107"/>
                  <a:gd name="T10" fmla="*/ 44 w 60"/>
                  <a:gd name="T11" fmla="*/ 50 h 107"/>
                  <a:gd name="T12" fmla="*/ 40 w 60"/>
                  <a:gd name="T13" fmla="*/ 64 h 107"/>
                  <a:gd name="T14" fmla="*/ 22 w 60"/>
                  <a:gd name="T15" fmla="*/ 78 h 107"/>
                  <a:gd name="T16" fmla="*/ 0 w 60"/>
                  <a:gd name="T17" fmla="*/ 83 h 107"/>
                  <a:gd name="T18" fmla="*/ 0 w 60"/>
                  <a:gd name="T19" fmla="*/ 83 h 107"/>
                  <a:gd name="T20" fmla="*/ 22 w 60"/>
                  <a:gd name="T21" fmla="*/ 78 h 107"/>
                  <a:gd name="T22" fmla="*/ 40 w 60"/>
                  <a:gd name="T23" fmla="*/ 64 h 107"/>
                  <a:gd name="T24" fmla="*/ 44 w 60"/>
                  <a:gd name="T25" fmla="*/ 50 h 107"/>
                  <a:gd name="T26" fmla="*/ 44 w 60"/>
                  <a:gd name="T27" fmla="*/ 36 h 107"/>
                  <a:gd name="T28" fmla="*/ 40 w 60"/>
                  <a:gd name="T29" fmla="*/ 22 h 107"/>
                  <a:gd name="T30" fmla="*/ 31 w 60"/>
                  <a:gd name="T31" fmla="*/ 13 h 107"/>
                  <a:gd name="T32" fmla="*/ 18 w 60"/>
                  <a:gd name="T33" fmla="*/ 4 h 107"/>
                  <a:gd name="T34" fmla="*/ 4 w 60"/>
                  <a:gd name="T35" fmla="*/ 0 h 107"/>
                  <a:gd name="T36" fmla="*/ 4 w 60"/>
                  <a:gd name="T37" fmla="*/ 0 h 107"/>
                  <a:gd name="T38" fmla="*/ 4 w 60"/>
                  <a:gd name="T39" fmla="*/ 0 h 107"/>
                  <a:gd name="T40" fmla="*/ 4 w 60"/>
                  <a:gd name="T41" fmla="*/ 0 h 107"/>
                  <a:gd name="T42" fmla="*/ 4 w 60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6" y="0"/>
                    </a:moveTo>
                    <a:lnTo>
                      <a:pt x="24" y="5"/>
                    </a:lnTo>
                    <a:lnTo>
                      <a:pt x="42" y="17"/>
                    </a:lnTo>
                    <a:lnTo>
                      <a:pt x="54" y="29"/>
                    </a:lnTo>
                    <a:lnTo>
                      <a:pt x="60" y="47"/>
                    </a:lnTo>
                    <a:lnTo>
                      <a:pt x="60" y="65"/>
                    </a:lnTo>
                    <a:lnTo>
                      <a:pt x="54" y="83"/>
                    </a:lnTo>
                    <a:lnTo>
                      <a:pt x="30" y="101"/>
                    </a:lnTo>
                    <a:lnTo>
                      <a:pt x="0" y="107"/>
                    </a:lnTo>
                    <a:lnTo>
                      <a:pt x="30" y="101"/>
                    </a:lnTo>
                    <a:lnTo>
                      <a:pt x="54" y="83"/>
                    </a:lnTo>
                    <a:lnTo>
                      <a:pt x="60" y="65"/>
                    </a:lnTo>
                    <a:lnTo>
                      <a:pt x="60" y="47"/>
                    </a:lnTo>
                    <a:lnTo>
                      <a:pt x="54" y="29"/>
                    </a:lnTo>
                    <a:lnTo>
                      <a:pt x="42" y="17"/>
                    </a:lnTo>
                    <a:lnTo>
                      <a:pt x="24" y="5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55"/>
              <p:cNvSpPr>
                <a:spLocks noEditPoints="1"/>
              </p:cNvSpPr>
              <p:nvPr/>
            </p:nvSpPr>
            <p:spPr bwMode="auto">
              <a:xfrm>
                <a:off x="2578" y="1382"/>
                <a:ext cx="53" cy="88"/>
              </a:xfrm>
              <a:custGeom>
                <a:avLst/>
                <a:gdLst>
                  <a:gd name="T0" fmla="*/ 49 w 72"/>
                  <a:gd name="T1" fmla="*/ 0 h 113"/>
                  <a:gd name="T2" fmla="*/ 22 w 72"/>
                  <a:gd name="T3" fmla="*/ 5 h 113"/>
                  <a:gd name="T4" fmla="*/ 4 w 72"/>
                  <a:gd name="T5" fmla="*/ 19 h 113"/>
                  <a:gd name="T6" fmla="*/ 0 w 72"/>
                  <a:gd name="T7" fmla="*/ 33 h 113"/>
                  <a:gd name="T8" fmla="*/ 0 w 72"/>
                  <a:gd name="T9" fmla="*/ 47 h 113"/>
                  <a:gd name="T10" fmla="*/ 4 w 72"/>
                  <a:gd name="T11" fmla="*/ 61 h 113"/>
                  <a:gd name="T12" fmla="*/ 13 w 72"/>
                  <a:gd name="T13" fmla="*/ 74 h 113"/>
                  <a:gd name="T14" fmla="*/ 27 w 72"/>
                  <a:gd name="T15" fmla="*/ 83 h 113"/>
                  <a:gd name="T16" fmla="*/ 44 w 72"/>
                  <a:gd name="T17" fmla="*/ 88 h 113"/>
                  <a:gd name="T18" fmla="*/ 44 w 72"/>
                  <a:gd name="T19" fmla="*/ 88 h 113"/>
                  <a:gd name="T20" fmla="*/ 27 w 72"/>
                  <a:gd name="T21" fmla="*/ 83 h 113"/>
                  <a:gd name="T22" fmla="*/ 13 w 72"/>
                  <a:gd name="T23" fmla="*/ 74 h 113"/>
                  <a:gd name="T24" fmla="*/ 4 w 72"/>
                  <a:gd name="T25" fmla="*/ 61 h 113"/>
                  <a:gd name="T26" fmla="*/ 0 w 72"/>
                  <a:gd name="T27" fmla="*/ 47 h 113"/>
                  <a:gd name="T28" fmla="*/ 0 w 72"/>
                  <a:gd name="T29" fmla="*/ 33 h 113"/>
                  <a:gd name="T30" fmla="*/ 9 w 72"/>
                  <a:gd name="T31" fmla="*/ 19 h 113"/>
                  <a:gd name="T32" fmla="*/ 27 w 72"/>
                  <a:gd name="T33" fmla="*/ 5 h 113"/>
                  <a:gd name="T34" fmla="*/ 53 w 72"/>
                  <a:gd name="T35" fmla="*/ 0 h 113"/>
                  <a:gd name="T36" fmla="*/ 49 w 72"/>
                  <a:gd name="T37" fmla="*/ 0 h 113"/>
                  <a:gd name="T38" fmla="*/ 49 w 72"/>
                  <a:gd name="T39" fmla="*/ 0 h 113"/>
                  <a:gd name="T40" fmla="*/ 49 w 72"/>
                  <a:gd name="T41" fmla="*/ 0 h 113"/>
                  <a:gd name="T42" fmla="*/ 49 w 72"/>
                  <a:gd name="T43" fmla="*/ 0 h 1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2" h="113">
                    <a:moveTo>
                      <a:pt x="66" y="0"/>
                    </a:moveTo>
                    <a:lnTo>
                      <a:pt x="30" y="6"/>
                    </a:lnTo>
                    <a:lnTo>
                      <a:pt x="6" y="24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6" y="78"/>
                    </a:lnTo>
                    <a:lnTo>
                      <a:pt x="18" y="95"/>
                    </a:lnTo>
                    <a:lnTo>
                      <a:pt x="36" y="107"/>
                    </a:lnTo>
                    <a:lnTo>
                      <a:pt x="60" y="113"/>
                    </a:lnTo>
                    <a:lnTo>
                      <a:pt x="36" y="107"/>
                    </a:lnTo>
                    <a:lnTo>
                      <a:pt x="18" y="95"/>
                    </a:lnTo>
                    <a:lnTo>
                      <a:pt x="6" y="78"/>
                    </a:lnTo>
                    <a:lnTo>
                      <a:pt x="0" y="60"/>
                    </a:lnTo>
                    <a:lnTo>
                      <a:pt x="0" y="42"/>
                    </a:lnTo>
                    <a:lnTo>
                      <a:pt x="12" y="24"/>
                    </a:lnTo>
                    <a:lnTo>
                      <a:pt x="36" y="6"/>
                    </a:lnTo>
                    <a:lnTo>
                      <a:pt x="72" y="0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56"/>
              <p:cNvSpPr>
                <a:spLocks/>
              </p:cNvSpPr>
              <p:nvPr/>
            </p:nvSpPr>
            <p:spPr bwMode="auto">
              <a:xfrm>
                <a:off x="3216" y="1493"/>
                <a:ext cx="49" cy="84"/>
              </a:xfrm>
              <a:custGeom>
                <a:avLst/>
                <a:gdLst>
                  <a:gd name="T0" fmla="*/ 0 w 66"/>
                  <a:gd name="T1" fmla="*/ 0 h 108"/>
                  <a:gd name="T2" fmla="*/ 18 w 66"/>
                  <a:gd name="T3" fmla="*/ 5 h 108"/>
                  <a:gd name="T4" fmla="*/ 31 w 66"/>
                  <a:gd name="T5" fmla="*/ 14 h 108"/>
                  <a:gd name="T6" fmla="*/ 45 w 66"/>
                  <a:gd name="T7" fmla="*/ 28 h 108"/>
                  <a:gd name="T8" fmla="*/ 49 w 66"/>
                  <a:gd name="T9" fmla="*/ 42 h 108"/>
                  <a:gd name="T10" fmla="*/ 45 w 66"/>
                  <a:gd name="T11" fmla="*/ 56 h 108"/>
                  <a:gd name="T12" fmla="*/ 36 w 66"/>
                  <a:gd name="T13" fmla="*/ 70 h 108"/>
                  <a:gd name="T14" fmla="*/ 22 w 66"/>
                  <a:gd name="T15" fmla="*/ 79 h 108"/>
                  <a:gd name="T16" fmla="*/ 0 w 66"/>
                  <a:gd name="T17" fmla="*/ 84 h 108"/>
                  <a:gd name="T18" fmla="*/ 0 w 66"/>
                  <a:gd name="T19" fmla="*/ 84 h 108"/>
                  <a:gd name="T20" fmla="*/ 22 w 66"/>
                  <a:gd name="T21" fmla="*/ 79 h 108"/>
                  <a:gd name="T22" fmla="*/ 36 w 66"/>
                  <a:gd name="T23" fmla="*/ 70 h 108"/>
                  <a:gd name="T24" fmla="*/ 45 w 66"/>
                  <a:gd name="T25" fmla="*/ 56 h 108"/>
                  <a:gd name="T26" fmla="*/ 49 w 66"/>
                  <a:gd name="T27" fmla="*/ 42 h 108"/>
                  <a:gd name="T28" fmla="*/ 45 w 66"/>
                  <a:gd name="T29" fmla="*/ 28 h 108"/>
                  <a:gd name="T30" fmla="*/ 31 w 66"/>
                  <a:gd name="T31" fmla="*/ 14 h 108"/>
                  <a:gd name="T32" fmla="*/ 18 w 66"/>
                  <a:gd name="T33" fmla="*/ 5 h 108"/>
                  <a:gd name="T34" fmla="*/ 0 w 66"/>
                  <a:gd name="T35" fmla="*/ 0 h 108"/>
                  <a:gd name="T36" fmla="*/ 0 w 66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08">
                    <a:moveTo>
                      <a:pt x="0" y="0"/>
                    </a:moveTo>
                    <a:lnTo>
                      <a:pt x="24" y="6"/>
                    </a:lnTo>
                    <a:lnTo>
                      <a:pt x="42" y="18"/>
                    </a:lnTo>
                    <a:lnTo>
                      <a:pt x="60" y="36"/>
                    </a:lnTo>
                    <a:lnTo>
                      <a:pt x="66" y="54"/>
                    </a:lnTo>
                    <a:lnTo>
                      <a:pt x="60" y="72"/>
                    </a:lnTo>
                    <a:lnTo>
                      <a:pt x="48" y="90"/>
                    </a:lnTo>
                    <a:lnTo>
                      <a:pt x="30" y="102"/>
                    </a:lnTo>
                    <a:lnTo>
                      <a:pt x="0" y="108"/>
                    </a:lnTo>
                    <a:lnTo>
                      <a:pt x="30" y="102"/>
                    </a:lnTo>
                    <a:lnTo>
                      <a:pt x="48" y="90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0" y="36"/>
                    </a:lnTo>
                    <a:lnTo>
                      <a:pt x="42" y="18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57"/>
              <p:cNvSpPr>
                <a:spLocks noEditPoints="1"/>
              </p:cNvSpPr>
              <p:nvPr/>
            </p:nvSpPr>
            <p:spPr bwMode="auto">
              <a:xfrm>
                <a:off x="2578" y="1591"/>
                <a:ext cx="49" cy="83"/>
              </a:xfrm>
              <a:custGeom>
                <a:avLst/>
                <a:gdLst>
                  <a:gd name="T0" fmla="*/ 49 w 66"/>
                  <a:gd name="T1" fmla="*/ 0 h 107"/>
                  <a:gd name="T2" fmla="*/ 27 w 66"/>
                  <a:gd name="T3" fmla="*/ 5 h 107"/>
                  <a:gd name="T4" fmla="*/ 9 w 66"/>
                  <a:gd name="T5" fmla="*/ 19 h 107"/>
                  <a:gd name="T6" fmla="*/ 0 w 66"/>
                  <a:gd name="T7" fmla="*/ 32 h 107"/>
                  <a:gd name="T8" fmla="*/ 0 w 66"/>
                  <a:gd name="T9" fmla="*/ 50 h 107"/>
                  <a:gd name="T10" fmla="*/ 4 w 66"/>
                  <a:gd name="T11" fmla="*/ 64 h 107"/>
                  <a:gd name="T12" fmla="*/ 13 w 66"/>
                  <a:gd name="T13" fmla="*/ 74 h 107"/>
                  <a:gd name="T14" fmla="*/ 27 w 66"/>
                  <a:gd name="T15" fmla="*/ 83 h 107"/>
                  <a:gd name="T16" fmla="*/ 45 w 66"/>
                  <a:gd name="T17" fmla="*/ 83 h 107"/>
                  <a:gd name="T18" fmla="*/ 45 w 66"/>
                  <a:gd name="T19" fmla="*/ 83 h 107"/>
                  <a:gd name="T20" fmla="*/ 27 w 66"/>
                  <a:gd name="T21" fmla="*/ 83 h 107"/>
                  <a:gd name="T22" fmla="*/ 13 w 66"/>
                  <a:gd name="T23" fmla="*/ 74 h 107"/>
                  <a:gd name="T24" fmla="*/ 4 w 66"/>
                  <a:gd name="T25" fmla="*/ 64 h 107"/>
                  <a:gd name="T26" fmla="*/ 0 w 66"/>
                  <a:gd name="T27" fmla="*/ 50 h 107"/>
                  <a:gd name="T28" fmla="*/ 0 w 66"/>
                  <a:gd name="T29" fmla="*/ 32 h 107"/>
                  <a:gd name="T30" fmla="*/ 9 w 66"/>
                  <a:gd name="T31" fmla="*/ 19 h 107"/>
                  <a:gd name="T32" fmla="*/ 27 w 66"/>
                  <a:gd name="T33" fmla="*/ 5 h 107"/>
                  <a:gd name="T34" fmla="*/ 49 w 66"/>
                  <a:gd name="T35" fmla="*/ 0 h 107"/>
                  <a:gd name="T36" fmla="*/ 49 w 66"/>
                  <a:gd name="T37" fmla="*/ 0 h 107"/>
                  <a:gd name="T38" fmla="*/ 49 w 66"/>
                  <a:gd name="T39" fmla="*/ 0 h 107"/>
                  <a:gd name="T40" fmla="*/ 49 w 66"/>
                  <a:gd name="T41" fmla="*/ 0 h 107"/>
                  <a:gd name="T42" fmla="*/ 49 w 66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07">
                    <a:moveTo>
                      <a:pt x="66" y="0"/>
                    </a:moveTo>
                    <a:lnTo>
                      <a:pt x="36" y="6"/>
                    </a:lnTo>
                    <a:lnTo>
                      <a:pt x="12" y="24"/>
                    </a:lnTo>
                    <a:lnTo>
                      <a:pt x="0" y="41"/>
                    </a:lnTo>
                    <a:lnTo>
                      <a:pt x="0" y="65"/>
                    </a:lnTo>
                    <a:lnTo>
                      <a:pt x="6" y="83"/>
                    </a:lnTo>
                    <a:lnTo>
                      <a:pt x="18" y="95"/>
                    </a:lnTo>
                    <a:lnTo>
                      <a:pt x="36" y="107"/>
                    </a:lnTo>
                    <a:lnTo>
                      <a:pt x="60" y="107"/>
                    </a:lnTo>
                    <a:lnTo>
                      <a:pt x="36" y="107"/>
                    </a:lnTo>
                    <a:lnTo>
                      <a:pt x="18" y="95"/>
                    </a:lnTo>
                    <a:lnTo>
                      <a:pt x="6" y="83"/>
                    </a:lnTo>
                    <a:lnTo>
                      <a:pt x="0" y="65"/>
                    </a:lnTo>
                    <a:lnTo>
                      <a:pt x="0" y="41"/>
                    </a:lnTo>
                    <a:lnTo>
                      <a:pt x="12" y="24"/>
                    </a:lnTo>
                    <a:lnTo>
                      <a:pt x="36" y="6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58"/>
              <p:cNvSpPr>
                <a:spLocks/>
              </p:cNvSpPr>
              <p:nvPr/>
            </p:nvSpPr>
            <p:spPr bwMode="auto">
              <a:xfrm>
                <a:off x="3715" y="1132"/>
                <a:ext cx="52" cy="69"/>
              </a:xfrm>
              <a:custGeom>
                <a:avLst/>
                <a:gdLst>
                  <a:gd name="T0" fmla="*/ 26 w 72"/>
                  <a:gd name="T1" fmla="*/ 69 h 89"/>
                  <a:gd name="T2" fmla="*/ 17 w 72"/>
                  <a:gd name="T3" fmla="*/ 64 h 89"/>
                  <a:gd name="T4" fmla="*/ 9 w 72"/>
                  <a:gd name="T5" fmla="*/ 60 h 89"/>
                  <a:gd name="T6" fmla="*/ 4 w 72"/>
                  <a:gd name="T7" fmla="*/ 46 h 89"/>
                  <a:gd name="T8" fmla="*/ 0 w 72"/>
                  <a:gd name="T9" fmla="*/ 32 h 89"/>
                  <a:gd name="T10" fmla="*/ 4 w 72"/>
                  <a:gd name="T11" fmla="*/ 18 h 89"/>
                  <a:gd name="T12" fmla="*/ 9 w 72"/>
                  <a:gd name="T13" fmla="*/ 9 h 89"/>
                  <a:gd name="T14" fmla="*/ 17 w 72"/>
                  <a:gd name="T15" fmla="*/ 4 h 89"/>
                  <a:gd name="T16" fmla="*/ 26 w 72"/>
                  <a:gd name="T17" fmla="*/ 0 h 89"/>
                  <a:gd name="T18" fmla="*/ 35 w 72"/>
                  <a:gd name="T19" fmla="*/ 4 h 89"/>
                  <a:gd name="T20" fmla="*/ 43 w 72"/>
                  <a:gd name="T21" fmla="*/ 9 h 89"/>
                  <a:gd name="T22" fmla="*/ 52 w 72"/>
                  <a:gd name="T23" fmla="*/ 18 h 89"/>
                  <a:gd name="T24" fmla="*/ 52 w 72"/>
                  <a:gd name="T25" fmla="*/ 32 h 89"/>
                  <a:gd name="T26" fmla="*/ 52 w 72"/>
                  <a:gd name="T27" fmla="*/ 46 h 89"/>
                  <a:gd name="T28" fmla="*/ 43 w 72"/>
                  <a:gd name="T29" fmla="*/ 60 h 89"/>
                  <a:gd name="T30" fmla="*/ 35 w 72"/>
                  <a:gd name="T31" fmla="*/ 64 h 89"/>
                  <a:gd name="T32" fmla="*/ 26 w 72"/>
                  <a:gd name="T33" fmla="*/ 69 h 89"/>
                  <a:gd name="T34" fmla="*/ 26 w 72"/>
                  <a:gd name="T35" fmla="*/ 69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89">
                    <a:moveTo>
                      <a:pt x="36" y="89"/>
                    </a:moveTo>
                    <a:lnTo>
                      <a:pt x="24" y="83"/>
                    </a:lnTo>
                    <a:lnTo>
                      <a:pt x="12" y="77"/>
                    </a:lnTo>
                    <a:lnTo>
                      <a:pt x="6" y="59"/>
                    </a:lnTo>
                    <a:lnTo>
                      <a:pt x="0" y="41"/>
                    </a:lnTo>
                    <a:lnTo>
                      <a:pt x="6" y="23"/>
                    </a:lnTo>
                    <a:lnTo>
                      <a:pt x="12" y="11"/>
                    </a:lnTo>
                    <a:lnTo>
                      <a:pt x="24" y="5"/>
                    </a:lnTo>
                    <a:lnTo>
                      <a:pt x="36" y="0"/>
                    </a:lnTo>
                    <a:lnTo>
                      <a:pt x="48" y="5"/>
                    </a:lnTo>
                    <a:lnTo>
                      <a:pt x="60" y="11"/>
                    </a:lnTo>
                    <a:lnTo>
                      <a:pt x="72" y="23"/>
                    </a:lnTo>
                    <a:lnTo>
                      <a:pt x="72" y="41"/>
                    </a:lnTo>
                    <a:lnTo>
                      <a:pt x="72" y="59"/>
                    </a:lnTo>
                    <a:lnTo>
                      <a:pt x="60" y="77"/>
                    </a:lnTo>
                    <a:lnTo>
                      <a:pt x="48" y="83"/>
                    </a:lnTo>
                    <a:lnTo>
                      <a:pt x="3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59"/>
              <p:cNvSpPr>
                <a:spLocks/>
              </p:cNvSpPr>
              <p:nvPr/>
            </p:nvSpPr>
            <p:spPr bwMode="auto">
              <a:xfrm>
                <a:off x="3715" y="1164"/>
                <a:ext cx="26" cy="37"/>
              </a:xfrm>
              <a:custGeom>
                <a:avLst/>
                <a:gdLst>
                  <a:gd name="T0" fmla="*/ 26 w 36"/>
                  <a:gd name="T1" fmla="*/ 37 h 48"/>
                  <a:gd name="T2" fmla="*/ 17 w 36"/>
                  <a:gd name="T3" fmla="*/ 32 h 48"/>
                  <a:gd name="T4" fmla="*/ 9 w 36"/>
                  <a:gd name="T5" fmla="*/ 28 h 48"/>
                  <a:gd name="T6" fmla="*/ 4 w 36"/>
                  <a:gd name="T7" fmla="*/ 14 h 48"/>
                  <a:gd name="T8" fmla="*/ 0 w 36"/>
                  <a:gd name="T9" fmla="*/ 0 h 48"/>
                  <a:gd name="T10" fmla="*/ 0 w 36"/>
                  <a:gd name="T11" fmla="*/ 0 h 48"/>
                  <a:gd name="T12" fmla="*/ 4 w 36"/>
                  <a:gd name="T13" fmla="*/ 14 h 48"/>
                  <a:gd name="T14" fmla="*/ 9 w 36"/>
                  <a:gd name="T15" fmla="*/ 28 h 48"/>
                  <a:gd name="T16" fmla="*/ 17 w 36"/>
                  <a:gd name="T17" fmla="*/ 32 h 48"/>
                  <a:gd name="T18" fmla="*/ 26 w 36"/>
                  <a:gd name="T19" fmla="*/ 37 h 48"/>
                  <a:gd name="T20" fmla="*/ 26 w 36"/>
                  <a:gd name="T21" fmla="*/ 3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8">
                    <a:moveTo>
                      <a:pt x="36" y="48"/>
                    </a:moveTo>
                    <a:lnTo>
                      <a:pt x="24" y="42"/>
                    </a:lnTo>
                    <a:lnTo>
                      <a:pt x="12" y="36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36"/>
                    </a:lnTo>
                    <a:lnTo>
                      <a:pt x="24" y="42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60"/>
              <p:cNvSpPr>
                <a:spLocks noEditPoints="1"/>
              </p:cNvSpPr>
              <p:nvPr/>
            </p:nvSpPr>
            <p:spPr bwMode="auto">
              <a:xfrm>
                <a:off x="3715" y="1132"/>
                <a:ext cx="26" cy="32"/>
              </a:xfrm>
              <a:custGeom>
                <a:avLst/>
                <a:gdLst>
                  <a:gd name="T0" fmla="*/ 0 w 36"/>
                  <a:gd name="T1" fmla="*/ 32 h 41"/>
                  <a:gd name="T2" fmla="*/ 4 w 36"/>
                  <a:gd name="T3" fmla="*/ 18 h 41"/>
                  <a:gd name="T4" fmla="*/ 9 w 36"/>
                  <a:gd name="T5" fmla="*/ 9 h 41"/>
                  <a:gd name="T6" fmla="*/ 17 w 36"/>
                  <a:gd name="T7" fmla="*/ 4 h 41"/>
                  <a:gd name="T8" fmla="*/ 26 w 36"/>
                  <a:gd name="T9" fmla="*/ 0 h 41"/>
                  <a:gd name="T10" fmla="*/ 26 w 36"/>
                  <a:gd name="T11" fmla="*/ 0 h 41"/>
                  <a:gd name="T12" fmla="*/ 17 w 36"/>
                  <a:gd name="T13" fmla="*/ 4 h 41"/>
                  <a:gd name="T14" fmla="*/ 9 w 36"/>
                  <a:gd name="T15" fmla="*/ 9 h 41"/>
                  <a:gd name="T16" fmla="*/ 4 w 36"/>
                  <a:gd name="T17" fmla="*/ 18 h 41"/>
                  <a:gd name="T18" fmla="*/ 0 w 36"/>
                  <a:gd name="T19" fmla="*/ 32 h 41"/>
                  <a:gd name="T20" fmla="*/ 0 w 36"/>
                  <a:gd name="T21" fmla="*/ 32 h 41"/>
                  <a:gd name="T22" fmla="*/ 0 w 36"/>
                  <a:gd name="T23" fmla="*/ 32 h 41"/>
                  <a:gd name="T24" fmla="*/ 0 w 36"/>
                  <a:gd name="T25" fmla="*/ 32 h 41"/>
                  <a:gd name="T26" fmla="*/ 0 w 36"/>
                  <a:gd name="T27" fmla="*/ 32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1">
                    <a:moveTo>
                      <a:pt x="0" y="41"/>
                    </a:moveTo>
                    <a:lnTo>
                      <a:pt x="6" y="23"/>
                    </a:lnTo>
                    <a:lnTo>
                      <a:pt x="12" y="11"/>
                    </a:lnTo>
                    <a:lnTo>
                      <a:pt x="24" y="5"/>
                    </a:lnTo>
                    <a:lnTo>
                      <a:pt x="36" y="0"/>
                    </a:lnTo>
                    <a:lnTo>
                      <a:pt x="24" y="5"/>
                    </a:lnTo>
                    <a:lnTo>
                      <a:pt x="12" y="11"/>
                    </a:lnTo>
                    <a:lnTo>
                      <a:pt x="6" y="23"/>
                    </a:ln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61"/>
              <p:cNvSpPr>
                <a:spLocks noEditPoints="1"/>
              </p:cNvSpPr>
              <p:nvPr/>
            </p:nvSpPr>
            <p:spPr bwMode="auto">
              <a:xfrm>
                <a:off x="3741" y="1132"/>
                <a:ext cx="26" cy="32"/>
              </a:xfrm>
              <a:custGeom>
                <a:avLst/>
                <a:gdLst>
                  <a:gd name="T0" fmla="*/ 0 w 36"/>
                  <a:gd name="T1" fmla="*/ 0 h 41"/>
                  <a:gd name="T2" fmla="*/ 9 w 36"/>
                  <a:gd name="T3" fmla="*/ 4 h 41"/>
                  <a:gd name="T4" fmla="*/ 17 w 36"/>
                  <a:gd name="T5" fmla="*/ 9 h 41"/>
                  <a:gd name="T6" fmla="*/ 26 w 36"/>
                  <a:gd name="T7" fmla="*/ 18 h 41"/>
                  <a:gd name="T8" fmla="*/ 26 w 36"/>
                  <a:gd name="T9" fmla="*/ 32 h 41"/>
                  <a:gd name="T10" fmla="*/ 26 w 36"/>
                  <a:gd name="T11" fmla="*/ 32 h 41"/>
                  <a:gd name="T12" fmla="*/ 26 w 36"/>
                  <a:gd name="T13" fmla="*/ 18 h 41"/>
                  <a:gd name="T14" fmla="*/ 17 w 36"/>
                  <a:gd name="T15" fmla="*/ 9 h 41"/>
                  <a:gd name="T16" fmla="*/ 9 w 36"/>
                  <a:gd name="T17" fmla="*/ 4 h 41"/>
                  <a:gd name="T18" fmla="*/ 0 w 36"/>
                  <a:gd name="T19" fmla="*/ 0 h 41"/>
                  <a:gd name="T20" fmla="*/ 0 w 36"/>
                  <a:gd name="T21" fmla="*/ 0 h 41"/>
                  <a:gd name="T22" fmla="*/ 0 w 36"/>
                  <a:gd name="T23" fmla="*/ 0 h 41"/>
                  <a:gd name="T24" fmla="*/ 0 w 36"/>
                  <a:gd name="T25" fmla="*/ 0 h 41"/>
                  <a:gd name="T26" fmla="*/ 0 w 36"/>
                  <a:gd name="T27" fmla="*/ 0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1">
                    <a:moveTo>
                      <a:pt x="0" y="0"/>
                    </a:moveTo>
                    <a:lnTo>
                      <a:pt x="12" y="5"/>
                    </a:lnTo>
                    <a:lnTo>
                      <a:pt x="24" y="11"/>
                    </a:lnTo>
                    <a:lnTo>
                      <a:pt x="36" y="23"/>
                    </a:lnTo>
                    <a:lnTo>
                      <a:pt x="36" y="41"/>
                    </a:lnTo>
                    <a:lnTo>
                      <a:pt x="36" y="23"/>
                    </a:lnTo>
                    <a:lnTo>
                      <a:pt x="24" y="11"/>
                    </a:lnTo>
                    <a:lnTo>
                      <a:pt x="12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62"/>
              <p:cNvSpPr>
                <a:spLocks noEditPoints="1"/>
              </p:cNvSpPr>
              <p:nvPr/>
            </p:nvSpPr>
            <p:spPr bwMode="auto">
              <a:xfrm>
                <a:off x="3741" y="1164"/>
                <a:ext cx="26" cy="37"/>
              </a:xfrm>
              <a:custGeom>
                <a:avLst/>
                <a:gdLst>
                  <a:gd name="T0" fmla="*/ 26 w 36"/>
                  <a:gd name="T1" fmla="*/ 0 h 48"/>
                  <a:gd name="T2" fmla="*/ 26 w 36"/>
                  <a:gd name="T3" fmla="*/ 14 h 48"/>
                  <a:gd name="T4" fmla="*/ 17 w 36"/>
                  <a:gd name="T5" fmla="*/ 28 h 48"/>
                  <a:gd name="T6" fmla="*/ 9 w 36"/>
                  <a:gd name="T7" fmla="*/ 32 h 48"/>
                  <a:gd name="T8" fmla="*/ 0 w 36"/>
                  <a:gd name="T9" fmla="*/ 37 h 48"/>
                  <a:gd name="T10" fmla="*/ 0 w 36"/>
                  <a:gd name="T11" fmla="*/ 37 h 48"/>
                  <a:gd name="T12" fmla="*/ 9 w 36"/>
                  <a:gd name="T13" fmla="*/ 32 h 48"/>
                  <a:gd name="T14" fmla="*/ 17 w 36"/>
                  <a:gd name="T15" fmla="*/ 28 h 48"/>
                  <a:gd name="T16" fmla="*/ 26 w 36"/>
                  <a:gd name="T17" fmla="*/ 14 h 48"/>
                  <a:gd name="T18" fmla="*/ 26 w 36"/>
                  <a:gd name="T19" fmla="*/ 0 h 48"/>
                  <a:gd name="T20" fmla="*/ 26 w 36"/>
                  <a:gd name="T21" fmla="*/ 0 h 48"/>
                  <a:gd name="T22" fmla="*/ 26 w 36"/>
                  <a:gd name="T23" fmla="*/ 0 h 48"/>
                  <a:gd name="T24" fmla="*/ 26 w 36"/>
                  <a:gd name="T25" fmla="*/ 0 h 48"/>
                  <a:gd name="T26" fmla="*/ 26 w 36"/>
                  <a:gd name="T27" fmla="*/ 0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8">
                    <a:moveTo>
                      <a:pt x="36" y="0"/>
                    </a:moveTo>
                    <a:lnTo>
                      <a:pt x="36" y="18"/>
                    </a:lnTo>
                    <a:lnTo>
                      <a:pt x="24" y="36"/>
                    </a:lnTo>
                    <a:lnTo>
                      <a:pt x="12" y="42"/>
                    </a:lnTo>
                    <a:lnTo>
                      <a:pt x="0" y="48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63"/>
              <p:cNvSpPr>
                <a:spLocks/>
              </p:cNvSpPr>
              <p:nvPr/>
            </p:nvSpPr>
            <p:spPr bwMode="auto">
              <a:xfrm>
                <a:off x="3741" y="12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64"/>
              <p:cNvSpPr>
                <a:spLocks/>
              </p:cNvSpPr>
              <p:nvPr/>
            </p:nvSpPr>
            <p:spPr bwMode="auto">
              <a:xfrm>
                <a:off x="944" y="2346"/>
                <a:ext cx="65" cy="102"/>
              </a:xfrm>
              <a:custGeom>
                <a:avLst/>
                <a:gdLst>
                  <a:gd name="T0" fmla="*/ 65 w 90"/>
                  <a:gd name="T1" fmla="*/ 33 h 131"/>
                  <a:gd name="T2" fmla="*/ 61 w 90"/>
                  <a:gd name="T3" fmla="*/ 0 h 131"/>
                  <a:gd name="T4" fmla="*/ 61 w 90"/>
                  <a:gd name="T5" fmla="*/ 0 h 131"/>
                  <a:gd name="T6" fmla="*/ 61 w 90"/>
                  <a:gd name="T7" fmla="*/ 5 h 131"/>
                  <a:gd name="T8" fmla="*/ 56 w 90"/>
                  <a:gd name="T9" fmla="*/ 5 h 131"/>
                  <a:gd name="T10" fmla="*/ 48 w 90"/>
                  <a:gd name="T11" fmla="*/ 5 h 131"/>
                  <a:gd name="T12" fmla="*/ 35 w 90"/>
                  <a:gd name="T13" fmla="*/ 0 h 131"/>
                  <a:gd name="T14" fmla="*/ 22 w 90"/>
                  <a:gd name="T15" fmla="*/ 5 h 131"/>
                  <a:gd name="T16" fmla="*/ 13 w 90"/>
                  <a:gd name="T17" fmla="*/ 14 h 131"/>
                  <a:gd name="T18" fmla="*/ 4 w 90"/>
                  <a:gd name="T19" fmla="*/ 28 h 131"/>
                  <a:gd name="T20" fmla="*/ 0 w 90"/>
                  <a:gd name="T21" fmla="*/ 51 h 131"/>
                  <a:gd name="T22" fmla="*/ 4 w 90"/>
                  <a:gd name="T23" fmla="*/ 74 h 131"/>
                  <a:gd name="T24" fmla="*/ 13 w 90"/>
                  <a:gd name="T25" fmla="*/ 93 h 131"/>
                  <a:gd name="T26" fmla="*/ 22 w 90"/>
                  <a:gd name="T27" fmla="*/ 97 h 131"/>
                  <a:gd name="T28" fmla="*/ 35 w 90"/>
                  <a:gd name="T29" fmla="*/ 102 h 131"/>
                  <a:gd name="T30" fmla="*/ 48 w 90"/>
                  <a:gd name="T31" fmla="*/ 97 h 131"/>
                  <a:gd name="T32" fmla="*/ 56 w 90"/>
                  <a:gd name="T33" fmla="*/ 93 h 131"/>
                  <a:gd name="T34" fmla="*/ 65 w 90"/>
                  <a:gd name="T35" fmla="*/ 88 h 131"/>
                  <a:gd name="T36" fmla="*/ 65 w 90"/>
                  <a:gd name="T37" fmla="*/ 83 h 131"/>
                  <a:gd name="T38" fmla="*/ 65 w 90"/>
                  <a:gd name="T39" fmla="*/ 79 h 131"/>
                  <a:gd name="T40" fmla="*/ 56 w 90"/>
                  <a:gd name="T41" fmla="*/ 88 h 131"/>
                  <a:gd name="T42" fmla="*/ 48 w 90"/>
                  <a:gd name="T43" fmla="*/ 97 h 131"/>
                  <a:gd name="T44" fmla="*/ 39 w 90"/>
                  <a:gd name="T45" fmla="*/ 97 h 131"/>
                  <a:gd name="T46" fmla="*/ 30 w 90"/>
                  <a:gd name="T47" fmla="*/ 93 h 131"/>
                  <a:gd name="T48" fmla="*/ 22 w 90"/>
                  <a:gd name="T49" fmla="*/ 88 h 131"/>
                  <a:gd name="T50" fmla="*/ 17 w 90"/>
                  <a:gd name="T51" fmla="*/ 74 h 131"/>
                  <a:gd name="T52" fmla="*/ 13 w 90"/>
                  <a:gd name="T53" fmla="*/ 51 h 131"/>
                  <a:gd name="T54" fmla="*/ 17 w 90"/>
                  <a:gd name="T55" fmla="*/ 28 h 131"/>
                  <a:gd name="T56" fmla="*/ 22 w 90"/>
                  <a:gd name="T57" fmla="*/ 14 h 131"/>
                  <a:gd name="T58" fmla="*/ 30 w 90"/>
                  <a:gd name="T59" fmla="*/ 9 h 131"/>
                  <a:gd name="T60" fmla="*/ 35 w 90"/>
                  <a:gd name="T61" fmla="*/ 5 h 131"/>
                  <a:gd name="T62" fmla="*/ 48 w 90"/>
                  <a:gd name="T63" fmla="*/ 9 h 131"/>
                  <a:gd name="T64" fmla="*/ 52 w 90"/>
                  <a:gd name="T65" fmla="*/ 14 h 131"/>
                  <a:gd name="T66" fmla="*/ 61 w 90"/>
                  <a:gd name="T67" fmla="*/ 33 h 131"/>
                  <a:gd name="T68" fmla="*/ 65 w 90"/>
                  <a:gd name="T69" fmla="*/ 33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0" h="131">
                    <a:moveTo>
                      <a:pt x="90" y="42"/>
                    </a:moveTo>
                    <a:lnTo>
                      <a:pt x="84" y="0"/>
                    </a:lnTo>
                    <a:lnTo>
                      <a:pt x="84" y="6"/>
                    </a:lnTo>
                    <a:lnTo>
                      <a:pt x="78" y="6"/>
                    </a:lnTo>
                    <a:lnTo>
                      <a:pt x="66" y="6"/>
                    </a:lnTo>
                    <a:lnTo>
                      <a:pt x="48" y="0"/>
                    </a:lnTo>
                    <a:lnTo>
                      <a:pt x="30" y="6"/>
                    </a:lnTo>
                    <a:lnTo>
                      <a:pt x="18" y="18"/>
                    </a:lnTo>
                    <a:lnTo>
                      <a:pt x="6" y="36"/>
                    </a:lnTo>
                    <a:lnTo>
                      <a:pt x="0" y="66"/>
                    </a:lnTo>
                    <a:lnTo>
                      <a:pt x="6" y="95"/>
                    </a:lnTo>
                    <a:lnTo>
                      <a:pt x="18" y="119"/>
                    </a:lnTo>
                    <a:lnTo>
                      <a:pt x="30" y="125"/>
                    </a:lnTo>
                    <a:lnTo>
                      <a:pt x="48" y="131"/>
                    </a:lnTo>
                    <a:lnTo>
                      <a:pt x="66" y="125"/>
                    </a:lnTo>
                    <a:lnTo>
                      <a:pt x="78" y="119"/>
                    </a:lnTo>
                    <a:lnTo>
                      <a:pt x="90" y="113"/>
                    </a:lnTo>
                    <a:lnTo>
                      <a:pt x="90" y="107"/>
                    </a:lnTo>
                    <a:lnTo>
                      <a:pt x="90" y="101"/>
                    </a:lnTo>
                    <a:lnTo>
                      <a:pt x="78" y="113"/>
                    </a:lnTo>
                    <a:lnTo>
                      <a:pt x="66" y="125"/>
                    </a:lnTo>
                    <a:lnTo>
                      <a:pt x="54" y="125"/>
                    </a:lnTo>
                    <a:lnTo>
                      <a:pt x="42" y="119"/>
                    </a:lnTo>
                    <a:lnTo>
                      <a:pt x="30" y="113"/>
                    </a:lnTo>
                    <a:lnTo>
                      <a:pt x="24" y="95"/>
                    </a:lnTo>
                    <a:lnTo>
                      <a:pt x="18" y="66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66" y="12"/>
                    </a:lnTo>
                    <a:lnTo>
                      <a:pt x="72" y="18"/>
                    </a:lnTo>
                    <a:lnTo>
                      <a:pt x="84" y="42"/>
                    </a:lnTo>
                    <a:lnTo>
                      <a:pt x="9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65"/>
              <p:cNvSpPr>
                <a:spLocks noEditPoints="1"/>
              </p:cNvSpPr>
              <p:nvPr/>
            </p:nvSpPr>
            <p:spPr bwMode="auto">
              <a:xfrm>
                <a:off x="1018" y="2379"/>
                <a:ext cx="48" cy="69"/>
              </a:xfrm>
              <a:custGeom>
                <a:avLst/>
                <a:gdLst>
                  <a:gd name="T0" fmla="*/ 22 w 66"/>
                  <a:gd name="T1" fmla="*/ 0 h 89"/>
                  <a:gd name="T2" fmla="*/ 13 w 66"/>
                  <a:gd name="T3" fmla="*/ 5 h 89"/>
                  <a:gd name="T4" fmla="*/ 4 w 66"/>
                  <a:gd name="T5" fmla="*/ 9 h 89"/>
                  <a:gd name="T6" fmla="*/ 0 w 66"/>
                  <a:gd name="T7" fmla="*/ 32 h 89"/>
                  <a:gd name="T8" fmla="*/ 4 w 66"/>
                  <a:gd name="T9" fmla="*/ 60 h 89"/>
                  <a:gd name="T10" fmla="*/ 13 w 66"/>
                  <a:gd name="T11" fmla="*/ 64 h 89"/>
                  <a:gd name="T12" fmla="*/ 22 w 66"/>
                  <a:gd name="T13" fmla="*/ 69 h 89"/>
                  <a:gd name="T14" fmla="*/ 35 w 66"/>
                  <a:gd name="T15" fmla="*/ 64 h 89"/>
                  <a:gd name="T16" fmla="*/ 44 w 66"/>
                  <a:gd name="T17" fmla="*/ 60 h 89"/>
                  <a:gd name="T18" fmla="*/ 48 w 66"/>
                  <a:gd name="T19" fmla="*/ 32 h 89"/>
                  <a:gd name="T20" fmla="*/ 44 w 66"/>
                  <a:gd name="T21" fmla="*/ 9 h 89"/>
                  <a:gd name="T22" fmla="*/ 35 w 66"/>
                  <a:gd name="T23" fmla="*/ 5 h 89"/>
                  <a:gd name="T24" fmla="*/ 22 w 66"/>
                  <a:gd name="T25" fmla="*/ 0 h 89"/>
                  <a:gd name="T26" fmla="*/ 22 w 66"/>
                  <a:gd name="T27" fmla="*/ 0 h 89"/>
                  <a:gd name="T28" fmla="*/ 26 w 66"/>
                  <a:gd name="T29" fmla="*/ 64 h 89"/>
                  <a:gd name="T30" fmla="*/ 17 w 66"/>
                  <a:gd name="T31" fmla="*/ 60 h 89"/>
                  <a:gd name="T32" fmla="*/ 13 w 66"/>
                  <a:gd name="T33" fmla="*/ 50 h 89"/>
                  <a:gd name="T34" fmla="*/ 9 w 66"/>
                  <a:gd name="T35" fmla="*/ 36 h 89"/>
                  <a:gd name="T36" fmla="*/ 9 w 66"/>
                  <a:gd name="T37" fmla="*/ 27 h 89"/>
                  <a:gd name="T38" fmla="*/ 13 w 66"/>
                  <a:gd name="T39" fmla="*/ 9 h 89"/>
                  <a:gd name="T40" fmla="*/ 22 w 66"/>
                  <a:gd name="T41" fmla="*/ 5 h 89"/>
                  <a:gd name="T42" fmla="*/ 31 w 66"/>
                  <a:gd name="T43" fmla="*/ 9 h 89"/>
                  <a:gd name="T44" fmla="*/ 35 w 66"/>
                  <a:gd name="T45" fmla="*/ 14 h 89"/>
                  <a:gd name="T46" fmla="*/ 39 w 66"/>
                  <a:gd name="T47" fmla="*/ 36 h 89"/>
                  <a:gd name="T48" fmla="*/ 39 w 66"/>
                  <a:gd name="T49" fmla="*/ 50 h 89"/>
                  <a:gd name="T50" fmla="*/ 35 w 66"/>
                  <a:gd name="T51" fmla="*/ 60 h 89"/>
                  <a:gd name="T52" fmla="*/ 26 w 66"/>
                  <a:gd name="T53" fmla="*/ 64 h 89"/>
                  <a:gd name="T54" fmla="*/ 26 w 66"/>
                  <a:gd name="T55" fmla="*/ 64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89">
                    <a:moveTo>
                      <a:pt x="30" y="0"/>
                    </a:moveTo>
                    <a:lnTo>
                      <a:pt x="18" y="6"/>
                    </a:lnTo>
                    <a:lnTo>
                      <a:pt x="6" y="12"/>
                    </a:lnTo>
                    <a:lnTo>
                      <a:pt x="0" y="41"/>
                    </a:lnTo>
                    <a:lnTo>
                      <a:pt x="6" y="77"/>
                    </a:lnTo>
                    <a:lnTo>
                      <a:pt x="18" y="83"/>
                    </a:lnTo>
                    <a:lnTo>
                      <a:pt x="30" y="89"/>
                    </a:lnTo>
                    <a:lnTo>
                      <a:pt x="48" y="83"/>
                    </a:lnTo>
                    <a:lnTo>
                      <a:pt x="60" y="77"/>
                    </a:lnTo>
                    <a:lnTo>
                      <a:pt x="66" y="41"/>
                    </a:lnTo>
                    <a:lnTo>
                      <a:pt x="60" y="12"/>
                    </a:lnTo>
                    <a:lnTo>
                      <a:pt x="48" y="6"/>
                    </a:lnTo>
                    <a:lnTo>
                      <a:pt x="30" y="0"/>
                    </a:lnTo>
                    <a:close/>
                    <a:moveTo>
                      <a:pt x="36" y="83"/>
                    </a:moveTo>
                    <a:lnTo>
                      <a:pt x="24" y="77"/>
                    </a:lnTo>
                    <a:lnTo>
                      <a:pt x="18" y="65"/>
                    </a:lnTo>
                    <a:lnTo>
                      <a:pt x="12" y="47"/>
                    </a:lnTo>
                    <a:lnTo>
                      <a:pt x="12" y="35"/>
                    </a:lnTo>
                    <a:lnTo>
                      <a:pt x="18" y="12"/>
                    </a:lnTo>
                    <a:lnTo>
                      <a:pt x="30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54" y="47"/>
                    </a:lnTo>
                    <a:lnTo>
                      <a:pt x="54" y="65"/>
                    </a:lnTo>
                    <a:lnTo>
                      <a:pt x="48" y="77"/>
                    </a:lnTo>
                    <a:lnTo>
                      <a:pt x="3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66"/>
              <p:cNvSpPr>
                <a:spLocks noEditPoints="1"/>
              </p:cNvSpPr>
              <p:nvPr/>
            </p:nvSpPr>
            <p:spPr bwMode="auto">
              <a:xfrm>
                <a:off x="1071" y="2346"/>
                <a:ext cx="26" cy="102"/>
              </a:xfrm>
              <a:custGeom>
                <a:avLst/>
                <a:gdLst>
                  <a:gd name="T0" fmla="*/ 0 w 36"/>
                  <a:gd name="T1" fmla="*/ 102 h 131"/>
                  <a:gd name="T2" fmla="*/ 26 w 36"/>
                  <a:gd name="T3" fmla="*/ 102 h 131"/>
                  <a:gd name="T4" fmla="*/ 26 w 36"/>
                  <a:gd name="T5" fmla="*/ 97 h 131"/>
                  <a:gd name="T6" fmla="*/ 17 w 36"/>
                  <a:gd name="T7" fmla="*/ 93 h 131"/>
                  <a:gd name="T8" fmla="*/ 17 w 36"/>
                  <a:gd name="T9" fmla="*/ 83 h 131"/>
                  <a:gd name="T10" fmla="*/ 17 w 36"/>
                  <a:gd name="T11" fmla="*/ 33 h 131"/>
                  <a:gd name="T12" fmla="*/ 17 w 36"/>
                  <a:gd name="T13" fmla="*/ 33 h 131"/>
                  <a:gd name="T14" fmla="*/ 9 w 36"/>
                  <a:gd name="T15" fmla="*/ 37 h 131"/>
                  <a:gd name="T16" fmla="*/ 0 w 36"/>
                  <a:gd name="T17" fmla="*/ 42 h 131"/>
                  <a:gd name="T18" fmla="*/ 0 w 36"/>
                  <a:gd name="T19" fmla="*/ 42 h 131"/>
                  <a:gd name="T20" fmla="*/ 4 w 36"/>
                  <a:gd name="T21" fmla="*/ 42 h 131"/>
                  <a:gd name="T22" fmla="*/ 4 w 36"/>
                  <a:gd name="T23" fmla="*/ 42 h 131"/>
                  <a:gd name="T24" fmla="*/ 9 w 36"/>
                  <a:gd name="T25" fmla="*/ 42 h 131"/>
                  <a:gd name="T26" fmla="*/ 9 w 36"/>
                  <a:gd name="T27" fmla="*/ 51 h 131"/>
                  <a:gd name="T28" fmla="*/ 9 w 36"/>
                  <a:gd name="T29" fmla="*/ 83 h 131"/>
                  <a:gd name="T30" fmla="*/ 9 w 36"/>
                  <a:gd name="T31" fmla="*/ 93 h 131"/>
                  <a:gd name="T32" fmla="*/ 9 w 36"/>
                  <a:gd name="T33" fmla="*/ 97 h 131"/>
                  <a:gd name="T34" fmla="*/ 0 w 36"/>
                  <a:gd name="T35" fmla="*/ 97 h 131"/>
                  <a:gd name="T36" fmla="*/ 0 w 36"/>
                  <a:gd name="T37" fmla="*/ 102 h 131"/>
                  <a:gd name="T38" fmla="*/ 9 w 36"/>
                  <a:gd name="T39" fmla="*/ 9 h 131"/>
                  <a:gd name="T40" fmla="*/ 9 w 36"/>
                  <a:gd name="T41" fmla="*/ 14 h 131"/>
                  <a:gd name="T42" fmla="*/ 13 w 36"/>
                  <a:gd name="T43" fmla="*/ 14 h 131"/>
                  <a:gd name="T44" fmla="*/ 17 w 36"/>
                  <a:gd name="T45" fmla="*/ 14 h 131"/>
                  <a:gd name="T46" fmla="*/ 17 w 36"/>
                  <a:gd name="T47" fmla="*/ 9 h 131"/>
                  <a:gd name="T48" fmla="*/ 17 w 36"/>
                  <a:gd name="T49" fmla="*/ 5 h 131"/>
                  <a:gd name="T50" fmla="*/ 13 w 36"/>
                  <a:gd name="T51" fmla="*/ 0 h 131"/>
                  <a:gd name="T52" fmla="*/ 9 w 36"/>
                  <a:gd name="T53" fmla="*/ 5 h 131"/>
                  <a:gd name="T54" fmla="*/ 9 w 36"/>
                  <a:gd name="T55" fmla="*/ 9 h 131"/>
                  <a:gd name="T56" fmla="*/ 9 w 36"/>
                  <a:gd name="T57" fmla="*/ 9 h 1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131">
                    <a:moveTo>
                      <a:pt x="0" y="131"/>
                    </a:moveTo>
                    <a:lnTo>
                      <a:pt x="36" y="131"/>
                    </a:lnTo>
                    <a:lnTo>
                      <a:pt x="36" y="125"/>
                    </a:lnTo>
                    <a:lnTo>
                      <a:pt x="24" y="119"/>
                    </a:lnTo>
                    <a:lnTo>
                      <a:pt x="24" y="107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12" y="107"/>
                    </a:lnTo>
                    <a:lnTo>
                      <a:pt x="12" y="119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  <a:moveTo>
                      <a:pt x="12" y="12"/>
                    </a:moveTo>
                    <a:lnTo>
                      <a:pt x="12" y="18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67"/>
              <p:cNvSpPr>
                <a:spLocks/>
              </p:cNvSpPr>
              <p:nvPr/>
            </p:nvSpPr>
            <p:spPr bwMode="auto">
              <a:xfrm>
                <a:off x="1101" y="2346"/>
                <a:ext cx="26" cy="102"/>
              </a:xfrm>
              <a:custGeom>
                <a:avLst/>
                <a:gdLst>
                  <a:gd name="T0" fmla="*/ 0 w 35"/>
                  <a:gd name="T1" fmla="*/ 102 h 131"/>
                  <a:gd name="T2" fmla="*/ 26 w 35"/>
                  <a:gd name="T3" fmla="*/ 102 h 131"/>
                  <a:gd name="T4" fmla="*/ 26 w 35"/>
                  <a:gd name="T5" fmla="*/ 97 h 131"/>
                  <a:gd name="T6" fmla="*/ 22 w 35"/>
                  <a:gd name="T7" fmla="*/ 97 h 131"/>
                  <a:gd name="T8" fmla="*/ 22 w 35"/>
                  <a:gd name="T9" fmla="*/ 88 h 131"/>
                  <a:gd name="T10" fmla="*/ 22 w 35"/>
                  <a:gd name="T11" fmla="*/ 0 h 131"/>
                  <a:gd name="T12" fmla="*/ 17 w 35"/>
                  <a:gd name="T13" fmla="*/ 0 h 131"/>
                  <a:gd name="T14" fmla="*/ 8 w 35"/>
                  <a:gd name="T15" fmla="*/ 5 h 131"/>
                  <a:gd name="T16" fmla="*/ 0 w 35"/>
                  <a:gd name="T17" fmla="*/ 5 h 131"/>
                  <a:gd name="T18" fmla="*/ 0 w 35"/>
                  <a:gd name="T19" fmla="*/ 9 h 131"/>
                  <a:gd name="T20" fmla="*/ 4 w 35"/>
                  <a:gd name="T21" fmla="*/ 9 h 131"/>
                  <a:gd name="T22" fmla="*/ 4 w 35"/>
                  <a:gd name="T23" fmla="*/ 9 h 131"/>
                  <a:gd name="T24" fmla="*/ 8 w 35"/>
                  <a:gd name="T25" fmla="*/ 9 h 131"/>
                  <a:gd name="T26" fmla="*/ 8 w 35"/>
                  <a:gd name="T27" fmla="*/ 19 h 131"/>
                  <a:gd name="T28" fmla="*/ 8 w 35"/>
                  <a:gd name="T29" fmla="*/ 88 h 131"/>
                  <a:gd name="T30" fmla="*/ 8 w 35"/>
                  <a:gd name="T31" fmla="*/ 97 h 131"/>
                  <a:gd name="T32" fmla="*/ 0 w 35"/>
                  <a:gd name="T33" fmla="*/ 97 h 131"/>
                  <a:gd name="T34" fmla="*/ 0 w 35"/>
                  <a:gd name="T35" fmla="*/ 102 h 1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31">
                    <a:moveTo>
                      <a:pt x="0" y="131"/>
                    </a:moveTo>
                    <a:lnTo>
                      <a:pt x="35" y="131"/>
                    </a:lnTo>
                    <a:lnTo>
                      <a:pt x="35" y="125"/>
                    </a:lnTo>
                    <a:lnTo>
                      <a:pt x="29" y="125"/>
                    </a:lnTo>
                    <a:lnTo>
                      <a:pt x="29" y="113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11" y="113"/>
                    </a:lnTo>
                    <a:lnTo>
                      <a:pt x="11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268"/>
              <p:cNvSpPr>
                <a:spLocks/>
              </p:cNvSpPr>
              <p:nvPr/>
            </p:nvSpPr>
            <p:spPr bwMode="auto">
              <a:xfrm>
                <a:off x="1171" y="2346"/>
                <a:ext cx="31" cy="102"/>
              </a:xfrm>
              <a:custGeom>
                <a:avLst/>
                <a:gdLst>
                  <a:gd name="T0" fmla="*/ 0 w 42"/>
                  <a:gd name="T1" fmla="*/ 102 h 131"/>
                  <a:gd name="T2" fmla="*/ 31 w 42"/>
                  <a:gd name="T3" fmla="*/ 102 h 131"/>
                  <a:gd name="T4" fmla="*/ 31 w 42"/>
                  <a:gd name="T5" fmla="*/ 97 h 131"/>
                  <a:gd name="T6" fmla="*/ 27 w 42"/>
                  <a:gd name="T7" fmla="*/ 97 h 131"/>
                  <a:gd name="T8" fmla="*/ 22 w 42"/>
                  <a:gd name="T9" fmla="*/ 88 h 131"/>
                  <a:gd name="T10" fmla="*/ 22 w 42"/>
                  <a:gd name="T11" fmla="*/ 0 h 131"/>
                  <a:gd name="T12" fmla="*/ 22 w 42"/>
                  <a:gd name="T13" fmla="*/ 0 h 131"/>
                  <a:gd name="T14" fmla="*/ 0 w 42"/>
                  <a:gd name="T15" fmla="*/ 14 h 131"/>
                  <a:gd name="T16" fmla="*/ 0 w 42"/>
                  <a:gd name="T17" fmla="*/ 14 h 131"/>
                  <a:gd name="T18" fmla="*/ 9 w 42"/>
                  <a:gd name="T19" fmla="*/ 14 h 131"/>
                  <a:gd name="T20" fmla="*/ 9 w 42"/>
                  <a:gd name="T21" fmla="*/ 14 h 131"/>
                  <a:gd name="T22" fmla="*/ 13 w 42"/>
                  <a:gd name="T23" fmla="*/ 19 h 131"/>
                  <a:gd name="T24" fmla="*/ 13 w 42"/>
                  <a:gd name="T25" fmla="*/ 19 h 131"/>
                  <a:gd name="T26" fmla="*/ 13 w 42"/>
                  <a:gd name="T27" fmla="*/ 88 h 131"/>
                  <a:gd name="T28" fmla="*/ 9 w 42"/>
                  <a:gd name="T29" fmla="*/ 97 h 131"/>
                  <a:gd name="T30" fmla="*/ 0 w 42"/>
                  <a:gd name="T31" fmla="*/ 97 h 131"/>
                  <a:gd name="T32" fmla="*/ 0 w 42"/>
                  <a:gd name="T33" fmla="*/ 102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131">
                    <a:moveTo>
                      <a:pt x="0" y="131"/>
                    </a:moveTo>
                    <a:lnTo>
                      <a:pt x="42" y="131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0" y="113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113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69"/>
              <p:cNvSpPr>
                <a:spLocks/>
              </p:cNvSpPr>
              <p:nvPr/>
            </p:nvSpPr>
            <p:spPr bwMode="auto">
              <a:xfrm>
                <a:off x="2858" y="2346"/>
                <a:ext cx="70" cy="102"/>
              </a:xfrm>
              <a:custGeom>
                <a:avLst/>
                <a:gdLst>
                  <a:gd name="T0" fmla="*/ 66 w 96"/>
                  <a:gd name="T1" fmla="*/ 33 h 131"/>
                  <a:gd name="T2" fmla="*/ 66 w 96"/>
                  <a:gd name="T3" fmla="*/ 0 h 131"/>
                  <a:gd name="T4" fmla="*/ 66 w 96"/>
                  <a:gd name="T5" fmla="*/ 0 h 131"/>
                  <a:gd name="T6" fmla="*/ 61 w 96"/>
                  <a:gd name="T7" fmla="*/ 5 h 131"/>
                  <a:gd name="T8" fmla="*/ 61 w 96"/>
                  <a:gd name="T9" fmla="*/ 5 h 131"/>
                  <a:gd name="T10" fmla="*/ 53 w 96"/>
                  <a:gd name="T11" fmla="*/ 5 h 131"/>
                  <a:gd name="T12" fmla="*/ 39 w 96"/>
                  <a:gd name="T13" fmla="*/ 0 h 131"/>
                  <a:gd name="T14" fmla="*/ 26 w 96"/>
                  <a:gd name="T15" fmla="*/ 5 h 131"/>
                  <a:gd name="T16" fmla="*/ 13 w 96"/>
                  <a:gd name="T17" fmla="*/ 14 h 131"/>
                  <a:gd name="T18" fmla="*/ 4 w 96"/>
                  <a:gd name="T19" fmla="*/ 28 h 131"/>
                  <a:gd name="T20" fmla="*/ 0 w 96"/>
                  <a:gd name="T21" fmla="*/ 51 h 131"/>
                  <a:gd name="T22" fmla="*/ 4 w 96"/>
                  <a:gd name="T23" fmla="*/ 74 h 131"/>
                  <a:gd name="T24" fmla="*/ 13 w 96"/>
                  <a:gd name="T25" fmla="*/ 93 h 131"/>
                  <a:gd name="T26" fmla="*/ 26 w 96"/>
                  <a:gd name="T27" fmla="*/ 97 h 131"/>
                  <a:gd name="T28" fmla="*/ 39 w 96"/>
                  <a:gd name="T29" fmla="*/ 102 h 131"/>
                  <a:gd name="T30" fmla="*/ 53 w 96"/>
                  <a:gd name="T31" fmla="*/ 97 h 131"/>
                  <a:gd name="T32" fmla="*/ 61 w 96"/>
                  <a:gd name="T33" fmla="*/ 93 h 131"/>
                  <a:gd name="T34" fmla="*/ 70 w 96"/>
                  <a:gd name="T35" fmla="*/ 88 h 131"/>
                  <a:gd name="T36" fmla="*/ 70 w 96"/>
                  <a:gd name="T37" fmla="*/ 83 h 131"/>
                  <a:gd name="T38" fmla="*/ 66 w 96"/>
                  <a:gd name="T39" fmla="*/ 79 h 131"/>
                  <a:gd name="T40" fmla="*/ 61 w 96"/>
                  <a:gd name="T41" fmla="*/ 88 h 131"/>
                  <a:gd name="T42" fmla="*/ 53 w 96"/>
                  <a:gd name="T43" fmla="*/ 97 h 131"/>
                  <a:gd name="T44" fmla="*/ 44 w 96"/>
                  <a:gd name="T45" fmla="*/ 97 h 131"/>
                  <a:gd name="T46" fmla="*/ 31 w 96"/>
                  <a:gd name="T47" fmla="*/ 93 h 131"/>
                  <a:gd name="T48" fmla="*/ 22 w 96"/>
                  <a:gd name="T49" fmla="*/ 88 h 131"/>
                  <a:gd name="T50" fmla="*/ 18 w 96"/>
                  <a:gd name="T51" fmla="*/ 74 h 131"/>
                  <a:gd name="T52" fmla="*/ 13 w 96"/>
                  <a:gd name="T53" fmla="*/ 51 h 131"/>
                  <a:gd name="T54" fmla="*/ 18 w 96"/>
                  <a:gd name="T55" fmla="*/ 28 h 131"/>
                  <a:gd name="T56" fmla="*/ 22 w 96"/>
                  <a:gd name="T57" fmla="*/ 14 h 131"/>
                  <a:gd name="T58" fmla="*/ 31 w 96"/>
                  <a:gd name="T59" fmla="*/ 9 h 131"/>
                  <a:gd name="T60" fmla="*/ 39 w 96"/>
                  <a:gd name="T61" fmla="*/ 5 h 131"/>
                  <a:gd name="T62" fmla="*/ 48 w 96"/>
                  <a:gd name="T63" fmla="*/ 9 h 131"/>
                  <a:gd name="T64" fmla="*/ 57 w 96"/>
                  <a:gd name="T65" fmla="*/ 14 h 131"/>
                  <a:gd name="T66" fmla="*/ 66 w 96"/>
                  <a:gd name="T67" fmla="*/ 33 h 131"/>
                  <a:gd name="T68" fmla="*/ 66 w 96"/>
                  <a:gd name="T69" fmla="*/ 33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6" h="131">
                    <a:moveTo>
                      <a:pt x="90" y="42"/>
                    </a:moveTo>
                    <a:lnTo>
                      <a:pt x="90" y="0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18"/>
                    </a:lnTo>
                    <a:lnTo>
                      <a:pt x="6" y="36"/>
                    </a:lnTo>
                    <a:lnTo>
                      <a:pt x="0" y="66"/>
                    </a:lnTo>
                    <a:lnTo>
                      <a:pt x="6" y="95"/>
                    </a:lnTo>
                    <a:lnTo>
                      <a:pt x="18" y="119"/>
                    </a:lnTo>
                    <a:lnTo>
                      <a:pt x="36" y="125"/>
                    </a:lnTo>
                    <a:lnTo>
                      <a:pt x="54" y="131"/>
                    </a:lnTo>
                    <a:lnTo>
                      <a:pt x="72" y="125"/>
                    </a:lnTo>
                    <a:lnTo>
                      <a:pt x="84" y="119"/>
                    </a:lnTo>
                    <a:lnTo>
                      <a:pt x="96" y="113"/>
                    </a:lnTo>
                    <a:lnTo>
                      <a:pt x="96" y="107"/>
                    </a:lnTo>
                    <a:lnTo>
                      <a:pt x="90" y="101"/>
                    </a:lnTo>
                    <a:lnTo>
                      <a:pt x="84" y="113"/>
                    </a:lnTo>
                    <a:lnTo>
                      <a:pt x="72" y="125"/>
                    </a:lnTo>
                    <a:lnTo>
                      <a:pt x="60" y="125"/>
                    </a:lnTo>
                    <a:lnTo>
                      <a:pt x="42" y="119"/>
                    </a:lnTo>
                    <a:lnTo>
                      <a:pt x="30" y="113"/>
                    </a:lnTo>
                    <a:lnTo>
                      <a:pt x="24" y="95"/>
                    </a:lnTo>
                    <a:lnTo>
                      <a:pt x="18" y="66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42" y="12"/>
                    </a:lnTo>
                    <a:lnTo>
                      <a:pt x="54" y="6"/>
                    </a:lnTo>
                    <a:lnTo>
                      <a:pt x="66" y="12"/>
                    </a:lnTo>
                    <a:lnTo>
                      <a:pt x="78" y="18"/>
                    </a:lnTo>
                    <a:lnTo>
                      <a:pt x="9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70"/>
              <p:cNvSpPr>
                <a:spLocks noEditPoints="1"/>
              </p:cNvSpPr>
              <p:nvPr/>
            </p:nvSpPr>
            <p:spPr bwMode="auto">
              <a:xfrm>
                <a:off x="2933" y="2379"/>
                <a:ext cx="52" cy="69"/>
              </a:xfrm>
              <a:custGeom>
                <a:avLst/>
                <a:gdLst>
                  <a:gd name="T0" fmla="*/ 26 w 71"/>
                  <a:gd name="T1" fmla="*/ 0 h 89"/>
                  <a:gd name="T2" fmla="*/ 18 w 71"/>
                  <a:gd name="T3" fmla="*/ 5 h 89"/>
                  <a:gd name="T4" fmla="*/ 9 w 71"/>
                  <a:gd name="T5" fmla="*/ 9 h 89"/>
                  <a:gd name="T6" fmla="*/ 4 w 71"/>
                  <a:gd name="T7" fmla="*/ 19 h 89"/>
                  <a:gd name="T8" fmla="*/ 0 w 71"/>
                  <a:gd name="T9" fmla="*/ 32 h 89"/>
                  <a:gd name="T10" fmla="*/ 4 w 71"/>
                  <a:gd name="T11" fmla="*/ 46 h 89"/>
                  <a:gd name="T12" fmla="*/ 9 w 71"/>
                  <a:gd name="T13" fmla="*/ 60 h 89"/>
                  <a:gd name="T14" fmla="*/ 18 w 71"/>
                  <a:gd name="T15" fmla="*/ 64 h 89"/>
                  <a:gd name="T16" fmla="*/ 26 w 71"/>
                  <a:gd name="T17" fmla="*/ 69 h 89"/>
                  <a:gd name="T18" fmla="*/ 39 w 71"/>
                  <a:gd name="T19" fmla="*/ 64 h 89"/>
                  <a:gd name="T20" fmla="*/ 48 w 71"/>
                  <a:gd name="T21" fmla="*/ 60 h 89"/>
                  <a:gd name="T22" fmla="*/ 52 w 71"/>
                  <a:gd name="T23" fmla="*/ 32 h 89"/>
                  <a:gd name="T24" fmla="*/ 52 w 71"/>
                  <a:gd name="T25" fmla="*/ 19 h 89"/>
                  <a:gd name="T26" fmla="*/ 43 w 71"/>
                  <a:gd name="T27" fmla="*/ 9 h 89"/>
                  <a:gd name="T28" fmla="*/ 35 w 71"/>
                  <a:gd name="T29" fmla="*/ 5 h 89"/>
                  <a:gd name="T30" fmla="*/ 26 w 71"/>
                  <a:gd name="T31" fmla="*/ 0 h 89"/>
                  <a:gd name="T32" fmla="*/ 26 w 71"/>
                  <a:gd name="T33" fmla="*/ 0 h 89"/>
                  <a:gd name="T34" fmla="*/ 26 w 71"/>
                  <a:gd name="T35" fmla="*/ 64 h 89"/>
                  <a:gd name="T36" fmla="*/ 18 w 71"/>
                  <a:gd name="T37" fmla="*/ 60 h 89"/>
                  <a:gd name="T38" fmla="*/ 13 w 71"/>
                  <a:gd name="T39" fmla="*/ 50 h 89"/>
                  <a:gd name="T40" fmla="*/ 13 w 71"/>
                  <a:gd name="T41" fmla="*/ 36 h 89"/>
                  <a:gd name="T42" fmla="*/ 13 w 71"/>
                  <a:gd name="T43" fmla="*/ 27 h 89"/>
                  <a:gd name="T44" fmla="*/ 18 w 71"/>
                  <a:gd name="T45" fmla="*/ 9 h 89"/>
                  <a:gd name="T46" fmla="*/ 26 w 71"/>
                  <a:gd name="T47" fmla="*/ 5 h 89"/>
                  <a:gd name="T48" fmla="*/ 31 w 71"/>
                  <a:gd name="T49" fmla="*/ 9 h 89"/>
                  <a:gd name="T50" fmla="*/ 35 w 71"/>
                  <a:gd name="T51" fmla="*/ 14 h 89"/>
                  <a:gd name="T52" fmla="*/ 39 w 71"/>
                  <a:gd name="T53" fmla="*/ 36 h 89"/>
                  <a:gd name="T54" fmla="*/ 39 w 71"/>
                  <a:gd name="T55" fmla="*/ 50 h 89"/>
                  <a:gd name="T56" fmla="*/ 35 w 71"/>
                  <a:gd name="T57" fmla="*/ 60 h 89"/>
                  <a:gd name="T58" fmla="*/ 26 w 71"/>
                  <a:gd name="T59" fmla="*/ 64 h 89"/>
                  <a:gd name="T60" fmla="*/ 26 w 71"/>
                  <a:gd name="T61" fmla="*/ 64 h 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1" h="89">
                    <a:moveTo>
                      <a:pt x="36" y="0"/>
                    </a:moveTo>
                    <a:lnTo>
                      <a:pt x="24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6" y="59"/>
                    </a:lnTo>
                    <a:lnTo>
                      <a:pt x="12" y="77"/>
                    </a:lnTo>
                    <a:lnTo>
                      <a:pt x="24" y="83"/>
                    </a:lnTo>
                    <a:lnTo>
                      <a:pt x="36" y="89"/>
                    </a:lnTo>
                    <a:lnTo>
                      <a:pt x="53" y="83"/>
                    </a:lnTo>
                    <a:lnTo>
                      <a:pt x="65" y="77"/>
                    </a:lnTo>
                    <a:lnTo>
                      <a:pt x="71" y="41"/>
                    </a:lnTo>
                    <a:lnTo>
                      <a:pt x="71" y="24"/>
                    </a:lnTo>
                    <a:lnTo>
                      <a:pt x="59" y="12"/>
                    </a:lnTo>
                    <a:lnTo>
                      <a:pt x="48" y="6"/>
                    </a:lnTo>
                    <a:lnTo>
                      <a:pt x="36" y="0"/>
                    </a:lnTo>
                    <a:close/>
                    <a:moveTo>
                      <a:pt x="36" y="83"/>
                    </a:moveTo>
                    <a:lnTo>
                      <a:pt x="24" y="77"/>
                    </a:lnTo>
                    <a:lnTo>
                      <a:pt x="18" y="65"/>
                    </a:lnTo>
                    <a:lnTo>
                      <a:pt x="18" y="47"/>
                    </a:lnTo>
                    <a:lnTo>
                      <a:pt x="18" y="35"/>
                    </a:lnTo>
                    <a:lnTo>
                      <a:pt x="24" y="12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53" y="47"/>
                    </a:lnTo>
                    <a:lnTo>
                      <a:pt x="53" y="65"/>
                    </a:lnTo>
                    <a:lnTo>
                      <a:pt x="48" y="77"/>
                    </a:lnTo>
                    <a:lnTo>
                      <a:pt x="3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71"/>
              <p:cNvSpPr>
                <a:spLocks noEditPoints="1"/>
              </p:cNvSpPr>
              <p:nvPr/>
            </p:nvSpPr>
            <p:spPr bwMode="auto">
              <a:xfrm>
                <a:off x="2989" y="2346"/>
                <a:ext cx="26" cy="102"/>
              </a:xfrm>
              <a:custGeom>
                <a:avLst/>
                <a:gdLst>
                  <a:gd name="T0" fmla="*/ 0 w 36"/>
                  <a:gd name="T1" fmla="*/ 102 h 131"/>
                  <a:gd name="T2" fmla="*/ 26 w 36"/>
                  <a:gd name="T3" fmla="*/ 102 h 131"/>
                  <a:gd name="T4" fmla="*/ 26 w 36"/>
                  <a:gd name="T5" fmla="*/ 97 h 131"/>
                  <a:gd name="T6" fmla="*/ 17 w 36"/>
                  <a:gd name="T7" fmla="*/ 93 h 131"/>
                  <a:gd name="T8" fmla="*/ 17 w 36"/>
                  <a:gd name="T9" fmla="*/ 83 h 131"/>
                  <a:gd name="T10" fmla="*/ 17 w 36"/>
                  <a:gd name="T11" fmla="*/ 33 h 131"/>
                  <a:gd name="T12" fmla="*/ 17 w 36"/>
                  <a:gd name="T13" fmla="*/ 33 h 131"/>
                  <a:gd name="T14" fmla="*/ 9 w 36"/>
                  <a:gd name="T15" fmla="*/ 37 h 131"/>
                  <a:gd name="T16" fmla="*/ 0 w 36"/>
                  <a:gd name="T17" fmla="*/ 42 h 131"/>
                  <a:gd name="T18" fmla="*/ 0 w 36"/>
                  <a:gd name="T19" fmla="*/ 42 h 131"/>
                  <a:gd name="T20" fmla="*/ 4 w 36"/>
                  <a:gd name="T21" fmla="*/ 42 h 131"/>
                  <a:gd name="T22" fmla="*/ 4 w 36"/>
                  <a:gd name="T23" fmla="*/ 42 h 131"/>
                  <a:gd name="T24" fmla="*/ 9 w 36"/>
                  <a:gd name="T25" fmla="*/ 42 h 131"/>
                  <a:gd name="T26" fmla="*/ 9 w 36"/>
                  <a:gd name="T27" fmla="*/ 51 h 131"/>
                  <a:gd name="T28" fmla="*/ 9 w 36"/>
                  <a:gd name="T29" fmla="*/ 83 h 131"/>
                  <a:gd name="T30" fmla="*/ 9 w 36"/>
                  <a:gd name="T31" fmla="*/ 93 h 131"/>
                  <a:gd name="T32" fmla="*/ 4 w 36"/>
                  <a:gd name="T33" fmla="*/ 97 h 131"/>
                  <a:gd name="T34" fmla="*/ 0 w 36"/>
                  <a:gd name="T35" fmla="*/ 97 h 131"/>
                  <a:gd name="T36" fmla="*/ 0 w 36"/>
                  <a:gd name="T37" fmla="*/ 102 h 131"/>
                  <a:gd name="T38" fmla="*/ 4 w 36"/>
                  <a:gd name="T39" fmla="*/ 9 h 131"/>
                  <a:gd name="T40" fmla="*/ 9 w 36"/>
                  <a:gd name="T41" fmla="*/ 14 h 131"/>
                  <a:gd name="T42" fmla="*/ 13 w 36"/>
                  <a:gd name="T43" fmla="*/ 14 h 131"/>
                  <a:gd name="T44" fmla="*/ 17 w 36"/>
                  <a:gd name="T45" fmla="*/ 14 h 131"/>
                  <a:gd name="T46" fmla="*/ 17 w 36"/>
                  <a:gd name="T47" fmla="*/ 9 h 131"/>
                  <a:gd name="T48" fmla="*/ 17 w 36"/>
                  <a:gd name="T49" fmla="*/ 5 h 131"/>
                  <a:gd name="T50" fmla="*/ 13 w 36"/>
                  <a:gd name="T51" fmla="*/ 0 h 131"/>
                  <a:gd name="T52" fmla="*/ 9 w 36"/>
                  <a:gd name="T53" fmla="*/ 5 h 131"/>
                  <a:gd name="T54" fmla="*/ 4 w 36"/>
                  <a:gd name="T55" fmla="*/ 9 h 131"/>
                  <a:gd name="T56" fmla="*/ 4 w 36"/>
                  <a:gd name="T57" fmla="*/ 9 h 1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131">
                    <a:moveTo>
                      <a:pt x="0" y="131"/>
                    </a:moveTo>
                    <a:lnTo>
                      <a:pt x="36" y="131"/>
                    </a:lnTo>
                    <a:lnTo>
                      <a:pt x="36" y="125"/>
                    </a:lnTo>
                    <a:lnTo>
                      <a:pt x="24" y="119"/>
                    </a:lnTo>
                    <a:lnTo>
                      <a:pt x="24" y="107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12" y="107"/>
                    </a:lnTo>
                    <a:lnTo>
                      <a:pt x="12" y="119"/>
                    </a:lnTo>
                    <a:lnTo>
                      <a:pt x="6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  <a:moveTo>
                      <a:pt x="6" y="12"/>
                    </a:moveTo>
                    <a:lnTo>
                      <a:pt x="12" y="18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72"/>
              <p:cNvSpPr>
                <a:spLocks/>
              </p:cNvSpPr>
              <p:nvPr/>
            </p:nvSpPr>
            <p:spPr bwMode="auto">
              <a:xfrm>
                <a:off x="3020" y="2346"/>
                <a:ext cx="26" cy="102"/>
              </a:xfrm>
              <a:custGeom>
                <a:avLst/>
                <a:gdLst>
                  <a:gd name="T0" fmla="*/ 0 w 36"/>
                  <a:gd name="T1" fmla="*/ 102 h 131"/>
                  <a:gd name="T2" fmla="*/ 26 w 36"/>
                  <a:gd name="T3" fmla="*/ 102 h 131"/>
                  <a:gd name="T4" fmla="*/ 26 w 36"/>
                  <a:gd name="T5" fmla="*/ 97 h 131"/>
                  <a:gd name="T6" fmla="*/ 22 w 36"/>
                  <a:gd name="T7" fmla="*/ 97 h 131"/>
                  <a:gd name="T8" fmla="*/ 17 w 36"/>
                  <a:gd name="T9" fmla="*/ 88 h 131"/>
                  <a:gd name="T10" fmla="*/ 17 w 36"/>
                  <a:gd name="T11" fmla="*/ 0 h 131"/>
                  <a:gd name="T12" fmla="*/ 17 w 36"/>
                  <a:gd name="T13" fmla="*/ 0 h 131"/>
                  <a:gd name="T14" fmla="*/ 9 w 36"/>
                  <a:gd name="T15" fmla="*/ 5 h 131"/>
                  <a:gd name="T16" fmla="*/ 0 w 36"/>
                  <a:gd name="T17" fmla="*/ 5 h 131"/>
                  <a:gd name="T18" fmla="*/ 0 w 36"/>
                  <a:gd name="T19" fmla="*/ 9 h 131"/>
                  <a:gd name="T20" fmla="*/ 4 w 36"/>
                  <a:gd name="T21" fmla="*/ 9 h 131"/>
                  <a:gd name="T22" fmla="*/ 4 w 36"/>
                  <a:gd name="T23" fmla="*/ 9 h 131"/>
                  <a:gd name="T24" fmla="*/ 9 w 36"/>
                  <a:gd name="T25" fmla="*/ 9 h 131"/>
                  <a:gd name="T26" fmla="*/ 9 w 36"/>
                  <a:gd name="T27" fmla="*/ 19 h 131"/>
                  <a:gd name="T28" fmla="*/ 9 w 36"/>
                  <a:gd name="T29" fmla="*/ 88 h 131"/>
                  <a:gd name="T30" fmla="*/ 9 w 36"/>
                  <a:gd name="T31" fmla="*/ 97 h 131"/>
                  <a:gd name="T32" fmla="*/ 0 w 36"/>
                  <a:gd name="T33" fmla="*/ 97 h 131"/>
                  <a:gd name="T34" fmla="*/ 0 w 36"/>
                  <a:gd name="T35" fmla="*/ 102 h 1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131">
                    <a:moveTo>
                      <a:pt x="0" y="131"/>
                    </a:moveTo>
                    <a:lnTo>
                      <a:pt x="36" y="131"/>
                    </a:lnTo>
                    <a:lnTo>
                      <a:pt x="36" y="125"/>
                    </a:lnTo>
                    <a:lnTo>
                      <a:pt x="30" y="125"/>
                    </a:lnTo>
                    <a:lnTo>
                      <a:pt x="24" y="113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113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73"/>
              <p:cNvSpPr>
                <a:spLocks/>
              </p:cNvSpPr>
              <p:nvPr/>
            </p:nvSpPr>
            <p:spPr bwMode="auto">
              <a:xfrm>
                <a:off x="3081" y="2346"/>
                <a:ext cx="48" cy="102"/>
              </a:xfrm>
              <a:custGeom>
                <a:avLst/>
                <a:gdLst>
                  <a:gd name="T0" fmla="*/ 48 w 66"/>
                  <a:gd name="T1" fmla="*/ 79 h 131"/>
                  <a:gd name="T2" fmla="*/ 48 w 66"/>
                  <a:gd name="T3" fmla="*/ 79 h 131"/>
                  <a:gd name="T4" fmla="*/ 44 w 66"/>
                  <a:gd name="T5" fmla="*/ 88 h 131"/>
                  <a:gd name="T6" fmla="*/ 39 w 66"/>
                  <a:gd name="T7" fmla="*/ 88 h 131"/>
                  <a:gd name="T8" fmla="*/ 9 w 66"/>
                  <a:gd name="T9" fmla="*/ 88 h 131"/>
                  <a:gd name="T10" fmla="*/ 31 w 66"/>
                  <a:gd name="T11" fmla="*/ 65 h 131"/>
                  <a:gd name="T12" fmla="*/ 39 w 66"/>
                  <a:gd name="T13" fmla="*/ 47 h 131"/>
                  <a:gd name="T14" fmla="*/ 44 w 66"/>
                  <a:gd name="T15" fmla="*/ 28 h 131"/>
                  <a:gd name="T16" fmla="*/ 39 w 66"/>
                  <a:gd name="T17" fmla="*/ 9 h 131"/>
                  <a:gd name="T18" fmla="*/ 22 w 66"/>
                  <a:gd name="T19" fmla="*/ 0 h 131"/>
                  <a:gd name="T20" fmla="*/ 9 w 66"/>
                  <a:gd name="T21" fmla="*/ 9 h 131"/>
                  <a:gd name="T22" fmla="*/ 0 w 66"/>
                  <a:gd name="T23" fmla="*/ 28 h 131"/>
                  <a:gd name="T24" fmla="*/ 0 w 66"/>
                  <a:gd name="T25" fmla="*/ 33 h 131"/>
                  <a:gd name="T26" fmla="*/ 9 w 66"/>
                  <a:gd name="T27" fmla="*/ 19 h 131"/>
                  <a:gd name="T28" fmla="*/ 17 w 66"/>
                  <a:gd name="T29" fmla="*/ 14 h 131"/>
                  <a:gd name="T30" fmla="*/ 31 w 66"/>
                  <a:gd name="T31" fmla="*/ 19 h 131"/>
                  <a:gd name="T32" fmla="*/ 35 w 66"/>
                  <a:gd name="T33" fmla="*/ 33 h 131"/>
                  <a:gd name="T34" fmla="*/ 31 w 66"/>
                  <a:gd name="T35" fmla="*/ 51 h 131"/>
                  <a:gd name="T36" fmla="*/ 17 w 66"/>
                  <a:gd name="T37" fmla="*/ 69 h 131"/>
                  <a:gd name="T38" fmla="*/ 0 w 66"/>
                  <a:gd name="T39" fmla="*/ 97 h 131"/>
                  <a:gd name="T40" fmla="*/ 0 w 66"/>
                  <a:gd name="T41" fmla="*/ 102 h 131"/>
                  <a:gd name="T42" fmla="*/ 44 w 66"/>
                  <a:gd name="T43" fmla="*/ 102 h 131"/>
                  <a:gd name="T44" fmla="*/ 48 w 66"/>
                  <a:gd name="T45" fmla="*/ 79 h 1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131">
                    <a:moveTo>
                      <a:pt x="66" y="101"/>
                    </a:moveTo>
                    <a:lnTo>
                      <a:pt x="66" y="101"/>
                    </a:lnTo>
                    <a:lnTo>
                      <a:pt x="60" y="113"/>
                    </a:lnTo>
                    <a:lnTo>
                      <a:pt x="54" y="113"/>
                    </a:lnTo>
                    <a:lnTo>
                      <a:pt x="12" y="113"/>
                    </a:lnTo>
                    <a:lnTo>
                      <a:pt x="42" y="83"/>
                    </a:lnTo>
                    <a:lnTo>
                      <a:pt x="54" y="60"/>
                    </a:lnTo>
                    <a:lnTo>
                      <a:pt x="60" y="36"/>
                    </a:lnTo>
                    <a:lnTo>
                      <a:pt x="54" y="12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2" y="24"/>
                    </a:lnTo>
                    <a:lnTo>
                      <a:pt x="24" y="18"/>
                    </a:lnTo>
                    <a:lnTo>
                      <a:pt x="42" y="24"/>
                    </a:lnTo>
                    <a:lnTo>
                      <a:pt x="48" y="42"/>
                    </a:lnTo>
                    <a:lnTo>
                      <a:pt x="42" y="66"/>
                    </a:lnTo>
                    <a:lnTo>
                      <a:pt x="24" y="89"/>
                    </a:lnTo>
                    <a:lnTo>
                      <a:pt x="0" y="125"/>
                    </a:lnTo>
                    <a:lnTo>
                      <a:pt x="0" y="131"/>
                    </a:lnTo>
                    <a:lnTo>
                      <a:pt x="60" y="131"/>
                    </a:lnTo>
                    <a:lnTo>
                      <a:pt x="66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74"/>
              <p:cNvSpPr>
                <a:spLocks/>
              </p:cNvSpPr>
              <p:nvPr/>
            </p:nvSpPr>
            <p:spPr bwMode="auto">
              <a:xfrm>
                <a:off x="3697" y="1410"/>
                <a:ext cx="44" cy="60"/>
              </a:xfrm>
              <a:custGeom>
                <a:avLst/>
                <a:gdLst>
                  <a:gd name="T0" fmla="*/ 0 w 60"/>
                  <a:gd name="T1" fmla="*/ 5 h 77"/>
                  <a:gd name="T2" fmla="*/ 9 w 60"/>
                  <a:gd name="T3" fmla="*/ 5 h 77"/>
                  <a:gd name="T4" fmla="*/ 9 w 60"/>
                  <a:gd name="T5" fmla="*/ 19 h 77"/>
                  <a:gd name="T6" fmla="*/ 13 w 60"/>
                  <a:gd name="T7" fmla="*/ 23 h 77"/>
                  <a:gd name="T8" fmla="*/ 13 w 60"/>
                  <a:gd name="T9" fmla="*/ 37 h 77"/>
                  <a:gd name="T10" fmla="*/ 13 w 60"/>
                  <a:gd name="T11" fmla="*/ 46 h 77"/>
                  <a:gd name="T12" fmla="*/ 13 w 60"/>
                  <a:gd name="T13" fmla="*/ 55 h 77"/>
                  <a:gd name="T14" fmla="*/ 13 w 60"/>
                  <a:gd name="T15" fmla="*/ 60 h 77"/>
                  <a:gd name="T16" fmla="*/ 13 w 60"/>
                  <a:gd name="T17" fmla="*/ 60 h 77"/>
                  <a:gd name="T18" fmla="*/ 18 w 60"/>
                  <a:gd name="T19" fmla="*/ 55 h 77"/>
                  <a:gd name="T20" fmla="*/ 26 w 60"/>
                  <a:gd name="T21" fmla="*/ 46 h 77"/>
                  <a:gd name="T22" fmla="*/ 31 w 60"/>
                  <a:gd name="T23" fmla="*/ 42 h 77"/>
                  <a:gd name="T24" fmla="*/ 35 w 60"/>
                  <a:gd name="T25" fmla="*/ 28 h 77"/>
                  <a:gd name="T26" fmla="*/ 44 w 60"/>
                  <a:gd name="T27" fmla="*/ 19 h 77"/>
                  <a:gd name="T28" fmla="*/ 44 w 60"/>
                  <a:gd name="T29" fmla="*/ 5 h 77"/>
                  <a:gd name="T30" fmla="*/ 44 w 60"/>
                  <a:gd name="T31" fmla="*/ 0 h 77"/>
                  <a:gd name="T32" fmla="*/ 40 w 60"/>
                  <a:gd name="T33" fmla="*/ 0 h 77"/>
                  <a:gd name="T34" fmla="*/ 35 w 60"/>
                  <a:gd name="T35" fmla="*/ 0 h 77"/>
                  <a:gd name="T36" fmla="*/ 35 w 60"/>
                  <a:gd name="T37" fmla="*/ 0 h 77"/>
                  <a:gd name="T38" fmla="*/ 40 w 60"/>
                  <a:gd name="T39" fmla="*/ 9 h 77"/>
                  <a:gd name="T40" fmla="*/ 40 w 60"/>
                  <a:gd name="T41" fmla="*/ 14 h 77"/>
                  <a:gd name="T42" fmla="*/ 40 w 60"/>
                  <a:gd name="T43" fmla="*/ 19 h 77"/>
                  <a:gd name="T44" fmla="*/ 35 w 60"/>
                  <a:gd name="T45" fmla="*/ 28 h 77"/>
                  <a:gd name="T46" fmla="*/ 26 w 60"/>
                  <a:gd name="T47" fmla="*/ 46 h 77"/>
                  <a:gd name="T48" fmla="*/ 22 w 60"/>
                  <a:gd name="T49" fmla="*/ 46 h 77"/>
                  <a:gd name="T50" fmla="*/ 22 w 60"/>
                  <a:gd name="T51" fmla="*/ 23 h 77"/>
                  <a:gd name="T52" fmla="*/ 18 w 60"/>
                  <a:gd name="T53" fmla="*/ 0 h 77"/>
                  <a:gd name="T54" fmla="*/ 18 w 60"/>
                  <a:gd name="T55" fmla="*/ 0 h 77"/>
                  <a:gd name="T56" fmla="*/ 13 w 60"/>
                  <a:gd name="T57" fmla="*/ 0 h 77"/>
                  <a:gd name="T58" fmla="*/ 9 w 60"/>
                  <a:gd name="T59" fmla="*/ 0 h 77"/>
                  <a:gd name="T60" fmla="*/ 0 w 60"/>
                  <a:gd name="T61" fmla="*/ 0 h 77"/>
                  <a:gd name="T62" fmla="*/ 0 w 60"/>
                  <a:gd name="T63" fmla="*/ 5 h 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77">
                    <a:moveTo>
                      <a:pt x="0" y="6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71"/>
                    </a:lnTo>
                    <a:lnTo>
                      <a:pt x="18" y="77"/>
                    </a:lnTo>
                    <a:lnTo>
                      <a:pt x="24" y="71"/>
                    </a:lnTo>
                    <a:lnTo>
                      <a:pt x="36" y="59"/>
                    </a:lnTo>
                    <a:lnTo>
                      <a:pt x="42" y="54"/>
                    </a:lnTo>
                    <a:lnTo>
                      <a:pt x="48" y="36"/>
                    </a:lnTo>
                    <a:lnTo>
                      <a:pt x="60" y="24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54" y="24"/>
                    </a:lnTo>
                    <a:lnTo>
                      <a:pt x="48" y="36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30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275"/>
              <p:cNvSpPr>
                <a:spLocks/>
              </p:cNvSpPr>
              <p:nvPr/>
            </p:nvSpPr>
            <p:spPr bwMode="auto">
              <a:xfrm>
                <a:off x="3746" y="1429"/>
                <a:ext cx="39" cy="73"/>
              </a:xfrm>
              <a:custGeom>
                <a:avLst/>
                <a:gdLst>
                  <a:gd name="T0" fmla="*/ 39 w 54"/>
                  <a:gd name="T1" fmla="*/ 59 h 95"/>
                  <a:gd name="T2" fmla="*/ 39 w 54"/>
                  <a:gd name="T3" fmla="*/ 59 h 95"/>
                  <a:gd name="T4" fmla="*/ 35 w 54"/>
                  <a:gd name="T5" fmla="*/ 68 h 95"/>
                  <a:gd name="T6" fmla="*/ 30 w 54"/>
                  <a:gd name="T7" fmla="*/ 68 h 95"/>
                  <a:gd name="T8" fmla="*/ 9 w 54"/>
                  <a:gd name="T9" fmla="*/ 68 h 95"/>
                  <a:gd name="T10" fmla="*/ 22 w 54"/>
                  <a:gd name="T11" fmla="*/ 45 h 95"/>
                  <a:gd name="T12" fmla="*/ 30 w 54"/>
                  <a:gd name="T13" fmla="*/ 36 h 95"/>
                  <a:gd name="T14" fmla="*/ 35 w 54"/>
                  <a:gd name="T15" fmla="*/ 23 h 95"/>
                  <a:gd name="T16" fmla="*/ 30 w 54"/>
                  <a:gd name="T17" fmla="*/ 5 h 95"/>
                  <a:gd name="T18" fmla="*/ 17 w 54"/>
                  <a:gd name="T19" fmla="*/ 0 h 95"/>
                  <a:gd name="T20" fmla="*/ 9 w 54"/>
                  <a:gd name="T21" fmla="*/ 5 h 95"/>
                  <a:gd name="T22" fmla="*/ 4 w 54"/>
                  <a:gd name="T23" fmla="*/ 14 h 95"/>
                  <a:gd name="T24" fmla="*/ 0 w 54"/>
                  <a:gd name="T25" fmla="*/ 23 h 95"/>
                  <a:gd name="T26" fmla="*/ 4 w 54"/>
                  <a:gd name="T27" fmla="*/ 23 h 95"/>
                  <a:gd name="T28" fmla="*/ 9 w 54"/>
                  <a:gd name="T29" fmla="*/ 14 h 95"/>
                  <a:gd name="T30" fmla="*/ 13 w 54"/>
                  <a:gd name="T31" fmla="*/ 9 h 95"/>
                  <a:gd name="T32" fmla="*/ 22 w 54"/>
                  <a:gd name="T33" fmla="*/ 9 h 95"/>
                  <a:gd name="T34" fmla="*/ 26 w 54"/>
                  <a:gd name="T35" fmla="*/ 14 h 95"/>
                  <a:gd name="T36" fmla="*/ 26 w 54"/>
                  <a:gd name="T37" fmla="*/ 27 h 95"/>
                  <a:gd name="T38" fmla="*/ 22 w 54"/>
                  <a:gd name="T39" fmla="*/ 36 h 95"/>
                  <a:gd name="T40" fmla="*/ 17 w 54"/>
                  <a:gd name="T41" fmla="*/ 55 h 95"/>
                  <a:gd name="T42" fmla="*/ 0 w 54"/>
                  <a:gd name="T43" fmla="*/ 73 h 95"/>
                  <a:gd name="T44" fmla="*/ 0 w 54"/>
                  <a:gd name="T45" fmla="*/ 73 h 95"/>
                  <a:gd name="T46" fmla="*/ 35 w 54"/>
                  <a:gd name="T47" fmla="*/ 73 h 95"/>
                  <a:gd name="T48" fmla="*/ 39 w 54"/>
                  <a:gd name="T49" fmla="*/ 59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4" h="95">
                    <a:moveTo>
                      <a:pt x="54" y="77"/>
                    </a:moveTo>
                    <a:lnTo>
                      <a:pt x="54" y="77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12" y="89"/>
                    </a:lnTo>
                    <a:lnTo>
                      <a:pt x="30" y="59"/>
                    </a:lnTo>
                    <a:lnTo>
                      <a:pt x="42" y="47"/>
                    </a:lnTo>
                    <a:lnTo>
                      <a:pt x="48" y="30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35"/>
                    </a:lnTo>
                    <a:lnTo>
                      <a:pt x="30" y="47"/>
                    </a:lnTo>
                    <a:lnTo>
                      <a:pt x="24" y="71"/>
                    </a:lnTo>
                    <a:lnTo>
                      <a:pt x="0" y="95"/>
                    </a:lnTo>
                    <a:lnTo>
                      <a:pt x="48" y="95"/>
                    </a:lnTo>
                    <a:lnTo>
                      <a:pt x="54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276"/>
              <p:cNvSpPr>
                <a:spLocks/>
              </p:cNvSpPr>
              <p:nvPr/>
            </p:nvSpPr>
            <p:spPr bwMode="auto">
              <a:xfrm>
                <a:off x="3715" y="1252"/>
                <a:ext cx="57" cy="74"/>
              </a:xfrm>
              <a:custGeom>
                <a:avLst/>
                <a:gdLst>
                  <a:gd name="T0" fmla="*/ 22 w 78"/>
                  <a:gd name="T1" fmla="*/ 33 h 95"/>
                  <a:gd name="T2" fmla="*/ 0 w 78"/>
                  <a:gd name="T3" fmla="*/ 33 h 95"/>
                  <a:gd name="T4" fmla="*/ 0 w 78"/>
                  <a:gd name="T5" fmla="*/ 41 h 95"/>
                  <a:gd name="T6" fmla="*/ 22 w 78"/>
                  <a:gd name="T7" fmla="*/ 41 h 95"/>
                  <a:gd name="T8" fmla="*/ 22 w 78"/>
                  <a:gd name="T9" fmla="*/ 74 h 95"/>
                  <a:gd name="T10" fmla="*/ 31 w 78"/>
                  <a:gd name="T11" fmla="*/ 74 h 95"/>
                  <a:gd name="T12" fmla="*/ 31 w 78"/>
                  <a:gd name="T13" fmla="*/ 41 h 95"/>
                  <a:gd name="T14" fmla="*/ 57 w 78"/>
                  <a:gd name="T15" fmla="*/ 41 h 95"/>
                  <a:gd name="T16" fmla="*/ 57 w 78"/>
                  <a:gd name="T17" fmla="*/ 33 h 95"/>
                  <a:gd name="T18" fmla="*/ 31 w 78"/>
                  <a:gd name="T19" fmla="*/ 33 h 95"/>
                  <a:gd name="T20" fmla="*/ 31 w 78"/>
                  <a:gd name="T21" fmla="*/ 0 h 95"/>
                  <a:gd name="T22" fmla="*/ 22 w 78"/>
                  <a:gd name="T23" fmla="*/ 0 h 95"/>
                  <a:gd name="T24" fmla="*/ 22 w 78"/>
                  <a:gd name="T25" fmla="*/ 33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95">
                    <a:moveTo>
                      <a:pt x="30" y="42"/>
                    </a:moveTo>
                    <a:lnTo>
                      <a:pt x="0" y="42"/>
                    </a:lnTo>
                    <a:lnTo>
                      <a:pt x="0" y="53"/>
                    </a:lnTo>
                    <a:lnTo>
                      <a:pt x="30" y="53"/>
                    </a:lnTo>
                    <a:lnTo>
                      <a:pt x="30" y="95"/>
                    </a:lnTo>
                    <a:lnTo>
                      <a:pt x="42" y="95"/>
                    </a:lnTo>
                    <a:lnTo>
                      <a:pt x="42" y="53"/>
                    </a:lnTo>
                    <a:lnTo>
                      <a:pt x="78" y="53"/>
                    </a:lnTo>
                    <a:lnTo>
                      <a:pt x="78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277"/>
              <p:cNvSpPr>
                <a:spLocks noChangeArrowheads="1"/>
              </p:cNvSpPr>
              <p:nvPr/>
            </p:nvSpPr>
            <p:spPr bwMode="auto">
              <a:xfrm>
                <a:off x="3710" y="1591"/>
                <a:ext cx="62" cy="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7" name="Freeform 278"/>
              <p:cNvSpPr>
                <a:spLocks noEditPoints="1"/>
              </p:cNvSpPr>
              <p:nvPr/>
            </p:nvSpPr>
            <p:spPr bwMode="auto">
              <a:xfrm>
                <a:off x="2640" y="1248"/>
                <a:ext cx="576" cy="48"/>
              </a:xfrm>
              <a:custGeom>
                <a:avLst/>
                <a:gdLst>
                  <a:gd name="T0" fmla="*/ 0 w 801"/>
                  <a:gd name="T1" fmla="*/ 0 h 12"/>
                  <a:gd name="T2" fmla="*/ 21 w 801"/>
                  <a:gd name="T3" fmla="*/ 24 h 12"/>
                  <a:gd name="T4" fmla="*/ 51 w 801"/>
                  <a:gd name="T5" fmla="*/ 24 h 12"/>
                  <a:gd name="T6" fmla="*/ 120 w 801"/>
                  <a:gd name="T7" fmla="*/ 24 h 12"/>
                  <a:gd name="T8" fmla="*/ 198 w 801"/>
                  <a:gd name="T9" fmla="*/ 24 h 12"/>
                  <a:gd name="T10" fmla="*/ 279 w 801"/>
                  <a:gd name="T11" fmla="*/ 24 h 12"/>
                  <a:gd name="T12" fmla="*/ 365 w 801"/>
                  <a:gd name="T13" fmla="*/ 24 h 12"/>
                  <a:gd name="T14" fmla="*/ 447 w 801"/>
                  <a:gd name="T15" fmla="*/ 24 h 12"/>
                  <a:gd name="T16" fmla="*/ 516 w 801"/>
                  <a:gd name="T17" fmla="*/ 24 h 12"/>
                  <a:gd name="T18" fmla="*/ 550 w 801"/>
                  <a:gd name="T19" fmla="*/ 48 h 12"/>
                  <a:gd name="T20" fmla="*/ 576 w 801"/>
                  <a:gd name="T21" fmla="*/ 48 h 12"/>
                  <a:gd name="T22" fmla="*/ 576 w 801"/>
                  <a:gd name="T23" fmla="*/ 48 h 12"/>
                  <a:gd name="T24" fmla="*/ 550 w 801"/>
                  <a:gd name="T25" fmla="*/ 48 h 12"/>
                  <a:gd name="T26" fmla="*/ 516 w 801"/>
                  <a:gd name="T27" fmla="*/ 24 h 12"/>
                  <a:gd name="T28" fmla="*/ 447 w 801"/>
                  <a:gd name="T29" fmla="*/ 24 h 12"/>
                  <a:gd name="T30" fmla="*/ 365 w 801"/>
                  <a:gd name="T31" fmla="*/ 24 h 12"/>
                  <a:gd name="T32" fmla="*/ 279 w 801"/>
                  <a:gd name="T33" fmla="*/ 24 h 12"/>
                  <a:gd name="T34" fmla="*/ 198 w 801"/>
                  <a:gd name="T35" fmla="*/ 24 h 12"/>
                  <a:gd name="T36" fmla="*/ 120 w 801"/>
                  <a:gd name="T37" fmla="*/ 24 h 12"/>
                  <a:gd name="T38" fmla="*/ 51 w 801"/>
                  <a:gd name="T39" fmla="*/ 24 h 12"/>
                  <a:gd name="T40" fmla="*/ 21 w 801"/>
                  <a:gd name="T41" fmla="*/ 24 h 12"/>
                  <a:gd name="T42" fmla="*/ 0 w 801"/>
                  <a:gd name="T43" fmla="*/ 0 h 12"/>
                  <a:gd name="T44" fmla="*/ 0 w 801"/>
                  <a:gd name="T45" fmla="*/ 0 h 12"/>
                  <a:gd name="T46" fmla="*/ 0 w 801"/>
                  <a:gd name="T47" fmla="*/ 0 h 12"/>
                  <a:gd name="T48" fmla="*/ 0 w 801"/>
                  <a:gd name="T49" fmla="*/ 0 h 12"/>
                  <a:gd name="T50" fmla="*/ 0 w 801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1" h="12">
                    <a:moveTo>
                      <a:pt x="0" y="0"/>
                    </a:moveTo>
                    <a:lnTo>
                      <a:pt x="29" y="6"/>
                    </a:lnTo>
                    <a:lnTo>
                      <a:pt x="71" y="6"/>
                    </a:lnTo>
                    <a:lnTo>
                      <a:pt x="167" y="6"/>
                    </a:lnTo>
                    <a:lnTo>
                      <a:pt x="275" y="6"/>
                    </a:lnTo>
                    <a:lnTo>
                      <a:pt x="388" y="6"/>
                    </a:lnTo>
                    <a:lnTo>
                      <a:pt x="508" y="6"/>
                    </a:lnTo>
                    <a:lnTo>
                      <a:pt x="622" y="6"/>
                    </a:lnTo>
                    <a:lnTo>
                      <a:pt x="717" y="6"/>
                    </a:lnTo>
                    <a:lnTo>
                      <a:pt x="765" y="12"/>
                    </a:lnTo>
                    <a:lnTo>
                      <a:pt x="801" y="12"/>
                    </a:lnTo>
                    <a:lnTo>
                      <a:pt x="765" y="12"/>
                    </a:lnTo>
                    <a:lnTo>
                      <a:pt x="717" y="6"/>
                    </a:lnTo>
                    <a:lnTo>
                      <a:pt x="622" y="6"/>
                    </a:lnTo>
                    <a:lnTo>
                      <a:pt x="508" y="6"/>
                    </a:lnTo>
                    <a:lnTo>
                      <a:pt x="388" y="6"/>
                    </a:lnTo>
                    <a:lnTo>
                      <a:pt x="275" y="6"/>
                    </a:lnTo>
                    <a:lnTo>
                      <a:pt x="167" y="6"/>
                    </a:lnTo>
                    <a:lnTo>
                      <a:pt x="71" y="6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279"/>
              <p:cNvSpPr>
                <a:spLocks noEditPoints="1"/>
              </p:cNvSpPr>
              <p:nvPr/>
            </p:nvSpPr>
            <p:spPr bwMode="auto">
              <a:xfrm>
                <a:off x="2640" y="1488"/>
                <a:ext cx="586" cy="9"/>
              </a:xfrm>
              <a:custGeom>
                <a:avLst/>
                <a:gdLst>
                  <a:gd name="T0" fmla="*/ 0 w 801"/>
                  <a:gd name="T1" fmla="*/ 0 h 12"/>
                  <a:gd name="T2" fmla="*/ 21 w 801"/>
                  <a:gd name="T3" fmla="*/ 5 h 12"/>
                  <a:gd name="T4" fmla="*/ 52 w 801"/>
                  <a:gd name="T5" fmla="*/ 5 h 12"/>
                  <a:gd name="T6" fmla="*/ 122 w 801"/>
                  <a:gd name="T7" fmla="*/ 5 h 12"/>
                  <a:gd name="T8" fmla="*/ 201 w 801"/>
                  <a:gd name="T9" fmla="*/ 5 h 12"/>
                  <a:gd name="T10" fmla="*/ 284 w 801"/>
                  <a:gd name="T11" fmla="*/ 5 h 12"/>
                  <a:gd name="T12" fmla="*/ 372 w 801"/>
                  <a:gd name="T13" fmla="*/ 5 h 12"/>
                  <a:gd name="T14" fmla="*/ 455 w 801"/>
                  <a:gd name="T15" fmla="*/ 5 h 12"/>
                  <a:gd name="T16" fmla="*/ 525 w 801"/>
                  <a:gd name="T17" fmla="*/ 5 h 12"/>
                  <a:gd name="T18" fmla="*/ 560 w 801"/>
                  <a:gd name="T19" fmla="*/ 9 h 12"/>
                  <a:gd name="T20" fmla="*/ 586 w 801"/>
                  <a:gd name="T21" fmla="*/ 9 h 12"/>
                  <a:gd name="T22" fmla="*/ 586 w 801"/>
                  <a:gd name="T23" fmla="*/ 9 h 12"/>
                  <a:gd name="T24" fmla="*/ 560 w 801"/>
                  <a:gd name="T25" fmla="*/ 9 h 12"/>
                  <a:gd name="T26" fmla="*/ 525 w 801"/>
                  <a:gd name="T27" fmla="*/ 5 h 12"/>
                  <a:gd name="T28" fmla="*/ 455 w 801"/>
                  <a:gd name="T29" fmla="*/ 5 h 12"/>
                  <a:gd name="T30" fmla="*/ 372 w 801"/>
                  <a:gd name="T31" fmla="*/ 5 h 12"/>
                  <a:gd name="T32" fmla="*/ 284 w 801"/>
                  <a:gd name="T33" fmla="*/ 5 h 12"/>
                  <a:gd name="T34" fmla="*/ 201 w 801"/>
                  <a:gd name="T35" fmla="*/ 5 h 12"/>
                  <a:gd name="T36" fmla="*/ 122 w 801"/>
                  <a:gd name="T37" fmla="*/ 5 h 12"/>
                  <a:gd name="T38" fmla="*/ 52 w 801"/>
                  <a:gd name="T39" fmla="*/ 5 h 12"/>
                  <a:gd name="T40" fmla="*/ 21 w 801"/>
                  <a:gd name="T41" fmla="*/ 5 h 12"/>
                  <a:gd name="T42" fmla="*/ 0 w 801"/>
                  <a:gd name="T43" fmla="*/ 0 h 12"/>
                  <a:gd name="T44" fmla="*/ 0 w 801"/>
                  <a:gd name="T45" fmla="*/ 0 h 12"/>
                  <a:gd name="T46" fmla="*/ 0 w 801"/>
                  <a:gd name="T47" fmla="*/ 0 h 12"/>
                  <a:gd name="T48" fmla="*/ 0 w 801"/>
                  <a:gd name="T49" fmla="*/ 0 h 12"/>
                  <a:gd name="T50" fmla="*/ 0 w 801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1" h="12">
                    <a:moveTo>
                      <a:pt x="0" y="0"/>
                    </a:moveTo>
                    <a:lnTo>
                      <a:pt x="29" y="6"/>
                    </a:lnTo>
                    <a:lnTo>
                      <a:pt x="71" y="6"/>
                    </a:lnTo>
                    <a:lnTo>
                      <a:pt x="167" y="6"/>
                    </a:lnTo>
                    <a:lnTo>
                      <a:pt x="275" y="6"/>
                    </a:lnTo>
                    <a:lnTo>
                      <a:pt x="388" y="6"/>
                    </a:lnTo>
                    <a:lnTo>
                      <a:pt x="508" y="6"/>
                    </a:lnTo>
                    <a:lnTo>
                      <a:pt x="622" y="6"/>
                    </a:lnTo>
                    <a:lnTo>
                      <a:pt x="717" y="6"/>
                    </a:lnTo>
                    <a:lnTo>
                      <a:pt x="765" y="12"/>
                    </a:lnTo>
                    <a:lnTo>
                      <a:pt x="801" y="12"/>
                    </a:lnTo>
                    <a:lnTo>
                      <a:pt x="765" y="12"/>
                    </a:lnTo>
                    <a:lnTo>
                      <a:pt x="717" y="6"/>
                    </a:lnTo>
                    <a:lnTo>
                      <a:pt x="622" y="6"/>
                    </a:lnTo>
                    <a:lnTo>
                      <a:pt x="508" y="6"/>
                    </a:lnTo>
                    <a:lnTo>
                      <a:pt x="388" y="6"/>
                    </a:lnTo>
                    <a:lnTo>
                      <a:pt x="275" y="6"/>
                    </a:lnTo>
                    <a:lnTo>
                      <a:pt x="167" y="6"/>
                    </a:lnTo>
                    <a:lnTo>
                      <a:pt x="71" y="6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80"/>
              <p:cNvSpPr>
                <a:spLocks noEditPoints="1"/>
              </p:cNvSpPr>
              <p:nvPr/>
            </p:nvSpPr>
            <p:spPr bwMode="auto">
              <a:xfrm>
                <a:off x="2640" y="1680"/>
                <a:ext cx="586" cy="9"/>
              </a:xfrm>
              <a:custGeom>
                <a:avLst/>
                <a:gdLst>
                  <a:gd name="T0" fmla="*/ 0 w 801"/>
                  <a:gd name="T1" fmla="*/ 0 h 12"/>
                  <a:gd name="T2" fmla="*/ 21 w 801"/>
                  <a:gd name="T3" fmla="*/ 5 h 12"/>
                  <a:gd name="T4" fmla="*/ 52 w 801"/>
                  <a:gd name="T5" fmla="*/ 5 h 12"/>
                  <a:gd name="T6" fmla="*/ 122 w 801"/>
                  <a:gd name="T7" fmla="*/ 5 h 12"/>
                  <a:gd name="T8" fmla="*/ 201 w 801"/>
                  <a:gd name="T9" fmla="*/ 5 h 12"/>
                  <a:gd name="T10" fmla="*/ 284 w 801"/>
                  <a:gd name="T11" fmla="*/ 5 h 12"/>
                  <a:gd name="T12" fmla="*/ 372 w 801"/>
                  <a:gd name="T13" fmla="*/ 5 h 12"/>
                  <a:gd name="T14" fmla="*/ 455 w 801"/>
                  <a:gd name="T15" fmla="*/ 5 h 12"/>
                  <a:gd name="T16" fmla="*/ 525 w 801"/>
                  <a:gd name="T17" fmla="*/ 5 h 12"/>
                  <a:gd name="T18" fmla="*/ 560 w 801"/>
                  <a:gd name="T19" fmla="*/ 9 h 12"/>
                  <a:gd name="T20" fmla="*/ 586 w 801"/>
                  <a:gd name="T21" fmla="*/ 9 h 12"/>
                  <a:gd name="T22" fmla="*/ 586 w 801"/>
                  <a:gd name="T23" fmla="*/ 9 h 12"/>
                  <a:gd name="T24" fmla="*/ 560 w 801"/>
                  <a:gd name="T25" fmla="*/ 9 h 12"/>
                  <a:gd name="T26" fmla="*/ 525 w 801"/>
                  <a:gd name="T27" fmla="*/ 5 h 12"/>
                  <a:gd name="T28" fmla="*/ 455 w 801"/>
                  <a:gd name="T29" fmla="*/ 5 h 12"/>
                  <a:gd name="T30" fmla="*/ 372 w 801"/>
                  <a:gd name="T31" fmla="*/ 5 h 12"/>
                  <a:gd name="T32" fmla="*/ 284 w 801"/>
                  <a:gd name="T33" fmla="*/ 5 h 12"/>
                  <a:gd name="T34" fmla="*/ 201 w 801"/>
                  <a:gd name="T35" fmla="*/ 5 h 12"/>
                  <a:gd name="T36" fmla="*/ 122 w 801"/>
                  <a:gd name="T37" fmla="*/ 5 h 12"/>
                  <a:gd name="T38" fmla="*/ 52 w 801"/>
                  <a:gd name="T39" fmla="*/ 5 h 12"/>
                  <a:gd name="T40" fmla="*/ 21 w 801"/>
                  <a:gd name="T41" fmla="*/ 5 h 12"/>
                  <a:gd name="T42" fmla="*/ 0 w 801"/>
                  <a:gd name="T43" fmla="*/ 0 h 12"/>
                  <a:gd name="T44" fmla="*/ 0 w 801"/>
                  <a:gd name="T45" fmla="*/ 0 h 12"/>
                  <a:gd name="T46" fmla="*/ 0 w 801"/>
                  <a:gd name="T47" fmla="*/ 0 h 12"/>
                  <a:gd name="T48" fmla="*/ 0 w 801"/>
                  <a:gd name="T49" fmla="*/ 0 h 12"/>
                  <a:gd name="T50" fmla="*/ 0 w 801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1" h="12">
                    <a:moveTo>
                      <a:pt x="0" y="0"/>
                    </a:moveTo>
                    <a:lnTo>
                      <a:pt x="29" y="6"/>
                    </a:lnTo>
                    <a:lnTo>
                      <a:pt x="71" y="6"/>
                    </a:lnTo>
                    <a:lnTo>
                      <a:pt x="167" y="6"/>
                    </a:lnTo>
                    <a:lnTo>
                      <a:pt x="275" y="6"/>
                    </a:lnTo>
                    <a:lnTo>
                      <a:pt x="388" y="6"/>
                    </a:lnTo>
                    <a:lnTo>
                      <a:pt x="508" y="6"/>
                    </a:lnTo>
                    <a:lnTo>
                      <a:pt x="622" y="6"/>
                    </a:lnTo>
                    <a:lnTo>
                      <a:pt x="717" y="6"/>
                    </a:lnTo>
                    <a:lnTo>
                      <a:pt x="765" y="12"/>
                    </a:lnTo>
                    <a:lnTo>
                      <a:pt x="801" y="12"/>
                    </a:lnTo>
                    <a:lnTo>
                      <a:pt x="765" y="12"/>
                    </a:lnTo>
                    <a:lnTo>
                      <a:pt x="717" y="6"/>
                    </a:lnTo>
                    <a:lnTo>
                      <a:pt x="622" y="6"/>
                    </a:lnTo>
                    <a:lnTo>
                      <a:pt x="508" y="6"/>
                    </a:lnTo>
                    <a:lnTo>
                      <a:pt x="388" y="6"/>
                    </a:lnTo>
                    <a:lnTo>
                      <a:pt x="275" y="6"/>
                    </a:lnTo>
                    <a:lnTo>
                      <a:pt x="167" y="6"/>
                    </a:lnTo>
                    <a:lnTo>
                      <a:pt x="71" y="6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81"/>
              <p:cNvSpPr>
                <a:spLocks noChangeShapeType="1"/>
              </p:cNvSpPr>
              <p:nvPr/>
            </p:nvSpPr>
            <p:spPr bwMode="auto">
              <a:xfrm flipH="1">
                <a:off x="1968" y="768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82"/>
              <p:cNvSpPr>
                <a:spLocks noChangeShapeType="1"/>
              </p:cNvSpPr>
              <p:nvPr/>
            </p:nvSpPr>
            <p:spPr bwMode="auto">
              <a:xfrm>
                <a:off x="2496" y="12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283"/>
            <p:cNvSpPr>
              <a:spLocks/>
            </p:cNvSpPr>
            <p:nvPr/>
          </p:nvSpPr>
          <p:spPr bwMode="auto">
            <a:xfrm>
              <a:off x="2640" y="3408"/>
              <a:ext cx="39" cy="52"/>
            </a:xfrm>
            <a:custGeom>
              <a:avLst/>
              <a:gdLst>
                <a:gd name="T0" fmla="*/ 18 w 66"/>
                <a:gd name="T1" fmla="*/ 52 h 78"/>
                <a:gd name="T2" fmla="*/ 4 w 66"/>
                <a:gd name="T3" fmla="*/ 48 h 78"/>
                <a:gd name="T4" fmla="*/ 0 w 66"/>
                <a:gd name="T5" fmla="*/ 28 h 78"/>
                <a:gd name="T6" fmla="*/ 4 w 66"/>
                <a:gd name="T7" fmla="*/ 8 h 78"/>
                <a:gd name="T8" fmla="*/ 11 w 66"/>
                <a:gd name="T9" fmla="*/ 4 h 78"/>
                <a:gd name="T10" fmla="*/ 18 w 66"/>
                <a:gd name="T11" fmla="*/ 0 h 78"/>
                <a:gd name="T12" fmla="*/ 25 w 66"/>
                <a:gd name="T13" fmla="*/ 4 h 78"/>
                <a:gd name="T14" fmla="*/ 32 w 66"/>
                <a:gd name="T15" fmla="*/ 8 h 78"/>
                <a:gd name="T16" fmla="*/ 39 w 66"/>
                <a:gd name="T17" fmla="*/ 16 h 78"/>
                <a:gd name="T18" fmla="*/ 39 w 66"/>
                <a:gd name="T19" fmla="*/ 28 h 78"/>
                <a:gd name="T20" fmla="*/ 39 w 66"/>
                <a:gd name="T21" fmla="*/ 40 h 78"/>
                <a:gd name="T22" fmla="*/ 32 w 66"/>
                <a:gd name="T23" fmla="*/ 48 h 78"/>
                <a:gd name="T24" fmla="*/ 18 w 66"/>
                <a:gd name="T25" fmla="*/ 52 h 78"/>
                <a:gd name="T26" fmla="*/ 18 w 66"/>
                <a:gd name="T27" fmla="*/ 52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78">
                  <a:moveTo>
                    <a:pt x="30" y="78"/>
                  </a:moveTo>
                  <a:lnTo>
                    <a:pt x="6" y="72"/>
                  </a:lnTo>
                  <a:lnTo>
                    <a:pt x="0" y="4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12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54" y="7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84"/>
            <p:cNvSpPr>
              <a:spLocks/>
            </p:cNvSpPr>
            <p:nvPr/>
          </p:nvSpPr>
          <p:spPr bwMode="auto">
            <a:xfrm>
              <a:off x="672" y="2784"/>
              <a:ext cx="39" cy="52"/>
            </a:xfrm>
            <a:custGeom>
              <a:avLst/>
              <a:gdLst>
                <a:gd name="T0" fmla="*/ 18 w 66"/>
                <a:gd name="T1" fmla="*/ 52 h 78"/>
                <a:gd name="T2" fmla="*/ 4 w 66"/>
                <a:gd name="T3" fmla="*/ 48 h 78"/>
                <a:gd name="T4" fmla="*/ 0 w 66"/>
                <a:gd name="T5" fmla="*/ 28 h 78"/>
                <a:gd name="T6" fmla="*/ 4 w 66"/>
                <a:gd name="T7" fmla="*/ 8 h 78"/>
                <a:gd name="T8" fmla="*/ 11 w 66"/>
                <a:gd name="T9" fmla="*/ 4 h 78"/>
                <a:gd name="T10" fmla="*/ 18 w 66"/>
                <a:gd name="T11" fmla="*/ 0 h 78"/>
                <a:gd name="T12" fmla="*/ 25 w 66"/>
                <a:gd name="T13" fmla="*/ 4 h 78"/>
                <a:gd name="T14" fmla="*/ 32 w 66"/>
                <a:gd name="T15" fmla="*/ 8 h 78"/>
                <a:gd name="T16" fmla="*/ 39 w 66"/>
                <a:gd name="T17" fmla="*/ 16 h 78"/>
                <a:gd name="T18" fmla="*/ 39 w 66"/>
                <a:gd name="T19" fmla="*/ 28 h 78"/>
                <a:gd name="T20" fmla="*/ 39 w 66"/>
                <a:gd name="T21" fmla="*/ 40 h 78"/>
                <a:gd name="T22" fmla="*/ 32 w 66"/>
                <a:gd name="T23" fmla="*/ 48 h 78"/>
                <a:gd name="T24" fmla="*/ 18 w 66"/>
                <a:gd name="T25" fmla="*/ 52 h 78"/>
                <a:gd name="T26" fmla="*/ 18 w 66"/>
                <a:gd name="T27" fmla="*/ 52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78">
                  <a:moveTo>
                    <a:pt x="30" y="78"/>
                  </a:moveTo>
                  <a:lnTo>
                    <a:pt x="6" y="72"/>
                  </a:lnTo>
                  <a:lnTo>
                    <a:pt x="0" y="4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12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54" y="7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" name="Group 285"/>
          <p:cNvGrpSpPr>
            <a:grpSpLocks/>
          </p:cNvGrpSpPr>
          <p:nvPr/>
        </p:nvGrpSpPr>
        <p:grpSpPr bwMode="auto">
          <a:xfrm>
            <a:off x="5394225" y="4304970"/>
            <a:ext cx="2618491" cy="2486807"/>
            <a:chOff x="1104" y="960"/>
            <a:chExt cx="3313" cy="2349"/>
          </a:xfrm>
        </p:grpSpPr>
        <p:sp>
          <p:nvSpPr>
            <p:cNvPr id="143" name="Line 286"/>
            <p:cNvSpPr>
              <a:spLocks noChangeShapeType="1"/>
            </p:cNvSpPr>
            <p:nvPr/>
          </p:nvSpPr>
          <p:spPr bwMode="auto">
            <a:xfrm>
              <a:off x="1296" y="187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4" name="Picture 2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" t="3868" r="7166" b="10921"/>
            <a:stretch>
              <a:fillRect/>
            </a:stretch>
          </p:blipFill>
          <p:spPr bwMode="auto">
            <a:xfrm>
              <a:off x="1200" y="1152"/>
              <a:ext cx="3169" cy="2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45" name="Object 288"/>
            <p:cNvGraphicFramePr>
              <a:graphicFrameLocks noChangeAspect="1"/>
            </p:cNvGraphicFramePr>
            <p:nvPr/>
          </p:nvGraphicFramePr>
          <p:xfrm>
            <a:off x="1536" y="2016"/>
            <a:ext cx="28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7646" imgH="228402" progId="Equation.DSMT4">
                    <p:embed/>
                  </p:oleObj>
                </mc:Choice>
                <mc:Fallback>
                  <p:oleObj name="Equation" r:id="rId4" imgW="177646" imgH="228402" progId="Equation.DSMT4">
                    <p:embed/>
                    <p:pic>
                      <p:nvPicPr>
                        <p:cNvPr id="145" name="Object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016"/>
                          <a:ext cx="28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" name="Object 289"/>
            <p:cNvGraphicFramePr>
              <a:graphicFrameLocks noChangeAspect="1"/>
            </p:cNvGraphicFramePr>
            <p:nvPr/>
          </p:nvGraphicFramePr>
          <p:xfrm>
            <a:off x="3744" y="1920"/>
            <a:ext cx="30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146" name="Object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920"/>
                          <a:ext cx="30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290"/>
            <p:cNvGraphicFramePr>
              <a:graphicFrameLocks noChangeAspect="1"/>
            </p:cNvGraphicFramePr>
            <p:nvPr/>
          </p:nvGraphicFramePr>
          <p:xfrm>
            <a:off x="2544" y="960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0335" imgH="164957" progId="Equation.DSMT4">
                    <p:embed/>
                  </p:oleObj>
                </mc:Choice>
                <mc:Fallback>
                  <p:oleObj name="Equation" r:id="rId8" imgW="190335" imgH="164957" progId="Equation.DSMT4">
                    <p:embed/>
                    <p:pic>
                      <p:nvPicPr>
                        <p:cNvPr id="147" name="Object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960"/>
                          <a:ext cx="30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291"/>
            <p:cNvGraphicFramePr>
              <a:graphicFrameLocks noChangeAspect="1"/>
            </p:cNvGraphicFramePr>
            <p:nvPr/>
          </p:nvGraphicFramePr>
          <p:xfrm>
            <a:off x="2160" y="1632"/>
            <a:ext cx="18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148" name="Object 2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632"/>
                          <a:ext cx="180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292"/>
            <p:cNvGraphicFramePr>
              <a:graphicFrameLocks noChangeAspect="1"/>
            </p:cNvGraphicFramePr>
            <p:nvPr/>
          </p:nvGraphicFramePr>
          <p:xfrm>
            <a:off x="3216" y="2592"/>
            <a:ext cx="18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149" name="Object 2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592"/>
                          <a:ext cx="180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293"/>
            <p:cNvGraphicFramePr>
              <a:graphicFrameLocks noChangeAspect="1"/>
            </p:cNvGraphicFramePr>
            <p:nvPr/>
          </p:nvGraphicFramePr>
          <p:xfrm>
            <a:off x="1104" y="1680"/>
            <a:ext cx="314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7646" imgH="571004" progId="Equation.DSMT4">
                    <p:embed/>
                  </p:oleObj>
                </mc:Choice>
                <mc:Fallback>
                  <p:oleObj name="Equation" r:id="rId13" imgW="177646" imgH="571004" progId="Equation.DSMT4">
                    <p:embed/>
                    <p:pic>
                      <p:nvPicPr>
                        <p:cNvPr id="150" name="Object 2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680"/>
                          <a:ext cx="314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294"/>
            <p:cNvGraphicFramePr>
              <a:graphicFrameLocks noChangeAspect="1"/>
            </p:cNvGraphicFramePr>
            <p:nvPr/>
          </p:nvGraphicFramePr>
          <p:xfrm>
            <a:off x="4080" y="1728"/>
            <a:ext cx="337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417" imgH="571252" progId="Equation.DSMT4">
                    <p:embed/>
                  </p:oleObj>
                </mc:Choice>
                <mc:Fallback>
                  <p:oleObj name="Equation" r:id="rId15" imgW="190417" imgH="571252" progId="Equation.DSMT4">
                    <p:embed/>
                    <p:pic>
                      <p:nvPicPr>
                        <p:cNvPr id="151" name="Object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728"/>
                          <a:ext cx="337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295"/>
            <p:cNvGraphicFramePr>
              <a:graphicFrameLocks noChangeAspect="1"/>
            </p:cNvGraphicFramePr>
            <p:nvPr/>
          </p:nvGraphicFramePr>
          <p:xfrm>
            <a:off x="1536" y="960"/>
            <a:ext cx="224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90" imgH="228402" progId="Equation.DSMT4">
                    <p:embed/>
                  </p:oleObj>
                </mc:Choice>
                <mc:Fallback>
                  <p:oleObj name="Equation" r:id="rId17" imgW="126890" imgH="228402" progId="Equation.DSMT4">
                    <p:embed/>
                    <p:pic>
                      <p:nvPicPr>
                        <p:cNvPr id="152" name="Object 2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960"/>
                          <a:ext cx="224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296"/>
            <p:cNvGraphicFramePr>
              <a:graphicFrameLocks noChangeAspect="1"/>
            </p:cNvGraphicFramePr>
            <p:nvPr/>
          </p:nvGraphicFramePr>
          <p:xfrm>
            <a:off x="3696" y="1008"/>
            <a:ext cx="246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39700" imgH="228600" progId="Equation.DSMT4">
                    <p:embed/>
                  </p:oleObj>
                </mc:Choice>
                <mc:Fallback>
                  <p:oleObj name="Equation" r:id="rId19" imgW="139700" imgH="228600" progId="Equation.DSMT4">
                    <p:embed/>
                    <p:pic>
                      <p:nvPicPr>
                        <p:cNvPr id="153" name="Object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008"/>
                          <a:ext cx="246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" name="Line 297"/>
            <p:cNvSpPr>
              <a:spLocks noChangeShapeType="1"/>
            </p:cNvSpPr>
            <p:nvPr/>
          </p:nvSpPr>
          <p:spPr bwMode="auto">
            <a:xfrm>
              <a:off x="1344" y="1392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298"/>
            <p:cNvSpPr>
              <a:spLocks noChangeShapeType="1"/>
            </p:cNvSpPr>
            <p:nvPr/>
          </p:nvSpPr>
          <p:spPr bwMode="auto">
            <a:xfrm flipH="1">
              <a:off x="3552" y="1392"/>
              <a:ext cx="5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725168"/>
              </p:ext>
            </p:extLst>
          </p:nvPr>
        </p:nvGraphicFramePr>
        <p:xfrm>
          <a:off x="8167431" y="4258810"/>
          <a:ext cx="3920059" cy="248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82700" imgH="812800" progId="Equation.3">
                  <p:embed/>
                </p:oleObj>
              </mc:Choice>
              <mc:Fallback>
                <p:oleObj name="Equation" r:id="rId21" imgW="1282700" imgH="812800" progId="Equation.3">
                  <p:embed/>
                  <p:pic>
                    <p:nvPicPr>
                      <p:cNvPr id="156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431" y="4258810"/>
                        <a:ext cx="3920059" cy="2482047"/>
                      </a:xfrm>
                      <a:prstGeom prst="rect">
                        <a:avLst/>
                      </a:prstGeom>
                      <a:noFill/>
                      <a:ln w="63500" cmpd="thickThin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40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9" y="0"/>
            <a:ext cx="10154104" cy="127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98" y="1270906"/>
            <a:ext cx="5171760" cy="274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198" y="144119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is induced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circuit whenever the flux linking (i.e., passing through) the circuit </a:t>
            </a: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changing.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Faraday’s law, the voltage induced in the coil is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 the number of turns and time rate of change of the flux linkages </a:t>
            </a:r>
            <a:b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38" y="5715000"/>
            <a:ext cx="1978658" cy="10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28361A-7E8D-4A9F-8F84-013B5F71161C}" type="slidenum">
              <a:rPr lang="en-US" altLang="en-US" sz="10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06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6985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Mutual Inductance (Equivalent Circuits)</a:t>
            </a:r>
          </a:p>
        </p:txBody>
      </p:sp>
      <p:graphicFrame>
        <p:nvGraphicFramePr>
          <p:cNvPr id="2050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110026"/>
              </p:ext>
            </p:extLst>
          </p:nvPr>
        </p:nvGraphicFramePr>
        <p:xfrm>
          <a:off x="935037" y="650874"/>
          <a:ext cx="1436688" cy="280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igura" r:id="rId2" imgW="911160" imgH="1554480" progId="Word.Picture.8">
                  <p:embed/>
                </p:oleObj>
              </mc:Choice>
              <mc:Fallback>
                <p:oleObj name="Figura" r:id="rId2" imgW="911160" imgH="1554480" progId="Word.Picture.8">
                  <p:embed/>
                  <p:pic>
                    <p:nvPicPr>
                      <p:cNvPr id="205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7" y="650874"/>
                        <a:ext cx="1436688" cy="2804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298433"/>
              </p:ext>
            </p:extLst>
          </p:nvPr>
        </p:nvGraphicFramePr>
        <p:xfrm>
          <a:off x="2793205" y="650874"/>
          <a:ext cx="2736057" cy="2626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876190" imgH="1800476" progId="Paint.Picture">
                  <p:embed/>
                </p:oleObj>
              </mc:Choice>
              <mc:Fallback>
                <p:oleObj name="Bitmap Image" r:id="rId4" imgW="1876190" imgH="1800476" progId="Paint.Picture">
                  <p:embed/>
                  <p:pic>
                    <p:nvPicPr>
                      <p:cNvPr id="2051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205" y="650874"/>
                        <a:ext cx="2736057" cy="2626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803130"/>
              </p:ext>
            </p:extLst>
          </p:nvPr>
        </p:nvGraphicFramePr>
        <p:xfrm>
          <a:off x="2469355" y="2419349"/>
          <a:ext cx="323850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152280" progId="Equation.3">
                  <p:embed/>
                </p:oleObj>
              </mc:Choice>
              <mc:Fallback>
                <p:oleObj name="Equation" r:id="rId6" imgW="215640" imgH="152280" progId="Equation.3">
                  <p:embed/>
                  <p:pic>
                    <p:nvPicPr>
                      <p:cNvPr id="2052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355" y="2419349"/>
                        <a:ext cx="323850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24277"/>
              </p:ext>
            </p:extLst>
          </p:nvPr>
        </p:nvGraphicFramePr>
        <p:xfrm>
          <a:off x="8154988" y="999989"/>
          <a:ext cx="3375068" cy="14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457200" progId="Equation.3">
                  <p:embed/>
                </p:oleObj>
              </mc:Choice>
              <mc:Fallback>
                <p:oleObj name="Equation" r:id="rId8" imgW="1091880" imgH="457200" progId="Equation.3">
                  <p:embed/>
                  <p:pic>
                    <p:nvPicPr>
                      <p:cNvPr id="2054" name="Object 1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999989"/>
                        <a:ext cx="3375068" cy="141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52160"/>
              </p:ext>
            </p:extLst>
          </p:nvPr>
        </p:nvGraphicFramePr>
        <p:xfrm>
          <a:off x="753269" y="4036218"/>
          <a:ext cx="6893512" cy="28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igura" r:id="rId10" imgW="3341520" imgH="1194480" progId="Word.Picture.8">
                  <p:embed/>
                </p:oleObj>
              </mc:Choice>
              <mc:Fallback>
                <p:oleObj name="Figura" r:id="rId10" imgW="3341520" imgH="1194480" progId="Word.Picture.8">
                  <p:embed/>
                  <p:pic>
                    <p:nvPicPr>
                      <p:cNvPr id="2055" name="Object 1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69" y="4036218"/>
                        <a:ext cx="6893512" cy="2821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87983"/>
              </p:ext>
            </p:extLst>
          </p:nvPr>
        </p:nvGraphicFramePr>
        <p:xfrm>
          <a:off x="8051006" y="2971801"/>
          <a:ext cx="2621756" cy="146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482400" progId="Equation.3">
                  <p:embed/>
                </p:oleObj>
              </mc:Choice>
              <mc:Fallback>
                <p:oleObj name="Equation" r:id="rId12" imgW="1002960" imgH="482400" progId="Equation.3">
                  <p:embed/>
                  <p:pic>
                    <p:nvPicPr>
                      <p:cNvPr id="2058" name="Object 1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006" y="2971801"/>
                        <a:ext cx="2621756" cy="1461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7972549" y="5523112"/>
            <a:ext cx="4333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الأشارة سالبة تعني الجهد المتبادل يساعد التيار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58124" y="4793564"/>
            <a:ext cx="4333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الأشارة الموجبة  تعني الجهد المتبادل يعاكس التيار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6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74AF1D9-3B49-4D40-AE98-750690E44BFF}" type="slidenum">
              <a:rPr lang="en-US" altLang="zh-CN" sz="1400"/>
              <a:pPr eaLnBrk="1" hangingPunct="1"/>
              <a:t>21</a:t>
            </a:fld>
            <a:endParaRPr lang="en-US" altLang="zh-CN" sz="1400"/>
          </a:p>
        </p:txBody>
      </p:sp>
      <p:sp>
        <p:nvSpPr>
          <p:cNvPr id="8203" name="Text Box 305"/>
          <p:cNvSpPr txBox="1">
            <a:spLocks noChangeArrowheads="1"/>
          </p:cNvSpPr>
          <p:nvPr/>
        </p:nvSpPr>
        <p:spPr bwMode="auto">
          <a:xfrm>
            <a:off x="4833680" y="-115098"/>
            <a:ext cx="45875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</a:rPr>
              <a:t>Dot convention</a:t>
            </a:r>
          </a:p>
        </p:txBody>
      </p:sp>
      <p:grpSp>
        <p:nvGrpSpPr>
          <p:cNvPr id="154" name="Group 300"/>
          <p:cNvGrpSpPr>
            <a:grpSpLocks/>
          </p:cNvGrpSpPr>
          <p:nvPr/>
        </p:nvGrpSpPr>
        <p:grpSpPr bwMode="auto">
          <a:xfrm>
            <a:off x="628959" y="78637"/>
            <a:ext cx="4251641" cy="3311455"/>
            <a:chOff x="336" y="2256"/>
            <a:chExt cx="2688" cy="1728"/>
          </a:xfrm>
        </p:grpSpPr>
        <p:grpSp>
          <p:nvGrpSpPr>
            <p:cNvPr id="155" name="Group 151"/>
            <p:cNvGrpSpPr>
              <a:grpSpLocks/>
            </p:cNvGrpSpPr>
            <p:nvPr/>
          </p:nvGrpSpPr>
          <p:grpSpPr bwMode="auto">
            <a:xfrm>
              <a:off x="336" y="2256"/>
              <a:ext cx="2688" cy="1728"/>
              <a:chOff x="288" y="288"/>
              <a:chExt cx="3497" cy="2160"/>
            </a:xfrm>
          </p:grpSpPr>
          <p:sp>
            <p:nvSpPr>
              <p:cNvPr id="158" name="Freeform 152"/>
              <p:cNvSpPr>
                <a:spLocks/>
              </p:cNvSpPr>
              <p:nvPr/>
            </p:nvSpPr>
            <p:spPr bwMode="auto">
              <a:xfrm>
                <a:off x="327" y="1683"/>
                <a:ext cx="752" cy="1"/>
              </a:xfrm>
              <a:custGeom>
                <a:avLst/>
                <a:gdLst>
                  <a:gd name="T0" fmla="*/ 0 w 1029"/>
                  <a:gd name="T1" fmla="*/ 0 h 1"/>
                  <a:gd name="T2" fmla="*/ 752 w 1029"/>
                  <a:gd name="T3" fmla="*/ 0 h 1"/>
                  <a:gd name="T4" fmla="*/ 0 w 1029"/>
                  <a:gd name="T5" fmla="*/ 0 h 1"/>
                  <a:gd name="T6" fmla="*/ 0 w 102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9" h="1">
                    <a:moveTo>
                      <a:pt x="0" y="0"/>
                    </a:moveTo>
                    <a:lnTo>
                      <a:pt x="10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3"/>
              <p:cNvSpPr>
                <a:spLocks/>
              </p:cNvSpPr>
              <p:nvPr/>
            </p:nvSpPr>
            <p:spPr bwMode="auto">
              <a:xfrm>
                <a:off x="1573" y="1113"/>
                <a:ext cx="1" cy="626"/>
              </a:xfrm>
              <a:custGeom>
                <a:avLst/>
                <a:gdLst>
                  <a:gd name="T0" fmla="*/ 0 w 1"/>
                  <a:gd name="T1" fmla="*/ 626 h 806"/>
                  <a:gd name="T2" fmla="*/ 0 w 1"/>
                  <a:gd name="T3" fmla="*/ 0 h 806"/>
                  <a:gd name="T4" fmla="*/ 0 w 1"/>
                  <a:gd name="T5" fmla="*/ 626 h 806"/>
                  <a:gd name="T6" fmla="*/ 0 w 1"/>
                  <a:gd name="T7" fmla="*/ 626 h 8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806">
                    <a:moveTo>
                      <a:pt x="0" y="806"/>
                    </a:moveTo>
                    <a:lnTo>
                      <a:pt x="0" y="0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54"/>
              <p:cNvSpPr>
                <a:spLocks noEditPoints="1"/>
              </p:cNvSpPr>
              <p:nvPr/>
            </p:nvSpPr>
            <p:spPr bwMode="auto">
              <a:xfrm>
                <a:off x="1442" y="942"/>
                <a:ext cx="131" cy="171"/>
              </a:xfrm>
              <a:custGeom>
                <a:avLst/>
                <a:gdLst>
                  <a:gd name="T0" fmla="*/ 131 w 179"/>
                  <a:gd name="T1" fmla="*/ 171 h 221"/>
                  <a:gd name="T2" fmla="*/ 127 w 179"/>
                  <a:gd name="T3" fmla="*/ 134 h 221"/>
                  <a:gd name="T4" fmla="*/ 123 w 179"/>
                  <a:gd name="T5" fmla="*/ 101 h 221"/>
                  <a:gd name="T6" fmla="*/ 110 w 179"/>
                  <a:gd name="T7" fmla="*/ 74 h 221"/>
                  <a:gd name="T8" fmla="*/ 92 w 179"/>
                  <a:gd name="T9" fmla="*/ 50 h 221"/>
                  <a:gd name="T10" fmla="*/ 75 w 179"/>
                  <a:gd name="T11" fmla="*/ 28 h 221"/>
                  <a:gd name="T12" fmla="*/ 53 w 179"/>
                  <a:gd name="T13" fmla="*/ 14 h 221"/>
                  <a:gd name="T14" fmla="*/ 26 w 179"/>
                  <a:gd name="T15" fmla="*/ 5 h 221"/>
                  <a:gd name="T16" fmla="*/ 0 w 179"/>
                  <a:gd name="T17" fmla="*/ 0 h 221"/>
                  <a:gd name="T18" fmla="*/ 0 w 179"/>
                  <a:gd name="T19" fmla="*/ 0 h 221"/>
                  <a:gd name="T20" fmla="*/ 26 w 179"/>
                  <a:gd name="T21" fmla="*/ 5 h 221"/>
                  <a:gd name="T22" fmla="*/ 53 w 179"/>
                  <a:gd name="T23" fmla="*/ 14 h 221"/>
                  <a:gd name="T24" fmla="*/ 75 w 179"/>
                  <a:gd name="T25" fmla="*/ 28 h 221"/>
                  <a:gd name="T26" fmla="*/ 92 w 179"/>
                  <a:gd name="T27" fmla="*/ 50 h 221"/>
                  <a:gd name="T28" fmla="*/ 110 w 179"/>
                  <a:gd name="T29" fmla="*/ 74 h 221"/>
                  <a:gd name="T30" fmla="*/ 123 w 179"/>
                  <a:gd name="T31" fmla="*/ 101 h 221"/>
                  <a:gd name="T32" fmla="*/ 127 w 179"/>
                  <a:gd name="T33" fmla="*/ 134 h 221"/>
                  <a:gd name="T34" fmla="*/ 131 w 179"/>
                  <a:gd name="T35" fmla="*/ 171 h 221"/>
                  <a:gd name="T36" fmla="*/ 131 w 179"/>
                  <a:gd name="T37" fmla="*/ 171 h 221"/>
                  <a:gd name="T38" fmla="*/ 131 w 179"/>
                  <a:gd name="T39" fmla="*/ 171 h 221"/>
                  <a:gd name="T40" fmla="*/ 131 w 179"/>
                  <a:gd name="T41" fmla="*/ 171 h 221"/>
                  <a:gd name="T42" fmla="*/ 131 w 179"/>
                  <a:gd name="T43" fmla="*/ 171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179" y="221"/>
                    </a:moveTo>
                    <a:lnTo>
                      <a:pt x="174" y="173"/>
                    </a:lnTo>
                    <a:lnTo>
                      <a:pt x="168" y="131"/>
                    </a:lnTo>
                    <a:lnTo>
                      <a:pt x="150" y="95"/>
                    </a:lnTo>
                    <a:lnTo>
                      <a:pt x="126" y="65"/>
                    </a:lnTo>
                    <a:lnTo>
                      <a:pt x="102" y="36"/>
                    </a:lnTo>
                    <a:lnTo>
                      <a:pt x="72" y="18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36" y="6"/>
                    </a:lnTo>
                    <a:lnTo>
                      <a:pt x="72" y="18"/>
                    </a:lnTo>
                    <a:lnTo>
                      <a:pt x="102" y="36"/>
                    </a:lnTo>
                    <a:lnTo>
                      <a:pt x="126" y="65"/>
                    </a:lnTo>
                    <a:lnTo>
                      <a:pt x="150" y="95"/>
                    </a:lnTo>
                    <a:lnTo>
                      <a:pt x="168" y="131"/>
                    </a:lnTo>
                    <a:lnTo>
                      <a:pt x="174" y="173"/>
                    </a:lnTo>
                    <a:lnTo>
                      <a:pt x="179" y="221"/>
                    </a:lnTo>
                    <a:close/>
                    <a:moveTo>
                      <a:pt x="179" y="221"/>
                    </a:moveTo>
                    <a:lnTo>
                      <a:pt x="179" y="22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55"/>
              <p:cNvSpPr>
                <a:spLocks noEditPoints="1"/>
              </p:cNvSpPr>
              <p:nvPr/>
            </p:nvSpPr>
            <p:spPr bwMode="auto">
              <a:xfrm>
                <a:off x="1311" y="942"/>
                <a:ext cx="131" cy="171"/>
              </a:xfrm>
              <a:custGeom>
                <a:avLst/>
                <a:gdLst>
                  <a:gd name="T0" fmla="*/ 131 w 179"/>
                  <a:gd name="T1" fmla="*/ 0 h 221"/>
                  <a:gd name="T2" fmla="*/ 105 w 179"/>
                  <a:gd name="T3" fmla="*/ 5 h 221"/>
                  <a:gd name="T4" fmla="*/ 83 w 179"/>
                  <a:gd name="T5" fmla="*/ 14 h 221"/>
                  <a:gd name="T6" fmla="*/ 61 w 179"/>
                  <a:gd name="T7" fmla="*/ 28 h 221"/>
                  <a:gd name="T8" fmla="*/ 39 w 179"/>
                  <a:gd name="T9" fmla="*/ 50 h 221"/>
                  <a:gd name="T10" fmla="*/ 22 w 179"/>
                  <a:gd name="T11" fmla="*/ 74 h 221"/>
                  <a:gd name="T12" fmla="*/ 9 w 179"/>
                  <a:gd name="T13" fmla="*/ 101 h 221"/>
                  <a:gd name="T14" fmla="*/ 4 w 179"/>
                  <a:gd name="T15" fmla="*/ 134 h 221"/>
                  <a:gd name="T16" fmla="*/ 0 w 179"/>
                  <a:gd name="T17" fmla="*/ 171 h 221"/>
                  <a:gd name="T18" fmla="*/ 0 w 179"/>
                  <a:gd name="T19" fmla="*/ 171 h 221"/>
                  <a:gd name="T20" fmla="*/ 4 w 179"/>
                  <a:gd name="T21" fmla="*/ 134 h 221"/>
                  <a:gd name="T22" fmla="*/ 9 w 179"/>
                  <a:gd name="T23" fmla="*/ 101 h 221"/>
                  <a:gd name="T24" fmla="*/ 22 w 179"/>
                  <a:gd name="T25" fmla="*/ 74 h 221"/>
                  <a:gd name="T26" fmla="*/ 39 w 179"/>
                  <a:gd name="T27" fmla="*/ 50 h 221"/>
                  <a:gd name="T28" fmla="*/ 61 w 179"/>
                  <a:gd name="T29" fmla="*/ 28 h 221"/>
                  <a:gd name="T30" fmla="*/ 83 w 179"/>
                  <a:gd name="T31" fmla="*/ 14 h 221"/>
                  <a:gd name="T32" fmla="*/ 105 w 179"/>
                  <a:gd name="T33" fmla="*/ 5 h 221"/>
                  <a:gd name="T34" fmla="*/ 131 w 179"/>
                  <a:gd name="T35" fmla="*/ 0 h 221"/>
                  <a:gd name="T36" fmla="*/ 131 w 179"/>
                  <a:gd name="T37" fmla="*/ 0 h 221"/>
                  <a:gd name="T38" fmla="*/ 131 w 179"/>
                  <a:gd name="T39" fmla="*/ 0 h 221"/>
                  <a:gd name="T40" fmla="*/ 131 w 179"/>
                  <a:gd name="T41" fmla="*/ 0 h 221"/>
                  <a:gd name="T42" fmla="*/ 131 w 179"/>
                  <a:gd name="T43" fmla="*/ 0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179" y="0"/>
                    </a:moveTo>
                    <a:lnTo>
                      <a:pt x="143" y="6"/>
                    </a:lnTo>
                    <a:lnTo>
                      <a:pt x="113" y="18"/>
                    </a:lnTo>
                    <a:lnTo>
                      <a:pt x="83" y="36"/>
                    </a:lnTo>
                    <a:lnTo>
                      <a:pt x="53" y="65"/>
                    </a:lnTo>
                    <a:lnTo>
                      <a:pt x="30" y="95"/>
                    </a:lnTo>
                    <a:lnTo>
                      <a:pt x="12" y="131"/>
                    </a:lnTo>
                    <a:lnTo>
                      <a:pt x="6" y="173"/>
                    </a:lnTo>
                    <a:lnTo>
                      <a:pt x="0" y="221"/>
                    </a:lnTo>
                    <a:lnTo>
                      <a:pt x="6" y="173"/>
                    </a:lnTo>
                    <a:lnTo>
                      <a:pt x="12" y="131"/>
                    </a:lnTo>
                    <a:lnTo>
                      <a:pt x="30" y="95"/>
                    </a:lnTo>
                    <a:lnTo>
                      <a:pt x="53" y="65"/>
                    </a:lnTo>
                    <a:lnTo>
                      <a:pt x="83" y="36"/>
                    </a:lnTo>
                    <a:lnTo>
                      <a:pt x="113" y="18"/>
                    </a:lnTo>
                    <a:lnTo>
                      <a:pt x="143" y="6"/>
                    </a:lnTo>
                    <a:lnTo>
                      <a:pt x="179" y="0"/>
                    </a:lnTo>
                    <a:close/>
                    <a:moveTo>
                      <a:pt x="179" y="0"/>
                    </a:move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56"/>
              <p:cNvSpPr>
                <a:spLocks noEditPoints="1"/>
              </p:cNvSpPr>
              <p:nvPr/>
            </p:nvSpPr>
            <p:spPr bwMode="auto">
              <a:xfrm>
                <a:off x="1311" y="1113"/>
                <a:ext cx="1" cy="626"/>
              </a:xfrm>
              <a:custGeom>
                <a:avLst/>
                <a:gdLst>
                  <a:gd name="T0" fmla="*/ 0 w 1"/>
                  <a:gd name="T1" fmla="*/ 0 h 806"/>
                  <a:gd name="T2" fmla="*/ 0 w 1"/>
                  <a:gd name="T3" fmla="*/ 626 h 806"/>
                  <a:gd name="T4" fmla="*/ 0 w 1"/>
                  <a:gd name="T5" fmla="*/ 0 h 806"/>
                  <a:gd name="T6" fmla="*/ 0 w 1"/>
                  <a:gd name="T7" fmla="*/ 0 h 806"/>
                  <a:gd name="T8" fmla="*/ 0 w 1"/>
                  <a:gd name="T9" fmla="*/ 0 h 806"/>
                  <a:gd name="T10" fmla="*/ 0 w 1"/>
                  <a:gd name="T11" fmla="*/ 0 h 806"/>
                  <a:gd name="T12" fmla="*/ 0 w 1"/>
                  <a:gd name="T13" fmla="*/ 0 h 8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806">
                    <a:moveTo>
                      <a:pt x="0" y="0"/>
                    </a:moveTo>
                    <a:lnTo>
                      <a:pt x="0" y="8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57"/>
              <p:cNvSpPr>
                <a:spLocks noEditPoints="1"/>
              </p:cNvSpPr>
              <p:nvPr/>
            </p:nvSpPr>
            <p:spPr bwMode="auto">
              <a:xfrm>
                <a:off x="1311" y="1739"/>
                <a:ext cx="131" cy="172"/>
              </a:xfrm>
              <a:custGeom>
                <a:avLst/>
                <a:gdLst>
                  <a:gd name="T0" fmla="*/ 0 w 179"/>
                  <a:gd name="T1" fmla="*/ 0 h 221"/>
                  <a:gd name="T2" fmla="*/ 4 w 179"/>
                  <a:gd name="T3" fmla="*/ 32 h 221"/>
                  <a:gd name="T4" fmla="*/ 9 w 179"/>
                  <a:gd name="T5" fmla="*/ 65 h 221"/>
                  <a:gd name="T6" fmla="*/ 22 w 179"/>
                  <a:gd name="T7" fmla="*/ 97 h 221"/>
                  <a:gd name="T8" fmla="*/ 39 w 179"/>
                  <a:gd name="T9" fmla="*/ 121 h 221"/>
                  <a:gd name="T10" fmla="*/ 61 w 179"/>
                  <a:gd name="T11" fmla="*/ 144 h 221"/>
                  <a:gd name="T12" fmla="*/ 83 w 179"/>
                  <a:gd name="T13" fmla="*/ 158 h 221"/>
                  <a:gd name="T14" fmla="*/ 105 w 179"/>
                  <a:gd name="T15" fmla="*/ 167 h 221"/>
                  <a:gd name="T16" fmla="*/ 131 w 179"/>
                  <a:gd name="T17" fmla="*/ 172 h 221"/>
                  <a:gd name="T18" fmla="*/ 131 w 179"/>
                  <a:gd name="T19" fmla="*/ 172 h 221"/>
                  <a:gd name="T20" fmla="*/ 105 w 179"/>
                  <a:gd name="T21" fmla="*/ 167 h 221"/>
                  <a:gd name="T22" fmla="*/ 83 w 179"/>
                  <a:gd name="T23" fmla="*/ 158 h 221"/>
                  <a:gd name="T24" fmla="*/ 61 w 179"/>
                  <a:gd name="T25" fmla="*/ 144 h 221"/>
                  <a:gd name="T26" fmla="*/ 39 w 179"/>
                  <a:gd name="T27" fmla="*/ 121 h 221"/>
                  <a:gd name="T28" fmla="*/ 22 w 179"/>
                  <a:gd name="T29" fmla="*/ 97 h 221"/>
                  <a:gd name="T30" fmla="*/ 9 w 179"/>
                  <a:gd name="T31" fmla="*/ 65 h 221"/>
                  <a:gd name="T32" fmla="*/ 4 w 179"/>
                  <a:gd name="T33" fmla="*/ 32 h 221"/>
                  <a:gd name="T34" fmla="*/ 0 w 179"/>
                  <a:gd name="T35" fmla="*/ 0 h 221"/>
                  <a:gd name="T36" fmla="*/ 0 w 179"/>
                  <a:gd name="T37" fmla="*/ 0 h 221"/>
                  <a:gd name="T38" fmla="*/ 0 w 179"/>
                  <a:gd name="T39" fmla="*/ 0 h 221"/>
                  <a:gd name="T40" fmla="*/ 0 w 179"/>
                  <a:gd name="T41" fmla="*/ 0 h 221"/>
                  <a:gd name="T42" fmla="*/ 0 w 179"/>
                  <a:gd name="T43" fmla="*/ 0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0" y="0"/>
                    </a:moveTo>
                    <a:lnTo>
                      <a:pt x="6" y="41"/>
                    </a:lnTo>
                    <a:lnTo>
                      <a:pt x="12" y="83"/>
                    </a:lnTo>
                    <a:lnTo>
                      <a:pt x="30" y="125"/>
                    </a:lnTo>
                    <a:lnTo>
                      <a:pt x="53" y="155"/>
                    </a:lnTo>
                    <a:lnTo>
                      <a:pt x="83" y="185"/>
                    </a:lnTo>
                    <a:lnTo>
                      <a:pt x="113" y="203"/>
                    </a:lnTo>
                    <a:lnTo>
                      <a:pt x="143" y="215"/>
                    </a:lnTo>
                    <a:lnTo>
                      <a:pt x="179" y="221"/>
                    </a:lnTo>
                    <a:lnTo>
                      <a:pt x="143" y="215"/>
                    </a:lnTo>
                    <a:lnTo>
                      <a:pt x="113" y="203"/>
                    </a:lnTo>
                    <a:lnTo>
                      <a:pt x="83" y="185"/>
                    </a:lnTo>
                    <a:lnTo>
                      <a:pt x="53" y="155"/>
                    </a:lnTo>
                    <a:lnTo>
                      <a:pt x="30" y="125"/>
                    </a:lnTo>
                    <a:lnTo>
                      <a:pt x="12" y="83"/>
                    </a:lnTo>
                    <a:lnTo>
                      <a:pt x="6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58"/>
              <p:cNvSpPr>
                <a:spLocks noEditPoints="1"/>
              </p:cNvSpPr>
              <p:nvPr/>
            </p:nvSpPr>
            <p:spPr bwMode="auto">
              <a:xfrm>
                <a:off x="1442" y="1739"/>
                <a:ext cx="131" cy="172"/>
              </a:xfrm>
              <a:custGeom>
                <a:avLst/>
                <a:gdLst>
                  <a:gd name="T0" fmla="*/ 0 w 179"/>
                  <a:gd name="T1" fmla="*/ 172 h 221"/>
                  <a:gd name="T2" fmla="*/ 26 w 179"/>
                  <a:gd name="T3" fmla="*/ 167 h 221"/>
                  <a:gd name="T4" fmla="*/ 53 w 179"/>
                  <a:gd name="T5" fmla="*/ 158 h 221"/>
                  <a:gd name="T6" fmla="*/ 75 w 179"/>
                  <a:gd name="T7" fmla="*/ 144 h 221"/>
                  <a:gd name="T8" fmla="*/ 92 w 179"/>
                  <a:gd name="T9" fmla="*/ 121 h 221"/>
                  <a:gd name="T10" fmla="*/ 110 w 179"/>
                  <a:gd name="T11" fmla="*/ 97 h 221"/>
                  <a:gd name="T12" fmla="*/ 123 w 179"/>
                  <a:gd name="T13" fmla="*/ 65 h 221"/>
                  <a:gd name="T14" fmla="*/ 127 w 179"/>
                  <a:gd name="T15" fmla="*/ 32 h 221"/>
                  <a:gd name="T16" fmla="*/ 131 w 179"/>
                  <a:gd name="T17" fmla="*/ 0 h 221"/>
                  <a:gd name="T18" fmla="*/ 131 w 179"/>
                  <a:gd name="T19" fmla="*/ 0 h 221"/>
                  <a:gd name="T20" fmla="*/ 127 w 179"/>
                  <a:gd name="T21" fmla="*/ 32 h 221"/>
                  <a:gd name="T22" fmla="*/ 123 w 179"/>
                  <a:gd name="T23" fmla="*/ 65 h 221"/>
                  <a:gd name="T24" fmla="*/ 110 w 179"/>
                  <a:gd name="T25" fmla="*/ 97 h 221"/>
                  <a:gd name="T26" fmla="*/ 92 w 179"/>
                  <a:gd name="T27" fmla="*/ 121 h 221"/>
                  <a:gd name="T28" fmla="*/ 75 w 179"/>
                  <a:gd name="T29" fmla="*/ 144 h 221"/>
                  <a:gd name="T30" fmla="*/ 53 w 179"/>
                  <a:gd name="T31" fmla="*/ 158 h 221"/>
                  <a:gd name="T32" fmla="*/ 26 w 179"/>
                  <a:gd name="T33" fmla="*/ 167 h 221"/>
                  <a:gd name="T34" fmla="*/ 0 w 179"/>
                  <a:gd name="T35" fmla="*/ 172 h 221"/>
                  <a:gd name="T36" fmla="*/ 0 w 179"/>
                  <a:gd name="T37" fmla="*/ 172 h 221"/>
                  <a:gd name="T38" fmla="*/ 0 w 179"/>
                  <a:gd name="T39" fmla="*/ 172 h 221"/>
                  <a:gd name="T40" fmla="*/ 0 w 179"/>
                  <a:gd name="T41" fmla="*/ 172 h 221"/>
                  <a:gd name="T42" fmla="*/ 0 w 179"/>
                  <a:gd name="T43" fmla="*/ 172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0" y="221"/>
                    </a:moveTo>
                    <a:lnTo>
                      <a:pt x="36" y="215"/>
                    </a:lnTo>
                    <a:lnTo>
                      <a:pt x="72" y="203"/>
                    </a:lnTo>
                    <a:lnTo>
                      <a:pt x="102" y="185"/>
                    </a:lnTo>
                    <a:lnTo>
                      <a:pt x="126" y="155"/>
                    </a:lnTo>
                    <a:lnTo>
                      <a:pt x="150" y="125"/>
                    </a:lnTo>
                    <a:lnTo>
                      <a:pt x="168" y="83"/>
                    </a:lnTo>
                    <a:lnTo>
                      <a:pt x="174" y="41"/>
                    </a:lnTo>
                    <a:lnTo>
                      <a:pt x="179" y="0"/>
                    </a:lnTo>
                    <a:lnTo>
                      <a:pt x="174" y="41"/>
                    </a:lnTo>
                    <a:lnTo>
                      <a:pt x="168" y="83"/>
                    </a:lnTo>
                    <a:lnTo>
                      <a:pt x="150" y="125"/>
                    </a:lnTo>
                    <a:lnTo>
                      <a:pt x="126" y="155"/>
                    </a:lnTo>
                    <a:lnTo>
                      <a:pt x="102" y="185"/>
                    </a:lnTo>
                    <a:lnTo>
                      <a:pt x="72" y="203"/>
                    </a:lnTo>
                    <a:lnTo>
                      <a:pt x="36" y="215"/>
                    </a:lnTo>
                    <a:lnTo>
                      <a:pt x="0" y="221"/>
                    </a:lnTo>
                    <a:close/>
                    <a:moveTo>
                      <a:pt x="0" y="221"/>
                    </a:move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59"/>
              <p:cNvSpPr>
                <a:spLocks/>
              </p:cNvSpPr>
              <p:nvPr/>
            </p:nvSpPr>
            <p:spPr bwMode="auto">
              <a:xfrm>
                <a:off x="1573" y="173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0"/>
              <p:cNvSpPr>
                <a:spLocks/>
              </p:cNvSpPr>
              <p:nvPr/>
            </p:nvSpPr>
            <p:spPr bwMode="auto">
              <a:xfrm>
                <a:off x="2933" y="2193"/>
                <a:ext cx="56" cy="74"/>
              </a:xfrm>
              <a:custGeom>
                <a:avLst/>
                <a:gdLst>
                  <a:gd name="T0" fmla="*/ 0 w 77"/>
                  <a:gd name="T1" fmla="*/ 74 h 95"/>
                  <a:gd name="T2" fmla="*/ 22 w 77"/>
                  <a:gd name="T3" fmla="*/ 69 h 95"/>
                  <a:gd name="T4" fmla="*/ 39 w 77"/>
                  <a:gd name="T5" fmla="*/ 51 h 95"/>
                  <a:gd name="T6" fmla="*/ 52 w 77"/>
                  <a:gd name="T7" fmla="*/ 28 h 95"/>
                  <a:gd name="T8" fmla="*/ 56 w 77"/>
                  <a:gd name="T9" fmla="*/ 0 h 95"/>
                  <a:gd name="T10" fmla="*/ 56 w 77"/>
                  <a:gd name="T11" fmla="*/ 0 h 95"/>
                  <a:gd name="T12" fmla="*/ 52 w 77"/>
                  <a:gd name="T13" fmla="*/ 28 h 95"/>
                  <a:gd name="T14" fmla="*/ 39 w 77"/>
                  <a:gd name="T15" fmla="*/ 51 h 95"/>
                  <a:gd name="T16" fmla="*/ 22 w 77"/>
                  <a:gd name="T17" fmla="*/ 69 h 95"/>
                  <a:gd name="T18" fmla="*/ 0 w 77"/>
                  <a:gd name="T19" fmla="*/ 74 h 95"/>
                  <a:gd name="T20" fmla="*/ 0 w 77"/>
                  <a:gd name="T21" fmla="*/ 74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95">
                    <a:moveTo>
                      <a:pt x="0" y="95"/>
                    </a:moveTo>
                    <a:lnTo>
                      <a:pt x="30" y="89"/>
                    </a:lnTo>
                    <a:lnTo>
                      <a:pt x="53" y="66"/>
                    </a:lnTo>
                    <a:lnTo>
                      <a:pt x="71" y="36"/>
                    </a:lnTo>
                    <a:lnTo>
                      <a:pt x="77" y="0"/>
                    </a:lnTo>
                    <a:lnTo>
                      <a:pt x="71" y="36"/>
                    </a:lnTo>
                    <a:lnTo>
                      <a:pt x="53" y="66"/>
                    </a:lnTo>
                    <a:lnTo>
                      <a:pt x="30" y="8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61"/>
              <p:cNvSpPr>
                <a:spLocks noEditPoints="1"/>
              </p:cNvSpPr>
              <p:nvPr/>
            </p:nvSpPr>
            <p:spPr bwMode="auto">
              <a:xfrm>
                <a:off x="2989" y="571"/>
                <a:ext cx="1" cy="1622"/>
              </a:xfrm>
              <a:custGeom>
                <a:avLst/>
                <a:gdLst>
                  <a:gd name="T0" fmla="*/ 0 w 1"/>
                  <a:gd name="T1" fmla="*/ 1622 h 2090"/>
                  <a:gd name="T2" fmla="*/ 0 w 1"/>
                  <a:gd name="T3" fmla="*/ 0 h 2090"/>
                  <a:gd name="T4" fmla="*/ 0 w 1"/>
                  <a:gd name="T5" fmla="*/ 1622 h 2090"/>
                  <a:gd name="T6" fmla="*/ 0 w 1"/>
                  <a:gd name="T7" fmla="*/ 1622 h 2090"/>
                  <a:gd name="T8" fmla="*/ 0 w 1"/>
                  <a:gd name="T9" fmla="*/ 1622 h 2090"/>
                  <a:gd name="T10" fmla="*/ 0 w 1"/>
                  <a:gd name="T11" fmla="*/ 1622 h 2090"/>
                  <a:gd name="T12" fmla="*/ 0 w 1"/>
                  <a:gd name="T13" fmla="*/ 1622 h 20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090">
                    <a:moveTo>
                      <a:pt x="0" y="2090"/>
                    </a:moveTo>
                    <a:lnTo>
                      <a:pt x="0" y="0"/>
                    </a:lnTo>
                    <a:lnTo>
                      <a:pt x="0" y="2090"/>
                    </a:lnTo>
                    <a:close/>
                    <a:moveTo>
                      <a:pt x="0" y="2090"/>
                    </a:moveTo>
                    <a:lnTo>
                      <a:pt x="0" y="209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2"/>
              <p:cNvSpPr>
                <a:spLocks noEditPoints="1"/>
              </p:cNvSpPr>
              <p:nvPr/>
            </p:nvSpPr>
            <p:spPr bwMode="auto">
              <a:xfrm>
                <a:off x="2933" y="497"/>
                <a:ext cx="56" cy="74"/>
              </a:xfrm>
              <a:custGeom>
                <a:avLst/>
                <a:gdLst>
                  <a:gd name="T0" fmla="*/ 56 w 77"/>
                  <a:gd name="T1" fmla="*/ 74 h 95"/>
                  <a:gd name="T2" fmla="*/ 52 w 77"/>
                  <a:gd name="T3" fmla="*/ 46 h 95"/>
                  <a:gd name="T4" fmla="*/ 39 w 77"/>
                  <a:gd name="T5" fmla="*/ 23 h 95"/>
                  <a:gd name="T6" fmla="*/ 22 w 77"/>
                  <a:gd name="T7" fmla="*/ 4 h 95"/>
                  <a:gd name="T8" fmla="*/ 0 w 77"/>
                  <a:gd name="T9" fmla="*/ 0 h 95"/>
                  <a:gd name="T10" fmla="*/ 0 w 77"/>
                  <a:gd name="T11" fmla="*/ 0 h 95"/>
                  <a:gd name="T12" fmla="*/ 22 w 77"/>
                  <a:gd name="T13" fmla="*/ 4 h 95"/>
                  <a:gd name="T14" fmla="*/ 39 w 77"/>
                  <a:gd name="T15" fmla="*/ 23 h 95"/>
                  <a:gd name="T16" fmla="*/ 52 w 77"/>
                  <a:gd name="T17" fmla="*/ 46 h 95"/>
                  <a:gd name="T18" fmla="*/ 56 w 77"/>
                  <a:gd name="T19" fmla="*/ 74 h 95"/>
                  <a:gd name="T20" fmla="*/ 56 w 77"/>
                  <a:gd name="T21" fmla="*/ 74 h 95"/>
                  <a:gd name="T22" fmla="*/ 56 w 77"/>
                  <a:gd name="T23" fmla="*/ 74 h 95"/>
                  <a:gd name="T24" fmla="*/ 56 w 77"/>
                  <a:gd name="T25" fmla="*/ 74 h 95"/>
                  <a:gd name="T26" fmla="*/ 56 w 77"/>
                  <a:gd name="T27" fmla="*/ 74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95">
                    <a:moveTo>
                      <a:pt x="77" y="95"/>
                    </a:moveTo>
                    <a:lnTo>
                      <a:pt x="71" y="59"/>
                    </a:lnTo>
                    <a:lnTo>
                      <a:pt x="53" y="29"/>
                    </a:lnTo>
                    <a:lnTo>
                      <a:pt x="30" y="5"/>
                    </a:lnTo>
                    <a:lnTo>
                      <a:pt x="0" y="0"/>
                    </a:lnTo>
                    <a:lnTo>
                      <a:pt x="30" y="5"/>
                    </a:lnTo>
                    <a:lnTo>
                      <a:pt x="53" y="29"/>
                    </a:lnTo>
                    <a:lnTo>
                      <a:pt x="71" y="59"/>
                    </a:lnTo>
                    <a:lnTo>
                      <a:pt x="77" y="95"/>
                    </a:lnTo>
                    <a:close/>
                    <a:moveTo>
                      <a:pt x="77" y="95"/>
                    </a:moveTo>
                    <a:lnTo>
                      <a:pt x="77" y="9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63"/>
              <p:cNvSpPr>
                <a:spLocks noEditPoints="1"/>
              </p:cNvSpPr>
              <p:nvPr/>
            </p:nvSpPr>
            <p:spPr bwMode="auto">
              <a:xfrm>
                <a:off x="1131" y="497"/>
                <a:ext cx="1802" cy="1"/>
              </a:xfrm>
              <a:custGeom>
                <a:avLst/>
                <a:gdLst>
                  <a:gd name="T0" fmla="*/ 1802 w 2465"/>
                  <a:gd name="T1" fmla="*/ 0 h 1"/>
                  <a:gd name="T2" fmla="*/ 0 w 2465"/>
                  <a:gd name="T3" fmla="*/ 0 h 1"/>
                  <a:gd name="T4" fmla="*/ 1802 w 2465"/>
                  <a:gd name="T5" fmla="*/ 0 h 1"/>
                  <a:gd name="T6" fmla="*/ 1802 w 2465"/>
                  <a:gd name="T7" fmla="*/ 0 h 1"/>
                  <a:gd name="T8" fmla="*/ 1802 w 2465"/>
                  <a:gd name="T9" fmla="*/ 0 h 1"/>
                  <a:gd name="T10" fmla="*/ 1802 w 2465"/>
                  <a:gd name="T11" fmla="*/ 0 h 1"/>
                  <a:gd name="T12" fmla="*/ 1802 w 246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5" h="1">
                    <a:moveTo>
                      <a:pt x="2465" y="0"/>
                    </a:moveTo>
                    <a:lnTo>
                      <a:pt x="0" y="0"/>
                    </a:lnTo>
                    <a:lnTo>
                      <a:pt x="2465" y="0"/>
                    </a:lnTo>
                    <a:close/>
                    <a:moveTo>
                      <a:pt x="2465" y="0"/>
                    </a:move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64"/>
              <p:cNvSpPr>
                <a:spLocks noEditPoints="1"/>
              </p:cNvSpPr>
              <p:nvPr/>
            </p:nvSpPr>
            <p:spPr bwMode="auto">
              <a:xfrm>
                <a:off x="1079" y="497"/>
                <a:ext cx="52" cy="74"/>
              </a:xfrm>
              <a:custGeom>
                <a:avLst/>
                <a:gdLst>
                  <a:gd name="T0" fmla="*/ 52 w 71"/>
                  <a:gd name="T1" fmla="*/ 0 h 95"/>
                  <a:gd name="T2" fmla="*/ 30 w 71"/>
                  <a:gd name="T3" fmla="*/ 4 h 95"/>
                  <a:gd name="T4" fmla="*/ 13 w 71"/>
                  <a:gd name="T5" fmla="*/ 23 h 95"/>
                  <a:gd name="T6" fmla="*/ 4 w 71"/>
                  <a:gd name="T7" fmla="*/ 46 h 95"/>
                  <a:gd name="T8" fmla="*/ 0 w 71"/>
                  <a:gd name="T9" fmla="*/ 74 h 95"/>
                  <a:gd name="T10" fmla="*/ 0 w 71"/>
                  <a:gd name="T11" fmla="*/ 74 h 95"/>
                  <a:gd name="T12" fmla="*/ 4 w 71"/>
                  <a:gd name="T13" fmla="*/ 46 h 95"/>
                  <a:gd name="T14" fmla="*/ 13 w 71"/>
                  <a:gd name="T15" fmla="*/ 23 h 95"/>
                  <a:gd name="T16" fmla="*/ 30 w 71"/>
                  <a:gd name="T17" fmla="*/ 4 h 95"/>
                  <a:gd name="T18" fmla="*/ 52 w 71"/>
                  <a:gd name="T19" fmla="*/ 0 h 95"/>
                  <a:gd name="T20" fmla="*/ 52 w 71"/>
                  <a:gd name="T21" fmla="*/ 0 h 95"/>
                  <a:gd name="T22" fmla="*/ 52 w 71"/>
                  <a:gd name="T23" fmla="*/ 0 h 95"/>
                  <a:gd name="T24" fmla="*/ 52 w 71"/>
                  <a:gd name="T25" fmla="*/ 0 h 95"/>
                  <a:gd name="T26" fmla="*/ 52 w 71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" h="95">
                    <a:moveTo>
                      <a:pt x="71" y="0"/>
                    </a:moveTo>
                    <a:lnTo>
                      <a:pt x="41" y="5"/>
                    </a:lnTo>
                    <a:lnTo>
                      <a:pt x="18" y="29"/>
                    </a:lnTo>
                    <a:lnTo>
                      <a:pt x="6" y="59"/>
                    </a:lnTo>
                    <a:lnTo>
                      <a:pt x="0" y="95"/>
                    </a:lnTo>
                    <a:lnTo>
                      <a:pt x="6" y="59"/>
                    </a:lnTo>
                    <a:lnTo>
                      <a:pt x="18" y="29"/>
                    </a:lnTo>
                    <a:lnTo>
                      <a:pt x="41" y="5"/>
                    </a:lnTo>
                    <a:lnTo>
                      <a:pt x="71" y="0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65"/>
              <p:cNvSpPr>
                <a:spLocks noEditPoints="1"/>
              </p:cNvSpPr>
              <p:nvPr/>
            </p:nvSpPr>
            <p:spPr bwMode="auto">
              <a:xfrm>
                <a:off x="1079" y="571"/>
                <a:ext cx="1" cy="1622"/>
              </a:xfrm>
              <a:custGeom>
                <a:avLst/>
                <a:gdLst>
                  <a:gd name="T0" fmla="*/ 0 w 1"/>
                  <a:gd name="T1" fmla="*/ 0 h 2090"/>
                  <a:gd name="T2" fmla="*/ 0 w 1"/>
                  <a:gd name="T3" fmla="*/ 1622 h 2090"/>
                  <a:gd name="T4" fmla="*/ 0 w 1"/>
                  <a:gd name="T5" fmla="*/ 0 h 2090"/>
                  <a:gd name="T6" fmla="*/ 0 w 1"/>
                  <a:gd name="T7" fmla="*/ 0 h 2090"/>
                  <a:gd name="T8" fmla="*/ 0 w 1"/>
                  <a:gd name="T9" fmla="*/ 0 h 2090"/>
                  <a:gd name="T10" fmla="*/ 0 w 1"/>
                  <a:gd name="T11" fmla="*/ 0 h 2090"/>
                  <a:gd name="T12" fmla="*/ 0 w 1"/>
                  <a:gd name="T13" fmla="*/ 0 h 20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090">
                    <a:moveTo>
                      <a:pt x="0" y="0"/>
                    </a:moveTo>
                    <a:lnTo>
                      <a:pt x="0" y="209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66"/>
              <p:cNvSpPr>
                <a:spLocks noEditPoints="1"/>
              </p:cNvSpPr>
              <p:nvPr/>
            </p:nvSpPr>
            <p:spPr bwMode="auto">
              <a:xfrm>
                <a:off x="1079" y="2193"/>
                <a:ext cx="52" cy="74"/>
              </a:xfrm>
              <a:custGeom>
                <a:avLst/>
                <a:gdLst>
                  <a:gd name="T0" fmla="*/ 0 w 71"/>
                  <a:gd name="T1" fmla="*/ 0 h 95"/>
                  <a:gd name="T2" fmla="*/ 4 w 71"/>
                  <a:gd name="T3" fmla="*/ 28 h 95"/>
                  <a:gd name="T4" fmla="*/ 13 w 71"/>
                  <a:gd name="T5" fmla="*/ 51 h 95"/>
                  <a:gd name="T6" fmla="*/ 30 w 71"/>
                  <a:gd name="T7" fmla="*/ 69 h 95"/>
                  <a:gd name="T8" fmla="*/ 52 w 71"/>
                  <a:gd name="T9" fmla="*/ 74 h 95"/>
                  <a:gd name="T10" fmla="*/ 52 w 71"/>
                  <a:gd name="T11" fmla="*/ 74 h 95"/>
                  <a:gd name="T12" fmla="*/ 30 w 71"/>
                  <a:gd name="T13" fmla="*/ 69 h 95"/>
                  <a:gd name="T14" fmla="*/ 13 w 71"/>
                  <a:gd name="T15" fmla="*/ 51 h 95"/>
                  <a:gd name="T16" fmla="*/ 4 w 71"/>
                  <a:gd name="T17" fmla="*/ 28 h 95"/>
                  <a:gd name="T18" fmla="*/ 0 w 71"/>
                  <a:gd name="T19" fmla="*/ 0 h 95"/>
                  <a:gd name="T20" fmla="*/ 0 w 71"/>
                  <a:gd name="T21" fmla="*/ 0 h 95"/>
                  <a:gd name="T22" fmla="*/ 0 w 71"/>
                  <a:gd name="T23" fmla="*/ 0 h 95"/>
                  <a:gd name="T24" fmla="*/ 0 w 71"/>
                  <a:gd name="T25" fmla="*/ 0 h 95"/>
                  <a:gd name="T26" fmla="*/ 0 w 71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" h="95">
                    <a:moveTo>
                      <a:pt x="0" y="0"/>
                    </a:moveTo>
                    <a:lnTo>
                      <a:pt x="6" y="36"/>
                    </a:lnTo>
                    <a:lnTo>
                      <a:pt x="18" y="66"/>
                    </a:lnTo>
                    <a:lnTo>
                      <a:pt x="41" y="89"/>
                    </a:lnTo>
                    <a:lnTo>
                      <a:pt x="71" y="95"/>
                    </a:lnTo>
                    <a:lnTo>
                      <a:pt x="41" y="89"/>
                    </a:lnTo>
                    <a:lnTo>
                      <a:pt x="18" y="6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67"/>
              <p:cNvSpPr>
                <a:spLocks noEditPoints="1"/>
              </p:cNvSpPr>
              <p:nvPr/>
            </p:nvSpPr>
            <p:spPr bwMode="auto">
              <a:xfrm>
                <a:off x="1131" y="2267"/>
                <a:ext cx="1802" cy="1"/>
              </a:xfrm>
              <a:custGeom>
                <a:avLst/>
                <a:gdLst>
                  <a:gd name="T0" fmla="*/ 0 w 2465"/>
                  <a:gd name="T1" fmla="*/ 0 h 1"/>
                  <a:gd name="T2" fmla="*/ 1802 w 2465"/>
                  <a:gd name="T3" fmla="*/ 0 h 1"/>
                  <a:gd name="T4" fmla="*/ 0 w 2465"/>
                  <a:gd name="T5" fmla="*/ 0 h 1"/>
                  <a:gd name="T6" fmla="*/ 0 w 2465"/>
                  <a:gd name="T7" fmla="*/ 0 h 1"/>
                  <a:gd name="T8" fmla="*/ 0 w 2465"/>
                  <a:gd name="T9" fmla="*/ 0 h 1"/>
                  <a:gd name="T10" fmla="*/ 0 w 2465"/>
                  <a:gd name="T11" fmla="*/ 0 h 1"/>
                  <a:gd name="T12" fmla="*/ 0 w 246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5" h="1">
                    <a:moveTo>
                      <a:pt x="0" y="0"/>
                    </a:moveTo>
                    <a:lnTo>
                      <a:pt x="2465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68"/>
              <p:cNvSpPr>
                <a:spLocks/>
              </p:cNvSpPr>
              <p:nvPr/>
            </p:nvSpPr>
            <p:spPr bwMode="auto">
              <a:xfrm>
                <a:off x="2933" y="22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69"/>
              <p:cNvSpPr>
                <a:spLocks/>
              </p:cNvSpPr>
              <p:nvPr/>
            </p:nvSpPr>
            <p:spPr bwMode="auto">
              <a:xfrm>
                <a:off x="2793" y="1938"/>
                <a:ext cx="57" cy="74"/>
              </a:xfrm>
              <a:custGeom>
                <a:avLst/>
                <a:gdLst>
                  <a:gd name="T0" fmla="*/ 0 w 78"/>
                  <a:gd name="T1" fmla="*/ 74 h 96"/>
                  <a:gd name="T2" fmla="*/ 22 w 78"/>
                  <a:gd name="T3" fmla="*/ 69 h 96"/>
                  <a:gd name="T4" fmla="*/ 39 w 78"/>
                  <a:gd name="T5" fmla="*/ 51 h 96"/>
                  <a:gd name="T6" fmla="*/ 53 w 78"/>
                  <a:gd name="T7" fmla="*/ 28 h 96"/>
                  <a:gd name="T8" fmla="*/ 57 w 78"/>
                  <a:gd name="T9" fmla="*/ 0 h 96"/>
                  <a:gd name="T10" fmla="*/ 57 w 78"/>
                  <a:gd name="T11" fmla="*/ 0 h 96"/>
                  <a:gd name="T12" fmla="*/ 53 w 78"/>
                  <a:gd name="T13" fmla="*/ 28 h 96"/>
                  <a:gd name="T14" fmla="*/ 39 w 78"/>
                  <a:gd name="T15" fmla="*/ 51 h 96"/>
                  <a:gd name="T16" fmla="*/ 22 w 78"/>
                  <a:gd name="T17" fmla="*/ 69 h 96"/>
                  <a:gd name="T18" fmla="*/ 0 w 78"/>
                  <a:gd name="T19" fmla="*/ 74 h 96"/>
                  <a:gd name="T20" fmla="*/ 0 w 78"/>
                  <a:gd name="T21" fmla="*/ 74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8" h="96">
                    <a:moveTo>
                      <a:pt x="0" y="96"/>
                    </a:moveTo>
                    <a:lnTo>
                      <a:pt x="30" y="90"/>
                    </a:lnTo>
                    <a:lnTo>
                      <a:pt x="54" y="66"/>
                    </a:lnTo>
                    <a:lnTo>
                      <a:pt x="72" y="36"/>
                    </a:lnTo>
                    <a:lnTo>
                      <a:pt x="78" y="0"/>
                    </a:lnTo>
                    <a:lnTo>
                      <a:pt x="72" y="36"/>
                    </a:lnTo>
                    <a:lnTo>
                      <a:pt x="54" y="66"/>
                    </a:lnTo>
                    <a:lnTo>
                      <a:pt x="30" y="9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70"/>
              <p:cNvSpPr>
                <a:spLocks noEditPoints="1"/>
              </p:cNvSpPr>
              <p:nvPr/>
            </p:nvSpPr>
            <p:spPr bwMode="auto">
              <a:xfrm>
                <a:off x="2850" y="825"/>
                <a:ext cx="0" cy="1113"/>
              </a:xfrm>
              <a:custGeom>
                <a:avLst/>
                <a:gdLst>
                  <a:gd name="T0" fmla="*/ 1113 h 1433"/>
                  <a:gd name="T1" fmla="*/ 0 h 1433"/>
                  <a:gd name="T2" fmla="*/ 1113 h 1433"/>
                  <a:gd name="T3" fmla="*/ 1113 h 1433"/>
                  <a:gd name="T4" fmla="*/ 1113 h 1433"/>
                  <a:gd name="T5" fmla="*/ 1113 h 1433"/>
                  <a:gd name="T6" fmla="*/ 1113 h 143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1433">
                    <a:moveTo>
                      <a:pt x="0" y="1433"/>
                    </a:moveTo>
                    <a:lnTo>
                      <a:pt x="0" y="0"/>
                    </a:lnTo>
                    <a:lnTo>
                      <a:pt x="0" y="1433"/>
                    </a:lnTo>
                    <a:close/>
                    <a:moveTo>
                      <a:pt x="0" y="1433"/>
                    </a:moveTo>
                    <a:lnTo>
                      <a:pt x="0" y="1433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1"/>
              <p:cNvSpPr>
                <a:spLocks noEditPoints="1"/>
              </p:cNvSpPr>
              <p:nvPr/>
            </p:nvSpPr>
            <p:spPr bwMode="auto">
              <a:xfrm>
                <a:off x="2793" y="752"/>
                <a:ext cx="57" cy="73"/>
              </a:xfrm>
              <a:custGeom>
                <a:avLst/>
                <a:gdLst>
                  <a:gd name="T0" fmla="*/ 57 w 78"/>
                  <a:gd name="T1" fmla="*/ 73 h 95"/>
                  <a:gd name="T2" fmla="*/ 53 w 78"/>
                  <a:gd name="T3" fmla="*/ 46 h 95"/>
                  <a:gd name="T4" fmla="*/ 39 w 78"/>
                  <a:gd name="T5" fmla="*/ 23 h 95"/>
                  <a:gd name="T6" fmla="*/ 22 w 78"/>
                  <a:gd name="T7" fmla="*/ 5 h 95"/>
                  <a:gd name="T8" fmla="*/ 0 w 78"/>
                  <a:gd name="T9" fmla="*/ 0 h 95"/>
                  <a:gd name="T10" fmla="*/ 0 w 78"/>
                  <a:gd name="T11" fmla="*/ 0 h 95"/>
                  <a:gd name="T12" fmla="*/ 22 w 78"/>
                  <a:gd name="T13" fmla="*/ 5 h 95"/>
                  <a:gd name="T14" fmla="*/ 39 w 78"/>
                  <a:gd name="T15" fmla="*/ 23 h 95"/>
                  <a:gd name="T16" fmla="*/ 53 w 78"/>
                  <a:gd name="T17" fmla="*/ 46 h 95"/>
                  <a:gd name="T18" fmla="*/ 57 w 78"/>
                  <a:gd name="T19" fmla="*/ 73 h 95"/>
                  <a:gd name="T20" fmla="*/ 57 w 78"/>
                  <a:gd name="T21" fmla="*/ 73 h 95"/>
                  <a:gd name="T22" fmla="*/ 57 w 78"/>
                  <a:gd name="T23" fmla="*/ 73 h 95"/>
                  <a:gd name="T24" fmla="*/ 57 w 78"/>
                  <a:gd name="T25" fmla="*/ 73 h 95"/>
                  <a:gd name="T26" fmla="*/ 57 w 78"/>
                  <a:gd name="T27" fmla="*/ 73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8" h="95">
                    <a:moveTo>
                      <a:pt x="78" y="95"/>
                    </a:moveTo>
                    <a:lnTo>
                      <a:pt x="72" y="6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54" y="30"/>
                    </a:lnTo>
                    <a:lnTo>
                      <a:pt x="72" y="60"/>
                    </a:lnTo>
                    <a:lnTo>
                      <a:pt x="78" y="95"/>
                    </a:lnTo>
                    <a:close/>
                    <a:moveTo>
                      <a:pt x="78" y="95"/>
                    </a:moveTo>
                    <a:lnTo>
                      <a:pt x="78" y="9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2"/>
              <p:cNvSpPr>
                <a:spLocks noEditPoints="1"/>
              </p:cNvSpPr>
              <p:nvPr/>
            </p:nvSpPr>
            <p:spPr bwMode="auto">
              <a:xfrm>
                <a:off x="1276" y="752"/>
                <a:ext cx="1517" cy="0"/>
              </a:xfrm>
              <a:custGeom>
                <a:avLst/>
                <a:gdLst>
                  <a:gd name="T0" fmla="*/ 1517 w 2075"/>
                  <a:gd name="T1" fmla="*/ 0 w 2075"/>
                  <a:gd name="T2" fmla="*/ 1517 w 2075"/>
                  <a:gd name="T3" fmla="*/ 1517 w 2075"/>
                  <a:gd name="T4" fmla="*/ 1517 w 2075"/>
                  <a:gd name="T5" fmla="*/ 1517 w 2075"/>
                  <a:gd name="T6" fmla="*/ 1517 w 207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075">
                    <a:moveTo>
                      <a:pt x="2075" y="0"/>
                    </a:moveTo>
                    <a:lnTo>
                      <a:pt x="0" y="0"/>
                    </a:lnTo>
                    <a:lnTo>
                      <a:pt x="2075" y="0"/>
                    </a:lnTo>
                    <a:close/>
                    <a:moveTo>
                      <a:pt x="2075" y="0"/>
                    </a:moveTo>
                    <a:lnTo>
                      <a:pt x="2075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3"/>
              <p:cNvSpPr>
                <a:spLocks noEditPoints="1"/>
              </p:cNvSpPr>
              <p:nvPr/>
            </p:nvSpPr>
            <p:spPr bwMode="auto">
              <a:xfrm>
                <a:off x="1219" y="752"/>
                <a:ext cx="57" cy="73"/>
              </a:xfrm>
              <a:custGeom>
                <a:avLst/>
                <a:gdLst>
                  <a:gd name="T0" fmla="*/ 57 w 78"/>
                  <a:gd name="T1" fmla="*/ 0 h 95"/>
                  <a:gd name="T2" fmla="*/ 35 w 78"/>
                  <a:gd name="T3" fmla="*/ 5 h 95"/>
                  <a:gd name="T4" fmla="*/ 18 w 78"/>
                  <a:gd name="T5" fmla="*/ 23 h 95"/>
                  <a:gd name="T6" fmla="*/ 4 w 78"/>
                  <a:gd name="T7" fmla="*/ 46 h 95"/>
                  <a:gd name="T8" fmla="*/ 0 w 78"/>
                  <a:gd name="T9" fmla="*/ 73 h 95"/>
                  <a:gd name="T10" fmla="*/ 0 w 78"/>
                  <a:gd name="T11" fmla="*/ 73 h 95"/>
                  <a:gd name="T12" fmla="*/ 4 w 78"/>
                  <a:gd name="T13" fmla="*/ 46 h 95"/>
                  <a:gd name="T14" fmla="*/ 18 w 78"/>
                  <a:gd name="T15" fmla="*/ 23 h 95"/>
                  <a:gd name="T16" fmla="*/ 35 w 78"/>
                  <a:gd name="T17" fmla="*/ 5 h 95"/>
                  <a:gd name="T18" fmla="*/ 57 w 78"/>
                  <a:gd name="T19" fmla="*/ 0 h 95"/>
                  <a:gd name="T20" fmla="*/ 57 w 78"/>
                  <a:gd name="T21" fmla="*/ 0 h 95"/>
                  <a:gd name="T22" fmla="*/ 57 w 78"/>
                  <a:gd name="T23" fmla="*/ 0 h 95"/>
                  <a:gd name="T24" fmla="*/ 57 w 78"/>
                  <a:gd name="T25" fmla="*/ 0 h 95"/>
                  <a:gd name="T26" fmla="*/ 57 w 78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8" h="95">
                    <a:moveTo>
                      <a:pt x="78" y="0"/>
                    </a:moveTo>
                    <a:lnTo>
                      <a:pt x="48" y="6"/>
                    </a:lnTo>
                    <a:lnTo>
                      <a:pt x="24" y="30"/>
                    </a:lnTo>
                    <a:lnTo>
                      <a:pt x="6" y="60"/>
                    </a:lnTo>
                    <a:lnTo>
                      <a:pt x="0" y="95"/>
                    </a:lnTo>
                    <a:lnTo>
                      <a:pt x="6" y="60"/>
                    </a:lnTo>
                    <a:lnTo>
                      <a:pt x="24" y="30"/>
                    </a:lnTo>
                    <a:lnTo>
                      <a:pt x="48" y="6"/>
                    </a:lnTo>
                    <a:lnTo>
                      <a:pt x="78" y="0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74"/>
              <p:cNvSpPr>
                <a:spLocks noEditPoints="1"/>
              </p:cNvSpPr>
              <p:nvPr/>
            </p:nvSpPr>
            <p:spPr bwMode="auto">
              <a:xfrm>
                <a:off x="1219" y="825"/>
                <a:ext cx="1" cy="1113"/>
              </a:xfrm>
              <a:custGeom>
                <a:avLst/>
                <a:gdLst>
                  <a:gd name="T0" fmla="*/ 0 w 1"/>
                  <a:gd name="T1" fmla="*/ 0 h 1433"/>
                  <a:gd name="T2" fmla="*/ 0 w 1"/>
                  <a:gd name="T3" fmla="*/ 1113 h 1433"/>
                  <a:gd name="T4" fmla="*/ 0 w 1"/>
                  <a:gd name="T5" fmla="*/ 0 h 1433"/>
                  <a:gd name="T6" fmla="*/ 0 w 1"/>
                  <a:gd name="T7" fmla="*/ 0 h 1433"/>
                  <a:gd name="T8" fmla="*/ 0 w 1"/>
                  <a:gd name="T9" fmla="*/ 0 h 1433"/>
                  <a:gd name="T10" fmla="*/ 0 w 1"/>
                  <a:gd name="T11" fmla="*/ 0 h 1433"/>
                  <a:gd name="T12" fmla="*/ 0 w 1"/>
                  <a:gd name="T13" fmla="*/ 0 h 14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433">
                    <a:moveTo>
                      <a:pt x="0" y="0"/>
                    </a:moveTo>
                    <a:lnTo>
                      <a:pt x="0" y="143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75"/>
              <p:cNvSpPr>
                <a:spLocks noEditPoints="1"/>
              </p:cNvSpPr>
              <p:nvPr/>
            </p:nvSpPr>
            <p:spPr bwMode="auto">
              <a:xfrm>
                <a:off x="1219" y="1938"/>
                <a:ext cx="57" cy="74"/>
              </a:xfrm>
              <a:custGeom>
                <a:avLst/>
                <a:gdLst>
                  <a:gd name="T0" fmla="*/ 0 w 78"/>
                  <a:gd name="T1" fmla="*/ 0 h 96"/>
                  <a:gd name="T2" fmla="*/ 4 w 78"/>
                  <a:gd name="T3" fmla="*/ 28 h 96"/>
                  <a:gd name="T4" fmla="*/ 18 w 78"/>
                  <a:gd name="T5" fmla="*/ 51 h 96"/>
                  <a:gd name="T6" fmla="*/ 35 w 78"/>
                  <a:gd name="T7" fmla="*/ 69 h 96"/>
                  <a:gd name="T8" fmla="*/ 57 w 78"/>
                  <a:gd name="T9" fmla="*/ 74 h 96"/>
                  <a:gd name="T10" fmla="*/ 57 w 78"/>
                  <a:gd name="T11" fmla="*/ 74 h 96"/>
                  <a:gd name="T12" fmla="*/ 35 w 78"/>
                  <a:gd name="T13" fmla="*/ 69 h 96"/>
                  <a:gd name="T14" fmla="*/ 18 w 78"/>
                  <a:gd name="T15" fmla="*/ 51 h 96"/>
                  <a:gd name="T16" fmla="*/ 4 w 78"/>
                  <a:gd name="T17" fmla="*/ 28 h 96"/>
                  <a:gd name="T18" fmla="*/ 0 w 78"/>
                  <a:gd name="T19" fmla="*/ 0 h 96"/>
                  <a:gd name="T20" fmla="*/ 0 w 78"/>
                  <a:gd name="T21" fmla="*/ 0 h 96"/>
                  <a:gd name="T22" fmla="*/ 0 w 78"/>
                  <a:gd name="T23" fmla="*/ 0 h 96"/>
                  <a:gd name="T24" fmla="*/ 0 w 78"/>
                  <a:gd name="T25" fmla="*/ 0 h 96"/>
                  <a:gd name="T26" fmla="*/ 0 w 78"/>
                  <a:gd name="T27" fmla="*/ 0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6" y="36"/>
                    </a:lnTo>
                    <a:lnTo>
                      <a:pt x="24" y="66"/>
                    </a:lnTo>
                    <a:lnTo>
                      <a:pt x="48" y="90"/>
                    </a:lnTo>
                    <a:lnTo>
                      <a:pt x="78" y="96"/>
                    </a:lnTo>
                    <a:lnTo>
                      <a:pt x="48" y="90"/>
                    </a:lnTo>
                    <a:lnTo>
                      <a:pt x="24" y="6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76"/>
              <p:cNvSpPr>
                <a:spLocks noEditPoints="1"/>
              </p:cNvSpPr>
              <p:nvPr/>
            </p:nvSpPr>
            <p:spPr bwMode="auto">
              <a:xfrm>
                <a:off x="1276" y="2012"/>
                <a:ext cx="1517" cy="1"/>
              </a:xfrm>
              <a:custGeom>
                <a:avLst/>
                <a:gdLst>
                  <a:gd name="T0" fmla="*/ 0 w 2075"/>
                  <a:gd name="T1" fmla="*/ 0 h 1"/>
                  <a:gd name="T2" fmla="*/ 1517 w 2075"/>
                  <a:gd name="T3" fmla="*/ 0 h 1"/>
                  <a:gd name="T4" fmla="*/ 0 w 2075"/>
                  <a:gd name="T5" fmla="*/ 0 h 1"/>
                  <a:gd name="T6" fmla="*/ 0 w 2075"/>
                  <a:gd name="T7" fmla="*/ 0 h 1"/>
                  <a:gd name="T8" fmla="*/ 0 w 2075"/>
                  <a:gd name="T9" fmla="*/ 0 h 1"/>
                  <a:gd name="T10" fmla="*/ 0 w 2075"/>
                  <a:gd name="T11" fmla="*/ 0 h 1"/>
                  <a:gd name="T12" fmla="*/ 0 w 207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75" h="1">
                    <a:moveTo>
                      <a:pt x="0" y="0"/>
                    </a:moveTo>
                    <a:lnTo>
                      <a:pt x="2075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77"/>
              <p:cNvSpPr>
                <a:spLocks/>
              </p:cNvSpPr>
              <p:nvPr/>
            </p:nvSpPr>
            <p:spPr bwMode="auto">
              <a:xfrm>
                <a:off x="2793" y="2012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78"/>
              <p:cNvSpPr>
                <a:spLocks/>
              </p:cNvSpPr>
              <p:nvPr/>
            </p:nvSpPr>
            <p:spPr bwMode="auto">
              <a:xfrm>
                <a:off x="419" y="1081"/>
                <a:ext cx="223" cy="1"/>
              </a:xfrm>
              <a:custGeom>
                <a:avLst/>
                <a:gdLst>
                  <a:gd name="T0" fmla="*/ 0 w 305"/>
                  <a:gd name="T1" fmla="*/ 0 h 1"/>
                  <a:gd name="T2" fmla="*/ 223 w 305"/>
                  <a:gd name="T3" fmla="*/ 0 h 1"/>
                  <a:gd name="T4" fmla="*/ 0 w 305"/>
                  <a:gd name="T5" fmla="*/ 0 h 1"/>
                  <a:gd name="T6" fmla="*/ 0 w 30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5" h="1">
                    <a:moveTo>
                      <a:pt x="0" y="0"/>
                    </a:moveTo>
                    <a:lnTo>
                      <a:pt x="3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79"/>
              <p:cNvSpPr>
                <a:spLocks/>
              </p:cNvSpPr>
              <p:nvPr/>
            </p:nvSpPr>
            <p:spPr bwMode="auto">
              <a:xfrm>
                <a:off x="625" y="1048"/>
                <a:ext cx="87" cy="61"/>
              </a:xfrm>
              <a:custGeom>
                <a:avLst/>
                <a:gdLst>
                  <a:gd name="T0" fmla="*/ 0 w 119"/>
                  <a:gd name="T1" fmla="*/ 61 h 78"/>
                  <a:gd name="T2" fmla="*/ 87 w 119"/>
                  <a:gd name="T3" fmla="*/ 33 h 78"/>
                  <a:gd name="T4" fmla="*/ 0 w 119"/>
                  <a:gd name="T5" fmla="*/ 0 h 78"/>
                  <a:gd name="T6" fmla="*/ 0 w 119"/>
                  <a:gd name="T7" fmla="*/ 61 h 78"/>
                  <a:gd name="T8" fmla="*/ 0 w 119"/>
                  <a:gd name="T9" fmla="*/ 6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78">
                    <a:moveTo>
                      <a:pt x="0" y="78"/>
                    </a:moveTo>
                    <a:lnTo>
                      <a:pt x="119" y="4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0"/>
              <p:cNvSpPr>
                <a:spLocks noEditPoints="1"/>
              </p:cNvSpPr>
              <p:nvPr/>
            </p:nvSpPr>
            <p:spPr bwMode="auto">
              <a:xfrm>
                <a:off x="533" y="904"/>
                <a:ext cx="22" cy="98"/>
              </a:xfrm>
              <a:custGeom>
                <a:avLst/>
                <a:gdLst>
                  <a:gd name="T0" fmla="*/ 18 w 30"/>
                  <a:gd name="T1" fmla="*/ 79 h 125"/>
                  <a:gd name="T2" fmla="*/ 13 w 30"/>
                  <a:gd name="T3" fmla="*/ 89 h 125"/>
                  <a:gd name="T4" fmla="*/ 9 w 30"/>
                  <a:gd name="T5" fmla="*/ 89 h 125"/>
                  <a:gd name="T6" fmla="*/ 9 w 30"/>
                  <a:gd name="T7" fmla="*/ 89 h 125"/>
                  <a:gd name="T8" fmla="*/ 9 w 30"/>
                  <a:gd name="T9" fmla="*/ 84 h 125"/>
                  <a:gd name="T10" fmla="*/ 9 w 30"/>
                  <a:gd name="T11" fmla="*/ 79 h 125"/>
                  <a:gd name="T12" fmla="*/ 18 w 30"/>
                  <a:gd name="T13" fmla="*/ 33 h 125"/>
                  <a:gd name="T14" fmla="*/ 18 w 30"/>
                  <a:gd name="T15" fmla="*/ 33 h 125"/>
                  <a:gd name="T16" fmla="*/ 9 w 30"/>
                  <a:gd name="T17" fmla="*/ 33 h 125"/>
                  <a:gd name="T18" fmla="*/ 0 w 30"/>
                  <a:gd name="T19" fmla="*/ 33 h 125"/>
                  <a:gd name="T20" fmla="*/ 0 w 30"/>
                  <a:gd name="T21" fmla="*/ 38 h 125"/>
                  <a:gd name="T22" fmla="*/ 9 w 30"/>
                  <a:gd name="T23" fmla="*/ 38 h 125"/>
                  <a:gd name="T24" fmla="*/ 9 w 30"/>
                  <a:gd name="T25" fmla="*/ 42 h 125"/>
                  <a:gd name="T26" fmla="*/ 9 w 30"/>
                  <a:gd name="T27" fmla="*/ 52 h 125"/>
                  <a:gd name="T28" fmla="*/ 4 w 30"/>
                  <a:gd name="T29" fmla="*/ 66 h 125"/>
                  <a:gd name="T30" fmla="*/ 0 w 30"/>
                  <a:gd name="T31" fmla="*/ 79 h 125"/>
                  <a:gd name="T32" fmla="*/ 0 w 30"/>
                  <a:gd name="T33" fmla="*/ 89 h 125"/>
                  <a:gd name="T34" fmla="*/ 0 w 30"/>
                  <a:gd name="T35" fmla="*/ 93 h 125"/>
                  <a:gd name="T36" fmla="*/ 4 w 30"/>
                  <a:gd name="T37" fmla="*/ 98 h 125"/>
                  <a:gd name="T38" fmla="*/ 13 w 30"/>
                  <a:gd name="T39" fmla="*/ 93 h 125"/>
                  <a:gd name="T40" fmla="*/ 18 w 30"/>
                  <a:gd name="T41" fmla="*/ 79 h 125"/>
                  <a:gd name="T42" fmla="*/ 18 w 30"/>
                  <a:gd name="T43" fmla="*/ 79 h 125"/>
                  <a:gd name="T44" fmla="*/ 22 w 30"/>
                  <a:gd name="T45" fmla="*/ 9 h 125"/>
                  <a:gd name="T46" fmla="*/ 22 w 30"/>
                  <a:gd name="T47" fmla="*/ 5 h 125"/>
                  <a:gd name="T48" fmla="*/ 18 w 30"/>
                  <a:gd name="T49" fmla="*/ 0 h 125"/>
                  <a:gd name="T50" fmla="*/ 13 w 30"/>
                  <a:gd name="T51" fmla="*/ 0 h 125"/>
                  <a:gd name="T52" fmla="*/ 13 w 30"/>
                  <a:gd name="T53" fmla="*/ 5 h 125"/>
                  <a:gd name="T54" fmla="*/ 13 w 30"/>
                  <a:gd name="T55" fmla="*/ 14 h 125"/>
                  <a:gd name="T56" fmla="*/ 18 w 30"/>
                  <a:gd name="T57" fmla="*/ 14 h 125"/>
                  <a:gd name="T58" fmla="*/ 22 w 30"/>
                  <a:gd name="T59" fmla="*/ 14 h 125"/>
                  <a:gd name="T60" fmla="*/ 22 w 30"/>
                  <a:gd name="T61" fmla="*/ 9 h 125"/>
                  <a:gd name="T62" fmla="*/ 22 w 30"/>
                  <a:gd name="T63" fmla="*/ 9 h 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" h="125">
                    <a:moveTo>
                      <a:pt x="24" y="101"/>
                    </a:moveTo>
                    <a:lnTo>
                      <a:pt x="18" y="113"/>
                    </a:lnTo>
                    <a:lnTo>
                      <a:pt x="12" y="113"/>
                    </a:lnTo>
                    <a:lnTo>
                      <a:pt x="12" y="107"/>
                    </a:lnTo>
                    <a:lnTo>
                      <a:pt x="12" y="101"/>
                    </a:lnTo>
                    <a:lnTo>
                      <a:pt x="24" y="42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6" y="84"/>
                    </a:lnTo>
                    <a:lnTo>
                      <a:pt x="0" y="101"/>
                    </a:lnTo>
                    <a:lnTo>
                      <a:pt x="0" y="113"/>
                    </a:lnTo>
                    <a:lnTo>
                      <a:pt x="0" y="119"/>
                    </a:lnTo>
                    <a:lnTo>
                      <a:pt x="6" y="125"/>
                    </a:lnTo>
                    <a:lnTo>
                      <a:pt x="18" y="119"/>
                    </a:lnTo>
                    <a:lnTo>
                      <a:pt x="24" y="101"/>
                    </a:lnTo>
                    <a:close/>
                    <a:moveTo>
                      <a:pt x="30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1"/>
              <p:cNvSpPr>
                <a:spLocks/>
              </p:cNvSpPr>
              <p:nvPr/>
            </p:nvSpPr>
            <p:spPr bwMode="auto">
              <a:xfrm>
                <a:off x="568" y="960"/>
                <a:ext cx="22" cy="74"/>
              </a:xfrm>
              <a:custGeom>
                <a:avLst/>
                <a:gdLst>
                  <a:gd name="T0" fmla="*/ 0 w 30"/>
                  <a:gd name="T1" fmla="*/ 74 h 95"/>
                  <a:gd name="T2" fmla="*/ 22 w 30"/>
                  <a:gd name="T3" fmla="*/ 74 h 95"/>
                  <a:gd name="T4" fmla="*/ 22 w 30"/>
                  <a:gd name="T5" fmla="*/ 74 h 95"/>
                  <a:gd name="T6" fmla="*/ 18 w 30"/>
                  <a:gd name="T7" fmla="*/ 74 h 95"/>
                  <a:gd name="T8" fmla="*/ 13 w 30"/>
                  <a:gd name="T9" fmla="*/ 69 h 95"/>
                  <a:gd name="T10" fmla="*/ 13 w 30"/>
                  <a:gd name="T11" fmla="*/ 0 h 95"/>
                  <a:gd name="T12" fmla="*/ 13 w 30"/>
                  <a:gd name="T13" fmla="*/ 0 h 95"/>
                  <a:gd name="T14" fmla="*/ 0 w 30"/>
                  <a:gd name="T15" fmla="*/ 14 h 95"/>
                  <a:gd name="T16" fmla="*/ 0 w 30"/>
                  <a:gd name="T17" fmla="*/ 14 h 95"/>
                  <a:gd name="T18" fmla="*/ 4 w 30"/>
                  <a:gd name="T19" fmla="*/ 9 h 95"/>
                  <a:gd name="T20" fmla="*/ 4 w 30"/>
                  <a:gd name="T21" fmla="*/ 9 h 95"/>
                  <a:gd name="T22" fmla="*/ 9 w 30"/>
                  <a:gd name="T23" fmla="*/ 14 h 95"/>
                  <a:gd name="T24" fmla="*/ 9 w 30"/>
                  <a:gd name="T25" fmla="*/ 14 h 95"/>
                  <a:gd name="T26" fmla="*/ 9 w 30"/>
                  <a:gd name="T27" fmla="*/ 65 h 95"/>
                  <a:gd name="T28" fmla="*/ 4 w 30"/>
                  <a:gd name="T29" fmla="*/ 74 h 95"/>
                  <a:gd name="T30" fmla="*/ 0 w 30"/>
                  <a:gd name="T31" fmla="*/ 74 h 95"/>
                  <a:gd name="T32" fmla="*/ 0 w 30"/>
                  <a:gd name="T33" fmla="*/ 7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95">
                    <a:moveTo>
                      <a:pt x="0" y="95"/>
                    </a:moveTo>
                    <a:lnTo>
                      <a:pt x="30" y="95"/>
                    </a:lnTo>
                    <a:lnTo>
                      <a:pt x="24" y="95"/>
                    </a:lnTo>
                    <a:lnTo>
                      <a:pt x="18" y="89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83"/>
                    </a:lnTo>
                    <a:lnTo>
                      <a:pt x="6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2"/>
              <p:cNvSpPr>
                <a:spLocks/>
              </p:cNvSpPr>
              <p:nvPr/>
            </p:nvSpPr>
            <p:spPr bwMode="auto">
              <a:xfrm>
                <a:off x="1552" y="1363"/>
                <a:ext cx="47" cy="111"/>
              </a:xfrm>
              <a:custGeom>
                <a:avLst/>
                <a:gdLst>
                  <a:gd name="T0" fmla="*/ 0 w 65"/>
                  <a:gd name="T1" fmla="*/ 0 h 143"/>
                  <a:gd name="T2" fmla="*/ 21 w 65"/>
                  <a:gd name="T3" fmla="*/ 111 h 143"/>
                  <a:gd name="T4" fmla="*/ 47 w 65"/>
                  <a:gd name="T5" fmla="*/ 0 h 143"/>
                  <a:gd name="T6" fmla="*/ 0 w 65"/>
                  <a:gd name="T7" fmla="*/ 0 h 143"/>
                  <a:gd name="T8" fmla="*/ 0 w 6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143">
                    <a:moveTo>
                      <a:pt x="0" y="0"/>
                    </a:moveTo>
                    <a:lnTo>
                      <a:pt x="29" y="143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3"/>
              <p:cNvSpPr>
                <a:spLocks/>
              </p:cNvSpPr>
              <p:nvPr/>
            </p:nvSpPr>
            <p:spPr bwMode="auto">
              <a:xfrm>
                <a:off x="2002" y="464"/>
                <a:ext cx="87" cy="60"/>
              </a:xfrm>
              <a:custGeom>
                <a:avLst/>
                <a:gdLst>
                  <a:gd name="T0" fmla="*/ 0 w 119"/>
                  <a:gd name="T1" fmla="*/ 60 h 77"/>
                  <a:gd name="T2" fmla="*/ 87 w 119"/>
                  <a:gd name="T3" fmla="*/ 33 h 77"/>
                  <a:gd name="T4" fmla="*/ 0 w 119"/>
                  <a:gd name="T5" fmla="*/ 0 h 77"/>
                  <a:gd name="T6" fmla="*/ 0 w 119"/>
                  <a:gd name="T7" fmla="*/ 60 h 77"/>
                  <a:gd name="T8" fmla="*/ 0 w 119"/>
                  <a:gd name="T9" fmla="*/ 6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77">
                    <a:moveTo>
                      <a:pt x="0" y="77"/>
                    </a:moveTo>
                    <a:lnTo>
                      <a:pt x="119" y="4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84"/>
              <p:cNvSpPr>
                <a:spLocks/>
              </p:cNvSpPr>
              <p:nvPr/>
            </p:nvSpPr>
            <p:spPr bwMode="auto">
              <a:xfrm>
                <a:off x="1980" y="817"/>
                <a:ext cx="26" cy="106"/>
              </a:xfrm>
              <a:custGeom>
                <a:avLst/>
                <a:gdLst>
                  <a:gd name="T0" fmla="*/ 26 w 36"/>
                  <a:gd name="T1" fmla="*/ 41 h 137"/>
                  <a:gd name="T2" fmla="*/ 26 w 36"/>
                  <a:gd name="T3" fmla="*/ 32 h 137"/>
                  <a:gd name="T4" fmla="*/ 17 w 36"/>
                  <a:gd name="T5" fmla="*/ 32 h 137"/>
                  <a:gd name="T6" fmla="*/ 17 w 36"/>
                  <a:gd name="T7" fmla="*/ 22 h 137"/>
                  <a:gd name="T8" fmla="*/ 17 w 36"/>
                  <a:gd name="T9" fmla="*/ 13 h 137"/>
                  <a:gd name="T10" fmla="*/ 22 w 36"/>
                  <a:gd name="T11" fmla="*/ 13 h 137"/>
                  <a:gd name="T12" fmla="*/ 26 w 36"/>
                  <a:gd name="T13" fmla="*/ 13 h 137"/>
                  <a:gd name="T14" fmla="*/ 26 w 36"/>
                  <a:gd name="T15" fmla="*/ 13 h 137"/>
                  <a:gd name="T16" fmla="*/ 26 w 36"/>
                  <a:gd name="T17" fmla="*/ 0 h 137"/>
                  <a:gd name="T18" fmla="*/ 26 w 36"/>
                  <a:gd name="T19" fmla="*/ 0 h 137"/>
                  <a:gd name="T20" fmla="*/ 22 w 36"/>
                  <a:gd name="T21" fmla="*/ 0 h 137"/>
                  <a:gd name="T22" fmla="*/ 9 w 36"/>
                  <a:gd name="T23" fmla="*/ 4 h 137"/>
                  <a:gd name="T24" fmla="*/ 4 w 36"/>
                  <a:gd name="T25" fmla="*/ 18 h 137"/>
                  <a:gd name="T26" fmla="*/ 4 w 36"/>
                  <a:gd name="T27" fmla="*/ 32 h 137"/>
                  <a:gd name="T28" fmla="*/ 0 w 36"/>
                  <a:gd name="T29" fmla="*/ 32 h 137"/>
                  <a:gd name="T30" fmla="*/ 0 w 36"/>
                  <a:gd name="T31" fmla="*/ 41 h 137"/>
                  <a:gd name="T32" fmla="*/ 4 w 36"/>
                  <a:gd name="T33" fmla="*/ 41 h 137"/>
                  <a:gd name="T34" fmla="*/ 4 w 36"/>
                  <a:gd name="T35" fmla="*/ 106 h 137"/>
                  <a:gd name="T36" fmla="*/ 17 w 36"/>
                  <a:gd name="T37" fmla="*/ 106 h 137"/>
                  <a:gd name="T38" fmla="*/ 17 w 36"/>
                  <a:gd name="T39" fmla="*/ 41 h 137"/>
                  <a:gd name="T40" fmla="*/ 26 w 36"/>
                  <a:gd name="T41" fmla="*/ 41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137">
                    <a:moveTo>
                      <a:pt x="36" y="53"/>
                    </a:moveTo>
                    <a:lnTo>
                      <a:pt x="36" y="41"/>
                    </a:lnTo>
                    <a:lnTo>
                      <a:pt x="24" y="41"/>
                    </a:lnTo>
                    <a:lnTo>
                      <a:pt x="24" y="29"/>
                    </a:lnTo>
                    <a:lnTo>
                      <a:pt x="24" y="17"/>
                    </a:lnTo>
                    <a:lnTo>
                      <a:pt x="30" y="17"/>
                    </a:lnTo>
                    <a:lnTo>
                      <a:pt x="36" y="17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5"/>
                    </a:lnTo>
                    <a:lnTo>
                      <a:pt x="6" y="23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6" y="137"/>
                    </a:lnTo>
                    <a:lnTo>
                      <a:pt x="24" y="137"/>
                    </a:lnTo>
                    <a:lnTo>
                      <a:pt x="24" y="53"/>
                    </a:lnTo>
                    <a:lnTo>
                      <a:pt x="3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85"/>
              <p:cNvSpPr>
                <a:spLocks/>
              </p:cNvSpPr>
              <p:nvPr/>
            </p:nvSpPr>
            <p:spPr bwMode="auto">
              <a:xfrm>
                <a:off x="2011" y="886"/>
                <a:ext cx="34" cy="74"/>
              </a:xfrm>
              <a:custGeom>
                <a:avLst/>
                <a:gdLst>
                  <a:gd name="T0" fmla="*/ 34 w 47"/>
                  <a:gd name="T1" fmla="*/ 60 h 96"/>
                  <a:gd name="T2" fmla="*/ 34 w 47"/>
                  <a:gd name="T3" fmla="*/ 60 h 96"/>
                  <a:gd name="T4" fmla="*/ 30 w 47"/>
                  <a:gd name="T5" fmla="*/ 65 h 96"/>
                  <a:gd name="T6" fmla="*/ 26 w 47"/>
                  <a:gd name="T7" fmla="*/ 65 h 96"/>
                  <a:gd name="T8" fmla="*/ 9 w 47"/>
                  <a:gd name="T9" fmla="*/ 65 h 96"/>
                  <a:gd name="T10" fmla="*/ 22 w 47"/>
                  <a:gd name="T11" fmla="*/ 46 h 96"/>
                  <a:gd name="T12" fmla="*/ 26 w 47"/>
                  <a:gd name="T13" fmla="*/ 37 h 96"/>
                  <a:gd name="T14" fmla="*/ 30 w 47"/>
                  <a:gd name="T15" fmla="*/ 19 h 96"/>
                  <a:gd name="T16" fmla="*/ 26 w 47"/>
                  <a:gd name="T17" fmla="*/ 5 h 96"/>
                  <a:gd name="T18" fmla="*/ 17 w 47"/>
                  <a:gd name="T19" fmla="*/ 0 h 96"/>
                  <a:gd name="T20" fmla="*/ 4 w 47"/>
                  <a:gd name="T21" fmla="*/ 5 h 96"/>
                  <a:gd name="T22" fmla="*/ 0 w 47"/>
                  <a:gd name="T23" fmla="*/ 14 h 96"/>
                  <a:gd name="T24" fmla="*/ 0 w 47"/>
                  <a:gd name="T25" fmla="*/ 23 h 96"/>
                  <a:gd name="T26" fmla="*/ 0 w 47"/>
                  <a:gd name="T27" fmla="*/ 23 h 96"/>
                  <a:gd name="T28" fmla="*/ 4 w 47"/>
                  <a:gd name="T29" fmla="*/ 14 h 96"/>
                  <a:gd name="T30" fmla="*/ 13 w 47"/>
                  <a:gd name="T31" fmla="*/ 9 h 96"/>
                  <a:gd name="T32" fmla="*/ 22 w 47"/>
                  <a:gd name="T33" fmla="*/ 14 h 96"/>
                  <a:gd name="T34" fmla="*/ 26 w 47"/>
                  <a:gd name="T35" fmla="*/ 23 h 96"/>
                  <a:gd name="T36" fmla="*/ 22 w 47"/>
                  <a:gd name="T37" fmla="*/ 37 h 96"/>
                  <a:gd name="T38" fmla="*/ 13 w 47"/>
                  <a:gd name="T39" fmla="*/ 51 h 96"/>
                  <a:gd name="T40" fmla="*/ 0 w 47"/>
                  <a:gd name="T41" fmla="*/ 74 h 96"/>
                  <a:gd name="T42" fmla="*/ 0 w 47"/>
                  <a:gd name="T43" fmla="*/ 74 h 96"/>
                  <a:gd name="T44" fmla="*/ 30 w 47"/>
                  <a:gd name="T45" fmla="*/ 74 h 96"/>
                  <a:gd name="T46" fmla="*/ 34 w 47"/>
                  <a:gd name="T47" fmla="*/ 60 h 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96">
                    <a:moveTo>
                      <a:pt x="47" y="78"/>
                    </a:moveTo>
                    <a:lnTo>
                      <a:pt x="47" y="78"/>
                    </a:lnTo>
                    <a:lnTo>
                      <a:pt x="41" y="84"/>
                    </a:lnTo>
                    <a:lnTo>
                      <a:pt x="36" y="84"/>
                    </a:lnTo>
                    <a:lnTo>
                      <a:pt x="12" y="84"/>
                    </a:lnTo>
                    <a:lnTo>
                      <a:pt x="30" y="60"/>
                    </a:lnTo>
                    <a:lnTo>
                      <a:pt x="36" y="48"/>
                    </a:lnTo>
                    <a:lnTo>
                      <a:pt x="41" y="24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30" y="18"/>
                    </a:lnTo>
                    <a:lnTo>
                      <a:pt x="36" y="30"/>
                    </a:lnTo>
                    <a:lnTo>
                      <a:pt x="30" y="48"/>
                    </a:lnTo>
                    <a:lnTo>
                      <a:pt x="18" y="66"/>
                    </a:lnTo>
                    <a:lnTo>
                      <a:pt x="0" y="96"/>
                    </a:lnTo>
                    <a:lnTo>
                      <a:pt x="41" y="96"/>
                    </a:lnTo>
                    <a:lnTo>
                      <a:pt x="4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86"/>
              <p:cNvSpPr>
                <a:spLocks/>
              </p:cNvSpPr>
              <p:nvPr/>
            </p:nvSpPr>
            <p:spPr bwMode="auto">
              <a:xfrm>
                <a:off x="2058" y="886"/>
                <a:ext cx="22" cy="74"/>
              </a:xfrm>
              <a:custGeom>
                <a:avLst/>
                <a:gdLst>
                  <a:gd name="T0" fmla="*/ 0 w 30"/>
                  <a:gd name="T1" fmla="*/ 74 h 96"/>
                  <a:gd name="T2" fmla="*/ 22 w 30"/>
                  <a:gd name="T3" fmla="*/ 74 h 96"/>
                  <a:gd name="T4" fmla="*/ 22 w 30"/>
                  <a:gd name="T5" fmla="*/ 74 h 96"/>
                  <a:gd name="T6" fmla="*/ 18 w 30"/>
                  <a:gd name="T7" fmla="*/ 74 h 96"/>
                  <a:gd name="T8" fmla="*/ 18 w 30"/>
                  <a:gd name="T9" fmla="*/ 65 h 96"/>
                  <a:gd name="T10" fmla="*/ 18 w 30"/>
                  <a:gd name="T11" fmla="*/ 0 h 96"/>
                  <a:gd name="T12" fmla="*/ 18 w 30"/>
                  <a:gd name="T13" fmla="*/ 0 h 96"/>
                  <a:gd name="T14" fmla="*/ 0 w 30"/>
                  <a:gd name="T15" fmla="*/ 9 h 96"/>
                  <a:gd name="T16" fmla="*/ 0 w 30"/>
                  <a:gd name="T17" fmla="*/ 14 h 96"/>
                  <a:gd name="T18" fmla="*/ 4 w 30"/>
                  <a:gd name="T19" fmla="*/ 9 h 96"/>
                  <a:gd name="T20" fmla="*/ 4 w 30"/>
                  <a:gd name="T21" fmla="*/ 9 h 96"/>
                  <a:gd name="T22" fmla="*/ 9 w 30"/>
                  <a:gd name="T23" fmla="*/ 14 h 96"/>
                  <a:gd name="T24" fmla="*/ 9 w 30"/>
                  <a:gd name="T25" fmla="*/ 14 h 96"/>
                  <a:gd name="T26" fmla="*/ 9 w 30"/>
                  <a:gd name="T27" fmla="*/ 65 h 96"/>
                  <a:gd name="T28" fmla="*/ 4 w 30"/>
                  <a:gd name="T29" fmla="*/ 74 h 96"/>
                  <a:gd name="T30" fmla="*/ 0 w 30"/>
                  <a:gd name="T31" fmla="*/ 74 h 96"/>
                  <a:gd name="T32" fmla="*/ 0 w 30"/>
                  <a:gd name="T33" fmla="*/ 74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96">
                    <a:moveTo>
                      <a:pt x="0" y="96"/>
                    </a:moveTo>
                    <a:lnTo>
                      <a:pt x="30" y="96"/>
                    </a:lnTo>
                    <a:lnTo>
                      <a:pt x="24" y="96"/>
                    </a:lnTo>
                    <a:lnTo>
                      <a:pt x="24" y="84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87"/>
              <p:cNvSpPr>
                <a:spLocks/>
              </p:cNvSpPr>
              <p:nvPr/>
            </p:nvSpPr>
            <p:spPr bwMode="auto">
              <a:xfrm>
                <a:off x="1643" y="1349"/>
                <a:ext cx="26" cy="111"/>
              </a:xfrm>
              <a:custGeom>
                <a:avLst/>
                <a:gdLst>
                  <a:gd name="T0" fmla="*/ 26 w 36"/>
                  <a:gd name="T1" fmla="*/ 42 h 143"/>
                  <a:gd name="T2" fmla="*/ 26 w 36"/>
                  <a:gd name="T3" fmla="*/ 33 h 143"/>
                  <a:gd name="T4" fmla="*/ 17 w 36"/>
                  <a:gd name="T5" fmla="*/ 33 h 143"/>
                  <a:gd name="T6" fmla="*/ 17 w 36"/>
                  <a:gd name="T7" fmla="*/ 23 h 143"/>
                  <a:gd name="T8" fmla="*/ 22 w 36"/>
                  <a:gd name="T9" fmla="*/ 19 h 143"/>
                  <a:gd name="T10" fmla="*/ 22 w 36"/>
                  <a:gd name="T11" fmla="*/ 14 h 143"/>
                  <a:gd name="T12" fmla="*/ 26 w 36"/>
                  <a:gd name="T13" fmla="*/ 14 h 143"/>
                  <a:gd name="T14" fmla="*/ 26 w 36"/>
                  <a:gd name="T15" fmla="*/ 14 h 143"/>
                  <a:gd name="T16" fmla="*/ 26 w 36"/>
                  <a:gd name="T17" fmla="*/ 0 h 143"/>
                  <a:gd name="T18" fmla="*/ 26 w 36"/>
                  <a:gd name="T19" fmla="*/ 0 h 143"/>
                  <a:gd name="T20" fmla="*/ 22 w 36"/>
                  <a:gd name="T21" fmla="*/ 0 h 143"/>
                  <a:gd name="T22" fmla="*/ 13 w 36"/>
                  <a:gd name="T23" fmla="*/ 5 h 143"/>
                  <a:gd name="T24" fmla="*/ 9 w 36"/>
                  <a:gd name="T25" fmla="*/ 19 h 143"/>
                  <a:gd name="T26" fmla="*/ 9 w 36"/>
                  <a:gd name="T27" fmla="*/ 33 h 143"/>
                  <a:gd name="T28" fmla="*/ 0 w 36"/>
                  <a:gd name="T29" fmla="*/ 33 h 143"/>
                  <a:gd name="T30" fmla="*/ 0 w 36"/>
                  <a:gd name="T31" fmla="*/ 42 h 143"/>
                  <a:gd name="T32" fmla="*/ 9 w 36"/>
                  <a:gd name="T33" fmla="*/ 42 h 143"/>
                  <a:gd name="T34" fmla="*/ 9 w 36"/>
                  <a:gd name="T35" fmla="*/ 111 h 143"/>
                  <a:gd name="T36" fmla="*/ 17 w 36"/>
                  <a:gd name="T37" fmla="*/ 111 h 143"/>
                  <a:gd name="T38" fmla="*/ 17 w 36"/>
                  <a:gd name="T39" fmla="*/ 42 h 143"/>
                  <a:gd name="T40" fmla="*/ 26 w 36"/>
                  <a:gd name="T41" fmla="*/ 42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143">
                    <a:moveTo>
                      <a:pt x="36" y="54"/>
                    </a:moveTo>
                    <a:lnTo>
                      <a:pt x="36" y="42"/>
                    </a:lnTo>
                    <a:lnTo>
                      <a:pt x="24" y="42"/>
                    </a:lnTo>
                    <a:lnTo>
                      <a:pt x="24" y="30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24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143"/>
                    </a:lnTo>
                    <a:lnTo>
                      <a:pt x="24" y="143"/>
                    </a:lnTo>
                    <a:lnTo>
                      <a:pt x="24" y="54"/>
                    </a:lnTo>
                    <a:lnTo>
                      <a:pt x="3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88"/>
              <p:cNvSpPr>
                <a:spLocks/>
              </p:cNvSpPr>
              <p:nvPr/>
            </p:nvSpPr>
            <p:spPr bwMode="auto">
              <a:xfrm>
                <a:off x="1682" y="1419"/>
                <a:ext cx="22" cy="74"/>
              </a:xfrm>
              <a:custGeom>
                <a:avLst/>
                <a:gdLst>
                  <a:gd name="T0" fmla="*/ 0 w 30"/>
                  <a:gd name="T1" fmla="*/ 74 h 95"/>
                  <a:gd name="T2" fmla="*/ 22 w 30"/>
                  <a:gd name="T3" fmla="*/ 74 h 95"/>
                  <a:gd name="T4" fmla="*/ 22 w 30"/>
                  <a:gd name="T5" fmla="*/ 74 h 95"/>
                  <a:gd name="T6" fmla="*/ 18 w 30"/>
                  <a:gd name="T7" fmla="*/ 74 h 95"/>
                  <a:gd name="T8" fmla="*/ 18 w 30"/>
                  <a:gd name="T9" fmla="*/ 69 h 95"/>
                  <a:gd name="T10" fmla="*/ 18 w 30"/>
                  <a:gd name="T11" fmla="*/ 0 h 95"/>
                  <a:gd name="T12" fmla="*/ 13 w 30"/>
                  <a:gd name="T13" fmla="*/ 0 h 95"/>
                  <a:gd name="T14" fmla="*/ 0 w 30"/>
                  <a:gd name="T15" fmla="*/ 14 h 95"/>
                  <a:gd name="T16" fmla="*/ 0 w 30"/>
                  <a:gd name="T17" fmla="*/ 14 h 95"/>
                  <a:gd name="T18" fmla="*/ 4 w 30"/>
                  <a:gd name="T19" fmla="*/ 9 h 95"/>
                  <a:gd name="T20" fmla="*/ 4 w 30"/>
                  <a:gd name="T21" fmla="*/ 9 h 95"/>
                  <a:gd name="T22" fmla="*/ 9 w 30"/>
                  <a:gd name="T23" fmla="*/ 14 h 95"/>
                  <a:gd name="T24" fmla="*/ 9 w 30"/>
                  <a:gd name="T25" fmla="*/ 14 h 95"/>
                  <a:gd name="T26" fmla="*/ 9 w 30"/>
                  <a:gd name="T27" fmla="*/ 65 h 95"/>
                  <a:gd name="T28" fmla="*/ 4 w 30"/>
                  <a:gd name="T29" fmla="*/ 74 h 95"/>
                  <a:gd name="T30" fmla="*/ 0 w 30"/>
                  <a:gd name="T31" fmla="*/ 74 h 95"/>
                  <a:gd name="T32" fmla="*/ 0 w 30"/>
                  <a:gd name="T33" fmla="*/ 7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95">
                    <a:moveTo>
                      <a:pt x="0" y="95"/>
                    </a:moveTo>
                    <a:lnTo>
                      <a:pt x="30" y="95"/>
                    </a:lnTo>
                    <a:lnTo>
                      <a:pt x="24" y="95"/>
                    </a:lnTo>
                    <a:lnTo>
                      <a:pt x="24" y="89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83"/>
                    </a:lnTo>
                    <a:lnTo>
                      <a:pt x="6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89"/>
              <p:cNvSpPr>
                <a:spLocks/>
              </p:cNvSpPr>
              <p:nvPr/>
            </p:nvSpPr>
            <p:spPr bwMode="auto">
              <a:xfrm>
                <a:off x="1726" y="1419"/>
                <a:ext cx="22" cy="74"/>
              </a:xfrm>
              <a:custGeom>
                <a:avLst/>
                <a:gdLst>
                  <a:gd name="T0" fmla="*/ 0 w 30"/>
                  <a:gd name="T1" fmla="*/ 74 h 95"/>
                  <a:gd name="T2" fmla="*/ 22 w 30"/>
                  <a:gd name="T3" fmla="*/ 74 h 95"/>
                  <a:gd name="T4" fmla="*/ 22 w 30"/>
                  <a:gd name="T5" fmla="*/ 74 h 95"/>
                  <a:gd name="T6" fmla="*/ 18 w 30"/>
                  <a:gd name="T7" fmla="*/ 74 h 95"/>
                  <a:gd name="T8" fmla="*/ 13 w 30"/>
                  <a:gd name="T9" fmla="*/ 69 h 95"/>
                  <a:gd name="T10" fmla="*/ 13 w 30"/>
                  <a:gd name="T11" fmla="*/ 0 h 95"/>
                  <a:gd name="T12" fmla="*/ 13 w 30"/>
                  <a:gd name="T13" fmla="*/ 0 h 95"/>
                  <a:gd name="T14" fmla="*/ 0 w 30"/>
                  <a:gd name="T15" fmla="*/ 14 h 95"/>
                  <a:gd name="T16" fmla="*/ 0 w 30"/>
                  <a:gd name="T17" fmla="*/ 14 h 95"/>
                  <a:gd name="T18" fmla="*/ 4 w 30"/>
                  <a:gd name="T19" fmla="*/ 9 h 95"/>
                  <a:gd name="T20" fmla="*/ 4 w 30"/>
                  <a:gd name="T21" fmla="*/ 9 h 95"/>
                  <a:gd name="T22" fmla="*/ 9 w 30"/>
                  <a:gd name="T23" fmla="*/ 14 h 95"/>
                  <a:gd name="T24" fmla="*/ 9 w 30"/>
                  <a:gd name="T25" fmla="*/ 14 h 95"/>
                  <a:gd name="T26" fmla="*/ 9 w 30"/>
                  <a:gd name="T27" fmla="*/ 65 h 95"/>
                  <a:gd name="T28" fmla="*/ 4 w 30"/>
                  <a:gd name="T29" fmla="*/ 74 h 95"/>
                  <a:gd name="T30" fmla="*/ 0 w 30"/>
                  <a:gd name="T31" fmla="*/ 74 h 95"/>
                  <a:gd name="T32" fmla="*/ 0 w 30"/>
                  <a:gd name="T33" fmla="*/ 7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95">
                    <a:moveTo>
                      <a:pt x="0" y="95"/>
                    </a:moveTo>
                    <a:lnTo>
                      <a:pt x="30" y="95"/>
                    </a:lnTo>
                    <a:lnTo>
                      <a:pt x="24" y="95"/>
                    </a:lnTo>
                    <a:lnTo>
                      <a:pt x="18" y="89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83"/>
                    </a:lnTo>
                    <a:lnTo>
                      <a:pt x="6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0"/>
              <p:cNvSpPr>
                <a:spLocks/>
              </p:cNvSpPr>
              <p:nvPr/>
            </p:nvSpPr>
            <p:spPr bwMode="auto">
              <a:xfrm>
                <a:off x="2312" y="1349"/>
                <a:ext cx="26" cy="111"/>
              </a:xfrm>
              <a:custGeom>
                <a:avLst/>
                <a:gdLst>
                  <a:gd name="T0" fmla="*/ 26 w 36"/>
                  <a:gd name="T1" fmla="*/ 42 h 143"/>
                  <a:gd name="T2" fmla="*/ 26 w 36"/>
                  <a:gd name="T3" fmla="*/ 33 h 143"/>
                  <a:gd name="T4" fmla="*/ 17 w 36"/>
                  <a:gd name="T5" fmla="*/ 33 h 143"/>
                  <a:gd name="T6" fmla="*/ 17 w 36"/>
                  <a:gd name="T7" fmla="*/ 23 h 143"/>
                  <a:gd name="T8" fmla="*/ 17 w 36"/>
                  <a:gd name="T9" fmla="*/ 19 h 143"/>
                  <a:gd name="T10" fmla="*/ 22 w 36"/>
                  <a:gd name="T11" fmla="*/ 14 h 143"/>
                  <a:gd name="T12" fmla="*/ 26 w 36"/>
                  <a:gd name="T13" fmla="*/ 14 h 143"/>
                  <a:gd name="T14" fmla="*/ 26 w 36"/>
                  <a:gd name="T15" fmla="*/ 14 h 143"/>
                  <a:gd name="T16" fmla="*/ 26 w 36"/>
                  <a:gd name="T17" fmla="*/ 0 h 143"/>
                  <a:gd name="T18" fmla="*/ 26 w 36"/>
                  <a:gd name="T19" fmla="*/ 0 h 143"/>
                  <a:gd name="T20" fmla="*/ 22 w 36"/>
                  <a:gd name="T21" fmla="*/ 0 h 143"/>
                  <a:gd name="T22" fmla="*/ 9 w 36"/>
                  <a:gd name="T23" fmla="*/ 5 h 143"/>
                  <a:gd name="T24" fmla="*/ 4 w 36"/>
                  <a:gd name="T25" fmla="*/ 19 h 143"/>
                  <a:gd name="T26" fmla="*/ 4 w 36"/>
                  <a:gd name="T27" fmla="*/ 33 h 143"/>
                  <a:gd name="T28" fmla="*/ 0 w 36"/>
                  <a:gd name="T29" fmla="*/ 33 h 143"/>
                  <a:gd name="T30" fmla="*/ 0 w 36"/>
                  <a:gd name="T31" fmla="*/ 42 h 143"/>
                  <a:gd name="T32" fmla="*/ 4 w 36"/>
                  <a:gd name="T33" fmla="*/ 42 h 143"/>
                  <a:gd name="T34" fmla="*/ 4 w 36"/>
                  <a:gd name="T35" fmla="*/ 111 h 143"/>
                  <a:gd name="T36" fmla="*/ 17 w 36"/>
                  <a:gd name="T37" fmla="*/ 111 h 143"/>
                  <a:gd name="T38" fmla="*/ 17 w 36"/>
                  <a:gd name="T39" fmla="*/ 42 h 143"/>
                  <a:gd name="T40" fmla="*/ 26 w 36"/>
                  <a:gd name="T41" fmla="*/ 42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143">
                    <a:moveTo>
                      <a:pt x="36" y="54"/>
                    </a:moveTo>
                    <a:lnTo>
                      <a:pt x="36" y="42"/>
                    </a:lnTo>
                    <a:lnTo>
                      <a:pt x="24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6"/>
                    </a:lnTo>
                    <a:lnTo>
                      <a:pt x="6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6" y="143"/>
                    </a:lnTo>
                    <a:lnTo>
                      <a:pt x="24" y="143"/>
                    </a:lnTo>
                    <a:lnTo>
                      <a:pt x="24" y="54"/>
                    </a:lnTo>
                    <a:lnTo>
                      <a:pt x="3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1"/>
              <p:cNvSpPr>
                <a:spLocks/>
              </p:cNvSpPr>
              <p:nvPr/>
            </p:nvSpPr>
            <p:spPr bwMode="auto">
              <a:xfrm>
                <a:off x="2342" y="1419"/>
                <a:ext cx="35" cy="74"/>
              </a:xfrm>
              <a:custGeom>
                <a:avLst/>
                <a:gdLst>
                  <a:gd name="T0" fmla="*/ 35 w 48"/>
                  <a:gd name="T1" fmla="*/ 60 h 95"/>
                  <a:gd name="T2" fmla="*/ 35 w 48"/>
                  <a:gd name="T3" fmla="*/ 60 h 95"/>
                  <a:gd name="T4" fmla="*/ 31 w 48"/>
                  <a:gd name="T5" fmla="*/ 69 h 95"/>
                  <a:gd name="T6" fmla="*/ 26 w 48"/>
                  <a:gd name="T7" fmla="*/ 69 h 95"/>
                  <a:gd name="T8" fmla="*/ 9 w 48"/>
                  <a:gd name="T9" fmla="*/ 69 h 95"/>
                  <a:gd name="T10" fmla="*/ 22 w 48"/>
                  <a:gd name="T11" fmla="*/ 46 h 95"/>
                  <a:gd name="T12" fmla="*/ 26 w 48"/>
                  <a:gd name="T13" fmla="*/ 37 h 95"/>
                  <a:gd name="T14" fmla="*/ 31 w 48"/>
                  <a:gd name="T15" fmla="*/ 23 h 95"/>
                  <a:gd name="T16" fmla="*/ 26 w 48"/>
                  <a:gd name="T17" fmla="*/ 5 h 95"/>
                  <a:gd name="T18" fmla="*/ 18 w 48"/>
                  <a:gd name="T19" fmla="*/ 0 h 95"/>
                  <a:gd name="T20" fmla="*/ 4 w 48"/>
                  <a:gd name="T21" fmla="*/ 5 h 95"/>
                  <a:gd name="T22" fmla="*/ 0 w 48"/>
                  <a:gd name="T23" fmla="*/ 23 h 95"/>
                  <a:gd name="T24" fmla="*/ 0 w 48"/>
                  <a:gd name="T25" fmla="*/ 23 h 95"/>
                  <a:gd name="T26" fmla="*/ 4 w 48"/>
                  <a:gd name="T27" fmla="*/ 14 h 95"/>
                  <a:gd name="T28" fmla="*/ 13 w 48"/>
                  <a:gd name="T29" fmla="*/ 9 h 95"/>
                  <a:gd name="T30" fmla="*/ 22 w 48"/>
                  <a:gd name="T31" fmla="*/ 14 h 95"/>
                  <a:gd name="T32" fmla="*/ 26 w 48"/>
                  <a:gd name="T33" fmla="*/ 28 h 95"/>
                  <a:gd name="T34" fmla="*/ 22 w 48"/>
                  <a:gd name="T35" fmla="*/ 37 h 95"/>
                  <a:gd name="T36" fmla="*/ 13 w 48"/>
                  <a:gd name="T37" fmla="*/ 55 h 95"/>
                  <a:gd name="T38" fmla="*/ 0 w 48"/>
                  <a:gd name="T39" fmla="*/ 74 h 95"/>
                  <a:gd name="T40" fmla="*/ 0 w 48"/>
                  <a:gd name="T41" fmla="*/ 74 h 95"/>
                  <a:gd name="T42" fmla="*/ 31 w 48"/>
                  <a:gd name="T43" fmla="*/ 74 h 95"/>
                  <a:gd name="T44" fmla="*/ 35 w 48"/>
                  <a:gd name="T45" fmla="*/ 60 h 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" h="95">
                    <a:moveTo>
                      <a:pt x="48" y="77"/>
                    </a:moveTo>
                    <a:lnTo>
                      <a:pt x="48" y="77"/>
                    </a:lnTo>
                    <a:lnTo>
                      <a:pt x="42" y="89"/>
                    </a:lnTo>
                    <a:lnTo>
                      <a:pt x="36" y="89"/>
                    </a:lnTo>
                    <a:lnTo>
                      <a:pt x="12" y="89"/>
                    </a:lnTo>
                    <a:lnTo>
                      <a:pt x="30" y="59"/>
                    </a:lnTo>
                    <a:lnTo>
                      <a:pt x="36" y="47"/>
                    </a:lnTo>
                    <a:lnTo>
                      <a:pt x="42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30" y="18"/>
                    </a:lnTo>
                    <a:lnTo>
                      <a:pt x="36" y="36"/>
                    </a:lnTo>
                    <a:lnTo>
                      <a:pt x="30" y="47"/>
                    </a:lnTo>
                    <a:lnTo>
                      <a:pt x="18" y="71"/>
                    </a:lnTo>
                    <a:lnTo>
                      <a:pt x="0" y="95"/>
                    </a:lnTo>
                    <a:lnTo>
                      <a:pt x="42" y="95"/>
                    </a:lnTo>
                    <a:lnTo>
                      <a:pt x="4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2"/>
              <p:cNvSpPr>
                <a:spLocks/>
              </p:cNvSpPr>
              <p:nvPr/>
            </p:nvSpPr>
            <p:spPr bwMode="auto">
              <a:xfrm>
                <a:off x="2382" y="1419"/>
                <a:ext cx="39" cy="74"/>
              </a:xfrm>
              <a:custGeom>
                <a:avLst/>
                <a:gdLst>
                  <a:gd name="T0" fmla="*/ 39 w 54"/>
                  <a:gd name="T1" fmla="*/ 60 h 95"/>
                  <a:gd name="T2" fmla="*/ 39 w 54"/>
                  <a:gd name="T3" fmla="*/ 60 h 95"/>
                  <a:gd name="T4" fmla="*/ 35 w 54"/>
                  <a:gd name="T5" fmla="*/ 69 h 95"/>
                  <a:gd name="T6" fmla="*/ 30 w 54"/>
                  <a:gd name="T7" fmla="*/ 69 h 95"/>
                  <a:gd name="T8" fmla="*/ 9 w 54"/>
                  <a:gd name="T9" fmla="*/ 69 h 95"/>
                  <a:gd name="T10" fmla="*/ 26 w 54"/>
                  <a:gd name="T11" fmla="*/ 46 h 95"/>
                  <a:gd name="T12" fmla="*/ 30 w 54"/>
                  <a:gd name="T13" fmla="*/ 37 h 95"/>
                  <a:gd name="T14" fmla="*/ 35 w 54"/>
                  <a:gd name="T15" fmla="*/ 23 h 95"/>
                  <a:gd name="T16" fmla="*/ 30 w 54"/>
                  <a:gd name="T17" fmla="*/ 5 h 95"/>
                  <a:gd name="T18" fmla="*/ 22 w 54"/>
                  <a:gd name="T19" fmla="*/ 0 h 95"/>
                  <a:gd name="T20" fmla="*/ 9 w 54"/>
                  <a:gd name="T21" fmla="*/ 5 h 95"/>
                  <a:gd name="T22" fmla="*/ 0 w 54"/>
                  <a:gd name="T23" fmla="*/ 23 h 95"/>
                  <a:gd name="T24" fmla="*/ 4 w 54"/>
                  <a:gd name="T25" fmla="*/ 23 h 95"/>
                  <a:gd name="T26" fmla="*/ 9 w 54"/>
                  <a:gd name="T27" fmla="*/ 14 h 95"/>
                  <a:gd name="T28" fmla="*/ 17 w 54"/>
                  <a:gd name="T29" fmla="*/ 9 h 95"/>
                  <a:gd name="T30" fmla="*/ 26 w 54"/>
                  <a:gd name="T31" fmla="*/ 14 h 95"/>
                  <a:gd name="T32" fmla="*/ 26 w 54"/>
                  <a:gd name="T33" fmla="*/ 28 h 95"/>
                  <a:gd name="T34" fmla="*/ 26 w 54"/>
                  <a:gd name="T35" fmla="*/ 37 h 95"/>
                  <a:gd name="T36" fmla="*/ 17 w 54"/>
                  <a:gd name="T37" fmla="*/ 55 h 95"/>
                  <a:gd name="T38" fmla="*/ 0 w 54"/>
                  <a:gd name="T39" fmla="*/ 74 h 95"/>
                  <a:gd name="T40" fmla="*/ 0 w 54"/>
                  <a:gd name="T41" fmla="*/ 74 h 95"/>
                  <a:gd name="T42" fmla="*/ 35 w 54"/>
                  <a:gd name="T43" fmla="*/ 74 h 95"/>
                  <a:gd name="T44" fmla="*/ 39 w 54"/>
                  <a:gd name="T45" fmla="*/ 60 h 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4" h="95">
                    <a:moveTo>
                      <a:pt x="54" y="77"/>
                    </a:moveTo>
                    <a:lnTo>
                      <a:pt x="54" y="77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12" y="89"/>
                    </a:lnTo>
                    <a:lnTo>
                      <a:pt x="36" y="59"/>
                    </a:lnTo>
                    <a:lnTo>
                      <a:pt x="42" y="47"/>
                    </a:lnTo>
                    <a:lnTo>
                      <a:pt x="48" y="3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12"/>
                    </a:lnTo>
                    <a:lnTo>
                      <a:pt x="36" y="18"/>
                    </a:lnTo>
                    <a:lnTo>
                      <a:pt x="36" y="36"/>
                    </a:lnTo>
                    <a:lnTo>
                      <a:pt x="36" y="47"/>
                    </a:lnTo>
                    <a:lnTo>
                      <a:pt x="24" y="71"/>
                    </a:lnTo>
                    <a:lnTo>
                      <a:pt x="0" y="95"/>
                    </a:lnTo>
                    <a:lnTo>
                      <a:pt x="48" y="95"/>
                    </a:lnTo>
                    <a:lnTo>
                      <a:pt x="54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3"/>
              <p:cNvSpPr>
                <a:spLocks/>
              </p:cNvSpPr>
              <p:nvPr/>
            </p:nvSpPr>
            <p:spPr bwMode="auto">
              <a:xfrm>
                <a:off x="1980" y="288"/>
                <a:ext cx="26" cy="106"/>
              </a:xfrm>
              <a:custGeom>
                <a:avLst/>
                <a:gdLst>
                  <a:gd name="T0" fmla="*/ 26 w 36"/>
                  <a:gd name="T1" fmla="*/ 42 h 137"/>
                  <a:gd name="T2" fmla="*/ 26 w 36"/>
                  <a:gd name="T3" fmla="*/ 28 h 137"/>
                  <a:gd name="T4" fmla="*/ 17 w 36"/>
                  <a:gd name="T5" fmla="*/ 28 h 137"/>
                  <a:gd name="T6" fmla="*/ 17 w 36"/>
                  <a:gd name="T7" fmla="*/ 19 h 137"/>
                  <a:gd name="T8" fmla="*/ 17 w 36"/>
                  <a:gd name="T9" fmla="*/ 14 h 137"/>
                  <a:gd name="T10" fmla="*/ 22 w 36"/>
                  <a:gd name="T11" fmla="*/ 9 h 137"/>
                  <a:gd name="T12" fmla="*/ 26 w 36"/>
                  <a:gd name="T13" fmla="*/ 9 h 137"/>
                  <a:gd name="T14" fmla="*/ 26 w 36"/>
                  <a:gd name="T15" fmla="*/ 14 h 137"/>
                  <a:gd name="T16" fmla="*/ 26 w 36"/>
                  <a:gd name="T17" fmla="*/ 0 h 137"/>
                  <a:gd name="T18" fmla="*/ 26 w 36"/>
                  <a:gd name="T19" fmla="*/ 0 h 137"/>
                  <a:gd name="T20" fmla="*/ 22 w 36"/>
                  <a:gd name="T21" fmla="*/ 0 h 137"/>
                  <a:gd name="T22" fmla="*/ 9 w 36"/>
                  <a:gd name="T23" fmla="*/ 5 h 137"/>
                  <a:gd name="T24" fmla="*/ 4 w 36"/>
                  <a:gd name="T25" fmla="*/ 19 h 137"/>
                  <a:gd name="T26" fmla="*/ 4 w 36"/>
                  <a:gd name="T27" fmla="*/ 28 h 137"/>
                  <a:gd name="T28" fmla="*/ 0 w 36"/>
                  <a:gd name="T29" fmla="*/ 28 h 137"/>
                  <a:gd name="T30" fmla="*/ 0 w 36"/>
                  <a:gd name="T31" fmla="*/ 42 h 137"/>
                  <a:gd name="T32" fmla="*/ 4 w 36"/>
                  <a:gd name="T33" fmla="*/ 42 h 137"/>
                  <a:gd name="T34" fmla="*/ 4 w 36"/>
                  <a:gd name="T35" fmla="*/ 106 h 137"/>
                  <a:gd name="T36" fmla="*/ 17 w 36"/>
                  <a:gd name="T37" fmla="*/ 106 h 137"/>
                  <a:gd name="T38" fmla="*/ 17 w 36"/>
                  <a:gd name="T39" fmla="*/ 42 h 137"/>
                  <a:gd name="T40" fmla="*/ 26 w 36"/>
                  <a:gd name="T41" fmla="*/ 42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137">
                    <a:moveTo>
                      <a:pt x="36" y="54"/>
                    </a:moveTo>
                    <a:lnTo>
                      <a:pt x="36" y="36"/>
                    </a:lnTo>
                    <a:lnTo>
                      <a:pt x="24" y="3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6"/>
                    </a:lnTo>
                    <a:lnTo>
                      <a:pt x="6" y="24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6" y="137"/>
                    </a:lnTo>
                    <a:lnTo>
                      <a:pt x="24" y="137"/>
                    </a:lnTo>
                    <a:lnTo>
                      <a:pt x="24" y="54"/>
                    </a:lnTo>
                    <a:lnTo>
                      <a:pt x="3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94"/>
              <p:cNvSpPr>
                <a:spLocks/>
              </p:cNvSpPr>
              <p:nvPr/>
            </p:nvSpPr>
            <p:spPr bwMode="auto">
              <a:xfrm>
                <a:off x="2015" y="357"/>
                <a:ext cx="26" cy="75"/>
              </a:xfrm>
              <a:custGeom>
                <a:avLst/>
                <a:gdLst>
                  <a:gd name="T0" fmla="*/ 4 w 35"/>
                  <a:gd name="T1" fmla="*/ 75 h 96"/>
                  <a:gd name="T2" fmla="*/ 26 w 35"/>
                  <a:gd name="T3" fmla="*/ 75 h 96"/>
                  <a:gd name="T4" fmla="*/ 26 w 35"/>
                  <a:gd name="T5" fmla="*/ 75 h 96"/>
                  <a:gd name="T6" fmla="*/ 18 w 35"/>
                  <a:gd name="T7" fmla="*/ 70 h 96"/>
                  <a:gd name="T8" fmla="*/ 18 w 35"/>
                  <a:gd name="T9" fmla="*/ 66 h 96"/>
                  <a:gd name="T10" fmla="*/ 18 w 35"/>
                  <a:gd name="T11" fmla="*/ 0 h 96"/>
                  <a:gd name="T12" fmla="*/ 18 w 35"/>
                  <a:gd name="T13" fmla="*/ 0 h 96"/>
                  <a:gd name="T14" fmla="*/ 0 w 35"/>
                  <a:gd name="T15" fmla="*/ 9 h 96"/>
                  <a:gd name="T16" fmla="*/ 0 w 35"/>
                  <a:gd name="T17" fmla="*/ 9 h 96"/>
                  <a:gd name="T18" fmla="*/ 9 w 35"/>
                  <a:gd name="T19" fmla="*/ 9 h 96"/>
                  <a:gd name="T20" fmla="*/ 9 w 35"/>
                  <a:gd name="T21" fmla="*/ 9 h 96"/>
                  <a:gd name="T22" fmla="*/ 9 w 35"/>
                  <a:gd name="T23" fmla="*/ 9 h 96"/>
                  <a:gd name="T24" fmla="*/ 9 w 35"/>
                  <a:gd name="T25" fmla="*/ 14 h 96"/>
                  <a:gd name="T26" fmla="*/ 9 w 35"/>
                  <a:gd name="T27" fmla="*/ 66 h 96"/>
                  <a:gd name="T28" fmla="*/ 9 w 35"/>
                  <a:gd name="T29" fmla="*/ 75 h 96"/>
                  <a:gd name="T30" fmla="*/ 4 w 35"/>
                  <a:gd name="T31" fmla="*/ 75 h 96"/>
                  <a:gd name="T32" fmla="*/ 4 w 35"/>
                  <a:gd name="T33" fmla="*/ 75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96">
                    <a:moveTo>
                      <a:pt x="6" y="96"/>
                    </a:moveTo>
                    <a:lnTo>
                      <a:pt x="35" y="96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84"/>
                    </a:lnTo>
                    <a:lnTo>
                      <a:pt x="12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95"/>
              <p:cNvSpPr>
                <a:spLocks/>
              </p:cNvSpPr>
              <p:nvPr/>
            </p:nvSpPr>
            <p:spPr bwMode="auto">
              <a:xfrm>
                <a:off x="2054" y="357"/>
                <a:ext cx="35" cy="75"/>
              </a:xfrm>
              <a:custGeom>
                <a:avLst/>
                <a:gdLst>
                  <a:gd name="T0" fmla="*/ 35 w 48"/>
                  <a:gd name="T1" fmla="*/ 61 h 96"/>
                  <a:gd name="T2" fmla="*/ 35 w 48"/>
                  <a:gd name="T3" fmla="*/ 61 h 96"/>
                  <a:gd name="T4" fmla="*/ 31 w 48"/>
                  <a:gd name="T5" fmla="*/ 66 h 96"/>
                  <a:gd name="T6" fmla="*/ 26 w 48"/>
                  <a:gd name="T7" fmla="*/ 66 h 96"/>
                  <a:gd name="T8" fmla="*/ 4 w 48"/>
                  <a:gd name="T9" fmla="*/ 66 h 96"/>
                  <a:gd name="T10" fmla="*/ 22 w 48"/>
                  <a:gd name="T11" fmla="*/ 47 h 96"/>
                  <a:gd name="T12" fmla="*/ 26 w 48"/>
                  <a:gd name="T13" fmla="*/ 38 h 96"/>
                  <a:gd name="T14" fmla="*/ 31 w 48"/>
                  <a:gd name="T15" fmla="*/ 19 h 96"/>
                  <a:gd name="T16" fmla="*/ 26 w 48"/>
                  <a:gd name="T17" fmla="*/ 5 h 96"/>
                  <a:gd name="T18" fmla="*/ 18 w 48"/>
                  <a:gd name="T19" fmla="*/ 0 h 96"/>
                  <a:gd name="T20" fmla="*/ 4 w 48"/>
                  <a:gd name="T21" fmla="*/ 5 h 96"/>
                  <a:gd name="T22" fmla="*/ 0 w 48"/>
                  <a:gd name="T23" fmla="*/ 14 h 96"/>
                  <a:gd name="T24" fmla="*/ 0 w 48"/>
                  <a:gd name="T25" fmla="*/ 23 h 96"/>
                  <a:gd name="T26" fmla="*/ 0 w 48"/>
                  <a:gd name="T27" fmla="*/ 23 h 96"/>
                  <a:gd name="T28" fmla="*/ 4 w 48"/>
                  <a:gd name="T29" fmla="*/ 14 h 96"/>
                  <a:gd name="T30" fmla="*/ 13 w 48"/>
                  <a:gd name="T31" fmla="*/ 9 h 96"/>
                  <a:gd name="T32" fmla="*/ 22 w 48"/>
                  <a:gd name="T33" fmla="*/ 14 h 96"/>
                  <a:gd name="T34" fmla="*/ 22 w 48"/>
                  <a:gd name="T35" fmla="*/ 23 h 96"/>
                  <a:gd name="T36" fmla="*/ 22 w 48"/>
                  <a:gd name="T37" fmla="*/ 38 h 96"/>
                  <a:gd name="T38" fmla="*/ 13 w 48"/>
                  <a:gd name="T39" fmla="*/ 52 h 96"/>
                  <a:gd name="T40" fmla="*/ 0 w 48"/>
                  <a:gd name="T41" fmla="*/ 75 h 96"/>
                  <a:gd name="T42" fmla="*/ 0 w 48"/>
                  <a:gd name="T43" fmla="*/ 75 h 96"/>
                  <a:gd name="T44" fmla="*/ 31 w 48"/>
                  <a:gd name="T45" fmla="*/ 75 h 96"/>
                  <a:gd name="T46" fmla="*/ 35 w 48"/>
                  <a:gd name="T47" fmla="*/ 61 h 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8" h="96">
                    <a:moveTo>
                      <a:pt x="48" y="78"/>
                    </a:moveTo>
                    <a:lnTo>
                      <a:pt x="48" y="78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6" y="84"/>
                    </a:lnTo>
                    <a:lnTo>
                      <a:pt x="30" y="60"/>
                    </a:lnTo>
                    <a:lnTo>
                      <a:pt x="36" y="48"/>
                    </a:lnTo>
                    <a:lnTo>
                      <a:pt x="42" y="24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30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18" y="66"/>
                    </a:lnTo>
                    <a:lnTo>
                      <a:pt x="0" y="96"/>
                    </a:lnTo>
                    <a:lnTo>
                      <a:pt x="42" y="96"/>
                    </a:lnTo>
                    <a:lnTo>
                      <a:pt x="4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96"/>
              <p:cNvSpPr>
                <a:spLocks/>
              </p:cNvSpPr>
              <p:nvPr/>
            </p:nvSpPr>
            <p:spPr bwMode="auto">
              <a:xfrm>
                <a:off x="288" y="1410"/>
                <a:ext cx="44" cy="60"/>
              </a:xfrm>
              <a:custGeom>
                <a:avLst/>
                <a:gdLst>
                  <a:gd name="T0" fmla="*/ 0 w 60"/>
                  <a:gd name="T1" fmla="*/ 5 h 77"/>
                  <a:gd name="T2" fmla="*/ 4 w 60"/>
                  <a:gd name="T3" fmla="*/ 5 h 77"/>
                  <a:gd name="T4" fmla="*/ 4 w 60"/>
                  <a:gd name="T5" fmla="*/ 9 h 77"/>
                  <a:gd name="T6" fmla="*/ 9 w 60"/>
                  <a:gd name="T7" fmla="*/ 19 h 77"/>
                  <a:gd name="T8" fmla="*/ 13 w 60"/>
                  <a:gd name="T9" fmla="*/ 37 h 77"/>
                  <a:gd name="T10" fmla="*/ 13 w 60"/>
                  <a:gd name="T11" fmla="*/ 55 h 77"/>
                  <a:gd name="T12" fmla="*/ 13 w 60"/>
                  <a:gd name="T13" fmla="*/ 60 h 77"/>
                  <a:gd name="T14" fmla="*/ 13 w 60"/>
                  <a:gd name="T15" fmla="*/ 60 h 77"/>
                  <a:gd name="T16" fmla="*/ 18 w 60"/>
                  <a:gd name="T17" fmla="*/ 60 h 77"/>
                  <a:gd name="T18" fmla="*/ 22 w 60"/>
                  <a:gd name="T19" fmla="*/ 51 h 77"/>
                  <a:gd name="T20" fmla="*/ 26 w 60"/>
                  <a:gd name="T21" fmla="*/ 42 h 77"/>
                  <a:gd name="T22" fmla="*/ 35 w 60"/>
                  <a:gd name="T23" fmla="*/ 33 h 77"/>
                  <a:gd name="T24" fmla="*/ 40 w 60"/>
                  <a:gd name="T25" fmla="*/ 19 h 77"/>
                  <a:gd name="T26" fmla="*/ 44 w 60"/>
                  <a:gd name="T27" fmla="*/ 9 h 77"/>
                  <a:gd name="T28" fmla="*/ 40 w 60"/>
                  <a:gd name="T29" fmla="*/ 5 h 77"/>
                  <a:gd name="T30" fmla="*/ 35 w 60"/>
                  <a:gd name="T31" fmla="*/ 0 h 77"/>
                  <a:gd name="T32" fmla="*/ 35 w 60"/>
                  <a:gd name="T33" fmla="*/ 0 h 77"/>
                  <a:gd name="T34" fmla="*/ 31 w 60"/>
                  <a:gd name="T35" fmla="*/ 5 h 77"/>
                  <a:gd name="T36" fmla="*/ 35 w 60"/>
                  <a:gd name="T37" fmla="*/ 9 h 77"/>
                  <a:gd name="T38" fmla="*/ 35 w 60"/>
                  <a:gd name="T39" fmla="*/ 14 h 77"/>
                  <a:gd name="T40" fmla="*/ 31 w 60"/>
                  <a:gd name="T41" fmla="*/ 33 h 77"/>
                  <a:gd name="T42" fmla="*/ 22 w 60"/>
                  <a:gd name="T43" fmla="*/ 46 h 77"/>
                  <a:gd name="T44" fmla="*/ 18 w 60"/>
                  <a:gd name="T45" fmla="*/ 51 h 77"/>
                  <a:gd name="T46" fmla="*/ 18 w 60"/>
                  <a:gd name="T47" fmla="*/ 28 h 77"/>
                  <a:gd name="T48" fmla="*/ 13 w 60"/>
                  <a:gd name="T49" fmla="*/ 0 h 77"/>
                  <a:gd name="T50" fmla="*/ 13 w 60"/>
                  <a:gd name="T51" fmla="*/ 0 h 77"/>
                  <a:gd name="T52" fmla="*/ 9 w 60"/>
                  <a:gd name="T53" fmla="*/ 0 h 77"/>
                  <a:gd name="T54" fmla="*/ 0 w 60"/>
                  <a:gd name="T55" fmla="*/ 5 h 77"/>
                  <a:gd name="T56" fmla="*/ 0 w 60"/>
                  <a:gd name="T57" fmla="*/ 5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77">
                    <a:moveTo>
                      <a:pt x="0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24"/>
                    </a:lnTo>
                    <a:lnTo>
                      <a:pt x="18" y="48"/>
                    </a:lnTo>
                    <a:lnTo>
                      <a:pt x="18" y="71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30" y="65"/>
                    </a:lnTo>
                    <a:lnTo>
                      <a:pt x="36" y="54"/>
                    </a:lnTo>
                    <a:lnTo>
                      <a:pt x="48" y="42"/>
                    </a:lnTo>
                    <a:lnTo>
                      <a:pt x="54" y="24"/>
                    </a:lnTo>
                    <a:lnTo>
                      <a:pt x="60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42"/>
                    </a:lnTo>
                    <a:lnTo>
                      <a:pt x="30" y="59"/>
                    </a:lnTo>
                    <a:lnTo>
                      <a:pt x="24" y="65"/>
                    </a:lnTo>
                    <a:lnTo>
                      <a:pt x="24" y="3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97"/>
              <p:cNvSpPr>
                <a:spLocks/>
              </p:cNvSpPr>
              <p:nvPr/>
            </p:nvSpPr>
            <p:spPr bwMode="auto">
              <a:xfrm>
                <a:off x="341" y="1433"/>
                <a:ext cx="26" cy="74"/>
              </a:xfrm>
              <a:custGeom>
                <a:avLst/>
                <a:gdLst>
                  <a:gd name="T0" fmla="*/ 0 w 36"/>
                  <a:gd name="T1" fmla="*/ 74 h 95"/>
                  <a:gd name="T2" fmla="*/ 26 w 36"/>
                  <a:gd name="T3" fmla="*/ 74 h 95"/>
                  <a:gd name="T4" fmla="*/ 26 w 36"/>
                  <a:gd name="T5" fmla="*/ 69 h 95"/>
                  <a:gd name="T6" fmla="*/ 17 w 36"/>
                  <a:gd name="T7" fmla="*/ 69 h 95"/>
                  <a:gd name="T8" fmla="*/ 17 w 36"/>
                  <a:gd name="T9" fmla="*/ 65 h 95"/>
                  <a:gd name="T10" fmla="*/ 17 w 36"/>
                  <a:gd name="T11" fmla="*/ 0 h 95"/>
                  <a:gd name="T12" fmla="*/ 17 w 36"/>
                  <a:gd name="T13" fmla="*/ 0 h 95"/>
                  <a:gd name="T14" fmla="*/ 0 w 36"/>
                  <a:gd name="T15" fmla="*/ 9 h 95"/>
                  <a:gd name="T16" fmla="*/ 0 w 36"/>
                  <a:gd name="T17" fmla="*/ 9 h 95"/>
                  <a:gd name="T18" fmla="*/ 4 w 36"/>
                  <a:gd name="T19" fmla="*/ 9 h 95"/>
                  <a:gd name="T20" fmla="*/ 9 w 36"/>
                  <a:gd name="T21" fmla="*/ 9 h 95"/>
                  <a:gd name="T22" fmla="*/ 9 w 36"/>
                  <a:gd name="T23" fmla="*/ 9 h 95"/>
                  <a:gd name="T24" fmla="*/ 9 w 36"/>
                  <a:gd name="T25" fmla="*/ 14 h 95"/>
                  <a:gd name="T26" fmla="*/ 9 w 36"/>
                  <a:gd name="T27" fmla="*/ 65 h 95"/>
                  <a:gd name="T28" fmla="*/ 9 w 36"/>
                  <a:gd name="T29" fmla="*/ 69 h 95"/>
                  <a:gd name="T30" fmla="*/ 0 w 36"/>
                  <a:gd name="T31" fmla="*/ 69 h 95"/>
                  <a:gd name="T32" fmla="*/ 0 w 36"/>
                  <a:gd name="T33" fmla="*/ 7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95">
                    <a:moveTo>
                      <a:pt x="0" y="95"/>
                    </a:moveTo>
                    <a:lnTo>
                      <a:pt x="36" y="95"/>
                    </a:lnTo>
                    <a:lnTo>
                      <a:pt x="36" y="89"/>
                    </a:lnTo>
                    <a:lnTo>
                      <a:pt x="24" y="89"/>
                    </a:lnTo>
                    <a:lnTo>
                      <a:pt x="24" y="83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83"/>
                    </a:lnTo>
                    <a:lnTo>
                      <a:pt x="12" y="89"/>
                    </a:lnTo>
                    <a:lnTo>
                      <a:pt x="0" y="8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98"/>
              <p:cNvSpPr>
                <a:spLocks/>
              </p:cNvSpPr>
              <p:nvPr/>
            </p:nvSpPr>
            <p:spPr bwMode="auto">
              <a:xfrm>
                <a:off x="301" y="1252"/>
                <a:ext cx="57" cy="74"/>
              </a:xfrm>
              <a:custGeom>
                <a:avLst/>
                <a:gdLst>
                  <a:gd name="T0" fmla="*/ 26 w 78"/>
                  <a:gd name="T1" fmla="*/ 33 h 95"/>
                  <a:gd name="T2" fmla="*/ 0 w 78"/>
                  <a:gd name="T3" fmla="*/ 33 h 95"/>
                  <a:gd name="T4" fmla="*/ 0 w 78"/>
                  <a:gd name="T5" fmla="*/ 41 h 95"/>
                  <a:gd name="T6" fmla="*/ 26 w 78"/>
                  <a:gd name="T7" fmla="*/ 41 h 95"/>
                  <a:gd name="T8" fmla="*/ 26 w 78"/>
                  <a:gd name="T9" fmla="*/ 74 h 95"/>
                  <a:gd name="T10" fmla="*/ 31 w 78"/>
                  <a:gd name="T11" fmla="*/ 74 h 95"/>
                  <a:gd name="T12" fmla="*/ 31 w 78"/>
                  <a:gd name="T13" fmla="*/ 41 h 95"/>
                  <a:gd name="T14" fmla="*/ 57 w 78"/>
                  <a:gd name="T15" fmla="*/ 41 h 95"/>
                  <a:gd name="T16" fmla="*/ 57 w 78"/>
                  <a:gd name="T17" fmla="*/ 33 h 95"/>
                  <a:gd name="T18" fmla="*/ 31 w 78"/>
                  <a:gd name="T19" fmla="*/ 33 h 95"/>
                  <a:gd name="T20" fmla="*/ 31 w 78"/>
                  <a:gd name="T21" fmla="*/ 0 h 95"/>
                  <a:gd name="T22" fmla="*/ 26 w 78"/>
                  <a:gd name="T23" fmla="*/ 0 h 95"/>
                  <a:gd name="T24" fmla="*/ 26 w 78"/>
                  <a:gd name="T25" fmla="*/ 33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95">
                    <a:moveTo>
                      <a:pt x="36" y="42"/>
                    </a:moveTo>
                    <a:lnTo>
                      <a:pt x="0" y="42"/>
                    </a:lnTo>
                    <a:lnTo>
                      <a:pt x="0" y="53"/>
                    </a:lnTo>
                    <a:lnTo>
                      <a:pt x="36" y="53"/>
                    </a:lnTo>
                    <a:lnTo>
                      <a:pt x="36" y="95"/>
                    </a:lnTo>
                    <a:lnTo>
                      <a:pt x="42" y="95"/>
                    </a:lnTo>
                    <a:lnTo>
                      <a:pt x="42" y="53"/>
                    </a:lnTo>
                    <a:lnTo>
                      <a:pt x="78" y="53"/>
                    </a:lnTo>
                    <a:lnTo>
                      <a:pt x="78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Rectangle 199"/>
              <p:cNvSpPr>
                <a:spLocks noChangeArrowheads="1"/>
              </p:cNvSpPr>
              <p:nvPr/>
            </p:nvSpPr>
            <p:spPr bwMode="auto">
              <a:xfrm>
                <a:off x="301" y="1591"/>
                <a:ext cx="57" cy="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" name="Freeform 200"/>
              <p:cNvSpPr>
                <a:spLocks/>
              </p:cNvSpPr>
              <p:nvPr/>
            </p:nvSpPr>
            <p:spPr bwMode="auto">
              <a:xfrm>
                <a:off x="301" y="1651"/>
                <a:ext cx="53" cy="65"/>
              </a:xfrm>
              <a:custGeom>
                <a:avLst/>
                <a:gdLst>
                  <a:gd name="T0" fmla="*/ 27 w 72"/>
                  <a:gd name="T1" fmla="*/ 65 h 84"/>
                  <a:gd name="T2" fmla="*/ 35 w 72"/>
                  <a:gd name="T3" fmla="*/ 65 h 84"/>
                  <a:gd name="T4" fmla="*/ 44 w 72"/>
                  <a:gd name="T5" fmla="*/ 56 h 84"/>
                  <a:gd name="T6" fmla="*/ 53 w 72"/>
                  <a:gd name="T7" fmla="*/ 46 h 84"/>
                  <a:gd name="T8" fmla="*/ 53 w 72"/>
                  <a:gd name="T9" fmla="*/ 33 h 84"/>
                  <a:gd name="T10" fmla="*/ 53 w 72"/>
                  <a:gd name="T11" fmla="*/ 19 h 84"/>
                  <a:gd name="T12" fmla="*/ 44 w 72"/>
                  <a:gd name="T13" fmla="*/ 9 h 84"/>
                  <a:gd name="T14" fmla="*/ 35 w 72"/>
                  <a:gd name="T15" fmla="*/ 5 h 84"/>
                  <a:gd name="T16" fmla="*/ 27 w 72"/>
                  <a:gd name="T17" fmla="*/ 0 h 84"/>
                  <a:gd name="T18" fmla="*/ 13 w 72"/>
                  <a:gd name="T19" fmla="*/ 5 h 84"/>
                  <a:gd name="T20" fmla="*/ 9 w 72"/>
                  <a:gd name="T21" fmla="*/ 9 h 84"/>
                  <a:gd name="T22" fmla="*/ 0 w 72"/>
                  <a:gd name="T23" fmla="*/ 33 h 84"/>
                  <a:gd name="T24" fmla="*/ 9 w 72"/>
                  <a:gd name="T25" fmla="*/ 56 h 84"/>
                  <a:gd name="T26" fmla="*/ 13 w 72"/>
                  <a:gd name="T27" fmla="*/ 65 h 84"/>
                  <a:gd name="T28" fmla="*/ 27 w 72"/>
                  <a:gd name="T29" fmla="*/ 65 h 84"/>
                  <a:gd name="T30" fmla="*/ 27 w 72"/>
                  <a:gd name="T31" fmla="*/ 65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" h="84">
                    <a:moveTo>
                      <a:pt x="36" y="84"/>
                    </a:moveTo>
                    <a:lnTo>
                      <a:pt x="48" y="84"/>
                    </a:lnTo>
                    <a:lnTo>
                      <a:pt x="60" y="72"/>
                    </a:lnTo>
                    <a:lnTo>
                      <a:pt x="72" y="60"/>
                    </a:lnTo>
                    <a:lnTo>
                      <a:pt x="72" y="42"/>
                    </a:lnTo>
                    <a:lnTo>
                      <a:pt x="72" y="24"/>
                    </a:lnTo>
                    <a:lnTo>
                      <a:pt x="60" y="12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18" y="84"/>
                    </a:lnTo>
                    <a:lnTo>
                      <a:pt x="36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1"/>
              <p:cNvSpPr>
                <a:spLocks/>
              </p:cNvSpPr>
              <p:nvPr/>
            </p:nvSpPr>
            <p:spPr bwMode="auto">
              <a:xfrm>
                <a:off x="327" y="1683"/>
                <a:ext cx="27" cy="33"/>
              </a:xfrm>
              <a:custGeom>
                <a:avLst/>
                <a:gdLst>
                  <a:gd name="T0" fmla="*/ 0 w 36"/>
                  <a:gd name="T1" fmla="*/ 33 h 42"/>
                  <a:gd name="T2" fmla="*/ 9 w 36"/>
                  <a:gd name="T3" fmla="*/ 33 h 42"/>
                  <a:gd name="T4" fmla="*/ 18 w 36"/>
                  <a:gd name="T5" fmla="*/ 24 h 42"/>
                  <a:gd name="T6" fmla="*/ 27 w 36"/>
                  <a:gd name="T7" fmla="*/ 14 h 42"/>
                  <a:gd name="T8" fmla="*/ 27 w 36"/>
                  <a:gd name="T9" fmla="*/ 0 h 42"/>
                  <a:gd name="T10" fmla="*/ 27 w 36"/>
                  <a:gd name="T11" fmla="*/ 0 h 42"/>
                  <a:gd name="T12" fmla="*/ 27 w 36"/>
                  <a:gd name="T13" fmla="*/ 14 h 42"/>
                  <a:gd name="T14" fmla="*/ 18 w 36"/>
                  <a:gd name="T15" fmla="*/ 24 h 42"/>
                  <a:gd name="T16" fmla="*/ 9 w 36"/>
                  <a:gd name="T17" fmla="*/ 33 h 42"/>
                  <a:gd name="T18" fmla="*/ 0 w 36"/>
                  <a:gd name="T19" fmla="*/ 33 h 42"/>
                  <a:gd name="T20" fmla="*/ 0 w 36"/>
                  <a:gd name="T21" fmla="*/ 33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42"/>
                    </a:lnTo>
                    <a:lnTo>
                      <a:pt x="24" y="30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30"/>
                    </a:lnTo>
                    <a:lnTo>
                      <a:pt x="1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2"/>
              <p:cNvSpPr>
                <a:spLocks noEditPoints="1"/>
              </p:cNvSpPr>
              <p:nvPr/>
            </p:nvSpPr>
            <p:spPr bwMode="auto">
              <a:xfrm>
                <a:off x="327" y="1651"/>
                <a:ext cx="27" cy="32"/>
              </a:xfrm>
              <a:custGeom>
                <a:avLst/>
                <a:gdLst>
                  <a:gd name="T0" fmla="*/ 27 w 36"/>
                  <a:gd name="T1" fmla="*/ 32 h 42"/>
                  <a:gd name="T2" fmla="*/ 27 w 36"/>
                  <a:gd name="T3" fmla="*/ 18 h 42"/>
                  <a:gd name="T4" fmla="*/ 18 w 36"/>
                  <a:gd name="T5" fmla="*/ 9 h 42"/>
                  <a:gd name="T6" fmla="*/ 9 w 36"/>
                  <a:gd name="T7" fmla="*/ 5 h 42"/>
                  <a:gd name="T8" fmla="*/ 0 w 36"/>
                  <a:gd name="T9" fmla="*/ 0 h 42"/>
                  <a:gd name="T10" fmla="*/ 0 w 36"/>
                  <a:gd name="T11" fmla="*/ 0 h 42"/>
                  <a:gd name="T12" fmla="*/ 9 w 36"/>
                  <a:gd name="T13" fmla="*/ 5 h 42"/>
                  <a:gd name="T14" fmla="*/ 18 w 36"/>
                  <a:gd name="T15" fmla="*/ 9 h 42"/>
                  <a:gd name="T16" fmla="*/ 27 w 36"/>
                  <a:gd name="T17" fmla="*/ 18 h 42"/>
                  <a:gd name="T18" fmla="*/ 27 w 36"/>
                  <a:gd name="T19" fmla="*/ 32 h 42"/>
                  <a:gd name="T20" fmla="*/ 27 w 36"/>
                  <a:gd name="T21" fmla="*/ 32 h 42"/>
                  <a:gd name="T22" fmla="*/ 27 w 36"/>
                  <a:gd name="T23" fmla="*/ 32 h 42"/>
                  <a:gd name="T24" fmla="*/ 27 w 36"/>
                  <a:gd name="T25" fmla="*/ 32 h 42"/>
                  <a:gd name="T26" fmla="*/ 27 w 36"/>
                  <a:gd name="T27" fmla="*/ 32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36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6" y="24"/>
                    </a:lnTo>
                    <a:lnTo>
                      <a:pt x="36" y="42"/>
                    </a:lnTo>
                    <a:close/>
                    <a:moveTo>
                      <a:pt x="36" y="42"/>
                    </a:move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3"/>
              <p:cNvSpPr>
                <a:spLocks noEditPoints="1"/>
              </p:cNvSpPr>
              <p:nvPr/>
            </p:nvSpPr>
            <p:spPr bwMode="auto">
              <a:xfrm>
                <a:off x="301" y="1651"/>
                <a:ext cx="26" cy="32"/>
              </a:xfrm>
              <a:custGeom>
                <a:avLst/>
                <a:gdLst>
                  <a:gd name="T0" fmla="*/ 26 w 36"/>
                  <a:gd name="T1" fmla="*/ 0 h 42"/>
                  <a:gd name="T2" fmla="*/ 13 w 36"/>
                  <a:gd name="T3" fmla="*/ 5 h 42"/>
                  <a:gd name="T4" fmla="*/ 9 w 36"/>
                  <a:gd name="T5" fmla="*/ 9 h 42"/>
                  <a:gd name="T6" fmla="*/ 0 w 36"/>
                  <a:gd name="T7" fmla="*/ 32 h 42"/>
                  <a:gd name="T8" fmla="*/ 0 w 36"/>
                  <a:gd name="T9" fmla="*/ 32 h 42"/>
                  <a:gd name="T10" fmla="*/ 9 w 36"/>
                  <a:gd name="T11" fmla="*/ 9 h 42"/>
                  <a:gd name="T12" fmla="*/ 13 w 36"/>
                  <a:gd name="T13" fmla="*/ 5 h 42"/>
                  <a:gd name="T14" fmla="*/ 26 w 36"/>
                  <a:gd name="T15" fmla="*/ 0 h 42"/>
                  <a:gd name="T16" fmla="*/ 26 w 36"/>
                  <a:gd name="T17" fmla="*/ 0 h 42"/>
                  <a:gd name="T18" fmla="*/ 26 w 36"/>
                  <a:gd name="T19" fmla="*/ 0 h 42"/>
                  <a:gd name="T20" fmla="*/ 26 w 36"/>
                  <a:gd name="T21" fmla="*/ 0 h 42"/>
                  <a:gd name="T22" fmla="*/ 26 w 36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2">
                    <a:moveTo>
                      <a:pt x="36" y="0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0" y="4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04"/>
              <p:cNvSpPr>
                <a:spLocks noEditPoints="1"/>
              </p:cNvSpPr>
              <p:nvPr/>
            </p:nvSpPr>
            <p:spPr bwMode="auto">
              <a:xfrm>
                <a:off x="301" y="1683"/>
                <a:ext cx="26" cy="33"/>
              </a:xfrm>
              <a:custGeom>
                <a:avLst/>
                <a:gdLst>
                  <a:gd name="T0" fmla="*/ 0 w 36"/>
                  <a:gd name="T1" fmla="*/ 0 h 42"/>
                  <a:gd name="T2" fmla="*/ 9 w 36"/>
                  <a:gd name="T3" fmla="*/ 24 h 42"/>
                  <a:gd name="T4" fmla="*/ 13 w 36"/>
                  <a:gd name="T5" fmla="*/ 33 h 42"/>
                  <a:gd name="T6" fmla="*/ 26 w 36"/>
                  <a:gd name="T7" fmla="*/ 33 h 42"/>
                  <a:gd name="T8" fmla="*/ 26 w 36"/>
                  <a:gd name="T9" fmla="*/ 33 h 42"/>
                  <a:gd name="T10" fmla="*/ 13 w 36"/>
                  <a:gd name="T11" fmla="*/ 33 h 42"/>
                  <a:gd name="T12" fmla="*/ 9 w 36"/>
                  <a:gd name="T13" fmla="*/ 24 h 42"/>
                  <a:gd name="T14" fmla="*/ 0 w 36"/>
                  <a:gd name="T15" fmla="*/ 0 h 42"/>
                  <a:gd name="T16" fmla="*/ 0 w 36"/>
                  <a:gd name="T17" fmla="*/ 0 h 42"/>
                  <a:gd name="T18" fmla="*/ 0 w 36"/>
                  <a:gd name="T19" fmla="*/ 0 h 42"/>
                  <a:gd name="T20" fmla="*/ 0 w 36"/>
                  <a:gd name="T21" fmla="*/ 0 h 42"/>
                  <a:gd name="T22" fmla="*/ 0 w 36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2">
                    <a:moveTo>
                      <a:pt x="0" y="0"/>
                    </a:moveTo>
                    <a:lnTo>
                      <a:pt x="12" y="30"/>
                    </a:lnTo>
                    <a:lnTo>
                      <a:pt x="18" y="42"/>
                    </a:lnTo>
                    <a:lnTo>
                      <a:pt x="36" y="42"/>
                    </a:lnTo>
                    <a:lnTo>
                      <a:pt x="18" y="42"/>
                    </a:lnTo>
                    <a:lnTo>
                      <a:pt x="12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05"/>
              <p:cNvSpPr>
                <a:spLocks/>
              </p:cNvSpPr>
              <p:nvPr/>
            </p:nvSpPr>
            <p:spPr bwMode="auto">
              <a:xfrm>
                <a:off x="327" y="171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06"/>
              <p:cNvSpPr>
                <a:spLocks/>
              </p:cNvSpPr>
              <p:nvPr/>
            </p:nvSpPr>
            <p:spPr bwMode="auto">
              <a:xfrm>
                <a:off x="852" y="1039"/>
                <a:ext cx="590" cy="769"/>
              </a:xfrm>
              <a:custGeom>
                <a:avLst/>
                <a:gdLst>
                  <a:gd name="T0" fmla="*/ 590 w 807"/>
                  <a:gd name="T1" fmla="*/ 769 h 991"/>
                  <a:gd name="T2" fmla="*/ 590 w 807"/>
                  <a:gd name="T3" fmla="*/ 0 h 991"/>
                  <a:gd name="T4" fmla="*/ 0 w 807"/>
                  <a:gd name="T5" fmla="*/ 0 h 991"/>
                  <a:gd name="T6" fmla="*/ 0 w 807"/>
                  <a:gd name="T7" fmla="*/ 769 h 991"/>
                  <a:gd name="T8" fmla="*/ 590 w 807"/>
                  <a:gd name="T9" fmla="*/ 769 h 991"/>
                  <a:gd name="T10" fmla="*/ 590 w 807"/>
                  <a:gd name="T11" fmla="*/ 769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7" h="991">
                    <a:moveTo>
                      <a:pt x="807" y="991"/>
                    </a:moveTo>
                    <a:lnTo>
                      <a:pt x="807" y="0"/>
                    </a:lnTo>
                    <a:lnTo>
                      <a:pt x="0" y="0"/>
                    </a:lnTo>
                    <a:lnTo>
                      <a:pt x="0" y="991"/>
                    </a:lnTo>
                    <a:lnTo>
                      <a:pt x="807" y="99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07"/>
              <p:cNvSpPr>
                <a:spLocks/>
              </p:cNvSpPr>
              <p:nvPr/>
            </p:nvSpPr>
            <p:spPr bwMode="auto">
              <a:xfrm>
                <a:off x="1442" y="1039"/>
                <a:ext cx="1" cy="769"/>
              </a:xfrm>
              <a:custGeom>
                <a:avLst/>
                <a:gdLst>
                  <a:gd name="T0" fmla="*/ 0 w 1"/>
                  <a:gd name="T1" fmla="*/ 769 h 991"/>
                  <a:gd name="T2" fmla="*/ 0 w 1"/>
                  <a:gd name="T3" fmla="*/ 0 h 991"/>
                  <a:gd name="T4" fmla="*/ 0 w 1"/>
                  <a:gd name="T5" fmla="*/ 769 h 991"/>
                  <a:gd name="T6" fmla="*/ 0 w 1"/>
                  <a:gd name="T7" fmla="*/ 769 h 9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91">
                    <a:moveTo>
                      <a:pt x="0" y="991"/>
                    </a:moveTo>
                    <a:lnTo>
                      <a:pt x="0" y="0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08"/>
              <p:cNvSpPr>
                <a:spLocks noEditPoints="1"/>
              </p:cNvSpPr>
              <p:nvPr/>
            </p:nvSpPr>
            <p:spPr bwMode="auto">
              <a:xfrm>
                <a:off x="852" y="1039"/>
                <a:ext cx="590" cy="1"/>
              </a:xfrm>
              <a:custGeom>
                <a:avLst/>
                <a:gdLst>
                  <a:gd name="T0" fmla="*/ 590 w 807"/>
                  <a:gd name="T1" fmla="*/ 0 h 1"/>
                  <a:gd name="T2" fmla="*/ 0 w 807"/>
                  <a:gd name="T3" fmla="*/ 0 h 1"/>
                  <a:gd name="T4" fmla="*/ 590 w 807"/>
                  <a:gd name="T5" fmla="*/ 0 h 1"/>
                  <a:gd name="T6" fmla="*/ 590 w 807"/>
                  <a:gd name="T7" fmla="*/ 0 h 1"/>
                  <a:gd name="T8" fmla="*/ 590 w 807"/>
                  <a:gd name="T9" fmla="*/ 0 h 1"/>
                  <a:gd name="T10" fmla="*/ 590 w 807"/>
                  <a:gd name="T11" fmla="*/ 0 h 1"/>
                  <a:gd name="T12" fmla="*/ 590 w 80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7" h="1">
                    <a:moveTo>
                      <a:pt x="807" y="0"/>
                    </a:moveTo>
                    <a:lnTo>
                      <a:pt x="0" y="0"/>
                    </a:lnTo>
                    <a:lnTo>
                      <a:pt x="807" y="0"/>
                    </a:lnTo>
                    <a:close/>
                    <a:moveTo>
                      <a:pt x="807" y="0"/>
                    </a:move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09"/>
              <p:cNvSpPr>
                <a:spLocks noEditPoints="1"/>
              </p:cNvSpPr>
              <p:nvPr/>
            </p:nvSpPr>
            <p:spPr bwMode="auto">
              <a:xfrm>
                <a:off x="852" y="1039"/>
                <a:ext cx="1" cy="769"/>
              </a:xfrm>
              <a:custGeom>
                <a:avLst/>
                <a:gdLst>
                  <a:gd name="T0" fmla="*/ 0 w 1"/>
                  <a:gd name="T1" fmla="*/ 0 h 991"/>
                  <a:gd name="T2" fmla="*/ 0 w 1"/>
                  <a:gd name="T3" fmla="*/ 769 h 991"/>
                  <a:gd name="T4" fmla="*/ 0 w 1"/>
                  <a:gd name="T5" fmla="*/ 0 h 991"/>
                  <a:gd name="T6" fmla="*/ 0 w 1"/>
                  <a:gd name="T7" fmla="*/ 0 h 991"/>
                  <a:gd name="T8" fmla="*/ 0 w 1"/>
                  <a:gd name="T9" fmla="*/ 0 h 991"/>
                  <a:gd name="T10" fmla="*/ 0 w 1"/>
                  <a:gd name="T11" fmla="*/ 0 h 991"/>
                  <a:gd name="T12" fmla="*/ 0 w 1"/>
                  <a:gd name="T13" fmla="*/ 0 h 9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991">
                    <a:moveTo>
                      <a:pt x="0" y="0"/>
                    </a:moveTo>
                    <a:lnTo>
                      <a:pt x="0" y="99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0"/>
              <p:cNvSpPr>
                <a:spLocks noEditPoints="1"/>
              </p:cNvSpPr>
              <p:nvPr/>
            </p:nvSpPr>
            <p:spPr bwMode="auto">
              <a:xfrm>
                <a:off x="852" y="1808"/>
                <a:ext cx="590" cy="1"/>
              </a:xfrm>
              <a:custGeom>
                <a:avLst/>
                <a:gdLst>
                  <a:gd name="T0" fmla="*/ 0 w 807"/>
                  <a:gd name="T1" fmla="*/ 0 h 1"/>
                  <a:gd name="T2" fmla="*/ 590 w 807"/>
                  <a:gd name="T3" fmla="*/ 0 h 1"/>
                  <a:gd name="T4" fmla="*/ 0 w 807"/>
                  <a:gd name="T5" fmla="*/ 0 h 1"/>
                  <a:gd name="T6" fmla="*/ 0 w 807"/>
                  <a:gd name="T7" fmla="*/ 0 h 1"/>
                  <a:gd name="T8" fmla="*/ 0 w 807"/>
                  <a:gd name="T9" fmla="*/ 0 h 1"/>
                  <a:gd name="T10" fmla="*/ 0 w 807"/>
                  <a:gd name="T11" fmla="*/ 0 h 1"/>
                  <a:gd name="T12" fmla="*/ 0 w 80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7" h="1">
                    <a:moveTo>
                      <a:pt x="0" y="0"/>
                    </a:moveTo>
                    <a:lnTo>
                      <a:pt x="807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1"/>
              <p:cNvSpPr>
                <a:spLocks/>
              </p:cNvSpPr>
              <p:nvPr/>
            </p:nvSpPr>
            <p:spPr bwMode="auto">
              <a:xfrm>
                <a:off x="1442" y="180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2"/>
              <p:cNvSpPr>
                <a:spLocks/>
              </p:cNvSpPr>
              <p:nvPr/>
            </p:nvSpPr>
            <p:spPr bwMode="auto">
              <a:xfrm>
                <a:off x="327" y="1164"/>
                <a:ext cx="1115" cy="1"/>
              </a:xfrm>
              <a:custGeom>
                <a:avLst/>
                <a:gdLst>
                  <a:gd name="T0" fmla="*/ 0 w 1525"/>
                  <a:gd name="T1" fmla="*/ 0 h 1"/>
                  <a:gd name="T2" fmla="*/ 1115 w 1525"/>
                  <a:gd name="T3" fmla="*/ 0 h 1"/>
                  <a:gd name="T4" fmla="*/ 0 w 1525"/>
                  <a:gd name="T5" fmla="*/ 0 h 1"/>
                  <a:gd name="T6" fmla="*/ 0 w 152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25" h="1">
                    <a:moveTo>
                      <a:pt x="0" y="0"/>
                    </a:moveTo>
                    <a:lnTo>
                      <a:pt x="15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3"/>
              <p:cNvSpPr>
                <a:spLocks noEditPoints="1"/>
              </p:cNvSpPr>
              <p:nvPr/>
            </p:nvSpPr>
            <p:spPr bwMode="auto">
              <a:xfrm>
                <a:off x="1442" y="1164"/>
                <a:ext cx="48" cy="88"/>
              </a:xfrm>
              <a:custGeom>
                <a:avLst/>
                <a:gdLst>
                  <a:gd name="T0" fmla="*/ 0 w 66"/>
                  <a:gd name="T1" fmla="*/ 0 h 114"/>
                  <a:gd name="T2" fmla="*/ 22 w 66"/>
                  <a:gd name="T3" fmla="*/ 5 h 114"/>
                  <a:gd name="T4" fmla="*/ 35 w 66"/>
                  <a:gd name="T5" fmla="*/ 14 h 114"/>
                  <a:gd name="T6" fmla="*/ 44 w 66"/>
                  <a:gd name="T7" fmla="*/ 28 h 114"/>
                  <a:gd name="T8" fmla="*/ 48 w 66"/>
                  <a:gd name="T9" fmla="*/ 42 h 114"/>
                  <a:gd name="T10" fmla="*/ 48 w 66"/>
                  <a:gd name="T11" fmla="*/ 60 h 114"/>
                  <a:gd name="T12" fmla="*/ 39 w 66"/>
                  <a:gd name="T13" fmla="*/ 74 h 114"/>
                  <a:gd name="T14" fmla="*/ 26 w 66"/>
                  <a:gd name="T15" fmla="*/ 83 h 114"/>
                  <a:gd name="T16" fmla="*/ 4 w 66"/>
                  <a:gd name="T17" fmla="*/ 88 h 114"/>
                  <a:gd name="T18" fmla="*/ 4 w 66"/>
                  <a:gd name="T19" fmla="*/ 88 h 114"/>
                  <a:gd name="T20" fmla="*/ 26 w 66"/>
                  <a:gd name="T21" fmla="*/ 83 h 114"/>
                  <a:gd name="T22" fmla="*/ 39 w 66"/>
                  <a:gd name="T23" fmla="*/ 74 h 114"/>
                  <a:gd name="T24" fmla="*/ 48 w 66"/>
                  <a:gd name="T25" fmla="*/ 60 h 114"/>
                  <a:gd name="T26" fmla="*/ 48 w 66"/>
                  <a:gd name="T27" fmla="*/ 42 h 114"/>
                  <a:gd name="T28" fmla="*/ 44 w 66"/>
                  <a:gd name="T29" fmla="*/ 28 h 114"/>
                  <a:gd name="T30" fmla="*/ 35 w 66"/>
                  <a:gd name="T31" fmla="*/ 14 h 114"/>
                  <a:gd name="T32" fmla="*/ 22 w 66"/>
                  <a:gd name="T33" fmla="*/ 5 h 114"/>
                  <a:gd name="T34" fmla="*/ 0 w 66"/>
                  <a:gd name="T35" fmla="*/ 0 h 114"/>
                  <a:gd name="T36" fmla="*/ 0 w 66"/>
                  <a:gd name="T37" fmla="*/ 0 h 114"/>
                  <a:gd name="T38" fmla="*/ 0 w 66"/>
                  <a:gd name="T39" fmla="*/ 0 h 114"/>
                  <a:gd name="T40" fmla="*/ 0 w 66"/>
                  <a:gd name="T41" fmla="*/ 0 h 114"/>
                  <a:gd name="T42" fmla="*/ 0 w 66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14">
                    <a:moveTo>
                      <a:pt x="0" y="0"/>
                    </a:moveTo>
                    <a:lnTo>
                      <a:pt x="30" y="6"/>
                    </a:lnTo>
                    <a:lnTo>
                      <a:pt x="48" y="18"/>
                    </a:lnTo>
                    <a:lnTo>
                      <a:pt x="60" y="36"/>
                    </a:lnTo>
                    <a:lnTo>
                      <a:pt x="66" y="54"/>
                    </a:lnTo>
                    <a:lnTo>
                      <a:pt x="66" y="78"/>
                    </a:lnTo>
                    <a:lnTo>
                      <a:pt x="54" y="96"/>
                    </a:lnTo>
                    <a:lnTo>
                      <a:pt x="36" y="108"/>
                    </a:lnTo>
                    <a:lnTo>
                      <a:pt x="6" y="114"/>
                    </a:lnTo>
                    <a:lnTo>
                      <a:pt x="36" y="108"/>
                    </a:lnTo>
                    <a:lnTo>
                      <a:pt x="54" y="96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14"/>
              <p:cNvSpPr>
                <a:spLocks/>
              </p:cNvSpPr>
              <p:nvPr/>
            </p:nvSpPr>
            <p:spPr bwMode="auto">
              <a:xfrm>
                <a:off x="848" y="1285"/>
                <a:ext cx="4" cy="5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0 h 6"/>
                  <a:gd name="T4" fmla="*/ 0 w 6"/>
                  <a:gd name="T5" fmla="*/ 5 h 6"/>
                  <a:gd name="T6" fmla="*/ 0 w 6"/>
                  <a:gd name="T7" fmla="*/ 5 h 6"/>
                  <a:gd name="T8" fmla="*/ 4 w 6"/>
                  <a:gd name="T9" fmla="*/ 0 h 6"/>
                  <a:gd name="T10" fmla="*/ 4 w 6"/>
                  <a:gd name="T11" fmla="*/ 0 h 6"/>
                  <a:gd name="T12" fmla="*/ 4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15"/>
              <p:cNvSpPr>
                <a:spLocks noEditPoints="1"/>
              </p:cNvSpPr>
              <p:nvPr/>
            </p:nvSpPr>
            <p:spPr bwMode="auto">
              <a:xfrm>
                <a:off x="808" y="1290"/>
                <a:ext cx="44" cy="83"/>
              </a:xfrm>
              <a:custGeom>
                <a:avLst/>
                <a:gdLst>
                  <a:gd name="T0" fmla="*/ 40 w 60"/>
                  <a:gd name="T1" fmla="*/ 0 h 107"/>
                  <a:gd name="T2" fmla="*/ 26 w 60"/>
                  <a:gd name="T3" fmla="*/ 4 h 107"/>
                  <a:gd name="T4" fmla="*/ 13 w 60"/>
                  <a:gd name="T5" fmla="*/ 13 h 107"/>
                  <a:gd name="T6" fmla="*/ 4 w 60"/>
                  <a:gd name="T7" fmla="*/ 22 h 107"/>
                  <a:gd name="T8" fmla="*/ 0 w 60"/>
                  <a:gd name="T9" fmla="*/ 36 h 107"/>
                  <a:gd name="T10" fmla="*/ 0 w 60"/>
                  <a:gd name="T11" fmla="*/ 50 h 107"/>
                  <a:gd name="T12" fmla="*/ 4 w 60"/>
                  <a:gd name="T13" fmla="*/ 64 h 107"/>
                  <a:gd name="T14" fmla="*/ 22 w 60"/>
                  <a:gd name="T15" fmla="*/ 78 h 107"/>
                  <a:gd name="T16" fmla="*/ 44 w 60"/>
                  <a:gd name="T17" fmla="*/ 83 h 107"/>
                  <a:gd name="T18" fmla="*/ 44 w 60"/>
                  <a:gd name="T19" fmla="*/ 83 h 107"/>
                  <a:gd name="T20" fmla="*/ 22 w 60"/>
                  <a:gd name="T21" fmla="*/ 78 h 107"/>
                  <a:gd name="T22" fmla="*/ 4 w 60"/>
                  <a:gd name="T23" fmla="*/ 64 h 107"/>
                  <a:gd name="T24" fmla="*/ 0 w 60"/>
                  <a:gd name="T25" fmla="*/ 50 h 107"/>
                  <a:gd name="T26" fmla="*/ 0 w 60"/>
                  <a:gd name="T27" fmla="*/ 36 h 107"/>
                  <a:gd name="T28" fmla="*/ 4 w 60"/>
                  <a:gd name="T29" fmla="*/ 22 h 107"/>
                  <a:gd name="T30" fmla="*/ 13 w 60"/>
                  <a:gd name="T31" fmla="*/ 13 h 107"/>
                  <a:gd name="T32" fmla="*/ 26 w 60"/>
                  <a:gd name="T33" fmla="*/ 4 h 107"/>
                  <a:gd name="T34" fmla="*/ 40 w 60"/>
                  <a:gd name="T35" fmla="*/ 0 h 107"/>
                  <a:gd name="T36" fmla="*/ 40 w 60"/>
                  <a:gd name="T37" fmla="*/ 0 h 107"/>
                  <a:gd name="T38" fmla="*/ 40 w 60"/>
                  <a:gd name="T39" fmla="*/ 0 h 107"/>
                  <a:gd name="T40" fmla="*/ 40 w 60"/>
                  <a:gd name="T41" fmla="*/ 0 h 107"/>
                  <a:gd name="T42" fmla="*/ 40 w 60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54" y="0"/>
                    </a:moveTo>
                    <a:lnTo>
                      <a:pt x="36" y="5"/>
                    </a:lnTo>
                    <a:lnTo>
                      <a:pt x="18" y="17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6" y="83"/>
                    </a:lnTo>
                    <a:lnTo>
                      <a:pt x="30" y="101"/>
                    </a:lnTo>
                    <a:lnTo>
                      <a:pt x="60" y="107"/>
                    </a:lnTo>
                    <a:lnTo>
                      <a:pt x="30" y="101"/>
                    </a:lnTo>
                    <a:lnTo>
                      <a:pt x="6" y="83"/>
                    </a:lnTo>
                    <a:lnTo>
                      <a:pt x="0" y="65"/>
                    </a:lnTo>
                    <a:lnTo>
                      <a:pt x="0" y="47"/>
                    </a:lnTo>
                    <a:lnTo>
                      <a:pt x="6" y="29"/>
                    </a:lnTo>
                    <a:lnTo>
                      <a:pt x="18" y="17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  <a:moveTo>
                      <a:pt x="54" y="0"/>
                    </a:move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16"/>
              <p:cNvSpPr>
                <a:spLocks noEditPoints="1"/>
              </p:cNvSpPr>
              <p:nvPr/>
            </p:nvSpPr>
            <p:spPr bwMode="auto">
              <a:xfrm>
                <a:off x="852" y="1373"/>
                <a:ext cx="586" cy="9"/>
              </a:xfrm>
              <a:custGeom>
                <a:avLst/>
                <a:gdLst>
                  <a:gd name="T0" fmla="*/ 0 w 801"/>
                  <a:gd name="T1" fmla="*/ 0 h 12"/>
                  <a:gd name="T2" fmla="*/ 21 w 801"/>
                  <a:gd name="T3" fmla="*/ 5 h 12"/>
                  <a:gd name="T4" fmla="*/ 52 w 801"/>
                  <a:gd name="T5" fmla="*/ 5 h 12"/>
                  <a:gd name="T6" fmla="*/ 122 w 801"/>
                  <a:gd name="T7" fmla="*/ 5 h 12"/>
                  <a:gd name="T8" fmla="*/ 201 w 801"/>
                  <a:gd name="T9" fmla="*/ 5 h 12"/>
                  <a:gd name="T10" fmla="*/ 284 w 801"/>
                  <a:gd name="T11" fmla="*/ 5 h 12"/>
                  <a:gd name="T12" fmla="*/ 372 w 801"/>
                  <a:gd name="T13" fmla="*/ 5 h 12"/>
                  <a:gd name="T14" fmla="*/ 455 w 801"/>
                  <a:gd name="T15" fmla="*/ 5 h 12"/>
                  <a:gd name="T16" fmla="*/ 525 w 801"/>
                  <a:gd name="T17" fmla="*/ 5 h 12"/>
                  <a:gd name="T18" fmla="*/ 560 w 801"/>
                  <a:gd name="T19" fmla="*/ 9 h 12"/>
                  <a:gd name="T20" fmla="*/ 586 w 801"/>
                  <a:gd name="T21" fmla="*/ 9 h 12"/>
                  <a:gd name="T22" fmla="*/ 586 w 801"/>
                  <a:gd name="T23" fmla="*/ 9 h 12"/>
                  <a:gd name="T24" fmla="*/ 560 w 801"/>
                  <a:gd name="T25" fmla="*/ 9 h 12"/>
                  <a:gd name="T26" fmla="*/ 525 w 801"/>
                  <a:gd name="T27" fmla="*/ 5 h 12"/>
                  <a:gd name="T28" fmla="*/ 455 w 801"/>
                  <a:gd name="T29" fmla="*/ 5 h 12"/>
                  <a:gd name="T30" fmla="*/ 372 w 801"/>
                  <a:gd name="T31" fmla="*/ 5 h 12"/>
                  <a:gd name="T32" fmla="*/ 284 w 801"/>
                  <a:gd name="T33" fmla="*/ 5 h 12"/>
                  <a:gd name="T34" fmla="*/ 201 w 801"/>
                  <a:gd name="T35" fmla="*/ 5 h 12"/>
                  <a:gd name="T36" fmla="*/ 122 w 801"/>
                  <a:gd name="T37" fmla="*/ 5 h 12"/>
                  <a:gd name="T38" fmla="*/ 52 w 801"/>
                  <a:gd name="T39" fmla="*/ 5 h 12"/>
                  <a:gd name="T40" fmla="*/ 21 w 801"/>
                  <a:gd name="T41" fmla="*/ 5 h 12"/>
                  <a:gd name="T42" fmla="*/ 0 w 801"/>
                  <a:gd name="T43" fmla="*/ 0 h 12"/>
                  <a:gd name="T44" fmla="*/ 0 w 801"/>
                  <a:gd name="T45" fmla="*/ 0 h 12"/>
                  <a:gd name="T46" fmla="*/ 0 w 801"/>
                  <a:gd name="T47" fmla="*/ 0 h 12"/>
                  <a:gd name="T48" fmla="*/ 0 w 801"/>
                  <a:gd name="T49" fmla="*/ 0 h 12"/>
                  <a:gd name="T50" fmla="*/ 0 w 801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1" h="12">
                    <a:moveTo>
                      <a:pt x="0" y="0"/>
                    </a:moveTo>
                    <a:lnTo>
                      <a:pt x="29" y="6"/>
                    </a:lnTo>
                    <a:lnTo>
                      <a:pt x="71" y="6"/>
                    </a:lnTo>
                    <a:lnTo>
                      <a:pt x="167" y="6"/>
                    </a:lnTo>
                    <a:lnTo>
                      <a:pt x="275" y="6"/>
                    </a:lnTo>
                    <a:lnTo>
                      <a:pt x="388" y="6"/>
                    </a:lnTo>
                    <a:lnTo>
                      <a:pt x="508" y="6"/>
                    </a:lnTo>
                    <a:lnTo>
                      <a:pt x="622" y="6"/>
                    </a:lnTo>
                    <a:lnTo>
                      <a:pt x="717" y="6"/>
                    </a:lnTo>
                    <a:lnTo>
                      <a:pt x="765" y="12"/>
                    </a:lnTo>
                    <a:lnTo>
                      <a:pt x="801" y="12"/>
                    </a:lnTo>
                    <a:lnTo>
                      <a:pt x="765" y="12"/>
                    </a:lnTo>
                    <a:lnTo>
                      <a:pt x="717" y="6"/>
                    </a:lnTo>
                    <a:lnTo>
                      <a:pt x="622" y="6"/>
                    </a:lnTo>
                    <a:lnTo>
                      <a:pt x="508" y="6"/>
                    </a:lnTo>
                    <a:lnTo>
                      <a:pt x="388" y="6"/>
                    </a:lnTo>
                    <a:lnTo>
                      <a:pt x="275" y="6"/>
                    </a:lnTo>
                    <a:lnTo>
                      <a:pt x="167" y="6"/>
                    </a:lnTo>
                    <a:lnTo>
                      <a:pt x="71" y="6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17"/>
              <p:cNvSpPr>
                <a:spLocks noEditPoints="1"/>
              </p:cNvSpPr>
              <p:nvPr/>
            </p:nvSpPr>
            <p:spPr bwMode="auto">
              <a:xfrm>
                <a:off x="1438" y="1382"/>
                <a:ext cx="52" cy="88"/>
              </a:xfrm>
              <a:custGeom>
                <a:avLst/>
                <a:gdLst>
                  <a:gd name="T0" fmla="*/ 0 w 72"/>
                  <a:gd name="T1" fmla="*/ 0 h 113"/>
                  <a:gd name="T2" fmla="*/ 26 w 72"/>
                  <a:gd name="T3" fmla="*/ 5 h 113"/>
                  <a:gd name="T4" fmla="*/ 43 w 72"/>
                  <a:gd name="T5" fmla="*/ 19 h 113"/>
                  <a:gd name="T6" fmla="*/ 52 w 72"/>
                  <a:gd name="T7" fmla="*/ 33 h 113"/>
                  <a:gd name="T8" fmla="*/ 52 w 72"/>
                  <a:gd name="T9" fmla="*/ 47 h 113"/>
                  <a:gd name="T10" fmla="*/ 48 w 72"/>
                  <a:gd name="T11" fmla="*/ 61 h 113"/>
                  <a:gd name="T12" fmla="*/ 35 w 72"/>
                  <a:gd name="T13" fmla="*/ 74 h 113"/>
                  <a:gd name="T14" fmla="*/ 22 w 72"/>
                  <a:gd name="T15" fmla="*/ 83 h 113"/>
                  <a:gd name="T16" fmla="*/ 4 w 72"/>
                  <a:gd name="T17" fmla="*/ 88 h 113"/>
                  <a:gd name="T18" fmla="*/ 4 w 72"/>
                  <a:gd name="T19" fmla="*/ 88 h 113"/>
                  <a:gd name="T20" fmla="*/ 22 w 72"/>
                  <a:gd name="T21" fmla="*/ 83 h 113"/>
                  <a:gd name="T22" fmla="*/ 35 w 72"/>
                  <a:gd name="T23" fmla="*/ 74 h 113"/>
                  <a:gd name="T24" fmla="*/ 48 w 72"/>
                  <a:gd name="T25" fmla="*/ 61 h 113"/>
                  <a:gd name="T26" fmla="*/ 52 w 72"/>
                  <a:gd name="T27" fmla="*/ 47 h 113"/>
                  <a:gd name="T28" fmla="*/ 52 w 72"/>
                  <a:gd name="T29" fmla="*/ 33 h 113"/>
                  <a:gd name="T30" fmla="*/ 43 w 72"/>
                  <a:gd name="T31" fmla="*/ 19 h 113"/>
                  <a:gd name="T32" fmla="*/ 26 w 72"/>
                  <a:gd name="T33" fmla="*/ 5 h 113"/>
                  <a:gd name="T34" fmla="*/ 0 w 72"/>
                  <a:gd name="T35" fmla="*/ 0 h 113"/>
                  <a:gd name="T36" fmla="*/ 0 w 72"/>
                  <a:gd name="T37" fmla="*/ 0 h 113"/>
                  <a:gd name="T38" fmla="*/ 0 w 72"/>
                  <a:gd name="T39" fmla="*/ 0 h 113"/>
                  <a:gd name="T40" fmla="*/ 0 w 72"/>
                  <a:gd name="T41" fmla="*/ 0 h 113"/>
                  <a:gd name="T42" fmla="*/ 0 w 72"/>
                  <a:gd name="T43" fmla="*/ 0 h 1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2" h="113">
                    <a:moveTo>
                      <a:pt x="0" y="0"/>
                    </a:moveTo>
                    <a:lnTo>
                      <a:pt x="36" y="6"/>
                    </a:lnTo>
                    <a:lnTo>
                      <a:pt x="60" y="24"/>
                    </a:lnTo>
                    <a:lnTo>
                      <a:pt x="72" y="42"/>
                    </a:lnTo>
                    <a:lnTo>
                      <a:pt x="72" y="60"/>
                    </a:lnTo>
                    <a:lnTo>
                      <a:pt x="66" y="78"/>
                    </a:lnTo>
                    <a:lnTo>
                      <a:pt x="48" y="95"/>
                    </a:lnTo>
                    <a:lnTo>
                      <a:pt x="30" y="107"/>
                    </a:lnTo>
                    <a:lnTo>
                      <a:pt x="6" y="113"/>
                    </a:lnTo>
                    <a:lnTo>
                      <a:pt x="30" y="107"/>
                    </a:lnTo>
                    <a:lnTo>
                      <a:pt x="48" y="95"/>
                    </a:lnTo>
                    <a:lnTo>
                      <a:pt x="66" y="78"/>
                    </a:lnTo>
                    <a:lnTo>
                      <a:pt x="72" y="60"/>
                    </a:lnTo>
                    <a:lnTo>
                      <a:pt x="72" y="42"/>
                    </a:lnTo>
                    <a:lnTo>
                      <a:pt x="60" y="24"/>
                    </a:lnTo>
                    <a:lnTo>
                      <a:pt x="36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18"/>
              <p:cNvSpPr>
                <a:spLocks/>
              </p:cNvSpPr>
              <p:nvPr/>
            </p:nvSpPr>
            <p:spPr bwMode="auto">
              <a:xfrm>
                <a:off x="804" y="1493"/>
                <a:ext cx="48" cy="84"/>
              </a:xfrm>
              <a:custGeom>
                <a:avLst/>
                <a:gdLst>
                  <a:gd name="T0" fmla="*/ 48 w 66"/>
                  <a:gd name="T1" fmla="*/ 0 h 108"/>
                  <a:gd name="T2" fmla="*/ 31 w 66"/>
                  <a:gd name="T3" fmla="*/ 5 h 108"/>
                  <a:gd name="T4" fmla="*/ 13 w 66"/>
                  <a:gd name="T5" fmla="*/ 14 h 108"/>
                  <a:gd name="T6" fmla="*/ 4 w 66"/>
                  <a:gd name="T7" fmla="*/ 28 h 108"/>
                  <a:gd name="T8" fmla="*/ 0 w 66"/>
                  <a:gd name="T9" fmla="*/ 42 h 108"/>
                  <a:gd name="T10" fmla="*/ 4 w 66"/>
                  <a:gd name="T11" fmla="*/ 56 h 108"/>
                  <a:gd name="T12" fmla="*/ 9 w 66"/>
                  <a:gd name="T13" fmla="*/ 70 h 108"/>
                  <a:gd name="T14" fmla="*/ 26 w 66"/>
                  <a:gd name="T15" fmla="*/ 79 h 108"/>
                  <a:gd name="T16" fmla="*/ 48 w 66"/>
                  <a:gd name="T17" fmla="*/ 84 h 108"/>
                  <a:gd name="T18" fmla="*/ 48 w 66"/>
                  <a:gd name="T19" fmla="*/ 84 h 108"/>
                  <a:gd name="T20" fmla="*/ 26 w 66"/>
                  <a:gd name="T21" fmla="*/ 79 h 108"/>
                  <a:gd name="T22" fmla="*/ 9 w 66"/>
                  <a:gd name="T23" fmla="*/ 70 h 108"/>
                  <a:gd name="T24" fmla="*/ 4 w 66"/>
                  <a:gd name="T25" fmla="*/ 56 h 108"/>
                  <a:gd name="T26" fmla="*/ 0 w 66"/>
                  <a:gd name="T27" fmla="*/ 42 h 108"/>
                  <a:gd name="T28" fmla="*/ 4 w 66"/>
                  <a:gd name="T29" fmla="*/ 28 h 108"/>
                  <a:gd name="T30" fmla="*/ 13 w 66"/>
                  <a:gd name="T31" fmla="*/ 14 h 108"/>
                  <a:gd name="T32" fmla="*/ 31 w 66"/>
                  <a:gd name="T33" fmla="*/ 5 h 108"/>
                  <a:gd name="T34" fmla="*/ 48 w 66"/>
                  <a:gd name="T35" fmla="*/ 0 h 108"/>
                  <a:gd name="T36" fmla="*/ 48 w 66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08">
                    <a:moveTo>
                      <a:pt x="66" y="0"/>
                    </a:moveTo>
                    <a:lnTo>
                      <a:pt x="42" y="6"/>
                    </a:lnTo>
                    <a:lnTo>
                      <a:pt x="18" y="18"/>
                    </a:lnTo>
                    <a:lnTo>
                      <a:pt x="6" y="36"/>
                    </a:lnTo>
                    <a:lnTo>
                      <a:pt x="0" y="54"/>
                    </a:lnTo>
                    <a:lnTo>
                      <a:pt x="6" y="72"/>
                    </a:lnTo>
                    <a:lnTo>
                      <a:pt x="12" y="90"/>
                    </a:lnTo>
                    <a:lnTo>
                      <a:pt x="36" y="102"/>
                    </a:lnTo>
                    <a:lnTo>
                      <a:pt x="66" y="108"/>
                    </a:lnTo>
                    <a:lnTo>
                      <a:pt x="36" y="102"/>
                    </a:lnTo>
                    <a:lnTo>
                      <a:pt x="12" y="90"/>
                    </a:lnTo>
                    <a:lnTo>
                      <a:pt x="6" y="72"/>
                    </a:lnTo>
                    <a:lnTo>
                      <a:pt x="0" y="54"/>
                    </a:lnTo>
                    <a:lnTo>
                      <a:pt x="6" y="36"/>
                    </a:lnTo>
                    <a:lnTo>
                      <a:pt x="18" y="18"/>
                    </a:lnTo>
                    <a:lnTo>
                      <a:pt x="42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19"/>
              <p:cNvSpPr>
                <a:spLocks noEditPoints="1"/>
              </p:cNvSpPr>
              <p:nvPr/>
            </p:nvSpPr>
            <p:spPr bwMode="auto">
              <a:xfrm>
                <a:off x="852" y="1577"/>
                <a:ext cx="590" cy="14"/>
              </a:xfrm>
              <a:custGeom>
                <a:avLst/>
                <a:gdLst>
                  <a:gd name="T0" fmla="*/ 0 w 807"/>
                  <a:gd name="T1" fmla="*/ 0 h 18"/>
                  <a:gd name="T2" fmla="*/ 21 w 807"/>
                  <a:gd name="T3" fmla="*/ 0 h 18"/>
                  <a:gd name="T4" fmla="*/ 52 w 807"/>
                  <a:gd name="T5" fmla="*/ 5 h 18"/>
                  <a:gd name="T6" fmla="*/ 87 w 807"/>
                  <a:gd name="T7" fmla="*/ 5 h 18"/>
                  <a:gd name="T8" fmla="*/ 122 w 807"/>
                  <a:gd name="T9" fmla="*/ 5 h 18"/>
                  <a:gd name="T10" fmla="*/ 210 w 807"/>
                  <a:gd name="T11" fmla="*/ 5 h 18"/>
                  <a:gd name="T12" fmla="*/ 306 w 807"/>
                  <a:gd name="T13" fmla="*/ 9 h 18"/>
                  <a:gd name="T14" fmla="*/ 398 w 807"/>
                  <a:gd name="T15" fmla="*/ 9 h 18"/>
                  <a:gd name="T16" fmla="*/ 481 w 807"/>
                  <a:gd name="T17" fmla="*/ 9 h 18"/>
                  <a:gd name="T18" fmla="*/ 515 w 807"/>
                  <a:gd name="T19" fmla="*/ 9 h 18"/>
                  <a:gd name="T20" fmla="*/ 546 w 807"/>
                  <a:gd name="T21" fmla="*/ 9 h 18"/>
                  <a:gd name="T22" fmla="*/ 572 w 807"/>
                  <a:gd name="T23" fmla="*/ 14 h 18"/>
                  <a:gd name="T24" fmla="*/ 590 w 807"/>
                  <a:gd name="T25" fmla="*/ 14 h 18"/>
                  <a:gd name="T26" fmla="*/ 590 w 807"/>
                  <a:gd name="T27" fmla="*/ 14 h 18"/>
                  <a:gd name="T28" fmla="*/ 572 w 807"/>
                  <a:gd name="T29" fmla="*/ 14 h 18"/>
                  <a:gd name="T30" fmla="*/ 546 w 807"/>
                  <a:gd name="T31" fmla="*/ 9 h 18"/>
                  <a:gd name="T32" fmla="*/ 515 w 807"/>
                  <a:gd name="T33" fmla="*/ 9 h 18"/>
                  <a:gd name="T34" fmla="*/ 481 w 807"/>
                  <a:gd name="T35" fmla="*/ 9 h 18"/>
                  <a:gd name="T36" fmla="*/ 398 w 807"/>
                  <a:gd name="T37" fmla="*/ 9 h 18"/>
                  <a:gd name="T38" fmla="*/ 306 w 807"/>
                  <a:gd name="T39" fmla="*/ 9 h 18"/>
                  <a:gd name="T40" fmla="*/ 210 w 807"/>
                  <a:gd name="T41" fmla="*/ 5 h 18"/>
                  <a:gd name="T42" fmla="*/ 122 w 807"/>
                  <a:gd name="T43" fmla="*/ 5 h 18"/>
                  <a:gd name="T44" fmla="*/ 87 w 807"/>
                  <a:gd name="T45" fmla="*/ 5 h 18"/>
                  <a:gd name="T46" fmla="*/ 52 w 807"/>
                  <a:gd name="T47" fmla="*/ 5 h 18"/>
                  <a:gd name="T48" fmla="*/ 21 w 807"/>
                  <a:gd name="T49" fmla="*/ 0 h 18"/>
                  <a:gd name="T50" fmla="*/ 0 w 807"/>
                  <a:gd name="T51" fmla="*/ 0 h 18"/>
                  <a:gd name="T52" fmla="*/ 0 w 807"/>
                  <a:gd name="T53" fmla="*/ 0 h 18"/>
                  <a:gd name="T54" fmla="*/ 0 w 807"/>
                  <a:gd name="T55" fmla="*/ 0 h 18"/>
                  <a:gd name="T56" fmla="*/ 0 w 807"/>
                  <a:gd name="T57" fmla="*/ 0 h 18"/>
                  <a:gd name="T58" fmla="*/ 0 w 807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7" h="18">
                    <a:moveTo>
                      <a:pt x="0" y="0"/>
                    </a:moveTo>
                    <a:lnTo>
                      <a:pt x="29" y="0"/>
                    </a:lnTo>
                    <a:lnTo>
                      <a:pt x="71" y="6"/>
                    </a:lnTo>
                    <a:lnTo>
                      <a:pt x="119" y="6"/>
                    </a:lnTo>
                    <a:lnTo>
                      <a:pt x="167" y="6"/>
                    </a:lnTo>
                    <a:lnTo>
                      <a:pt x="287" y="6"/>
                    </a:lnTo>
                    <a:lnTo>
                      <a:pt x="418" y="12"/>
                    </a:lnTo>
                    <a:lnTo>
                      <a:pt x="544" y="12"/>
                    </a:lnTo>
                    <a:lnTo>
                      <a:pt x="658" y="12"/>
                    </a:lnTo>
                    <a:lnTo>
                      <a:pt x="705" y="12"/>
                    </a:lnTo>
                    <a:lnTo>
                      <a:pt x="747" y="12"/>
                    </a:lnTo>
                    <a:lnTo>
                      <a:pt x="783" y="18"/>
                    </a:lnTo>
                    <a:lnTo>
                      <a:pt x="807" y="18"/>
                    </a:lnTo>
                    <a:lnTo>
                      <a:pt x="783" y="18"/>
                    </a:lnTo>
                    <a:lnTo>
                      <a:pt x="747" y="12"/>
                    </a:lnTo>
                    <a:lnTo>
                      <a:pt x="705" y="12"/>
                    </a:lnTo>
                    <a:lnTo>
                      <a:pt x="658" y="12"/>
                    </a:lnTo>
                    <a:lnTo>
                      <a:pt x="544" y="12"/>
                    </a:lnTo>
                    <a:lnTo>
                      <a:pt x="418" y="12"/>
                    </a:lnTo>
                    <a:lnTo>
                      <a:pt x="287" y="6"/>
                    </a:lnTo>
                    <a:lnTo>
                      <a:pt x="167" y="6"/>
                    </a:lnTo>
                    <a:lnTo>
                      <a:pt x="119" y="6"/>
                    </a:lnTo>
                    <a:lnTo>
                      <a:pt x="71" y="6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0"/>
              <p:cNvSpPr>
                <a:spLocks noEditPoints="1"/>
              </p:cNvSpPr>
              <p:nvPr/>
            </p:nvSpPr>
            <p:spPr bwMode="auto">
              <a:xfrm>
                <a:off x="1442" y="1591"/>
                <a:ext cx="48" cy="83"/>
              </a:xfrm>
              <a:custGeom>
                <a:avLst/>
                <a:gdLst>
                  <a:gd name="T0" fmla="*/ 0 w 66"/>
                  <a:gd name="T1" fmla="*/ 0 h 107"/>
                  <a:gd name="T2" fmla="*/ 22 w 66"/>
                  <a:gd name="T3" fmla="*/ 5 h 107"/>
                  <a:gd name="T4" fmla="*/ 35 w 66"/>
                  <a:gd name="T5" fmla="*/ 19 h 107"/>
                  <a:gd name="T6" fmla="*/ 44 w 66"/>
                  <a:gd name="T7" fmla="*/ 32 h 107"/>
                  <a:gd name="T8" fmla="*/ 48 w 66"/>
                  <a:gd name="T9" fmla="*/ 50 h 107"/>
                  <a:gd name="T10" fmla="*/ 44 w 66"/>
                  <a:gd name="T11" fmla="*/ 64 h 107"/>
                  <a:gd name="T12" fmla="*/ 31 w 66"/>
                  <a:gd name="T13" fmla="*/ 74 h 107"/>
                  <a:gd name="T14" fmla="*/ 17 w 66"/>
                  <a:gd name="T15" fmla="*/ 83 h 107"/>
                  <a:gd name="T16" fmla="*/ 0 w 66"/>
                  <a:gd name="T17" fmla="*/ 83 h 107"/>
                  <a:gd name="T18" fmla="*/ 0 w 66"/>
                  <a:gd name="T19" fmla="*/ 83 h 107"/>
                  <a:gd name="T20" fmla="*/ 17 w 66"/>
                  <a:gd name="T21" fmla="*/ 83 h 107"/>
                  <a:gd name="T22" fmla="*/ 31 w 66"/>
                  <a:gd name="T23" fmla="*/ 74 h 107"/>
                  <a:gd name="T24" fmla="*/ 44 w 66"/>
                  <a:gd name="T25" fmla="*/ 64 h 107"/>
                  <a:gd name="T26" fmla="*/ 48 w 66"/>
                  <a:gd name="T27" fmla="*/ 50 h 107"/>
                  <a:gd name="T28" fmla="*/ 44 w 66"/>
                  <a:gd name="T29" fmla="*/ 32 h 107"/>
                  <a:gd name="T30" fmla="*/ 35 w 66"/>
                  <a:gd name="T31" fmla="*/ 19 h 107"/>
                  <a:gd name="T32" fmla="*/ 22 w 66"/>
                  <a:gd name="T33" fmla="*/ 5 h 107"/>
                  <a:gd name="T34" fmla="*/ 0 w 66"/>
                  <a:gd name="T35" fmla="*/ 0 h 107"/>
                  <a:gd name="T36" fmla="*/ 0 w 66"/>
                  <a:gd name="T37" fmla="*/ 0 h 107"/>
                  <a:gd name="T38" fmla="*/ 0 w 66"/>
                  <a:gd name="T39" fmla="*/ 0 h 107"/>
                  <a:gd name="T40" fmla="*/ 0 w 66"/>
                  <a:gd name="T41" fmla="*/ 0 h 107"/>
                  <a:gd name="T42" fmla="*/ 0 w 66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07">
                    <a:moveTo>
                      <a:pt x="0" y="0"/>
                    </a:moveTo>
                    <a:lnTo>
                      <a:pt x="30" y="6"/>
                    </a:lnTo>
                    <a:lnTo>
                      <a:pt x="48" y="24"/>
                    </a:lnTo>
                    <a:lnTo>
                      <a:pt x="60" y="41"/>
                    </a:lnTo>
                    <a:lnTo>
                      <a:pt x="66" y="65"/>
                    </a:lnTo>
                    <a:lnTo>
                      <a:pt x="60" y="83"/>
                    </a:lnTo>
                    <a:lnTo>
                      <a:pt x="42" y="95"/>
                    </a:lnTo>
                    <a:lnTo>
                      <a:pt x="24" y="107"/>
                    </a:lnTo>
                    <a:lnTo>
                      <a:pt x="0" y="107"/>
                    </a:lnTo>
                    <a:lnTo>
                      <a:pt x="24" y="107"/>
                    </a:lnTo>
                    <a:lnTo>
                      <a:pt x="42" y="95"/>
                    </a:lnTo>
                    <a:lnTo>
                      <a:pt x="60" y="83"/>
                    </a:lnTo>
                    <a:lnTo>
                      <a:pt x="66" y="65"/>
                    </a:lnTo>
                    <a:lnTo>
                      <a:pt x="60" y="41"/>
                    </a:lnTo>
                    <a:lnTo>
                      <a:pt x="48" y="24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1"/>
              <p:cNvSpPr>
                <a:spLocks/>
              </p:cNvSpPr>
              <p:nvPr/>
            </p:nvSpPr>
            <p:spPr bwMode="auto">
              <a:xfrm>
                <a:off x="301" y="1132"/>
                <a:ext cx="53" cy="69"/>
              </a:xfrm>
              <a:custGeom>
                <a:avLst/>
                <a:gdLst>
                  <a:gd name="T0" fmla="*/ 27 w 72"/>
                  <a:gd name="T1" fmla="*/ 69 h 89"/>
                  <a:gd name="T2" fmla="*/ 35 w 72"/>
                  <a:gd name="T3" fmla="*/ 64 h 89"/>
                  <a:gd name="T4" fmla="*/ 44 w 72"/>
                  <a:gd name="T5" fmla="*/ 60 h 89"/>
                  <a:gd name="T6" fmla="*/ 53 w 72"/>
                  <a:gd name="T7" fmla="*/ 46 h 89"/>
                  <a:gd name="T8" fmla="*/ 53 w 72"/>
                  <a:gd name="T9" fmla="*/ 32 h 89"/>
                  <a:gd name="T10" fmla="*/ 53 w 72"/>
                  <a:gd name="T11" fmla="*/ 18 h 89"/>
                  <a:gd name="T12" fmla="*/ 44 w 72"/>
                  <a:gd name="T13" fmla="*/ 9 h 89"/>
                  <a:gd name="T14" fmla="*/ 35 w 72"/>
                  <a:gd name="T15" fmla="*/ 4 h 89"/>
                  <a:gd name="T16" fmla="*/ 27 w 72"/>
                  <a:gd name="T17" fmla="*/ 0 h 89"/>
                  <a:gd name="T18" fmla="*/ 13 w 72"/>
                  <a:gd name="T19" fmla="*/ 4 h 89"/>
                  <a:gd name="T20" fmla="*/ 9 w 72"/>
                  <a:gd name="T21" fmla="*/ 9 h 89"/>
                  <a:gd name="T22" fmla="*/ 0 w 72"/>
                  <a:gd name="T23" fmla="*/ 32 h 89"/>
                  <a:gd name="T24" fmla="*/ 9 w 72"/>
                  <a:gd name="T25" fmla="*/ 60 h 89"/>
                  <a:gd name="T26" fmla="*/ 13 w 72"/>
                  <a:gd name="T27" fmla="*/ 64 h 89"/>
                  <a:gd name="T28" fmla="*/ 27 w 72"/>
                  <a:gd name="T29" fmla="*/ 69 h 89"/>
                  <a:gd name="T30" fmla="*/ 27 w 72"/>
                  <a:gd name="T31" fmla="*/ 69 h 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" h="89">
                    <a:moveTo>
                      <a:pt x="36" y="89"/>
                    </a:moveTo>
                    <a:lnTo>
                      <a:pt x="48" y="83"/>
                    </a:lnTo>
                    <a:lnTo>
                      <a:pt x="60" y="77"/>
                    </a:lnTo>
                    <a:lnTo>
                      <a:pt x="72" y="59"/>
                    </a:lnTo>
                    <a:lnTo>
                      <a:pt x="72" y="41"/>
                    </a:lnTo>
                    <a:lnTo>
                      <a:pt x="72" y="23"/>
                    </a:lnTo>
                    <a:lnTo>
                      <a:pt x="60" y="11"/>
                    </a:lnTo>
                    <a:lnTo>
                      <a:pt x="48" y="5"/>
                    </a:lnTo>
                    <a:lnTo>
                      <a:pt x="36" y="0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0" y="41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3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22"/>
              <p:cNvSpPr>
                <a:spLocks/>
              </p:cNvSpPr>
              <p:nvPr/>
            </p:nvSpPr>
            <p:spPr bwMode="auto">
              <a:xfrm>
                <a:off x="327" y="1164"/>
                <a:ext cx="27" cy="37"/>
              </a:xfrm>
              <a:custGeom>
                <a:avLst/>
                <a:gdLst>
                  <a:gd name="T0" fmla="*/ 0 w 36"/>
                  <a:gd name="T1" fmla="*/ 37 h 48"/>
                  <a:gd name="T2" fmla="*/ 9 w 36"/>
                  <a:gd name="T3" fmla="*/ 32 h 48"/>
                  <a:gd name="T4" fmla="*/ 18 w 36"/>
                  <a:gd name="T5" fmla="*/ 28 h 48"/>
                  <a:gd name="T6" fmla="*/ 27 w 36"/>
                  <a:gd name="T7" fmla="*/ 14 h 48"/>
                  <a:gd name="T8" fmla="*/ 27 w 36"/>
                  <a:gd name="T9" fmla="*/ 0 h 48"/>
                  <a:gd name="T10" fmla="*/ 27 w 36"/>
                  <a:gd name="T11" fmla="*/ 0 h 48"/>
                  <a:gd name="T12" fmla="*/ 27 w 36"/>
                  <a:gd name="T13" fmla="*/ 14 h 48"/>
                  <a:gd name="T14" fmla="*/ 18 w 36"/>
                  <a:gd name="T15" fmla="*/ 28 h 48"/>
                  <a:gd name="T16" fmla="*/ 9 w 36"/>
                  <a:gd name="T17" fmla="*/ 32 h 48"/>
                  <a:gd name="T18" fmla="*/ 0 w 36"/>
                  <a:gd name="T19" fmla="*/ 37 h 48"/>
                  <a:gd name="T20" fmla="*/ 0 w 36"/>
                  <a:gd name="T21" fmla="*/ 3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2"/>
                    </a:lnTo>
                    <a:lnTo>
                      <a:pt x="24" y="36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36"/>
                    </a:lnTo>
                    <a:lnTo>
                      <a:pt x="12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23"/>
              <p:cNvSpPr>
                <a:spLocks noEditPoints="1"/>
              </p:cNvSpPr>
              <p:nvPr/>
            </p:nvSpPr>
            <p:spPr bwMode="auto">
              <a:xfrm>
                <a:off x="327" y="1132"/>
                <a:ext cx="27" cy="32"/>
              </a:xfrm>
              <a:custGeom>
                <a:avLst/>
                <a:gdLst>
                  <a:gd name="T0" fmla="*/ 27 w 36"/>
                  <a:gd name="T1" fmla="*/ 32 h 41"/>
                  <a:gd name="T2" fmla="*/ 27 w 36"/>
                  <a:gd name="T3" fmla="*/ 18 h 41"/>
                  <a:gd name="T4" fmla="*/ 18 w 36"/>
                  <a:gd name="T5" fmla="*/ 9 h 41"/>
                  <a:gd name="T6" fmla="*/ 9 w 36"/>
                  <a:gd name="T7" fmla="*/ 4 h 41"/>
                  <a:gd name="T8" fmla="*/ 0 w 36"/>
                  <a:gd name="T9" fmla="*/ 0 h 41"/>
                  <a:gd name="T10" fmla="*/ 0 w 36"/>
                  <a:gd name="T11" fmla="*/ 0 h 41"/>
                  <a:gd name="T12" fmla="*/ 9 w 36"/>
                  <a:gd name="T13" fmla="*/ 4 h 41"/>
                  <a:gd name="T14" fmla="*/ 18 w 36"/>
                  <a:gd name="T15" fmla="*/ 9 h 41"/>
                  <a:gd name="T16" fmla="*/ 27 w 36"/>
                  <a:gd name="T17" fmla="*/ 18 h 41"/>
                  <a:gd name="T18" fmla="*/ 27 w 36"/>
                  <a:gd name="T19" fmla="*/ 32 h 41"/>
                  <a:gd name="T20" fmla="*/ 27 w 36"/>
                  <a:gd name="T21" fmla="*/ 32 h 41"/>
                  <a:gd name="T22" fmla="*/ 27 w 36"/>
                  <a:gd name="T23" fmla="*/ 32 h 41"/>
                  <a:gd name="T24" fmla="*/ 27 w 36"/>
                  <a:gd name="T25" fmla="*/ 32 h 41"/>
                  <a:gd name="T26" fmla="*/ 27 w 36"/>
                  <a:gd name="T27" fmla="*/ 32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1">
                    <a:moveTo>
                      <a:pt x="36" y="41"/>
                    </a:moveTo>
                    <a:lnTo>
                      <a:pt x="36" y="23"/>
                    </a:lnTo>
                    <a:lnTo>
                      <a:pt x="24" y="11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4" y="11"/>
                    </a:lnTo>
                    <a:lnTo>
                      <a:pt x="36" y="23"/>
                    </a:lnTo>
                    <a:lnTo>
                      <a:pt x="36" y="41"/>
                    </a:lnTo>
                    <a:close/>
                    <a:moveTo>
                      <a:pt x="36" y="41"/>
                    </a:moveTo>
                    <a:lnTo>
                      <a:pt x="3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24"/>
              <p:cNvSpPr>
                <a:spLocks noEditPoints="1"/>
              </p:cNvSpPr>
              <p:nvPr/>
            </p:nvSpPr>
            <p:spPr bwMode="auto">
              <a:xfrm>
                <a:off x="301" y="1132"/>
                <a:ext cx="26" cy="32"/>
              </a:xfrm>
              <a:custGeom>
                <a:avLst/>
                <a:gdLst>
                  <a:gd name="T0" fmla="*/ 26 w 36"/>
                  <a:gd name="T1" fmla="*/ 0 h 41"/>
                  <a:gd name="T2" fmla="*/ 13 w 36"/>
                  <a:gd name="T3" fmla="*/ 4 h 41"/>
                  <a:gd name="T4" fmla="*/ 9 w 36"/>
                  <a:gd name="T5" fmla="*/ 9 h 41"/>
                  <a:gd name="T6" fmla="*/ 0 w 36"/>
                  <a:gd name="T7" fmla="*/ 32 h 41"/>
                  <a:gd name="T8" fmla="*/ 0 w 36"/>
                  <a:gd name="T9" fmla="*/ 32 h 41"/>
                  <a:gd name="T10" fmla="*/ 9 w 36"/>
                  <a:gd name="T11" fmla="*/ 9 h 41"/>
                  <a:gd name="T12" fmla="*/ 13 w 36"/>
                  <a:gd name="T13" fmla="*/ 4 h 41"/>
                  <a:gd name="T14" fmla="*/ 26 w 36"/>
                  <a:gd name="T15" fmla="*/ 0 h 41"/>
                  <a:gd name="T16" fmla="*/ 26 w 36"/>
                  <a:gd name="T17" fmla="*/ 0 h 41"/>
                  <a:gd name="T18" fmla="*/ 26 w 36"/>
                  <a:gd name="T19" fmla="*/ 0 h 41"/>
                  <a:gd name="T20" fmla="*/ 26 w 36"/>
                  <a:gd name="T21" fmla="*/ 0 h 41"/>
                  <a:gd name="T22" fmla="*/ 26 w 36"/>
                  <a:gd name="T23" fmla="*/ 0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18" y="5"/>
                    </a:lnTo>
                    <a:lnTo>
                      <a:pt x="12" y="11"/>
                    </a:lnTo>
                    <a:lnTo>
                      <a:pt x="0" y="41"/>
                    </a:lnTo>
                    <a:lnTo>
                      <a:pt x="12" y="11"/>
                    </a:lnTo>
                    <a:lnTo>
                      <a:pt x="18" y="5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225"/>
              <p:cNvSpPr>
                <a:spLocks noEditPoints="1"/>
              </p:cNvSpPr>
              <p:nvPr/>
            </p:nvSpPr>
            <p:spPr bwMode="auto">
              <a:xfrm>
                <a:off x="301" y="1164"/>
                <a:ext cx="26" cy="37"/>
              </a:xfrm>
              <a:custGeom>
                <a:avLst/>
                <a:gdLst>
                  <a:gd name="T0" fmla="*/ 0 w 36"/>
                  <a:gd name="T1" fmla="*/ 0 h 48"/>
                  <a:gd name="T2" fmla="*/ 9 w 36"/>
                  <a:gd name="T3" fmla="*/ 28 h 48"/>
                  <a:gd name="T4" fmla="*/ 13 w 36"/>
                  <a:gd name="T5" fmla="*/ 32 h 48"/>
                  <a:gd name="T6" fmla="*/ 26 w 36"/>
                  <a:gd name="T7" fmla="*/ 37 h 48"/>
                  <a:gd name="T8" fmla="*/ 26 w 36"/>
                  <a:gd name="T9" fmla="*/ 37 h 48"/>
                  <a:gd name="T10" fmla="*/ 13 w 36"/>
                  <a:gd name="T11" fmla="*/ 32 h 48"/>
                  <a:gd name="T12" fmla="*/ 9 w 36"/>
                  <a:gd name="T13" fmla="*/ 28 h 48"/>
                  <a:gd name="T14" fmla="*/ 0 w 36"/>
                  <a:gd name="T15" fmla="*/ 0 h 48"/>
                  <a:gd name="T16" fmla="*/ 0 w 36"/>
                  <a:gd name="T17" fmla="*/ 0 h 48"/>
                  <a:gd name="T18" fmla="*/ 0 w 36"/>
                  <a:gd name="T19" fmla="*/ 0 h 48"/>
                  <a:gd name="T20" fmla="*/ 0 w 36"/>
                  <a:gd name="T21" fmla="*/ 0 h 48"/>
                  <a:gd name="T22" fmla="*/ 0 w 36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8">
                    <a:moveTo>
                      <a:pt x="0" y="0"/>
                    </a:moveTo>
                    <a:lnTo>
                      <a:pt x="12" y="36"/>
                    </a:lnTo>
                    <a:lnTo>
                      <a:pt x="18" y="42"/>
                    </a:lnTo>
                    <a:lnTo>
                      <a:pt x="36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226"/>
              <p:cNvSpPr>
                <a:spLocks/>
              </p:cNvSpPr>
              <p:nvPr/>
            </p:nvSpPr>
            <p:spPr bwMode="auto">
              <a:xfrm>
                <a:off x="327" y="12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27"/>
              <p:cNvSpPr>
                <a:spLocks/>
              </p:cNvSpPr>
              <p:nvPr/>
            </p:nvSpPr>
            <p:spPr bwMode="auto">
              <a:xfrm>
                <a:off x="2989" y="1683"/>
                <a:ext cx="752" cy="1"/>
              </a:xfrm>
              <a:custGeom>
                <a:avLst/>
                <a:gdLst>
                  <a:gd name="T0" fmla="*/ 752 w 1029"/>
                  <a:gd name="T1" fmla="*/ 0 h 1"/>
                  <a:gd name="T2" fmla="*/ 0 w 1029"/>
                  <a:gd name="T3" fmla="*/ 0 h 1"/>
                  <a:gd name="T4" fmla="*/ 752 w 1029"/>
                  <a:gd name="T5" fmla="*/ 0 h 1"/>
                  <a:gd name="T6" fmla="*/ 752 w 102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9" h="1">
                    <a:moveTo>
                      <a:pt x="1029" y="0"/>
                    </a:moveTo>
                    <a:lnTo>
                      <a:pt x="0" y="0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28"/>
              <p:cNvSpPr>
                <a:spLocks/>
              </p:cNvSpPr>
              <p:nvPr/>
            </p:nvSpPr>
            <p:spPr bwMode="auto">
              <a:xfrm>
                <a:off x="2491" y="1113"/>
                <a:ext cx="1" cy="626"/>
              </a:xfrm>
              <a:custGeom>
                <a:avLst/>
                <a:gdLst>
                  <a:gd name="T0" fmla="*/ 0 w 1"/>
                  <a:gd name="T1" fmla="*/ 626 h 806"/>
                  <a:gd name="T2" fmla="*/ 0 w 1"/>
                  <a:gd name="T3" fmla="*/ 0 h 806"/>
                  <a:gd name="T4" fmla="*/ 0 w 1"/>
                  <a:gd name="T5" fmla="*/ 626 h 806"/>
                  <a:gd name="T6" fmla="*/ 0 w 1"/>
                  <a:gd name="T7" fmla="*/ 626 h 8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806">
                    <a:moveTo>
                      <a:pt x="0" y="806"/>
                    </a:moveTo>
                    <a:lnTo>
                      <a:pt x="0" y="0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29"/>
              <p:cNvSpPr>
                <a:spLocks noEditPoints="1"/>
              </p:cNvSpPr>
              <p:nvPr/>
            </p:nvSpPr>
            <p:spPr bwMode="auto">
              <a:xfrm>
                <a:off x="2491" y="942"/>
                <a:ext cx="136" cy="171"/>
              </a:xfrm>
              <a:custGeom>
                <a:avLst/>
                <a:gdLst>
                  <a:gd name="T0" fmla="*/ 0 w 185"/>
                  <a:gd name="T1" fmla="*/ 171 h 221"/>
                  <a:gd name="T2" fmla="*/ 4 w 185"/>
                  <a:gd name="T3" fmla="*/ 134 h 221"/>
                  <a:gd name="T4" fmla="*/ 9 w 185"/>
                  <a:gd name="T5" fmla="*/ 101 h 221"/>
                  <a:gd name="T6" fmla="*/ 21 w 185"/>
                  <a:gd name="T7" fmla="*/ 74 h 221"/>
                  <a:gd name="T8" fmla="*/ 39 w 185"/>
                  <a:gd name="T9" fmla="*/ 50 h 221"/>
                  <a:gd name="T10" fmla="*/ 61 w 185"/>
                  <a:gd name="T11" fmla="*/ 28 h 221"/>
                  <a:gd name="T12" fmla="*/ 83 w 185"/>
                  <a:gd name="T13" fmla="*/ 14 h 221"/>
                  <a:gd name="T14" fmla="*/ 110 w 185"/>
                  <a:gd name="T15" fmla="*/ 5 h 221"/>
                  <a:gd name="T16" fmla="*/ 136 w 185"/>
                  <a:gd name="T17" fmla="*/ 0 h 221"/>
                  <a:gd name="T18" fmla="*/ 136 w 185"/>
                  <a:gd name="T19" fmla="*/ 0 h 221"/>
                  <a:gd name="T20" fmla="*/ 110 w 185"/>
                  <a:gd name="T21" fmla="*/ 5 h 221"/>
                  <a:gd name="T22" fmla="*/ 83 w 185"/>
                  <a:gd name="T23" fmla="*/ 14 h 221"/>
                  <a:gd name="T24" fmla="*/ 61 w 185"/>
                  <a:gd name="T25" fmla="*/ 28 h 221"/>
                  <a:gd name="T26" fmla="*/ 39 w 185"/>
                  <a:gd name="T27" fmla="*/ 50 h 221"/>
                  <a:gd name="T28" fmla="*/ 21 w 185"/>
                  <a:gd name="T29" fmla="*/ 74 h 221"/>
                  <a:gd name="T30" fmla="*/ 9 w 185"/>
                  <a:gd name="T31" fmla="*/ 101 h 221"/>
                  <a:gd name="T32" fmla="*/ 4 w 185"/>
                  <a:gd name="T33" fmla="*/ 134 h 221"/>
                  <a:gd name="T34" fmla="*/ 0 w 185"/>
                  <a:gd name="T35" fmla="*/ 171 h 221"/>
                  <a:gd name="T36" fmla="*/ 0 w 185"/>
                  <a:gd name="T37" fmla="*/ 171 h 221"/>
                  <a:gd name="T38" fmla="*/ 0 w 185"/>
                  <a:gd name="T39" fmla="*/ 171 h 221"/>
                  <a:gd name="T40" fmla="*/ 0 w 185"/>
                  <a:gd name="T41" fmla="*/ 171 h 221"/>
                  <a:gd name="T42" fmla="*/ 0 w 185"/>
                  <a:gd name="T43" fmla="*/ 171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5" h="221">
                    <a:moveTo>
                      <a:pt x="0" y="221"/>
                    </a:moveTo>
                    <a:lnTo>
                      <a:pt x="6" y="173"/>
                    </a:lnTo>
                    <a:lnTo>
                      <a:pt x="12" y="131"/>
                    </a:lnTo>
                    <a:lnTo>
                      <a:pt x="29" y="95"/>
                    </a:lnTo>
                    <a:lnTo>
                      <a:pt x="53" y="65"/>
                    </a:lnTo>
                    <a:lnTo>
                      <a:pt x="83" y="36"/>
                    </a:lnTo>
                    <a:lnTo>
                      <a:pt x="113" y="18"/>
                    </a:lnTo>
                    <a:lnTo>
                      <a:pt x="149" y="6"/>
                    </a:lnTo>
                    <a:lnTo>
                      <a:pt x="185" y="0"/>
                    </a:lnTo>
                    <a:lnTo>
                      <a:pt x="149" y="6"/>
                    </a:lnTo>
                    <a:lnTo>
                      <a:pt x="113" y="18"/>
                    </a:lnTo>
                    <a:lnTo>
                      <a:pt x="83" y="36"/>
                    </a:lnTo>
                    <a:lnTo>
                      <a:pt x="53" y="65"/>
                    </a:lnTo>
                    <a:lnTo>
                      <a:pt x="29" y="95"/>
                    </a:lnTo>
                    <a:lnTo>
                      <a:pt x="12" y="131"/>
                    </a:lnTo>
                    <a:lnTo>
                      <a:pt x="6" y="173"/>
                    </a:lnTo>
                    <a:lnTo>
                      <a:pt x="0" y="221"/>
                    </a:lnTo>
                    <a:close/>
                    <a:moveTo>
                      <a:pt x="0" y="221"/>
                    </a:move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30"/>
              <p:cNvSpPr>
                <a:spLocks noEditPoints="1"/>
              </p:cNvSpPr>
              <p:nvPr/>
            </p:nvSpPr>
            <p:spPr bwMode="auto">
              <a:xfrm>
                <a:off x="2627" y="942"/>
                <a:ext cx="130" cy="171"/>
              </a:xfrm>
              <a:custGeom>
                <a:avLst/>
                <a:gdLst>
                  <a:gd name="T0" fmla="*/ 0 w 179"/>
                  <a:gd name="T1" fmla="*/ 0 h 221"/>
                  <a:gd name="T2" fmla="*/ 26 w 179"/>
                  <a:gd name="T3" fmla="*/ 5 h 221"/>
                  <a:gd name="T4" fmla="*/ 48 w 179"/>
                  <a:gd name="T5" fmla="*/ 14 h 221"/>
                  <a:gd name="T6" fmla="*/ 74 w 179"/>
                  <a:gd name="T7" fmla="*/ 28 h 221"/>
                  <a:gd name="T8" fmla="*/ 92 w 179"/>
                  <a:gd name="T9" fmla="*/ 50 h 221"/>
                  <a:gd name="T10" fmla="*/ 109 w 179"/>
                  <a:gd name="T11" fmla="*/ 74 h 221"/>
                  <a:gd name="T12" fmla="*/ 121 w 179"/>
                  <a:gd name="T13" fmla="*/ 101 h 221"/>
                  <a:gd name="T14" fmla="*/ 126 w 179"/>
                  <a:gd name="T15" fmla="*/ 134 h 221"/>
                  <a:gd name="T16" fmla="*/ 130 w 179"/>
                  <a:gd name="T17" fmla="*/ 171 h 221"/>
                  <a:gd name="T18" fmla="*/ 130 w 179"/>
                  <a:gd name="T19" fmla="*/ 171 h 221"/>
                  <a:gd name="T20" fmla="*/ 126 w 179"/>
                  <a:gd name="T21" fmla="*/ 134 h 221"/>
                  <a:gd name="T22" fmla="*/ 121 w 179"/>
                  <a:gd name="T23" fmla="*/ 101 h 221"/>
                  <a:gd name="T24" fmla="*/ 109 w 179"/>
                  <a:gd name="T25" fmla="*/ 74 h 221"/>
                  <a:gd name="T26" fmla="*/ 92 w 179"/>
                  <a:gd name="T27" fmla="*/ 50 h 221"/>
                  <a:gd name="T28" fmla="*/ 74 w 179"/>
                  <a:gd name="T29" fmla="*/ 28 h 221"/>
                  <a:gd name="T30" fmla="*/ 48 w 179"/>
                  <a:gd name="T31" fmla="*/ 14 h 221"/>
                  <a:gd name="T32" fmla="*/ 26 w 179"/>
                  <a:gd name="T33" fmla="*/ 5 h 221"/>
                  <a:gd name="T34" fmla="*/ 0 w 179"/>
                  <a:gd name="T35" fmla="*/ 0 h 221"/>
                  <a:gd name="T36" fmla="*/ 0 w 179"/>
                  <a:gd name="T37" fmla="*/ 0 h 221"/>
                  <a:gd name="T38" fmla="*/ 0 w 179"/>
                  <a:gd name="T39" fmla="*/ 0 h 221"/>
                  <a:gd name="T40" fmla="*/ 0 w 179"/>
                  <a:gd name="T41" fmla="*/ 0 h 221"/>
                  <a:gd name="T42" fmla="*/ 0 w 179"/>
                  <a:gd name="T43" fmla="*/ 0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0" y="0"/>
                    </a:moveTo>
                    <a:lnTo>
                      <a:pt x="36" y="6"/>
                    </a:lnTo>
                    <a:lnTo>
                      <a:pt x="66" y="18"/>
                    </a:lnTo>
                    <a:lnTo>
                      <a:pt x="102" y="36"/>
                    </a:lnTo>
                    <a:lnTo>
                      <a:pt x="126" y="65"/>
                    </a:lnTo>
                    <a:lnTo>
                      <a:pt x="150" y="95"/>
                    </a:lnTo>
                    <a:lnTo>
                      <a:pt x="167" y="131"/>
                    </a:lnTo>
                    <a:lnTo>
                      <a:pt x="173" y="173"/>
                    </a:lnTo>
                    <a:lnTo>
                      <a:pt x="179" y="221"/>
                    </a:lnTo>
                    <a:lnTo>
                      <a:pt x="173" y="173"/>
                    </a:lnTo>
                    <a:lnTo>
                      <a:pt x="167" y="131"/>
                    </a:lnTo>
                    <a:lnTo>
                      <a:pt x="150" y="95"/>
                    </a:lnTo>
                    <a:lnTo>
                      <a:pt x="126" y="65"/>
                    </a:lnTo>
                    <a:lnTo>
                      <a:pt x="102" y="36"/>
                    </a:lnTo>
                    <a:lnTo>
                      <a:pt x="66" y="18"/>
                    </a:lnTo>
                    <a:lnTo>
                      <a:pt x="36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31"/>
              <p:cNvSpPr>
                <a:spLocks noEditPoints="1"/>
              </p:cNvSpPr>
              <p:nvPr/>
            </p:nvSpPr>
            <p:spPr bwMode="auto">
              <a:xfrm>
                <a:off x="2757" y="1113"/>
                <a:ext cx="1" cy="626"/>
              </a:xfrm>
              <a:custGeom>
                <a:avLst/>
                <a:gdLst>
                  <a:gd name="T0" fmla="*/ 0 w 1"/>
                  <a:gd name="T1" fmla="*/ 0 h 806"/>
                  <a:gd name="T2" fmla="*/ 0 w 1"/>
                  <a:gd name="T3" fmla="*/ 626 h 806"/>
                  <a:gd name="T4" fmla="*/ 0 w 1"/>
                  <a:gd name="T5" fmla="*/ 0 h 806"/>
                  <a:gd name="T6" fmla="*/ 0 w 1"/>
                  <a:gd name="T7" fmla="*/ 0 h 806"/>
                  <a:gd name="T8" fmla="*/ 0 w 1"/>
                  <a:gd name="T9" fmla="*/ 0 h 806"/>
                  <a:gd name="T10" fmla="*/ 0 w 1"/>
                  <a:gd name="T11" fmla="*/ 0 h 806"/>
                  <a:gd name="T12" fmla="*/ 0 w 1"/>
                  <a:gd name="T13" fmla="*/ 0 h 8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806">
                    <a:moveTo>
                      <a:pt x="0" y="0"/>
                    </a:moveTo>
                    <a:lnTo>
                      <a:pt x="0" y="8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32"/>
              <p:cNvSpPr>
                <a:spLocks noEditPoints="1"/>
              </p:cNvSpPr>
              <p:nvPr/>
            </p:nvSpPr>
            <p:spPr bwMode="auto">
              <a:xfrm>
                <a:off x="2627" y="1739"/>
                <a:ext cx="130" cy="172"/>
              </a:xfrm>
              <a:custGeom>
                <a:avLst/>
                <a:gdLst>
                  <a:gd name="T0" fmla="*/ 130 w 179"/>
                  <a:gd name="T1" fmla="*/ 0 h 221"/>
                  <a:gd name="T2" fmla="*/ 126 w 179"/>
                  <a:gd name="T3" fmla="*/ 32 h 221"/>
                  <a:gd name="T4" fmla="*/ 121 w 179"/>
                  <a:gd name="T5" fmla="*/ 65 h 221"/>
                  <a:gd name="T6" fmla="*/ 109 w 179"/>
                  <a:gd name="T7" fmla="*/ 97 h 221"/>
                  <a:gd name="T8" fmla="*/ 92 w 179"/>
                  <a:gd name="T9" fmla="*/ 121 h 221"/>
                  <a:gd name="T10" fmla="*/ 74 w 179"/>
                  <a:gd name="T11" fmla="*/ 144 h 221"/>
                  <a:gd name="T12" fmla="*/ 48 w 179"/>
                  <a:gd name="T13" fmla="*/ 158 h 221"/>
                  <a:gd name="T14" fmla="*/ 26 w 179"/>
                  <a:gd name="T15" fmla="*/ 167 h 221"/>
                  <a:gd name="T16" fmla="*/ 0 w 179"/>
                  <a:gd name="T17" fmla="*/ 172 h 221"/>
                  <a:gd name="T18" fmla="*/ 0 w 179"/>
                  <a:gd name="T19" fmla="*/ 172 h 221"/>
                  <a:gd name="T20" fmla="*/ 26 w 179"/>
                  <a:gd name="T21" fmla="*/ 167 h 221"/>
                  <a:gd name="T22" fmla="*/ 48 w 179"/>
                  <a:gd name="T23" fmla="*/ 158 h 221"/>
                  <a:gd name="T24" fmla="*/ 74 w 179"/>
                  <a:gd name="T25" fmla="*/ 144 h 221"/>
                  <a:gd name="T26" fmla="*/ 92 w 179"/>
                  <a:gd name="T27" fmla="*/ 121 h 221"/>
                  <a:gd name="T28" fmla="*/ 109 w 179"/>
                  <a:gd name="T29" fmla="*/ 97 h 221"/>
                  <a:gd name="T30" fmla="*/ 121 w 179"/>
                  <a:gd name="T31" fmla="*/ 65 h 221"/>
                  <a:gd name="T32" fmla="*/ 126 w 179"/>
                  <a:gd name="T33" fmla="*/ 32 h 221"/>
                  <a:gd name="T34" fmla="*/ 130 w 179"/>
                  <a:gd name="T35" fmla="*/ 0 h 221"/>
                  <a:gd name="T36" fmla="*/ 130 w 179"/>
                  <a:gd name="T37" fmla="*/ 0 h 221"/>
                  <a:gd name="T38" fmla="*/ 130 w 179"/>
                  <a:gd name="T39" fmla="*/ 0 h 221"/>
                  <a:gd name="T40" fmla="*/ 130 w 179"/>
                  <a:gd name="T41" fmla="*/ 0 h 221"/>
                  <a:gd name="T42" fmla="*/ 130 w 179"/>
                  <a:gd name="T43" fmla="*/ 0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9" h="221">
                    <a:moveTo>
                      <a:pt x="179" y="0"/>
                    </a:moveTo>
                    <a:lnTo>
                      <a:pt x="173" y="41"/>
                    </a:lnTo>
                    <a:lnTo>
                      <a:pt x="167" y="83"/>
                    </a:lnTo>
                    <a:lnTo>
                      <a:pt x="150" y="125"/>
                    </a:lnTo>
                    <a:lnTo>
                      <a:pt x="126" y="155"/>
                    </a:lnTo>
                    <a:lnTo>
                      <a:pt x="102" y="185"/>
                    </a:lnTo>
                    <a:lnTo>
                      <a:pt x="66" y="203"/>
                    </a:lnTo>
                    <a:lnTo>
                      <a:pt x="36" y="215"/>
                    </a:lnTo>
                    <a:lnTo>
                      <a:pt x="0" y="221"/>
                    </a:lnTo>
                    <a:lnTo>
                      <a:pt x="36" y="215"/>
                    </a:lnTo>
                    <a:lnTo>
                      <a:pt x="66" y="203"/>
                    </a:lnTo>
                    <a:lnTo>
                      <a:pt x="102" y="185"/>
                    </a:lnTo>
                    <a:lnTo>
                      <a:pt x="126" y="155"/>
                    </a:lnTo>
                    <a:lnTo>
                      <a:pt x="150" y="125"/>
                    </a:lnTo>
                    <a:lnTo>
                      <a:pt x="167" y="83"/>
                    </a:lnTo>
                    <a:lnTo>
                      <a:pt x="173" y="41"/>
                    </a:lnTo>
                    <a:lnTo>
                      <a:pt x="179" y="0"/>
                    </a:lnTo>
                    <a:close/>
                    <a:moveTo>
                      <a:pt x="179" y="0"/>
                    </a:move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33"/>
              <p:cNvSpPr>
                <a:spLocks noEditPoints="1"/>
              </p:cNvSpPr>
              <p:nvPr/>
            </p:nvSpPr>
            <p:spPr bwMode="auto">
              <a:xfrm>
                <a:off x="2491" y="1739"/>
                <a:ext cx="136" cy="172"/>
              </a:xfrm>
              <a:custGeom>
                <a:avLst/>
                <a:gdLst>
                  <a:gd name="T0" fmla="*/ 136 w 185"/>
                  <a:gd name="T1" fmla="*/ 172 h 221"/>
                  <a:gd name="T2" fmla="*/ 110 w 185"/>
                  <a:gd name="T3" fmla="*/ 167 h 221"/>
                  <a:gd name="T4" fmla="*/ 83 w 185"/>
                  <a:gd name="T5" fmla="*/ 158 h 221"/>
                  <a:gd name="T6" fmla="*/ 61 w 185"/>
                  <a:gd name="T7" fmla="*/ 144 h 221"/>
                  <a:gd name="T8" fmla="*/ 39 w 185"/>
                  <a:gd name="T9" fmla="*/ 121 h 221"/>
                  <a:gd name="T10" fmla="*/ 21 w 185"/>
                  <a:gd name="T11" fmla="*/ 97 h 221"/>
                  <a:gd name="T12" fmla="*/ 9 w 185"/>
                  <a:gd name="T13" fmla="*/ 65 h 221"/>
                  <a:gd name="T14" fmla="*/ 4 w 185"/>
                  <a:gd name="T15" fmla="*/ 32 h 221"/>
                  <a:gd name="T16" fmla="*/ 0 w 185"/>
                  <a:gd name="T17" fmla="*/ 0 h 221"/>
                  <a:gd name="T18" fmla="*/ 0 w 185"/>
                  <a:gd name="T19" fmla="*/ 0 h 221"/>
                  <a:gd name="T20" fmla="*/ 4 w 185"/>
                  <a:gd name="T21" fmla="*/ 32 h 221"/>
                  <a:gd name="T22" fmla="*/ 9 w 185"/>
                  <a:gd name="T23" fmla="*/ 65 h 221"/>
                  <a:gd name="T24" fmla="*/ 21 w 185"/>
                  <a:gd name="T25" fmla="*/ 97 h 221"/>
                  <a:gd name="T26" fmla="*/ 39 w 185"/>
                  <a:gd name="T27" fmla="*/ 121 h 221"/>
                  <a:gd name="T28" fmla="*/ 61 w 185"/>
                  <a:gd name="T29" fmla="*/ 144 h 221"/>
                  <a:gd name="T30" fmla="*/ 83 w 185"/>
                  <a:gd name="T31" fmla="*/ 158 h 221"/>
                  <a:gd name="T32" fmla="*/ 110 w 185"/>
                  <a:gd name="T33" fmla="*/ 167 h 221"/>
                  <a:gd name="T34" fmla="*/ 136 w 185"/>
                  <a:gd name="T35" fmla="*/ 172 h 221"/>
                  <a:gd name="T36" fmla="*/ 136 w 185"/>
                  <a:gd name="T37" fmla="*/ 172 h 221"/>
                  <a:gd name="T38" fmla="*/ 136 w 185"/>
                  <a:gd name="T39" fmla="*/ 172 h 221"/>
                  <a:gd name="T40" fmla="*/ 136 w 185"/>
                  <a:gd name="T41" fmla="*/ 172 h 221"/>
                  <a:gd name="T42" fmla="*/ 136 w 185"/>
                  <a:gd name="T43" fmla="*/ 172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5" h="221">
                    <a:moveTo>
                      <a:pt x="185" y="221"/>
                    </a:moveTo>
                    <a:lnTo>
                      <a:pt x="149" y="215"/>
                    </a:lnTo>
                    <a:lnTo>
                      <a:pt x="113" y="203"/>
                    </a:lnTo>
                    <a:lnTo>
                      <a:pt x="83" y="185"/>
                    </a:lnTo>
                    <a:lnTo>
                      <a:pt x="53" y="155"/>
                    </a:lnTo>
                    <a:lnTo>
                      <a:pt x="29" y="125"/>
                    </a:lnTo>
                    <a:lnTo>
                      <a:pt x="12" y="83"/>
                    </a:lnTo>
                    <a:lnTo>
                      <a:pt x="6" y="41"/>
                    </a:lnTo>
                    <a:lnTo>
                      <a:pt x="0" y="0"/>
                    </a:lnTo>
                    <a:lnTo>
                      <a:pt x="6" y="41"/>
                    </a:lnTo>
                    <a:lnTo>
                      <a:pt x="12" y="83"/>
                    </a:lnTo>
                    <a:lnTo>
                      <a:pt x="29" y="125"/>
                    </a:lnTo>
                    <a:lnTo>
                      <a:pt x="53" y="155"/>
                    </a:lnTo>
                    <a:lnTo>
                      <a:pt x="83" y="185"/>
                    </a:lnTo>
                    <a:lnTo>
                      <a:pt x="113" y="203"/>
                    </a:lnTo>
                    <a:lnTo>
                      <a:pt x="149" y="215"/>
                    </a:lnTo>
                    <a:lnTo>
                      <a:pt x="185" y="221"/>
                    </a:lnTo>
                    <a:close/>
                    <a:moveTo>
                      <a:pt x="185" y="221"/>
                    </a:moveTo>
                    <a:lnTo>
                      <a:pt x="185" y="22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34"/>
              <p:cNvSpPr>
                <a:spLocks/>
              </p:cNvSpPr>
              <p:nvPr/>
            </p:nvSpPr>
            <p:spPr bwMode="auto">
              <a:xfrm>
                <a:off x="2491" y="173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35"/>
              <p:cNvSpPr>
                <a:spLocks/>
              </p:cNvSpPr>
              <p:nvPr/>
            </p:nvSpPr>
            <p:spPr bwMode="auto">
              <a:xfrm>
                <a:off x="3427" y="1081"/>
                <a:ext cx="223" cy="1"/>
              </a:xfrm>
              <a:custGeom>
                <a:avLst/>
                <a:gdLst>
                  <a:gd name="T0" fmla="*/ 223 w 305"/>
                  <a:gd name="T1" fmla="*/ 0 h 1"/>
                  <a:gd name="T2" fmla="*/ 0 w 305"/>
                  <a:gd name="T3" fmla="*/ 0 h 1"/>
                  <a:gd name="T4" fmla="*/ 223 w 305"/>
                  <a:gd name="T5" fmla="*/ 0 h 1"/>
                  <a:gd name="T6" fmla="*/ 223 w 30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5" h="1">
                    <a:moveTo>
                      <a:pt x="305" y="0"/>
                    </a:moveTo>
                    <a:lnTo>
                      <a:pt x="0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36"/>
              <p:cNvSpPr>
                <a:spLocks/>
              </p:cNvSpPr>
              <p:nvPr/>
            </p:nvSpPr>
            <p:spPr bwMode="auto">
              <a:xfrm>
                <a:off x="3357" y="1048"/>
                <a:ext cx="87" cy="61"/>
              </a:xfrm>
              <a:custGeom>
                <a:avLst/>
                <a:gdLst>
                  <a:gd name="T0" fmla="*/ 87 w 119"/>
                  <a:gd name="T1" fmla="*/ 61 h 78"/>
                  <a:gd name="T2" fmla="*/ 0 w 119"/>
                  <a:gd name="T3" fmla="*/ 33 h 78"/>
                  <a:gd name="T4" fmla="*/ 87 w 119"/>
                  <a:gd name="T5" fmla="*/ 0 h 78"/>
                  <a:gd name="T6" fmla="*/ 87 w 119"/>
                  <a:gd name="T7" fmla="*/ 61 h 78"/>
                  <a:gd name="T8" fmla="*/ 87 w 119"/>
                  <a:gd name="T9" fmla="*/ 6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78">
                    <a:moveTo>
                      <a:pt x="119" y="78"/>
                    </a:moveTo>
                    <a:lnTo>
                      <a:pt x="0" y="42"/>
                    </a:lnTo>
                    <a:lnTo>
                      <a:pt x="119" y="0"/>
                    </a:lnTo>
                    <a:lnTo>
                      <a:pt x="119" y="78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237"/>
              <p:cNvSpPr>
                <a:spLocks noEditPoints="1"/>
              </p:cNvSpPr>
              <p:nvPr/>
            </p:nvSpPr>
            <p:spPr bwMode="auto">
              <a:xfrm>
                <a:off x="3474" y="904"/>
                <a:ext cx="22" cy="98"/>
              </a:xfrm>
              <a:custGeom>
                <a:avLst/>
                <a:gdLst>
                  <a:gd name="T0" fmla="*/ 18 w 30"/>
                  <a:gd name="T1" fmla="*/ 79 h 125"/>
                  <a:gd name="T2" fmla="*/ 13 w 30"/>
                  <a:gd name="T3" fmla="*/ 89 h 125"/>
                  <a:gd name="T4" fmla="*/ 9 w 30"/>
                  <a:gd name="T5" fmla="*/ 89 h 125"/>
                  <a:gd name="T6" fmla="*/ 9 w 30"/>
                  <a:gd name="T7" fmla="*/ 89 h 125"/>
                  <a:gd name="T8" fmla="*/ 9 w 30"/>
                  <a:gd name="T9" fmla="*/ 84 h 125"/>
                  <a:gd name="T10" fmla="*/ 9 w 30"/>
                  <a:gd name="T11" fmla="*/ 79 h 125"/>
                  <a:gd name="T12" fmla="*/ 18 w 30"/>
                  <a:gd name="T13" fmla="*/ 33 h 125"/>
                  <a:gd name="T14" fmla="*/ 18 w 30"/>
                  <a:gd name="T15" fmla="*/ 33 h 125"/>
                  <a:gd name="T16" fmla="*/ 9 w 30"/>
                  <a:gd name="T17" fmla="*/ 33 h 125"/>
                  <a:gd name="T18" fmla="*/ 0 w 30"/>
                  <a:gd name="T19" fmla="*/ 33 h 125"/>
                  <a:gd name="T20" fmla="*/ 0 w 30"/>
                  <a:gd name="T21" fmla="*/ 38 h 125"/>
                  <a:gd name="T22" fmla="*/ 9 w 30"/>
                  <a:gd name="T23" fmla="*/ 38 h 125"/>
                  <a:gd name="T24" fmla="*/ 9 w 30"/>
                  <a:gd name="T25" fmla="*/ 42 h 125"/>
                  <a:gd name="T26" fmla="*/ 9 w 30"/>
                  <a:gd name="T27" fmla="*/ 52 h 125"/>
                  <a:gd name="T28" fmla="*/ 4 w 30"/>
                  <a:gd name="T29" fmla="*/ 66 h 125"/>
                  <a:gd name="T30" fmla="*/ 0 w 30"/>
                  <a:gd name="T31" fmla="*/ 79 h 125"/>
                  <a:gd name="T32" fmla="*/ 0 w 30"/>
                  <a:gd name="T33" fmla="*/ 89 h 125"/>
                  <a:gd name="T34" fmla="*/ 0 w 30"/>
                  <a:gd name="T35" fmla="*/ 93 h 125"/>
                  <a:gd name="T36" fmla="*/ 4 w 30"/>
                  <a:gd name="T37" fmla="*/ 98 h 125"/>
                  <a:gd name="T38" fmla="*/ 13 w 30"/>
                  <a:gd name="T39" fmla="*/ 93 h 125"/>
                  <a:gd name="T40" fmla="*/ 22 w 30"/>
                  <a:gd name="T41" fmla="*/ 79 h 125"/>
                  <a:gd name="T42" fmla="*/ 18 w 30"/>
                  <a:gd name="T43" fmla="*/ 79 h 125"/>
                  <a:gd name="T44" fmla="*/ 22 w 30"/>
                  <a:gd name="T45" fmla="*/ 9 h 125"/>
                  <a:gd name="T46" fmla="*/ 22 w 30"/>
                  <a:gd name="T47" fmla="*/ 5 h 125"/>
                  <a:gd name="T48" fmla="*/ 18 w 30"/>
                  <a:gd name="T49" fmla="*/ 0 h 125"/>
                  <a:gd name="T50" fmla="*/ 13 w 30"/>
                  <a:gd name="T51" fmla="*/ 0 h 125"/>
                  <a:gd name="T52" fmla="*/ 13 w 30"/>
                  <a:gd name="T53" fmla="*/ 5 h 125"/>
                  <a:gd name="T54" fmla="*/ 13 w 30"/>
                  <a:gd name="T55" fmla="*/ 14 h 125"/>
                  <a:gd name="T56" fmla="*/ 18 w 30"/>
                  <a:gd name="T57" fmla="*/ 14 h 125"/>
                  <a:gd name="T58" fmla="*/ 22 w 30"/>
                  <a:gd name="T59" fmla="*/ 14 h 125"/>
                  <a:gd name="T60" fmla="*/ 22 w 30"/>
                  <a:gd name="T61" fmla="*/ 9 h 125"/>
                  <a:gd name="T62" fmla="*/ 22 w 30"/>
                  <a:gd name="T63" fmla="*/ 9 h 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" h="125">
                    <a:moveTo>
                      <a:pt x="24" y="101"/>
                    </a:moveTo>
                    <a:lnTo>
                      <a:pt x="18" y="113"/>
                    </a:lnTo>
                    <a:lnTo>
                      <a:pt x="12" y="113"/>
                    </a:lnTo>
                    <a:lnTo>
                      <a:pt x="12" y="107"/>
                    </a:lnTo>
                    <a:lnTo>
                      <a:pt x="12" y="101"/>
                    </a:lnTo>
                    <a:lnTo>
                      <a:pt x="24" y="42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6" y="84"/>
                    </a:lnTo>
                    <a:lnTo>
                      <a:pt x="0" y="101"/>
                    </a:lnTo>
                    <a:lnTo>
                      <a:pt x="0" y="113"/>
                    </a:lnTo>
                    <a:lnTo>
                      <a:pt x="0" y="119"/>
                    </a:lnTo>
                    <a:lnTo>
                      <a:pt x="6" y="125"/>
                    </a:lnTo>
                    <a:lnTo>
                      <a:pt x="18" y="119"/>
                    </a:lnTo>
                    <a:lnTo>
                      <a:pt x="30" y="101"/>
                    </a:lnTo>
                    <a:lnTo>
                      <a:pt x="24" y="101"/>
                    </a:lnTo>
                    <a:close/>
                    <a:moveTo>
                      <a:pt x="30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238"/>
              <p:cNvSpPr>
                <a:spLocks/>
              </p:cNvSpPr>
              <p:nvPr/>
            </p:nvSpPr>
            <p:spPr bwMode="auto">
              <a:xfrm>
                <a:off x="3501" y="960"/>
                <a:ext cx="39" cy="74"/>
              </a:xfrm>
              <a:custGeom>
                <a:avLst/>
                <a:gdLst>
                  <a:gd name="T0" fmla="*/ 39 w 54"/>
                  <a:gd name="T1" fmla="*/ 60 h 95"/>
                  <a:gd name="T2" fmla="*/ 39 w 54"/>
                  <a:gd name="T3" fmla="*/ 60 h 95"/>
                  <a:gd name="T4" fmla="*/ 35 w 54"/>
                  <a:gd name="T5" fmla="*/ 69 h 95"/>
                  <a:gd name="T6" fmla="*/ 30 w 54"/>
                  <a:gd name="T7" fmla="*/ 69 h 95"/>
                  <a:gd name="T8" fmla="*/ 9 w 54"/>
                  <a:gd name="T9" fmla="*/ 69 h 95"/>
                  <a:gd name="T10" fmla="*/ 22 w 54"/>
                  <a:gd name="T11" fmla="*/ 46 h 95"/>
                  <a:gd name="T12" fmla="*/ 30 w 54"/>
                  <a:gd name="T13" fmla="*/ 37 h 95"/>
                  <a:gd name="T14" fmla="*/ 35 w 54"/>
                  <a:gd name="T15" fmla="*/ 23 h 95"/>
                  <a:gd name="T16" fmla="*/ 30 w 54"/>
                  <a:gd name="T17" fmla="*/ 5 h 95"/>
                  <a:gd name="T18" fmla="*/ 17 w 54"/>
                  <a:gd name="T19" fmla="*/ 0 h 95"/>
                  <a:gd name="T20" fmla="*/ 9 w 54"/>
                  <a:gd name="T21" fmla="*/ 5 h 95"/>
                  <a:gd name="T22" fmla="*/ 0 w 54"/>
                  <a:gd name="T23" fmla="*/ 23 h 95"/>
                  <a:gd name="T24" fmla="*/ 4 w 54"/>
                  <a:gd name="T25" fmla="*/ 23 h 95"/>
                  <a:gd name="T26" fmla="*/ 9 w 54"/>
                  <a:gd name="T27" fmla="*/ 14 h 95"/>
                  <a:gd name="T28" fmla="*/ 13 w 54"/>
                  <a:gd name="T29" fmla="*/ 9 h 95"/>
                  <a:gd name="T30" fmla="*/ 22 w 54"/>
                  <a:gd name="T31" fmla="*/ 9 h 95"/>
                  <a:gd name="T32" fmla="*/ 26 w 54"/>
                  <a:gd name="T33" fmla="*/ 14 h 95"/>
                  <a:gd name="T34" fmla="*/ 26 w 54"/>
                  <a:gd name="T35" fmla="*/ 27 h 95"/>
                  <a:gd name="T36" fmla="*/ 22 w 54"/>
                  <a:gd name="T37" fmla="*/ 37 h 95"/>
                  <a:gd name="T38" fmla="*/ 17 w 54"/>
                  <a:gd name="T39" fmla="*/ 55 h 95"/>
                  <a:gd name="T40" fmla="*/ 0 w 54"/>
                  <a:gd name="T41" fmla="*/ 74 h 95"/>
                  <a:gd name="T42" fmla="*/ 0 w 54"/>
                  <a:gd name="T43" fmla="*/ 74 h 95"/>
                  <a:gd name="T44" fmla="*/ 35 w 54"/>
                  <a:gd name="T45" fmla="*/ 74 h 95"/>
                  <a:gd name="T46" fmla="*/ 39 w 54"/>
                  <a:gd name="T47" fmla="*/ 60 h 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4" h="95">
                    <a:moveTo>
                      <a:pt x="54" y="77"/>
                    </a:moveTo>
                    <a:lnTo>
                      <a:pt x="54" y="77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12" y="89"/>
                    </a:lnTo>
                    <a:lnTo>
                      <a:pt x="30" y="59"/>
                    </a:lnTo>
                    <a:lnTo>
                      <a:pt x="42" y="47"/>
                    </a:lnTo>
                    <a:lnTo>
                      <a:pt x="48" y="29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35"/>
                    </a:lnTo>
                    <a:lnTo>
                      <a:pt x="30" y="47"/>
                    </a:lnTo>
                    <a:lnTo>
                      <a:pt x="24" y="71"/>
                    </a:lnTo>
                    <a:lnTo>
                      <a:pt x="0" y="95"/>
                    </a:lnTo>
                    <a:lnTo>
                      <a:pt x="48" y="95"/>
                    </a:lnTo>
                    <a:lnTo>
                      <a:pt x="54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39"/>
              <p:cNvSpPr>
                <a:spLocks/>
              </p:cNvSpPr>
              <p:nvPr/>
            </p:nvSpPr>
            <p:spPr bwMode="auto">
              <a:xfrm>
                <a:off x="3715" y="1651"/>
                <a:ext cx="52" cy="65"/>
              </a:xfrm>
              <a:custGeom>
                <a:avLst/>
                <a:gdLst>
                  <a:gd name="T0" fmla="*/ 26 w 72"/>
                  <a:gd name="T1" fmla="*/ 65 h 84"/>
                  <a:gd name="T2" fmla="*/ 17 w 72"/>
                  <a:gd name="T3" fmla="*/ 65 h 84"/>
                  <a:gd name="T4" fmla="*/ 9 w 72"/>
                  <a:gd name="T5" fmla="*/ 56 h 84"/>
                  <a:gd name="T6" fmla="*/ 4 w 72"/>
                  <a:gd name="T7" fmla="*/ 46 h 84"/>
                  <a:gd name="T8" fmla="*/ 0 w 72"/>
                  <a:gd name="T9" fmla="*/ 33 h 84"/>
                  <a:gd name="T10" fmla="*/ 4 w 72"/>
                  <a:gd name="T11" fmla="*/ 19 h 84"/>
                  <a:gd name="T12" fmla="*/ 9 w 72"/>
                  <a:gd name="T13" fmla="*/ 9 h 84"/>
                  <a:gd name="T14" fmla="*/ 17 w 72"/>
                  <a:gd name="T15" fmla="*/ 5 h 84"/>
                  <a:gd name="T16" fmla="*/ 26 w 72"/>
                  <a:gd name="T17" fmla="*/ 0 h 84"/>
                  <a:gd name="T18" fmla="*/ 35 w 72"/>
                  <a:gd name="T19" fmla="*/ 5 h 84"/>
                  <a:gd name="T20" fmla="*/ 43 w 72"/>
                  <a:gd name="T21" fmla="*/ 9 h 84"/>
                  <a:gd name="T22" fmla="*/ 52 w 72"/>
                  <a:gd name="T23" fmla="*/ 19 h 84"/>
                  <a:gd name="T24" fmla="*/ 52 w 72"/>
                  <a:gd name="T25" fmla="*/ 33 h 84"/>
                  <a:gd name="T26" fmla="*/ 52 w 72"/>
                  <a:gd name="T27" fmla="*/ 46 h 84"/>
                  <a:gd name="T28" fmla="*/ 43 w 72"/>
                  <a:gd name="T29" fmla="*/ 56 h 84"/>
                  <a:gd name="T30" fmla="*/ 35 w 72"/>
                  <a:gd name="T31" fmla="*/ 65 h 84"/>
                  <a:gd name="T32" fmla="*/ 26 w 72"/>
                  <a:gd name="T33" fmla="*/ 65 h 84"/>
                  <a:gd name="T34" fmla="*/ 26 w 72"/>
                  <a:gd name="T35" fmla="*/ 65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84">
                    <a:moveTo>
                      <a:pt x="36" y="84"/>
                    </a:moveTo>
                    <a:lnTo>
                      <a:pt x="24" y="84"/>
                    </a:lnTo>
                    <a:lnTo>
                      <a:pt x="12" y="72"/>
                    </a:lnTo>
                    <a:lnTo>
                      <a:pt x="6" y="6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48" y="6"/>
                    </a:lnTo>
                    <a:lnTo>
                      <a:pt x="60" y="12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72" y="60"/>
                    </a:lnTo>
                    <a:lnTo>
                      <a:pt x="60" y="72"/>
                    </a:lnTo>
                    <a:lnTo>
                      <a:pt x="48" y="84"/>
                    </a:lnTo>
                    <a:lnTo>
                      <a:pt x="36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40"/>
              <p:cNvSpPr>
                <a:spLocks/>
              </p:cNvSpPr>
              <p:nvPr/>
            </p:nvSpPr>
            <p:spPr bwMode="auto">
              <a:xfrm>
                <a:off x="3715" y="1683"/>
                <a:ext cx="26" cy="33"/>
              </a:xfrm>
              <a:custGeom>
                <a:avLst/>
                <a:gdLst>
                  <a:gd name="T0" fmla="*/ 26 w 36"/>
                  <a:gd name="T1" fmla="*/ 33 h 42"/>
                  <a:gd name="T2" fmla="*/ 17 w 36"/>
                  <a:gd name="T3" fmla="*/ 33 h 42"/>
                  <a:gd name="T4" fmla="*/ 9 w 36"/>
                  <a:gd name="T5" fmla="*/ 24 h 42"/>
                  <a:gd name="T6" fmla="*/ 4 w 36"/>
                  <a:gd name="T7" fmla="*/ 14 h 42"/>
                  <a:gd name="T8" fmla="*/ 0 w 36"/>
                  <a:gd name="T9" fmla="*/ 0 h 42"/>
                  <a:gd name="T10" fmla="*/ 0 w 36"/>
                  <a:gd name="T11" fmla="*/ 0 h 42"/>
                  <a:gd name="T12" fmla="*/ 4 w 36"/>
                  <a:gd name="T13" fmla="*/ 14 h 42"/>
                  <a:gd name="T14" fmla="*/ 9 w 36"/>
                  <a:gd name="T15" fmla="*/ 24 h 42"/>
                  <a:gd name="T16" fmla="*/ 17 w 36"/>
                  <a:gd name="T17" fmla="*/ 33 h 42"/>
                  <a:gd name="T18" fmla="*/ 26 w 36"/>
                  <a:gd name="T19" fmla="*/ 33 h 42"/>
                  <a:gd name="T20" fmla="*/ 26 w 36"/>
                  <a:gd name="T21" fmla="*/ 33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24" y="42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24" y="42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41"/>
              <p:cNvSpPr>
                <a:spLocks noEditPoints="1"/>
              </p:cNvSpPr>
              <p:nvPr/>
            </p:nvSpPr>
            <p:spPr bwMode="auto">
              <a:xfrm>
                <a:off x="3715" y="1651"/>
                <a:ext cx="26" cy="32"/>
              </a:xfrm>
              <a:custGeom>
                <a:avLst/>
                <a:gdLst>
                  <a:gd name="T0" fmla="*/ 0 w 36"/>
                  <a:gd name="T1" fmla="*/ 32 h 42"/>
                  <a:gd name="T2" fmla="*/ 4 w 36"/>
                  <a:gd name="T3" fmla="*/ 18 h 42"/>
                  <a:gd name="T4" fmla="*/ 9 w 36"/>
                  <a:gd name="T5" fmla="*/ 9 h 42"/>
                  <a:gd name="T6" fmla="*/ 17 w 36"/>
                  <a:gd name="T7" fmla="*/ 5 h 42"/>
                  <a:gd name="T8" fmla="*/ 26 w 36"/>
                  <a:gd name="T9" fmla="*/ 0 h 42"/>
                  <a:gd name="T10" fmla="*/ 26 w 36"/>
                  <a:gd name="T11" fmla="*/ 0 h 42"/>
                  <a:gd name="T12" fmla="*/ 17 w 36"/>
                  <a:gd name="T13" fmla="*/ 5 h 42"/>
                  <a:gd name="T14" fmla="*/ 9 w 36"/>
                  <a:gd name="T15" fmla="*/ 9 h 42"/>
                  <a:gd name="T16" fmla="*/ 4 w 36"/>
                  <a:gd name="T17" fmla="*/ 18 h 42"/>
                  <a:gd name="T18" fmla="*/ 0 w 36"/>
                  <a:gd name="T19" fmla="*/ 32 h 42"/>
                  <a:gd name="T20" fmla="*/ 0 w 36"/>
                  <a:gd name="T21" fmla="*/ 32 h 42"/>
                  <a:gd name="T22" fmla="*/ 0 w 36"/>
                  <a:gd name="T23" fmla="*/ 32 h 42"/>
                  <a:gd name="T24" fmla="*/ 0 w 36"/>
                  <a:gd name="T25" fmla="*/ 32 h 42"/>
                  <a:gd name="T26" fmla="*/ 0 w 36"/>
                  <a:gd name="T27" fmla="*/ 32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42"/>
              <p:cNvSpPr>
                <a:spLocks noEditPoints="1"/>
              </p:cNvSpPr>
              <p:nvPr/>
            </p:nvSpPr>
            <p:spPr bwMode="auto">
              <a:xfrm>
                <a:off x="3741" y="1651"/>
                <a:ext cx="26" cy="32"/>
              </a:xfrm>
              <a:custGeom>
                <a:avLst/>
                <a:gdLst>
                  <a:gd name="T0" fmla="*/ 0 w 36"/>
                  <a:gd name="T1" fmla="*/ 0 h 42"/>
                  <a:gd name="T2" fmla="*/ 9 w 36"/>
                  <a:gd name="T3" fmla="*/ 5 h 42"/>
                  <a:gd name="T4" fmla="*/ 17 w 36"/>
                  <a:gd name="T5" fmla="*/ 9 h 42"/>
                  <a:gd name="T6" fmla="*/ 26 w 36"/>
                  <a:gd name="T7" fmla="*/ 18 h 42"/>
                  <a:gd name="T8" fmla="*/ 26 w 36"/>
                  <a:gd name="T9" fmla="*/ 32 h 42"/>
                  <a:gd name="T10" fmla="*/ 26 w 36"/>
                  <a:gd name="T11" fmla="*/ 32 h 42"/>
                  <a:gd name="T12" fmla="*/ 26 w 36"/>
                  <a:gd name="T13" fmla="*/ 18 h 42"/>
                  <a:gd name="T14" fmla="*/ 17 w 36"/>
                  <a:gd name="T15" fmla="*/ 9 h 42"/>
                  <a:gd name="T16" fmla="*/ 9 w 36"/>
                  <a:gd name="T17" fmla="*/ 5 h 42"/>
                  <a:gd name="T18" fmla="*/ 0 w 36"/>
                  <a:gd name="T19" fmla="*/ 0 h 42"/>
                  <a:gd name="T20" fmla="*/ 0 w 36"/>
                  <a:gd name="T21" fmla="*/ 0 h 42"/>
                  <a:gd name="T22" fmla="*/ 0 w 36"/>
                  <a:gd name="T23" fmla="*/ 0 h 42"/>
                  <a:gd name="T24" fmla="*/ 0 w 36"/>
                  <a:gd name="T25" fmla="*/ 0 h 42"/>
                  <a:gd name="T26" fmla="*/ 0 w 36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2">
                    <a:moveTo>
                      <a:pt x="0" y="0"/>
                    </a:moveTo>
                    <a:lnTo>
                      <a:pt x="12" y="6"/>
                    </a:lnTo>
                    <a:lnTo>
                      <a:pt x="24" y="12"/>
                    </a:lnTo>
                    <a:lnTo>
                      <a:pt x="36" y="24"/>
                    </a:lnTo>
                    <a:lnTo>
                      <a:pt x="36" y="4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43"/>
              <p:cNvSpPr>
                <a:spLocks noEditPoints="1"/>
              </p:cNvSpPr>
              <p:nvPr/>
            </p:nvSpPr>
            <p:spPr bwMode="auto">
              <a:xfrm>
                <a:off x="3741" y="1683"/>
                <a:ext cx="26" cy="33"/>
              </a:xfrm>
              <a:custGeom>
                <a:avLst/>
                <a:gdLst>
                  <a:gd name="T0" fmla="*/ 26 w 36"/>
                  <a:gd name="T1" fmla="*/ 0 h 42"/>
                  <a:gd name="T2" fmla="*/ 26 w 36"/>
                  <a:gd name="T3" fmla="*/ 14 h 42"/>
                  <a:gd name="T4" fmla="*/ 17 w 36"/>
                  <a:gd name="T5" fmla="*/ 24 h 42"/>
                  <a:gd name="T6" fmla="*/ 9 w 36"/>
                  <a:gd name="T7" fmla="*/ 33 h 42"/>
                  <a:gd name="T8" fmla="*/ 0 w 36"/>
                  <a:gd name="T9" fmla="*/ 33 h 42"/>
                  <a:gd name="T10" fmla="*/ 0 w 36"/>
                  <a:gd name="T11" fmla="*/ 33 h 42"/>
                  <a:gd name="T12" fmla="*/ 9 w 36"/>
                  <a:gd name="T13" fmla="*/ 33 h 42"/>
                  <a:gd name="T14" fmla="*/ 17 w 36"/>
                  <a:gd name="T15" fmla="*/ 24 h 42"/>
                  <a:gd name="T16" fmla="*/ 26 w 36"/>
                  <a:gd name="T17" fmla="*/ 14 h 42"/>
                  <a:gd name="T18" fmla="*/ 26 w 36"/>
                  <a:gd name="T19" fmla="*/ 0 h 42"/>
                  <a:gd name="T20" fmla="*/ 26 w 36"/>
                  <a:gd name="T21" fmla="*/ 0 h 42"/>
                  <a:gd name="T22" fmla="*/ 26 w 36"/>
                  <a:gd name="T23" fmla="*/ 0 h 42"/>
                  <a:gd name="T24" fmla="*/ 26 w 36"/>
                  <a:gd name="T25" fmla="*/ 0 h 42"/>
                  <a:gd name="T26" fmla="*/ 26 w 36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2">
                    <a:moveTo>
                      <a:pt x="36" y="0"/>
                    </a:moveTo>
                    <a:lnTo>
                      <a:pt x="36" y="18"/>
                    </a:lnTo>
                    <a:lnTo>
                      <a:pt x="24" y="30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44"/>
              <p:cNvSpPr>
                <a:spLocks/>
              </p:cNvSpPr>
              <p:nvPr/>
            </p:nvSpPr>
            <p:spPr bwMode="auto">
              <a:xfrm>
                <a:off x="3741" y="171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45"/>
              <p:cNvSpPr>
                <a:spLocks/>
              </p:cNvSpPr>
              <p:nvPr/>
            </p:nvSpPr>
            <p:spPr bwMode="auto">
              <a:xfrm>
                <a:off x="2640" y="1056"/>
                <a:ext cx="585" cy="769"/>
              </a:xfrm>
              <a:custGeom>
                <a:avLst/>
                <a:gdLst>
                  <a:gd name="T0" fmla="*/ 0 w 801"/>
                  <a:gd name="T1" fmla="*/ 769 h 991"/>
                  <a:gd name="T2" fmla="*/ 0 w 801"/>
                  <a:gd name="T3" fmla="*/ 0 h 991"/>
                  <a:gd name="T4" fmla="*/ 585 w 801"/>
                  <a:gd name="T5" fmla="*/ 0 h 991"/>
                  <a:gd name="T6" fmla="*/ 585 w 801"/>
                  <a:gd name="T7" fmla="*/ 769 h 991"/>
                  <a:gd name="T8" fmla="*/ 0 w 801"/>
                  <a:gd name="T9" fmla="*/ 769 h 991"/>
                  <a:gd name="T10" fmla="*/ 0 w 801"/>
                  <a:gd name="T11" fmla="*/ 769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1" h="991">
                    <a:moveTo>
                      <a:pt x="0" y="991"/>
                    </a:moveTo>
                    <a:lnTo>
                      <a:pt x="0" y="0"/>
                    </a:lnTo>
                    <a:lnTo>
                      <a:pt x="801" y="0"/>
                    </a:lnTo>
                    <a:lnTo>
                      <a:pt x="801" y="991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46"/>
              <p:cNvSpPr>
                <a:spLocks/>
              </p:cNvSpPr>
              <p:nvPr/>
            </p:nvSpPr>
            <p:spPr bwMode="auto">
              <a:xfrm>
                <a:off x="2627" y="1039"/>
                <a:ext cx="0" cy="769"/>
              </a:xfrm>
              <a:custGeom>
                <a:avLst/>
                <a:gdLst>
                  <a:gd name="T0" fmla="*/ 769 h 991"/>
                  <a:gd name="T1" fmla="*/ 0 h 991"/>
                  <a:gd name="T2" fmla="*/ 769 h 991"/>
                  <a:gd name="T3" fmla="*/ 769 h 99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91">
                    <a:moveTo>
                      <a:pt x="0" y="991"/>
                    </a:moveTo>
                    <a:lnTo>
                      <a:pt x="0" y="0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47"/>
              <p:cNvSpPr>
                <a:spLocks noEditPoints="1"/>
              </p:cNvSpPr>
              <p:nvPr/>
            </p:nvSpPr>
            <p:spPr bwMode="auto">
              <a:xfrm>
                <a:off x="2627" y="1039"/>
                <a:ext cx="585" cy="1"/>
              </a:xfrm>
              <a:custGeom>
                <a:avLst/>
                <a:gdLst>
                  <a:gd name="T0" fmla="*/ 0 w 801"/>
                  <a:gd name="T1" fmla="*/ 0 h 1"/>
                  <a:gd name="T2" fmla="*/ 585 w 801"/>
                  <a:gd name="T3" fmla="*/ 0 h 1"/>
                  <a:gd name="T4" fmla="*/ 0 w 801"/>
                  <a:gd name="T5" fmla="*/ 0 h 1"/>
                  <a:gd name="T6" fmla="*/ 0 w 801"/>
                  <a:gd name="T7" fmla="*/ 0 h 1"/>
                  <a:gd name="T8" fmla="*/ 0 w 801"/>
                  <a:gd name="T9" fmla="*/ 0 h 1"/>
                  <a:gd name="T10" fmla="*/ 0 w 801"/>
                  <a:gd name="T11" fmla="*/ 0 h 1"/>
                  <a:gd name="T12" fmla="*/ 0 w 80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">
                    <a:moveTo>
                      <a:pt x="0" y="0"/>
                    </a:moveTo>
                    <a:lnTo>
                      <a:pt x="801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48"/>
              <p:cNvSpPr>
                <a:spLocks noEditPoints="1"/>
              </p:cNvSpPr>
              <p:nvPr/>
            </p:nvSpPr>
            <p:spPr bwMode="auto">
              <a:xfrm>
                <a:off x="3212" y="1039"/>
                <a:ext cx="1" cy="769"/>
              </a:xfrm>
              <a:custGeom>
                <a:avLst/>
                <a:gdLst>
                  <a:gd name="T0" fmla="*/ 0 w 1"/>
                  <a:gd name="T1" fmla="*/ 0 h 991"/>
                  <a:gd name="T2" fmla="*/ 0 w 1"/>
                  <a:gd name="T3" fmla="*/ 769 h 991"/>
                  <a:gd name="T4" fmla="*/ 0 w 1"/>
                  <a:gd name="T5" fmla="*/ 0 h 991"/>
                  <a:gd name="T6" fmla="*/ 0 w 1"/>
                  <a:gd name="T7" fmla="*/ 0 h 991"/>
                  <a:gd name="T8" fmla="*/ 0 w 1"/>
                  <a:gd name="T9" fmla="*/ 0 h 991"/>
                  <a:gd name="T10" fmla="*/ 0 w 1"/>
                  <a:gd name="T11" fmla="*/ 0 h 991"/>
                  <a:gd name="T12" fmla="*/ 0 w 1"/>
                  <a:gd name="T13" fmla="*/ 0 h 9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991">
                    <a:moveTo>
                      <a:pt x="0" y="0"/>
                    </a:moveTo>
                    <a:lnTo>
                      <a:pt x="0" y="99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49"/>
              <p:cNvSpPr>
                <a:spLocks noEditPoints="1"/>
              </p:cNvSpPr>
              <p:nvPr/>
            </p:nvSpPr>
            <p:spPr bwMode="auto">
              <a:xfrm>
                <a:off x="2627" y="1808"/>
                <a:ext cx="585" cy="1"/>
              </a:xfrm>
              <a:custGeom>
                <a:avLst/>
                <a:gdLst>
                  <a:gd name="T0" fmla="*/ 585 w 801"/>
                  <a:gd name="T1" fmla="*/ 0 h 1"/>
                  <a:gd name="T2" fmla="*/ 0 w 801"/>
                  <a:gd name="T3" fmla="*/ 0 h 1"/>
                  <a:gd name="T4" fmla="*/ 585 w 801"/>
                  <a:gd name="T5" fmla="*/ 0 h 1"/>
                  <a:gd name="T6" fmla="*/ 585 w 801"/>
                  <a:gd name="T7" fmla="*/ 0 h 1"/>
                  <a:gd name="T8" fmla="*/ 585 w 801"/>
                  <a:gd name="T9" fmla="*/ 0 h 1"/>
                  <a:gd name="T10" fmla="*/ 585 w 801"/>
                  <a:gd name="T11" fmla="*/ 0 h 1"/>
                  <a:gd name="T12" fmla="*/ 585 w 80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">
                    <a:moveTo>
                      <a:pt x="801" y="0"/>
                    </a:moveTo>
                    <a:lnTo>
                      <a:pt x="0" y="0"/>
                    </a:lnTo>
                    <a:lnTo>
                      <a:pt x="801" y="0"/>
                    </a:lnTo>
                    <a:close/>
                    <a:moveTo>
                      <a:pt x="801" y="0"/>
                    </a:move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50"/>
              <p:cNvSpPr>
                <a:spLocks/>
              </p:cNvSpPr>
              <p:nvPr/>
            </p:nvSpPr>
            <p:spPr bwMode="auto">
              <a:xfrm>
                <a:off x="2627" y="1808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51"/>
              <p:cNvSpPr>
                <a:spLocks/>
              </p:cNvSpPr>
              <p:nvPr/>
            </p:nvSpPr>
            <p:spPr bwMode="auto">
              <a:xfrm flipV="1">
                <a:off x="3216" y="1104"/>
                <a:ext cx="525" cy="60"/>
              </a:xfrm>
              <a:custGeom>
                <a:avLst/>
                <a:gdLst>
                  <a:gd name="T0" fmla="*/ 525 w 1531"/>
                  <a:gd name="T1" fmla="*/ 0 h 60"/>
                  <a:gd name="T2" fmla="*/ 0 w 1531"/>
                  <a:gd name="T3" fmla="*/ 0 h 60"/>
                  <a:gd name="T4" fmla="*/ 525 w 1531"/>
                  <a:gd name="T5" fmla="*/ 0 h 60"/>
                  <a:gd name="T6" fmla="*/ 525 w 1531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31" h="60">
                    <a:moveTo>
                      <a:pt x="1531" y="0"/>
                    </a:moveTo>
                    <a:lnTo>
                      <a:pt x="0" y="0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52"/>
              <p:cNvSpPr>
                <a:spLocks noEditPoints="1"/>
              </p:cNvSpPr>
              <p:nvPr/>
            </p:nvSpPr>
            <p:spPr bwMode="auto">
              <a:xfrm>
                <a:off x="2574" y="1164"/>
                <a:ext cx="48" cy="88"/>
              </a:xfrm>
              <a:custGeom>
                <a:avLst/>
                <a:gdLst>
                  <a:gd name="T0" fmla="*/ 48 w 66"/>
                  <a:gd name="T1" fmla="*/ 0 h 114"/>
                  <a:gd name="T2" fmla="*/ 26 w 66"/>
                  <a:gd name="T3" fmla="*/ 5 h 114"/>
                  <a:gd name="T4" fmla="*/ 13 w 66"/>
                  <a:gd name="T5" fmla="*/ 14 h 114"/>
                  <a:gd name="T6" fmla="*/ 4 w 66"/>
                  <a:gd name="T7" fmla="*/ 28 h 114"/>
                  <a:gd name="T8" fmla="*/ 0 w 66"/>
                  <a:gd name="T9" fmla="*/ 42 h 114"/>
                  <a:gd name="T10" fmla="*/ 4 w 66"/>
                  <a:gd name="T11" fmla="*/ 60 h 114"/>
                  <a:gd name="T12" fmla="*/ 13 w 66"/>
                  <a:gd name="T13" fmla="*/ 74 h 114"/>
                  <a:gd name="T14" fmla="*/ 26 w 66"/>
                  <a:gd name="T15" fmla="*/ 83 h 114"/>
                  <a:gd name="T16" fmla="*/ 48 w 66"/>
                  <a:gd name="T17" fmla="*/ 88 h 114"/>
                  <a:gd name="T18" fmla="*/ 48 w 66"/>
                  <a:gd name="T19" fmla="*/ 88 h 114"/>
                  <a:gd name="T20" fmla="*/ 26 w 66"/>
                  <a:gd name="T21" fmla="*/ 83 h 114"/>
                  <a:gd name="T22" fmla="*/ 13 w 66"/>
                  <a:gd name="T23" fmla="*/ 74 h 114"/>
                  <a:gd name="T24" fmla="*/ 4 w 66"/>
                  <a:gd name="T25" fmla="*/ 60 h 114"/>
                  <a:gd name="T26" fmla="*/ 0 w 66"/>
                  <a:gd name="T27" fmla="*/ 42 h 114"/>
                  <a:gd name="T28" fmla="*/ 4 w 66"/>
                  <a:gd name="T29" fmla="*/ 28 h 114"/>
                  <a:gd name="T30" fmla="*/ 13 w 66"/>
                  <a:gd name="T31" fmla="*/ 14 h 114"/>
                  <a:gd name="T32" fmla="*/ 26 w 66"/>
                  <a:gd name="T33" fmla="*/ 5 h 114"/>
                  <a:gd name="T34" fmla="*/ 48 w 66"/>
                  <a:gd name="T35" fmla="*/ 0 h 114"/>
                  <a:gd name="T36" fmla="*/ 48 w 66"/>
                  <a:gd name="T37" fmla="*/ 0 h 114"/>
                  <a:gd name="T38" fmla="*/ 48 w 66"/>
                  <a:gd name="T39" fmla="*/ 0 h 114"/>
                  <a:gd name="T40" fmla="*/ 48 w 66"/>
                  <a:gd name="T41" fmla="*/ 0 h 114"/>
                  <a:gd name="T42" fmla="*/ 48 w 66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14">
                    <a:moveTo>
                      <a:pt x="66" y="0"/>
                    </a:moveTo>
                    <a:lnTo>
                      <a:pt x="36" y="6"/>
                    </a:lnTo>
                    <a:lnTo>
                      <a:pt x="18" y="18"/>
                    </a:lnTo>
                    <a:lnTo>
                      <a:pt x="6" y="36"/>
                    </a:lnTo>
                    <a:lnTo>
                      <a:pt x="0" y="54"/>
                    </a:lnTo>
                    <a:lnTo>
                      <a:pt x="6" y="78"/>
                    </a:lnTo>
                    <a:lnTo>
                      <a:pt x="18" y="96"/>
                    </a:lnTo>
                    <a:lnTo>
                      <a:pt x="36" y="108"/>
                    </a:lnTo>
                    <a:lnTo>
                      <a:pt x="66" y="114"/>
                    </a:lnTo>
                    <a:lnTo>
                      <a:pt x="36" y="108"/>
                    </a:lnTo>
                    <a:lnTo>
                      <a:pt x="18" y="96"/>
                    </a:lnTo>
                    <a:lnTo>
                      <a:pt x="6" y="78"/>
                    </a:lnTo>
                    <a:lnTo>
                      <a:pt x="0" y="54"/>
                    </a:lnTo>
                    <a:lnTo>
                      <a:pt x="6" y="36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53"/>
              <p:cNvSpPr>
                <a:spLocks/>
              </p:cNvSpPr>
              <p:nvPr/>
            </p:nvSpPr>
            <p:spPr bwMode="auto">
              <a:xfrm>
                <a:off x="3212" y="1285"/>
                <a:ext cx="9" cy="5"/>
              </a:xfrm>
              <a:custGeom>
                <a:avLst/>
                <a:gdLst>
                  <a:gd name="T0" fmla="*/ 0 w 12"/>
                  <a:gd name="T1" fmla="*/ 0 h 6"/>
                  <a:gd name="T2" fmla="*/ 5 w 12"/>
                  <a:gd name="T3" fmla="*/ 0 h 6"/>
                  <a:gd name="T4" fmla="*/ 9 w 12"/>
                  <a:gd name="T5" fmla="*/ 5 h 6"/>
                  <a:gd name="T6" fmla="*/ 9 w 12"/>
                  <a:gd name="T7" fmla="*/ 5 h 6"/>
                  <a:gd name="T8" fmla="*/ 5 w 12"/>
                  <a:gd name="T9" fmla="*/ 0 h 6"/>
                  <a:gd name="T10" fmla="*/ 0 w 12"/>
                  <a:gd name="T11" fmla="*/ 0 h 6"/>
                  <a:gd name="T12" fmla="*/ 0 w 1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54"/>
              <p:cNvSpPr>
                <a:spLocks noEditPoints="1"/>
              </p:cNvSpPr>
              <p:nvPr/>
            </p:nvSpPr>
            <p:spPr bwMode="auto">
              <a:xfrm>
                <a:off x="3216" y="1290"/>
                <a:ext cx="44" cy="83"/>
              </a:xfrm>
              <a:custGeom>
                <a:avLst/>
                <a:gdLst>
                  <a:gd name="T0" fmla="*/ 4 w 60"/>
                  <a:gd name="T1" fmla="*/ 0 h 107"/>
                  <a:gd name="T2" fmla="*/ 18 w 60"/>
                  <a:gd name="T3" fmla="*/ 4 h 107"/>
                  <a:gd name="T4" fmla="*/ 31 w 60"/>
                  <a:gd name="T5" fmla="*/ 13 h 107"/>
                  <a:gd name="T6" fmla="*/ 40 w 60"/>
                  <a:gd name="T7" fmla="*/ 22 h 107"/>
                  <a:gd name="T8" fmla="*/ 44 w 60"/>
                  <a:gd name="T9" fmla="*/ 36 h 107"/>
                  <a:gd name="T10" fmla="*/ 44 w 60"/>
                  <a:gd name="T11" fmla="*/ 50 h 107"/>
                  <a:gd name="T12" fmla="*/ 40 w 60"/>
                  <a:gd name="T13" fmla="*/ 64 h 107"/>
                  <a:gd name="T14" fmla="*/ 22 w 60"/>
                  <a:gd name="T15" fmla="*/ 78 h 107"/>
                  <a:gd name="T16" fmla="*/ 0 w 60"/>
                  <a:gd name="T17" fmla="*/ 83 h 107"/>
                  <a:gd name="T18" fmla="*/ 0 w 60"/>
                  <a:gd name="T19" fmla="*/ 83 h 107"/>
                  <a:gd name="T20" fmla="*/ 22 w 60"/>
                  <a:gd name="T21" fmla="*/ 78 h 107"/>
                  <a:gd name="T22" fmla="*/ 40 w 60"/>
                  <a:gd name="T23" fmla="*/ 64 h 107"/>
                  <a:gd name="T24" fmla="*/ 44 w 60"/>
                  <a:gd name="T25" fmla="*/ 50 h 107"/>
                  <a:gd name="T26" fmla="*/ 44 w 60"/>
                  <a:gd name="T27" fmla="*/ 36 h 107"/>
                  <a:gd name="T28" fmla="*/ 40 w 60"/>
                  <a:gd name="T29" fmla="*/ 22 h 107"/>
                  <a:gd name="T30" fmla="*/ 31 w 60"/>
                  <a:gd name="T31" fmla="*/ 13 h 107"/>
                  <a:gd name="T32" fmla="*/ 18 w 60"/>
                  <a:gd name="T33" fmla="*/ 4 h 107"/>
                  <a:gd name="T34" fmla="*/ 4 w 60"/>
                  <a:gd name="T35" fmla="*/ 0 h 107"/>
                  <a:gd name="T36" fmla="*/ 4 w 60"/>
                  <a:gd name="T37" fmla="*/ 0 h 107"/>
                  <a:gd name="T38" fmla="*/ 4 w 60"/>
                  <a:gd name="T39" fmla="*/ 0 h 107"/>
                  <a:gd name="T40" fmla="*/ 4 w 60"/>
                  <a:gd name="T41" fmla="*/ 0 h 107"/>
                  <a:gd name="T42" fmla="*/ 4 w 60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6" y="0"/>
                    </a:moveTo>
                    <a:lnTo>
                      <a:pt x="24" y="5"/>
                    </a:lnTo>
                    <a:lnTo>
                      <a:pt x="42" y="17"/>
                    </a:lnTo>
                    <a:lnTo>
                      <a:pt x="54" y="29"/>
                    </a:lnTo>
                    <a:lnTo>
                      <a:pt x="60" y="47"/>
                    </a:lnTo>
                    <a:lnTo>
                      <a:pt x="60" y="65"/>
                    </a:lnTo>
                    <a:lnTo>
                      <a:pt x="54" y="83"/>
                    </a:lnTo>
                    <a:lnTo>
                      <a:pt x="30" y="101"/>
                    </a:lnTo>
                    <a:lnTo>
                      <a:pt x="0" y="107"/>
                    </a:lnTo>
                    <a:lnTo>
                      <a:pt x="30" y="101"/>
                    </a:lnTo>
                    <a:lnTo>
                      <a:pt x="54" y="83"/>
                    </a:lnTo>
                    <a:lnTo>
                      <a:pt x="60" y="65"/>
                    </a:lnTo>
                    <a:lnTo>
                      <a:pt x="60" y="47"/>
                    </a:lnTo>
                    <a:lnTo>
                      <a:pt x="54" y="29"/>
                    </a:lnTo>
                    <a:lnTo>
                      <a:pt x="42" y="17"/>
                    </a:lnTo>
                    <a:lnTo>
                      <a:pt x="24" y="5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55"/>
              <p:cNvSpPr>
                <a:spLocks noEditPoints="1"/>
              </p:cNvSpPr>
              <p:nvPr/>
            </p:nvSpPr>
            <p:spPr bwMode="auto">
              <a:xfrm>
                <a:off x="2578" y="1382"/>
                <a:ext cx="53" cy="88"/>
              </a:xfrm>
              <a:custGeom>
                <a:avLst/>
                <a:gdLst>
                  <a:gd name="T0" fmla="*/ 49 w 72"/>
                  <a:gd name="T1" fmla="*/ 0 h 113"/>
                  <a:gd name="T2" fmla="*/ 22 w 72"/>
                  <a:gd name="T3" fmla="*/ 5 h 113"/>
                  <a:gd name="T4" fmla="*/ 4 w 72"/>
                  <a:gd name="T5" fmla="*/ 19 h 113"/>
                  <a:gd name="T6" fmla="*/ 0 w 72"/>
                  <a:gd name="T7" fmla="*/ 33 h 113"/>
                  <a:gd name="T8" fmla="*/ 0 w 72"/>
                  <a:gd name="T9" fmla="*/ 47 h 113"/>
                  <a:gd name="T10" fmla="*/ 4 w 72"/>
                  <a:gd name="T11" fmla="*/ 61 h 113"/>
                  <a:gd name="T12" fmla="*/ 13 w 72"/>
                  <a:gd name="T13" fmla="*/ 74 h 113"/>
                  <a:gd name="T14" fmla="*/ 27 w 72"/>
                  <a:gd name="T15" fmla="*/ 83 h 113"/>
                  <a:gd name="T16" fmla="*/ 44 w 72"/>
                  <a:gd name="T17" fmla="*/ 88 h 113"/>
                  <a:gd name="T18" fmla="*/ 44 w 72"/>
                  <a:gd name="T19" fmla="*/ 88 h 113"/>
                  <a:gd name="T20" fmla="*/ 27 w 72"/>
                  <a:gd name="T21" fmla="*/ 83 h 113"/>
                  <a:gd name="T22" fmla="*/ 13 w 72"/>
                  <a:gd name="T23" fmla="*/ 74 h 113"/>
                  <a:gd name="T24" fmla="*/ 4 w 72"/>
                  <a:gd name="T25" fmla="*/ 61 h 113"/>
                  <a:gd name="T26" fmla="*/ 0 w 72"/>
                  <a:gd name="T27" fmla="*/ 47 h 113"/>
                  <a:gd name="T28" fmla="*/ 0 w 72"/>
                  <a:gd name="T29" fmla="*/ 33 h 113"/>
                  <a:gd name="T30" fmla="*/ 9 w 72"/>
                  <a:gd name="T31" fmla="*/ 19 h 113"/>
                  <a:gd name="T32" fmla="*/ 27 w 72"/>
                  <a:gd name="T33" fmla="*/ 5 h 113"/>
                  <a:gd name="T34" fmla="*/ 53 w 72"/>
                  <a:gd name="T35" fmla="*/ 0 h 113"/>
                  <a:gd name="T36" fmla="*/ 49 w 72"/>
                  <a:gd name="T37" fmla="*/ 0 h 113"/>
                  <a:gd name="T38" fmla="*/ 49 w 72"/>
                  <a:gd name="T39" fmla="*/ 0 h 113"/>
                  <a:gd name="T40" fmla="*/ 49 w 72"/>
                  <a:gd name="T41" fmla="*/ 0 h 113"/>
                  <a:gd name="T42" fmla="*/ 49 w 72"/>
                  <a:gd name="T43" fmla="*/ 0 h 1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2" h="113">
                    <a:moveTo>
                      <a:pt x="66" y="0"/>
                    </a:moveTo>
                    <a:lnTo>
                      <a:pt x="30" y="6"/>
                    </a:lnTo>
                    <a:lnTo>
                      <a:pt x="6" y="24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6" y="78"/>
                    </a:lnTo>
                    <a:lnTo>
                      <a:pt x="18" y="95"/>
                    </a:lnTo>
                    <a:lnTo>
                      <a:pt x="36" y="107"/>
                    </a:lnTo>
                    <a:lnTo>
                      <a:pt x="60" y="113"/>
                    </a:lnTo>
                    <a:lnTo>
                      <a:pt x="36" y="107"/>
                    </a:lnTo>
                    <a:lnTo>
                      <a:pt x="18" y="95"/>
                    </a:lnTo>
                    <a:lnTo>
                      <a:pt x="6" y="78"/>
                    </a:lnTo>
                    <a:lnTo>
                      <a:pt x="0" y="60"/>
                    </a:lnTo>
                    <a:lnTo>
                      <a:pt x="0" y="42"/>
                    </a:lnTo>
                    <a:lnTo>
                      <a:pt x="12" y="24"/>
                    </a:lnTo>
                    <a:lnTo>
                      <a:pt x="36" y="6"/>
                    </a:lnTo>
                    <a:lnTo>
                      <a:pt x="72" y="0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56"/>
              <p:cNvSpPr>
                <a:spLocks/>
              </p:cNvSpPr>
              <p:nvPr/>
            </p:nvSpPr>
            <p:spPr bwMode="auto">
              <a:xfrm>
                <a:off x="3216" y="1493"/>
                <a:ext cx="49" cy="84"/>
              </a:xfrm>
              <a:custGeom>
                <a:avLst/>
                <a:gdLst>
                  <a:gd name="T0" fmla="*/ 0 w 66"/>
                  <a:gd name="T1" fmla="*/ 0 h 108"/>
                  <a:gd name="T2" fmla="*/ 18 w 66"/>
                  <a:gd name="T3" fmla="*/ 5 h 108"/>
                  <a:gd name="T4" fmla="*/ 31 w 66"/>
                  <a:gd name="T5" fmla="*/ 14 h 108"/>
                  <a:gd name="T6" fmla="*/ 45 w 66"/>
                  <a:gd name="T7" fmla="*/ 28 h 108"/>
                  <a:gd name="T8" fmla="*/ 49 w 66"/>
                  <a:gd name="T9" fmla="*/ 42 h 108"/>
                  <a:gd name="T10" fmla="*/ 45 w 66"/>
                  <a:gd name="T11" fmla="*/ 56 h 108"/>
                  <a:gd name="T12" fmla="*/ 36 w 66"/>
                  <a:gd name="T13" fmla="*/ 70 h 108"/>
                  <a:gd name="T14" fmla="*/ 22 w 66"/>
                  <a:gd name="T15" fmla="*/ 79 h 108"/>
                  <a:gd name="T16" fmla="*/ 0 w 66"/>
                  <a:gd name="T17" fmla="*/ 84 h 108"/>
                  <a:gd name="T18" fmla="*/ 0 w 66"/>
                  <a:gd name="T19" fmla="*/ 84 h 108"/>
                  <a:gd name="T20" fmla="*/ 22 w 66"/>
                  <a:gd name="T21" fmla="*/ 79 h 108"/>
                  <a:gd name="T22" fmla="*/ 36 w 66"/>
                  <a:gd name="T23" fmla="*/ 70 h 108"/>
                  <a:gd name="T24" fmla="*/ 45 w 66"/>
                  <a:gd name="T25" fmla="*/ 56 h 108"/>
                  <a:gd name="T26" fmla="*/ 49 w 66"/>
                  <a:gd name="T27" fmla="*/ 42 h 108"/>
                  <a:gd name="T28" fmla="*/ 45 w 66"/>
                  <a:gd name="T29" fmla="*/ 28 h 108"/>
                  <a:gd name="T30" fmla="*/ 31 w 66"/>
                  <a:gd name="T31" fmla="*/ 14 h 108"/>
                  <a:gd name="T32" fmla="*/ 18 w 66"/>
                  <a:gd name="T33" fmla="*/ 5 h 108"/>
                  <a:gd name="T34" fmla="*/ 0 w 66"/>
                  <a:gd name="T35" fmla="*/ 0 h 108"/>
                  <a:gd name="T36" fmla="*/ 0 w 66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08">
                    <a:moveTo>
                      <a:pt x="0" y="0"/>
                    </a:moveTo>
                    <a:lnTo>
                      <a:pt x="24" y="6"/>
                    </a:lnTo>
                    <a:lnTo>
                      <a:pt x="42" y="18"/>
                    </a:lnTo>
                    <a:lnTo>
                      <a:pt x="60" y="36"/>
                    </a:lnTo>
                    <a:lnTo>
                      <a:pt x="66" y="54"/>
                    </a:lnTo>
                    <a:lnTo>
                      <a:pt x="60" y="72"/>
                    </a:lnTo>
                    <a:lnTo>
                      <a:pt x="48" y="90"/>
                    </a:lnTo>
                    <a:lnTo>
                      <a:pt x="30" y="102"/>
                    </a:lnTo>
                    <a:lnTo>
                      <a:pt x="0" y="108"/>
                    </a:lnTo>
                    <a:lnTo>
                      <a:pt x="30" y="102"/>
                    </a:lnTo>
                    <a:lnTo>
                      <a:pt x="48" y="90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0" y="36"/>
                    </a:lnTo>
                    <a:lnTo>
                      <a:pt x="42" y="18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57"/>
              <p:cNvSpPr>
                <a:spLocks noEditPoints="1"/>
              </p:cNvSpPr>
              <p:nvPr/>
            </p:nvSpPr>
            <p:spPr bwMode="auto">
              <a:xfrm>
                <a:off x="2578" y="1591"/>
                <a:ext cx="49" cy="83"/>
              </a:xfrm>
              <a:custGeom>
                <a:avLst/>
                <a:gdLst>
                  <a:gd name="T0" fmla="*/ 49 w 66"/>
                  <a:gd name="T1" fmla="*/ 0 h 107"/>
                  <a:gd name="T2" fmla="*/ 27 w 66"/>
                  <a:gd name="T3" fmla="*/ 5 h 107"/>
                  <a:gd name="T4" fmla="*/ 9 w 66"/>
                  <a:gd name="T5" fmla="*/ 19 h 107"/>
                  <a:gd name="T6" fmla="*/ 0 w 66"/>
                  <a:gd name="T7" fmla="*/ 32 h 107"/>
                  <a:gd name="T8" fmla="*/ 0 w 66"/>
                  <a:gd name="T9" fmla="*/ 50 h 107"/>
                  <a:gd name="T10" fmla="*/ 4 w 66"/>
                  <a:gd name="T11" fmla="*/ 64 h 107"/>
                  <a:gd name="T12" fmla="*/ 13 w 66"/>
                  <a:gd name="T13" fmla="*/ 74 h 107"/>
                  <a:gd name="T14" fmla="*/ 27 w 66"/>
                  <a:gd name="T15" fmla="*/ 83 h 107"/>
                  <a:gd name="T16" fmla="*/ 45 w 66"/>
                  <a:gd name="T17" fmla="*/ 83 h 107"/>
                  <a:gd name="T18" fmla="*/ 45 w 66"/>
                  <a:gd name="T19" fmla="*/ 83 h 107"/>
                  <a:gd name="T20" fmla="*/ 27 w 66"/>
                  <a:gd name="T21" fmla="*/ 83 h 107"/>
                  <a:gd name="T22" fmla="*/ 13 w 66"/>
                  <a:gd name="T23" fmla="*/ 74 h 107"/>
                  <a:gd name="T24" fmla="*/ 4 w 66"/>
                  <a:gd name="T25" fmla="*/ 64 h 107"/>
                  <a:gd name="T26" fmla="*/ 0 w 66"/>
                  <a:gd name="T27" fmla="*/ 50 h 107"/>
                  <a:gd name="T28" fmla="*/ 0 w 66"/>
                  <a:gd name="T29" fmla="*/ 32 h 107"/>
                  <a:gd name="T30" fmla="*/ 9 w 66"/>
                  <a:gd name="T31" fmla="*/ 19 h 107"/>
                  <a:gd name="T32" fmla="*/ 27 w 66"/>
                  <a:gd name="T33" fmla="*/ 5 h 107"/>
                  <a:gd name="T34" fmla="*/ 49 w 66"/>
                  <a:gd name="T35" fmla="*/ 0 h 107"/>
                  <a:gd name="T36" fmla="*/ 49 w 66"/>
                  <a:gd name="T37" fmla="*/ 0 h 107"/>
                  <a:gd name="T38" fmla="*/ 49 w 66"/>
                  <a:gd name="T39" fmla="*/ 0 h 107"/>
                  <a:gd name="T40" fmla="*/ 49 w 66"/>
                  <a:gd name="T41" fmla="*/ 0 h 107"/>
                  <a:gd name="T42" fmla="*/ 49 w 66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07">
                    <a:moveTo>
                      <a:pt x="66" y="0"/>
                    </a:moveTo>
                    <a:lnTo>
                      <a:pt x="36" y="6"/>
                    </a:lnTo>
                    <a:lnTo>
                      <a:pt x="12" y="24"/>
                    </a:lnTo>
                    <a:lnTo>
                      <a:pt x="0" y="41"/>
                    </a:lnTo>
                    <a:lnTo>
                      <a:pt x="0" y="65"/>
                    </a:lnTo>
                    <a:lnTo>
                      <a:pt x="6" y="83"/>
                    </a:lnTo>
                    <a:lnTo>
                      <a:pt x="18" y="95"/>
                    </a:lnTo>
                    <a:lnTo>
                      <a:pt x="36" y="107"/>
                    </a:lnTo>
                    <a:lnTo>
                      <a:pt x="60" y="107"/>
                    </a:lnTo>
                    <a:lnTo>
                      <a:pt x="36" y="107"/>
                    </a:lnTo>
                    <a:lnTo>
                      <a:pt x="18" y="95"/>
                    </a:lnTo>
                    <a:lnTo>
                      <a:pt x="6" y="83"/>
                    </a:lnTo>
                    <a:lnTo>
                      <a:pt x="0" y="65"/>
                    </a:lnTo>
                    <a:lnTo>
                      <a:pt x="0" y="41"/>
                    </a:lnTo>
                    <a:lnTo>
                      <a:pt x="12" y="24"/>
                    </a:lnTo>
                    <a:lnTo>
                      <a:pt x="36" y="6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58"/>
              <p:cNvSpPr>
                <a:spLocks/>
              </p:cNvSpPr>
              <p:nvPr/>
            </p:nvSpPr>
            <p:spPr bwMode="auto">
              <a:xfrm>
                <a:off x="3715" y="1132"/>
                <a:ext cx="52" cy="69"/>
              </a:xfrm>
              <a:custGeom>
                <a:avLst/>
                <a:gdLst>
                  <a:gd name="T0" fmla="*/ 26 w 72"/>
                  <a:gd name="T1" fmla="*/ 69 h 89"/>
                  <a:gd name="T2" fmla="*/ 17 w 72"/>
                  <a:gd name="T3" fmla="*/ 64 h 89"/>
                  <a:gd name="T4" fmla="*/ 9 w 72"/>
                  <a:gd name="T5" fmla="*/ 60 h 89"/>
                  <a:gd name="T6" fmla="*/ 4 w 72"/>
                  <a:gd name="T7" fmla="*/ 46 h 89"/>
                  <a:gd name="T8" fmla="*/ 0 w 72"/>
                  <a:gd name="T9" fmla="*/ 32 h 89"/>
                  <a:gd name="T10" fmla="*/ 4 w 72"/>
                  <a:gd name="T11" fmla="*/ 18 h 89"/>
                  <a:gd name="T12" fmla="*/ 9 w 72"/>
                  <a:gd name="T13" fmla="*/ 9 h 89"/>
                  <a:gd name="T14" fmla="*/ 17 w 72"/>
                  <a:gd name="T15" fmla="*/ 4 h 89"/>
                  <a:gd name="T16" fmla="*/ 26 w 72"/>
                  <a:gd name="T17" fmla="*/ 0 h 89"/>
                  <a:gd name="T18" fmla="*/ 35 w 72"/>
                  <a:gd name="T19" fmla="*/ 4 h 89"/>
                  <a:gd name="T20" fmla="*/ 43 w 72"/>
                  <a:gd name="T21" fmla="*/ 9 h 89"/>
                  <a:gd name="T22" fmla="*/ 52 w 72"/>
                  <a:gd name="T23" fmla="*/ 18 h 89"/>
                  <a:gd name="T24" fmla="*/ 52 w 72"/>
                  <a:gd name="T25" fmla="*/ 32 h 89"/>
                  <a:gd name="T26" fmla="*/ 52 w 72"/>
                  <a:gd name="T27" fmla="*/ 46 h 89"/>
                  <a:gd name="T28" fmla="*/ 43 w 72"/>
                  <a:gd name="T29" fmla="*/ 60 h 89"/>
                  <a:gd name="T30" fmla="*/ 35 w 72"/>
                  <a:gd name="T31" fmla="*/ 64 h 89"/>
                  <a:gd name="T32" fmla="*/ 26 w 72"/>
                  <a:gd name="T33" fmla="*/ 69 h 89"/>
                  <a:gd name="T34" fmla="*/ 26 w 72"/>
                  <a:gd name="T35" fmla="*/ 69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89">
                    <a:moveTo>
                      <a:pt x="36" y="89"/>
                    </a:moveTo>
                    <a:lnTo>
                      <a:pt x="24" y="83"/>
                    </a:lnTo>
                    <a:lnTo>
                      <a:pt x="12" y="77"/>
                    </a:lnTo>
                    <a:lnTo>
                      <a:pt x="6" y="59"/>
                    </a:lnTo>
                    <a:lnTo>
                      <a:pt x="0" y="41"/>
                    </a:lnTo>
                    <a:lnTo>
                      <a:pt x="6" y="23"/>
                    </a:lnTo>
                    <a:lnTo>
                      <a:pt x="12" y="11"/>
                    </a:lnTo>
                    <a:lnTo>
                      <a:pt x="24" y="5"/>
                    </a:lnTo>
                    <a:lnTo>
                      <a:pt x="36" y="0"/>
                    </a:lnTo>
                    <a:lnTo>
                      <a:pt x="48" y="5"/>
                    </a:lnTo>
                    <a:lnTo>
                      <a:pt x="60" y="11"/>
                    </a:lnTo>
                    <a:lnTo>
                      <a:pt x="72" y="23"/>
                    </a:lnTo>
                    <a:lnTo>
                      <a:pt x="72" y="41"/>
                    </a:lnTo>
                    <a:lnTo>
                      <a:pt x="72" y="59"/>
                    </a:lnTo>
                    <a:lnTo>
                      <a:pt x="60" y="77"/>
                    </a:lnTo>
                    <a:lnTo>
                      <a:pt x="48" y="83"/>
                    </a:lnTo>
                    <a:lnTo>
                      <a:pt x="3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59"/>
              <p:cNvSpPr>
                <a:spLocks/>
              </p:cNvSpPr>
              <p:nvPr/>
            </p:nvSpPr>
            <p:spPr bwMode="auto">
              <a:xfrm>
                <a:off x="3715" y="1164"/>
                <a:ext cx="26" cy="37"/>
              </a:xfrm>
              <a:custGeom>
                <a:avLst/>
                <a:gdLst>
                  <a:gd name="T0" fmla="*/ 26 w 36"/>
                  <a:gd name="T1" fmla="*/ 37 h 48"/>
                  <a:gd name="T2" fmla="*/ 17 w 36"/>
                  <a:gd name="T3" fmla="*/ 32 h 48"/>
                  <a:gd name="T4" fmla="*/ 9 w 36"/>
                  <a:gd name="T5" fmla="*/ 28 h 48"/>
                  <a:gd name="T6" fmla="*/ 4 w 36"/>
                  <a:gd name="T7" fmla="*/ 14 h 48"/>
                  <a:gd name="T8" fmla="*/ 0 w 36"/>
                  <a:gd name="T9" fmla="*/ 0 h 48"/>
                  <a:gd name="T10" fmla="*/ 0 w 36"/>
                  <a:gd name="T11" fmla="*/ 0 h 48"/>
                  <a:gd name="T12" fmla="*/ 4 w 36"/>
                  <a:gd name="T13" fmla="*/ 14 h 48"/>
                  <a:gd name="T14" fmla="*/ 9 w 36"/>
                  <a:gd name="T15" fmla="*/ 28 h 48"/>
                  <a:gd name="T16" fmla="*/ 17 w 36"/>
                  <a:gd name="T17" fmla="*/ 32 h 48"/>
                  <a:gd name="T18" fmla="*/ 26 w 36"/>
                  <a:gd name="T19" fmla="*/ 37 h 48"/>
                  <a:gd name="T20" fmla="*/ 26 w 36"/>
                  <a:gd name="T21" fmla="*/ 3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8">
                    <a:moveTo>
                      <a:pt x="36" y="48"/>
                    </a:moveTo>
                    <a:lnTo>
                      <a:pt x="24" y="42"/>
                    </a:lnTo>
                    <a:lnTo>
                      <a:pt x="12" y="36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36"/>
                    </a:lnTo>
                    <a:lnTo>
                      <a:pt x="24" y="42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60"/>
              <p:cNvSpPr>
                <a:spLocks noEditPoints="1"/>
              </p:cNvSpPr>
              <p:nvPr/>
            </p:nvSpPr>
            <p:spPr bwMode="auto">
              <a:xfrm>
                <a:off x="3715" y="1132"/>
                <a:ext cx="26" cy="32"/>
              </a:xfrm>
              <a:custGeom>
                <a:avLst/>
                <a:gdLst>
                  <a:gd name="T0" fmla="*/ 0 w 36"/>
                  <a:gd name="T1" fmla="*/ 32 h 41"/>
                  <a:gd name="T2" fmla="*/ 4 w 36"/>
                  <a:gd name="T3" fmla="*/ 18 h 41"/>
                  <a:gd name="T4" fmla="*/ 9 w 36"/>
                  <a:gd name="T5" fmla="*/ 9 h 41"/>
                  <a:gd name="T6" fmla="*/ 17 w 36"/>
                  <a:gd name="T7" fmla="*/ 4 h 41"/>
                  <a:gd name="T8" fmla="*/ 26 w 36"/>
                  <a:gd name="T9" fmla="*/ 0 h 41"/>
                  <a:gd name="T10" fmla="*/ 26 w 36"/>
                  <a:gd name="T11" fmla="*/ 0 h 41"/>
                  <a:gd name="T12" fmla="*/ 17 w 36"/>
                  <a:gd name="T13" fmla="*/ 4 h 41"/>
                  <a:gd name="T14" fmla="*/ 9 w 36"/>
                  <a:gd name="T15" fmla="*/ 9 h 41"/>
                  <a:gd name="T16" fmla="*/ 4 w 36"/>
                  <a:gd name="T17" fmla="*/ 18 h 41"/>
                  <a:gd name="T18" fmla="*/ 0 w 36"/>
                  <a:gd name="T19" fmla="*/ 32 h 41"/>
                  <a:gd name="T20" fmla="*/ 0 w 36"/>
                  <a:gd name="T21" fmla="*/ 32 h 41"/>
                  <a:gd name="T22" fmla="*/ 0 w 36"/>
                  <a:gd name="T23" fmla="*/ 32 h 41"/>
                  <a:gd name="T24" fmla="*/ 0 w 36"/>
                  <a:gd name="T25" fmla="*/ 32 h 41"/>
                  <a:gd name="T26" fmla="*/ 0 w 36"/>
                  <a:gd name="T27" fmla="*/ 32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1">
                    <a:moveTo>
                      <a:pt x="0" y="41"/>
                    </a:moveTo>
                    <a:lnTo>
                      <a:pt x="6" y="23"/>
                    </a:lnTo>
                    <a:lnTo>
                      <a:pt x="12" y="11"/>
                    </a:lnTo>
                    <a:lnTo>
                      <a:pt x="24" y="5"/>
                    </a:lnTo>
                    <a:lnTo>
                      <a:pt x="36" y="0"/>
                    </a:lnTo>
                    <a:lnTo>
                      <a:pt x="24" y="5"/>
                    </a:lnTo>
                    <a:lnTo>
                      <a:pt x="12" y="11"/>
                    </a:lnTo>
                    <a:lnTo>
                      <a:pt x="6" y="23"/>
                    </a:ln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61"/>
              <p:cNvSpPr>
                <a:spLocks noEditPoints="1"/>
              </p:cNvSpPr>
              <p:nvPr/>
            </p:nvSpPr>
            <p:spPr bwMode="auto">
              <a:xfrm>
                <a:off x="3741" y="1132"/>
                <a:ext cx="26" cy="32"/>
              </a:xfrm>
              <a:custGeom>
                <a:avLst/>
                <a:gdLst>
                  <a:gd name="T0" fmla="*/ 0 w 36"/>
                  <a:gd name="T1" fmla="*/ 0 h 41"/>
                  <a:gd name="T2" fmla="*/ 9 w 36"/>
                  <a:gd name="T3" fmla="*/ 4 h 41"/>
                  <a:gd name="T4" fmla="*/ 17 w 36"/>
                  <a:gd name="T5" fmla="*/ 9 h 41"/>
                  <a:gd name="T6" fmla="*/ 26 w 36"/>
                  <a:gd name="T7" fmla="*/ 18 h 41"/>
                  <a:gd name="T8" fmla="*/ 26 w 36"/>
                  <a:gd name="T9" fmla="*/ 32 h 41"/>
                  <a:gd name="T10" fmla="*/ 26 w 36"/>
                  <a:gd name="T11" fmla="*/ 32 h 41"/>
                  <a:gd name="T12" fmla="*/ 26 w 36"/>
                  <a:gd name="T13" fmla="*/ 18 h 41"/>
                  <a:gd name="T14" fmla="*/ 17 w 36"/>
                  <a:gd name="T15" fmla="*/ 9 h 41"/>
                  <a:gd name="T16" fmla="*/ 9 w 36"/>
                  <a:gd name="T17" fmla="*/ 4 h 41"/>
                  <a:gd name="T18" fmla="*/ 0 w 36"/>
                  <a:gd name="T19" fmla="*/ 0 h 41"/>
                  <a:gd name="T20" fmla="*/ 0 w 36"/>
                  <a:gd name="T21" fmla="*/ 0 h 41"/>
                  <a:gd name="T22" fmla="*/ 0 w 36"/>
                  <a:gd name="T23" fmla="*/ 0 h 41"/>
                  <a:gd name="T24" fmla="*/ 0 w 36"/>
                  <a:gd name="T25" fmla="*/ 0 h 41"/>
                  <a:gd name="T26" fmla="*/ 0 w 36"/>
                  <a:gd name="T27" fmla="*/ 0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1">
                    <a:moveTo>
                      <a:pt x="0" y="0"/>
                    </a:moveTo>
                    <a:lnTo>
                      <a:pt x="12" y="5"/>
                    </a:lnTo>
                    <a:lnTo>
                      <a:pt x="24" y="11"/>
                    </a:lnTo>
                    <a:lnTo>
                      <a:pt x="36" y="23"/>
                    </a:lnTo>
                    <a:lnTo>
                      <a:pt x="36" y="41"/>
                    </a:lnTo>
                    <a:lnTo>
                      <a:pt x="36" y="23"/>
                    </a:lnTo>
                    <a:lnTo>
                      <a:pt x="24" y="11"/>
                    </a:lnTo>
                    <a:lnTo>
                      <a:pt x="12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62"/>
              <p:cNvSpPr>
                <a:spLocks noEditPoints="1"/>
              </p:cNvSpPr>
              <p:nvPr/>
            </p:nvSpPr>
            <p:spPr bwMode="auto">
              <a:xfrm>
                <a:off x="3741" y="1164"/>
                <a:ext cx="26" cy="37"/>
              </a:xfrm>
              <a:custGeom>
                <a:avLst/>
                <a:gdLst>
                  <a:gd name="T0" fmla="*/ 26 w 36"/>
                  <a:gd name="T1" fmla="*/ 0 h 48"/>
                  <a:gd name="T2" fmla="*/ 26 w 36"/>
                  <a:gd name="T3" fmla="*/ 14 h 48"/>
                  <a:gd name="T4" fmla="*/ 17 w 36"/>
                  <a:gd name="T5" fmla="*/ 28 h 48"/>
                  <a:gd name="T6" fmla="*/ 9 w 36"/>
                  <a:gd name="T7" fmla="*/ 32 h 48"/>
                  <a:gd name="T8" fmla="*/ 0 w 36"/>
                  <a:gd name="T9" fmla="*/ 37 h 48"/>
                  <a:gd name="T10" fmla="*/ 0 w 36"/>
                  <a:gd name="T11" fmla="*/ 37 h 48"/>
                  <a:gd name="T12" fmla="*/ 9 w 36"/>
                  <a:gd name="T13" fmla="*/ 32 h 48"/>
                  <a:gd name="T14" fmla="*/ 17 w 36"/>
                  <a:gd name="T15" fmla="*/ 28 h 48"/>
                  <a:gd name="T16" fmla="*/ 26 w 36"/>
                  <a:gd name="T17" fmla="*/ 14 h 48"/>
                  <a:gd name="T18" fmla="*/ 26 w 36"/>
                  <a:gd name="T19" fmla="*/ 0 h 48"/>
                  <a:gd name="T20" fmla="*/ 26 w 36"/>
                  <a:gd name="T21" fmla="*/ 0 h 48"/>
                  <a:gd name="T22" fmla="*/ 26 w 36"/>
                  <a:gd name="T23" fmla="*/ 0 h 48"/>
                  <a:gd name="T24" fmla="*/ 26 w 36"/>
                  <a:gd name="T25" fmla="*/ 0 h 48"/>
                  <a:gd name="T26" fmla="*/ 26 w 36"/>
                  <a:gd name="T27" fmla="*/ 0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8">
                    <a:moveTo>
                      <a:pt x="36" y="0"/>
                    </a:moveTo>
                    <a:lnTo>
                      <a:pt x="36" y="18"/>
                    </a:lnTo>
                    <a:lnTo>
                      <a:pt x="24" y="36"/>
                    </a:lnTo>
                    <a:lnTo>
                      <a:pt x="12" y="42"/>
                    </a:lnTo>
                    <a:lnTo>
                      <a:pt x="0" y="48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63"/>
              <p:cNvSpPr>
                <a:spLocks/>
              </p:cNvSpPr>
              <p:nvPr/>
            </p:nvSpPr>
            <p:spPr bwMode="auto">
              <a:xfrm>
                <a:off x="3741" y="12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64"/>
              <p:cNvSpPr>
                <a:spLocks/>
              </p:cNvSpPr>
              <p:nvPr/>
            </p:nvSpPr>
            <p:spPr bwMode="auto">
              <a:xfrm>
                <a:off x="944" y="2346"/>
                <a:ext cx="65" cy="102"/>
              </a:xfrm>
              <a:custGeom>
                <a:avLst/>
                <a:gdLst>
                  <a:gd name="T0" fmla="*/ 65 w 90"/>
                  <a:gd name="T1" fmla="*/ 33 h 131"/>
                  <a:gd name="T2" fmla="*/ 61 w 90"/>
                  <a:gd name="T3" fmla="*/ 0 h 131"/>
                  <a:gd name="T4" fmla="*/ 61 w 90"/>
                  <a:gd name="T5" fmla="*/ 0 h 131"/>
                  <a:gd name="T6" fmla="*/ 61 w 90"/>
                  <a:gd name="T7" fmla="*/ 5 h 131"/>
                  <a:gd name="T8" fmla="*/ 56 w 90"/>
                  <a:gd name="T9" fmla="*/ 5 h 131"/>
                  <a:gd name="T10" fmla="*/ 48 w 90"/>
                  <a:gd name="T11" fmla="*/ 5 h 131"/>
                  <a:gd name="T12" fmla="*/ 35 w 90"/>
                  <a:gd name="T13" fmla="*/ 0 h 131"/>
                  <a:gd name="T14" fmla="*/ 22 w 90"/>
                  <a:gd name="T15" fmla="*/ 5 h 131"/>
                  <a:gd name="T16" fmla="*/ 13 w 90"/>
                  <a:gd name="T17" fmla="*/ 14 h 131"/>
                  <a:gd name="T18" fmla="*/ 4 w 90"/>
                  <a:gd name="T19" fmla="*/ 28 h 131"/>
                  <a:gd name="T20" fmla="*/ 0 w 90"/>
                  <a:gd name="T21" fmla="*/ 51 h 131"/>
                  <a:gd name="T22" fmla="*/ 4 w 90"/>
                  <a:gd name="T23" fmla="*/ 74 h 131"/>
                  <a:gd name="T24" fmla="*/ 13 w 90"/>
                  <a:gd name="T25" fmla="*/ 93 h 131"/>
                  <a:gd name="T26" fmla="*/ 22 w 90"/>
                  <a:gd name="T27" fmla="*/ 97 h 131"/>
                  <a:gd name="T28" fmla="*/ 35 w 90"/>
                  <a:gd name="T29" fmla="*/ 102 h 131"/>
                  <a:gd name="T30" fmla="*/ 48 w 90"/>
                  <a:gd name="T31" fmla="*/ 97 h 131"/>
                  <a:gd name="T32" fmla="*/ 56 w 90"/>
                  <a:gd name="T33" fmla="*/ 93 h 131"/>
                  <a:gd name="T34" fmla="*/ 65 w 90"/>
                  <a:gd name="T35" fmla="*/ 88 h 131"/>
                  <a:gd name="T36" fmla="*/ 65 w 90"/>
                  <a:gd name="T37" fmla="*/ 83 h 131"/>
                  <a:gd name="T38" fmla="*/ 65 w 90"/>
                  <a:gd name="T39" fmla="*/ 79 h 131"/>
                  <a:gd name="T40" fmla="*/ 56 w 90"/>
                  <a:gd name="T41" fmla="*/ 88 h 131"/>
                  <a:gd name="T42" fmla="*/ 48 w 90"/>
                  <a:gd name="T43" fmla="*/ 97 h 131"/>
                  <a:gd name="T44" fmla="*/ 39 w 90"/>
                  <a:gd name="T45" fmla="*/ 97 h 131"/>
                  <a:gd name="T46" fmla="*/ 30 w 90"/>
                  <a:gd name="T47" fmla="*/ 93 h 131"/>
                  <a:gd name="T48" fmla="*/ 22 w 90"/>
                  <a:gd name="T49" fmla="*/ 88 h 131"/>
                  <a:gd name="T50" fmla="*/ 17 w 90"/>
                  <a:gd name="T51" fmla="*/ 74 h 131"/>
                  <a:gd name="T52" fmla="*/ 13 w 90"/>
                  <a:gd name="T53" fmla="*/ 51 h 131"/>
                  <a:gd name="T54" fmla="*/ 17 w 90"/>
                  <a:gd name="T55" fmla="*/ 28 h 131"/>
                  <a:gd name="T56" fmla="*/ 22 w 90"/>
                  <a:gd name="T57" fmla="*/ 14 h 131"/>
                  <a:gd name="T58" fmla="*/ 30 w 90"/>
                  <a:gd name="T59" fmla="*/ 9 h 131"/>
                  <a:gd name="T60" fmla="*/ 35 w 90"/>
                  <a:gd name="T61" fmla="*/ 5 h 131"/>
                  <a:gd name="T62" fmla="*/ 48 w 90"/>
                  <a:gd name="T63" fmla="*/ 9 h 131"/>
                  <a:gd name="T64" fmla="*/ 52 w 90"/>
                  <a:gd name="T65" fmla="*/ 14 h 131"/>
                  <a:gd name="T66" fmla="*/ 61 w 90"/>
                  <a:gd name="T67" fmla="*/ 33 h 131"/>
                  <a:gd name="T68" fmla="*/ 65 w 90"/>
                  <a:gd name="T69" fmla="*/ 33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0" h="131">
                    <a:moveTo>
                      <a:pt x="90" y="42"/>
                    </a:moveTo>
                    <a:lnTo>
                      <a:pt x="84" y="0"/>
                    </a:lnTo>
                    <a:lnTo>
                      <a:pt x="84" y="6"/>
                    </a:lnTo>
                    <a:lnTo>
                      <a:pt x="78" y="6"/>
                    </a:lnTo>
                    <a:lnTo>
                      <a:pt x="66" y="6"/>
                    </a:lnTo>
                    <a:lnTo>
                      <a:pt x="48" y="0"/>
                    </a:lnTo>
                    <a:lnTo>
                      <a:pt x="30" y="6"/>
                    </a:lnTo>
                    <a:lnTo>
                      <a:pt x="18" y="18"/>
                    </a:lnTo>
                    <a:lnTo>
                      <a:pt x="6" y="36"/>
                    </a:lnTo>
                    <a:lnTo>
                      <a:pt x="0" y="66"/>
                    </a:lnTo>
                    <a:lnTo>
                      <a:pt x="6" y="95"/>
                    </a:lnTo>
                    <a:lnTo>
                      <a:pt x="18" y="119"/>
                    </a:lnTo>
                    <a:lnTo>
                      <a:pt x="30" y="125"/>
                    </a:lnTo>
                    <a:lnTo>
                      <a:pt x="48" y="131"/>
                    </a:lnTo>
                    <a:lnTo>
                      <a:pt x="66" y="125"/>
                    </a:lnTo>
                    <a:lnTo>
                      <a:pt x="78" y="119"/>
                    </a:lnTo>
                    <a:lnTo>
                      <a:pt x="90" y="113"/>
                    </a:lnTo>
                    <a:lnTo>
                      <a:pt x="90" y="107"/>
                    </a:lnTo>
                    <a:lnTo>
                      <a:pt x="90" y="101"/>
                    </a:lnTo>
                    <a:lnTo>
                      <a:pt x="78" y="113"/>
                    </a:lnTo>
                    <a:lnTo>
                      <a:pt x="66" y="125"/>
                    </a:lnTo>
                    <a:lnTo>
                      <a:pt x="54" y="125"/>
                    </a:lnTo>
                    <a:lnTo>
                      <a:pt x="42" y="119"/>
                    </a:lnTo>
                    <a:lnTo>
                      <a:pt x="30" y="113"/>
                    </a:lnTo>
                    <a:lnTo>
                      <a:pt x="24" y="95"/>
                    </a:lnTo>
                    <a:lnTo>
                      <a:pt x="18" y="66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66" y="12"/>
                    </a:lnTo>
                    <a:lnTo>
                      <a:pt x="72" y="18"/>
                    </a:lnTo>
                    <a:lnTo>
                      <a:pt x="84" y="42"/>
                    </a:lnTo>
                    <a:lnTo>
                      <a:pt x="9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65"/>
              <p:cNvSpPr>
                <a:spLocks noEditPoints="1"/>
              </p:cNvSpPr>
              <p:nvPr/>
            </p:nvSpPr>
            <p:spPr bwMode="auto">
              <a:xfrm>
                <a:off x="1018" y="2379"/>
                <a:ext cx="48" cy="69"/>
              </a:xfrm>
              <a:custGeom>
                <a:avLst/>
                <a:gdLst>
                  <a:gd name="T0" fmla="*/ 22 w 66"/>
                  <a:gd name="T1" fmla="*/ 0 h 89"/>
                  <a:gd name="T2" fmla="*/ 13 w 66"/>
                  <a:gd name="T3" fmla="*/ 5 h 89"/>
                  <a:gd name="T4" fmla="*/ 4 w 66"/>
                  <a:gd name="T5" fmla="*/ 9 h 89"/>
                  <a:gd name="T6" fmla="*/ 0 w 66"/>
                  <a:gd name="T7" fmla="*/ 32 h 89"/>
                  <a:gd name="T8" fmla="*/ 4 w 66"/>
                  <a:gd name="T9" fmla="*/ 60 h 89"/>
                  <a:gd name="T10" fmla="*/ 13 w 66"/>
                  <a:gd name="T11" fmla="*/ 64 h 89"/>
                  <a:gd name="T12" fmla="*/ 22 w 66"/>
                  <a:gd name="T13" fmla="*/ 69 h 89"/>
                  <a:gd name="T14" fmla="*/ 35 w 66"/>
                  <a:gd name="T15" fmla="*/ 64 h 89"/>
                  <a:gd name="T16" fmla="*/ 44 w 66"/>
                  <a:gd name="T17" fmla="*/ 60 h 89"/>
                  <a:gd name="T18" fmla="*/ 48 w 66"/>
                  <a:gd name="T19" fmla="*/ 32 h 89"/>
                  <a:gd name="T20" fmla="*/ 44 w 66"/>
                  <a:gd name="T21" fmla="*/ 9 h 89"/>
                  <a:gd name="T22" fmla="*/ 35 w 66"/>
                  <a:gd name="T23" fmla="*/ 5 h 89"/>
                  <a:gd name="T24" fmla="*/ 22 w 66"/>
                  <a:gd name="T25" fmla="*/ 0 h 89"/>
                  <a:gd name="T26" fmla="*/ 22 w 66"/>
                  <a:gd name="T27" fmla="*/ 0 h 89"/>
                  <a:gd name="T28" fmla="*/ 26 w 66"/>
                  <a:gd name="T29" fmla="*/ 64 h 89"/>
                  <a:gd name="T30" fmla="*/ 17 w 66"/>
                  <a:gd name="T31" fmla="*/ 60 h 89"/>
                  <a:gd name="T32" fmla="*/ 13 w 66"/>
                  <a:gd name="T33" fmla="*/ 50 h 89"/>
                  <a:gd name="T34" fmla="*/ 9 w 66"/>
                  <a:gd name="T35" fmla="*/ 36 h 89"/>
                  <a:gd name="T36" fmla="*/ 9 w 66"/>
                  <a:gd name="T37" fmla="*/ 27 h 89"/>
                  <a:gd name="T38" fmla="*/ 13 w 66"/>
                  <a:gd name="T39" fmla="*/ 9 h 89"/>
                  <a:gd name="T40" fmla="*/ 22 w 66"/>
                  <a:gd name="T41" fmla="*/ 5 h 89"/>
                  <a:gd name="T42" fmla="*/ 31 w 66"/>
                  <a:gd name="T43" fmla="*/ 9 h 89"/>
                  <a:gd name="T44" fmla="*/ 35 w 66"/>
                  <a:gd name="T45" fmla="*/ 14 h 89"/>
                  <a:gd name="T46" fmla="*/ 39 w 66"/>
                  <a:gd name="T47" fmla="*/ 36 h 89"/>
                  <a:gd name="T48" fmla="*/ 39 w 66"/>
                  <a:gd name="T49" fmla="*/ 50 h 89"/>
                  <a:gd name="T50" fmla="*/ 35 w 66"/>
                  <a:gd name="T51" fmla="*/ 60 h 89"/>
                  <a:gd name="T52" fmla="*/ 26 w 66"/>
                  <a:gd name="T53" fmla="*/ 64 h 89"/>
                  <a:gd name="T54" fmla="*/ 26 w 66"/>
                  <a:gd name="T55" fmla="*/ 64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89">
                    <a:moveTo>
                      <a:pt x="30" y="0"/>
                    </a:moveTo>
                    <a:lnTo>
                      <a:pt x="18" y="6"/>
                    </a:lnTo>
                    <a:lnTo>
                      <a:pt x="6" y="12"/>
                    </a:lnTo>
                    <a:lnTo>
                      <a:pt x="0" y="41"/>
                    </a:lnTo>
                    <a:lnTo>
                      <a:pt x="6" y="77"/>
                    </a:lnTo>
                    <a:lnTo>
                      <a:pt x="18" y="83"/>
                    </a:lnTo>
                    <a:lnTo>
                      <a:pt x="30" y="89"/>
                    </a:lnTo>
                    <a:lnTo>
                      <a:pt x="48" y="83"/>
                    </a:lnTo>
                    <a:lnTo>
                      <a:pt x="60" y="77"/>
                    </a:lnTo>
                    <a:lnTo>
                      <a:pt x="66" y="41"/>
                    </a:lnTo>
                    <a:lnTo>
                      <a:pt x="60" y="12"/>
                    </a:lnTo>
                    <a:lnTo>
                      <a:pt x="48" y="6"/>
                    </a:lnTo>
                    <a:lnTo>
                      <a:pt x="30" y="0"/>
                    </a:lnTo>
                    <a:close/>
                    <a:moveTo>
                      <a:pt x="36" y="83"/>
                    </a:moveTo>
                    <a:lnTo>
                      <a:pt x="24" y="77"/>
                    </a:lnTo>
                    <a:lnTo>
                      <a:pt x="18" y="65"/>
                    </a:lnTo>
                    <a:lnTo>
                      <a:pt x="12" y="47"/>
                    </a:lnTo>
                    <a:lnTo>
                      <a:pt x="12" y="35"/>
                    </a:lnTo>
                    <a:lnTo>
                      <a:pt x="18" y="12"/>
                    </a:lnTo>
                    <a:lnTo>
                      <a:pt x="30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54" y="47"/>
                    </a:lnTo>
                    <a:lnTo>
                      <a:pt x="54" y="65"/>
                    </a:lnTo>
                    <a:lnTo>
                      <a:pt x="48" y="77"/>
                    </a:lnTo>
                    <a:lnTo>
                      <a:pt x="3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66"/>
              <p:cNvSpPr>
                <a:spLocks noEditPoints="1"/>
              </p:cNvSpPr>
              <p:nvPr/>
            </p:nvSpPr>
            <p:spPr bwMode="auto">
              <a:xfrm>
                <a:off x="1071" y="2346"/>
                <a:ext cx="26" cy="102"/>
              </a:xfrm>
              <a:custGeom>
                <a:avLst/>
                <a:gdLst>
                  <a:gd name="T0" fmla="*/ 0 w 36"/>
                  <a:gd name="T1" fmla="*/ 102 h 131"/>
                  <a:gd name="T2" fmla="*/ 26 w 36"/>
                  <a:gd name="T3" fmla="*/ 102 h 131"/>
                  <a:gd name="T4" fmla="*/ 26 w 36"/>
                  <a:gd name="T5" fmla="*/ 97 h 131"/>
                  <a:gd name="T6" fmla="*/ 17 w 36"/>
                  <a:gd name="T7" fmla="*/ 93 h 131"/>
                  <a:gd name="T8" fmla="*/ 17 w 36"/>
                  <a:gd name="T9" fmla="*/ 83 h 131"/>
                  <a:gd name="T10" fmla="*/ 17 w 36"/>
                  <a:gd name="T11" fmla="*/ 33 h 131"/>
                  <a:gd name="T12" fmla="*/ 17 w 36"/>
                  <a:gd name="T13" fmla="*/ 33 h 131"/>
                  <a:gd name="T14" fmla="*/ 9 w 36"/>
                  <a:gd name="T15" fmla="*/ 37 h 131"/>
                  <a:gd name="T16" fmla="*/ 0 w 36"/>
                  <a:gd name="T17" fmla="*/ 42 h 131"/>
                  <a:gd name="T18" fmla="*/ 0 w 36"/>
                  <a:gd name="T19" fmla="*/ 42 h 131"/>
                  <a:gd name="T20" fmla="*/ 4 w 36"/>
                  <a:gd name="T21" fmla="*/ 42 h 131"/>
                  <a:gd name="T22" fmla="*/ 4 w 36"/>
                  <a:gd name="T23" fmla="*/ 42 h 131"/>
                  <a:gd name="T24" fmla="*/ 9 w 36"/>
                  <a:gd name="T25" fmla="*/ 42 h 131"/>
                  <a:gd name="T26" fmla="*/ 9 w 36"/>
                  <a:gd name="T27" fmla="*/ 51 h 131"/>
                  <a:gd name="T28" fmla="*/ 9 w 36"/>
                  <a:gd name="T29" fmla="*/ 83 h 131"/>
                  <a:gd name="T30" fmla="*/ 9 w 36"/>
                  <a:gd name="T31" fmla="*/ 93 h 131"/>
                  <a:gd name="T32" fmla="*/ 9 w 36"/>
                  <a:gd name="T33" fmla="*/ 97 h 131"/>
                  <a:gd name="T34" fmla="*/ 0 w 36"/>
                  <a:gd name="T35" fmla="*/ 97 h 131"/>
                  <a:gd name="T36" fmla="*/ 0 w 36"/>
                  <a:gd name="T37" fmla="*/ 102 h 131"/>
                  <a:gd name="T38" fmla="*/ 9 w 36"/>
                  <a:gd name="T39" fmla="*/ 9 h 131"/>
                  <a:gd name="T40" fmla="*/ 9 w 36"/>
                  <a:gd name="T41" fmla="*/ 14 h 131"/>
                  <a:gd name="T42" fmla="*/ 13 w 36"/>
                  <a:gd name="T43" fmla="*/ 14 h 131"/>
                  <a:gd name="T44" fmla="*/ 17 w 36"/>
                  <a:gd name="T45" fmla="*/ 14 h 131"/>
                  <a:gd name="T46" fmla="*/ 17 w 36"/>
                  <a:gd name="T47" fmla="*/ 9 h 131"/>
                  <a:gd name="T48" fmla="*/ 17 w 36"/>
                  <a:gd name="T49" fmla="*/ 5 h 131"/>
                  <a:gd name="T50" fmla="*/ 13 w 36"/>
                  <a:gd name="T51" fmla="*/ 0 h 131"/>
                  <a:gd name="T52" fmla="*/ 9 w 36"/>
                  <a:gd name="T53" fmla="*/ 5 h 131"/>
                  <a:gd name="T54" fmla="*/ 9 w 36"/>
                  <a:gd name="T55" fmla="*/ 9 h 131"/>
                  <a:gd name="T56" fmla="*/ 9 w 36"/>
                  <a:gd name="T57" fmla="*/ 9 h 1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131">
                    <a:moveTo>
                      <a:pt x="0" y="131"/>
                    </a:moveTo>
                    <a:lnTo>
                      <a:pt x="36" y="131"/>
                    </a:lnTo>
                    <a:lnTo>
                      <a:pt x="36" y="125"/>
                    </a:lnTo>
                    <a:lnTo>
                      <a:pt x="24" y="119"/>
                    </a:lnTo>
                    <a:lnTo>
                      <a:pt x="24" y="107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12" y="107"/>
                    </a:lnTo>
                    <a:lnTo>
                      <a:pt x="12" y="119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  <a:moveTo>
                      <a:pt x="12" y="12"/>
                    </a:moveTo>
                    <a:lnTo>
                      <a:pt x="12" y="18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67"/>
              <p:cNvSpPr>
                <a:spLocks/>
              </p:cNvSpPr>
              <p:nvPr/>
            </p:nvSpPr>
            <p:spPr bwMode="auto">
              <a:xfrm>
                <a:off x="1101" y="2346"/>
                <a:ext cx="26" cy="102"/>
              </a:xfrm>
              <a:custGeom>
                <a:avLst/>
                <a:gdLst>
                  <a:gd name="T0" fmla="*/ 0 w 35"/>
                  <a:gd name="T1" fmla="*/ 102 h 131"/>
                  <a:gd name="T2" fmla="*/ 26 w 35"/>
                  <a:gd name="T3" fmla="*/ 102 h 131"/>
                  <a:gd name="T4" fmla="*/ 26 w 35"/>
                  <a:gd name="T5" fmla="*/ 97 h 131"/>
                  <a:gd name="T6" fmla="*/ 22 w 35"/>
                  <a:gd name="T7" fmla="*/ 97 h 131"/>
                  <a:gd name="T8" fmla="*/ 22 w 35"/>
                  <a:gd name="T9" fmla="*/ 88 h 131"/>
                  <a:gd name="T10" fmla="*/ 22 w 35"/>
                  <a:gd name="T11" fmla="*/ 0 h 131"/>
                  <a:gd name="T12" fmla="*/ 17 w 35"/>
                  <a:gd name="T13" fmla="*/ 0 h 131"/>
                  <a:gd name="T14" fmla="*/ 8 w 35"/>
                  <a:gd name="T15" fmla="*/ 5 h 131"/>
                  <a:gd name="T16" fmla="*/ 0 w 35"/>
                  <a:gd name="T17" fmla="*/ 5 h 131"/>
                  <a:gd name="T18" fmla="*/ 0 w 35"/>
                  <a:gd name="T19" fmla="*/ 9 h 131"/>
                  <a:gd name="T20" fmla="*/ 4 w 35"/>
                  <a:gd name="T21" fmla="*/ 9 h 131"/>
                  <a:gd name="T22" fmla="*/ 4 w 35"/>
                  <a:gd name="T23" fmla="*/ 9 h 131"/>
                  <a:gd name="T24" fmla="*/ 8 w 35"/>
                  <a:gd name="T25" fmla="*/ 9 h 131"/>
                  <a:gd name="T26" fmla="*/ 8 w 35"/>
                  <a:gd name="T27" fmla="*/ 19 h 131"/>
                  <a:gd name="T28" fmla="*/ 8 w 35"/>
                  <a:gd name="T29" fmla="*/ 88 h 131"/>
                  <a:gd name="T30" fmla="*/ 8 w 35"/>
                  <a:gd name="T31" fmla="*/ 97 h 131"/>
                  <a:gd name="T32" fmla="*/ 0 w 35"/>
                  <a:gd name="T33" fmla="*/ 97 h 131"/>
                  <a:gd name="T34" fmla="*/ 0 w 35"/>
                  <a:gd name="T35" fmla="*/ 102 h 1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31">
                    <a:moveTo>
                      <a:pt x="0" y="131"/>
                    </a:moveTo>
                    <a:lnTo>
                      <a:pt x="35" y="131"/>
                    </a:lnTo>
                    <a:lnTo>
                      <a:pt x="35" y="125"/>
                    </a:lnTo>
                    <a:lnTo>
                      <a:pt x="29" y="125"/>
                    </a:lnTo>
                    <a:lnTo>
                      <a:pt x="29" y="113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11" y="113"/>
                    </a:lnTo>
                    <a:lnTo>
                      <a:pt x="11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68"/>
              <p:cNvSpPr>
                <a:spLocks/>
              </p:cNvSpPr>
              <p:nvPr/>
            </p:nvSpPr>
            <p:spPr bwMode="auto">
              <a:xfrm>
                <a:off x="1171" y="2346"/>
                <a:ext cx="31" cy="102"/>
              </a:xfrm>
              <a:custGeom>
                <a:avLst/>
                <a:gdLst>
                  <a:gd name="T0" fmla="*/ 0 w 42"/>
                  <a:gd name="T1" fmla="*/ 102 h 131"/>
                  <a:gd name="T2" fmla="*/ 31 w 42"/>
                  <a:gd name="T3" fmla="*/ 102 h 131"/>
                  <a:gd name="T4" fmla="*/ 31 w 42"/>
                  <a:gd name="T5" fmla="*/ 97 h 131"/>
                  <a:gd name="T6" fmla="*/ 27 w 42"/>
                  <a:gd name="T7" fmla="*/ 97 h 131"/>
                  <a:gd name="T8" fmla="*/ 22 w 42"/>
                  <a:gd name="T9" fmla="*/ 88 h 131"/>
                  <a:gd name="T10" fmla="*/ 22 w 42"/>
                  <a:gd name="T11" fmla="*/ 0 h 131"/>
                  <a:gd name="T12" fmla="*/ 22 w 42"/>
                  <a:gd name="T13" fmla="*/ 0 h 131"/>
                  <a:gd name="T14" fmla="*/ 0 w 42"/>
                  <a:gd name="T15" fmla="*/ 14 h 131"/>
                  <a:gd name="T16" fmla="*/ 0 w 42"/>
                  <a:gd name="T17" fmla="*/ 14 h 131"/>
                  <a:gd name="T18" fmla="*/ 9 w 42"/>
                  <a:gd name="T19" fmla="*/ 14 h 131"/>
                  <a:gd name="T20" fmla="*/ 9 w 42"/>
                  <a:gd name="T21" fmla="*/ 14 h 131"/>
                  <a:gd name="T22" fmla="*/ 13 w 42"/>
                  <a:gd name="T23" fmla="*/ 19 h 131"/>
                  <a:gd name="T24" fmla="*/ 13 w 42"/>
                  <a:gd name="T25" fmla="*/ 19 h 131"/>
                  <a:gd name="T26" fmla="*/ 13 w 42"/>
                  <a:gd name="T27" fmla="*/ 88 h 131"/>
                  <a:gd name="T28" fmla="*/ 9 w 42"/>
                  <a:gd name="T29" fmla="*/ 97 h 131"/>
                  <a:gd name="T30" fmla="*/ 0 w 42"/>
                  <a:gd name="T31" fmla="*/ 97 h 131"/>
                  <a:gd name="T32" fmla="*/ 0 w 42"/>
                  <a:gd name="T33" fmla="*/ 102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131">
                    <a:moveTo>
                      <a:pt x="0" y="131"/>
                    </a:moveTo>
                    <a:lnTo>
                      <a:pt x="42" y="131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0" y="113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113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69"/>
              <p:cNvSpPr>
                <a:spLocks/>
              </p:cNvSpPr>
              <p:nvPr/>
            </p:nvSpPr>
            <p:spPr bwMode="auto">
              <a:xfrm>
                <a:off x="2858" y="2346"/>
                <a:ext cx="70" cy="102"/>
              </a:xfrm>
              <a:custGeom>
                <a:avLst/>
                <a:gdLst>
                  <a:gd name="T0" fmla="*/ 66 w 96"/>
                  <a:gd name="T1" fmla="*/ 33 h 131"/>
                  <a:gd name="T2" fmla="*/ 66 w 96"/>
                  <a:gd name="T3" fmla="*/ 0 h 131"/>
                  <a:gd name="T4" fmla="*/ 66 w 96"/>
                  <a:gd name="T5" fmla="*/ 0 h 131"/>
                  <a:gd name="T6" fmla="*/ 61 w 96"/>
                  <a:gd name="T7" fmla="*/ 5 h 131"/>
                  <a:gd name="T8" fmla="*/ 61 w 96"/>
                  <a:gd name="T9" fmla="*/ 5 h 131"/>
                  <a:gd name="T10" fmla="*/ 53 w 96"/>
                  <a:gd name="T11" fmla="*/ 5 h 131"/>
                  <a:gd name="T12" fmla="*/ 39 w 96"/>
                  <a:gd name="T13" fmla="*/ 0 h 131"/>
                  <a:gd name="T14" fmla="*/ 26 w 96"/>
                  <a:gd name="T15" fmla="*/ 5 h 131"/>
                  <a:gd name="T16" fmla="*/ 13 w 96"/>
                  <a:gd name="T17" fmla="*/ 14 h 131"/>
                  <a:gd name="T18" fmla="*/ 4 w 96"/>
                  <a:gd name="T19" fmla="*/ 28 h 131"/>
                  <a:gd name="T20" fmla="*/ 0 w 96"/>
                  <a:gd name="T21" fmla="*/ 51 h 131"/>
                  <a:gd name="T22" fmla="*/ 4 w 96"/>
                  <a:gd name="T23" fmla="*/ 74 h 131"/>
                  <a:gd name="T24" fmla="*/ 13 w 96"/>
                  <a:gd name="T25" fmla="*/ 93 h 131"/>
                  <a:gd name="T26" fmla="*/ 26 w 96"/>
                  <a:gd name="T27" fmla="*/ 97 h 131"/>
                  <a:gd name="T28" fmla="*/ 39 w 96"/>
                  <a:gd name="T29" fmla="*/ 102 h 131"/>
                  <a:gd name="T30" fmla="*/ 53 w 96"/>
                  <a:gd name="T31" fmla="*/ 97 h 131"/>
                  <a:gd name="T32" fmla="*/ 61 w 96"/>
                  <a:gd name="T33" fmla="*/ 93 h 131"/>
                  <a:gd name="T34" fmla="*/ 70 w 96"/>
                  <a:gd name="T35" fmla="*/ 88 h 131"/>
                  <a:gd name="T36" fmla="*/ 70 w 96"/>
                  <a:gd name="T37" fmla="*/ 83 h 131"/>
                  <a:gd name="T38" fmla="*/ 66 w 96"/>
                  <a:gd name="T39" fmla="*/ 79 h 131"/>
                  <a:gd name="T40" fmla="*/ 61 w 96"/>
                  <a:gd name="T41" fmla="*/ 88 h 131"/>
                  <a:gd name="T42" fmla="*/ 53 w 96"/>
                  <a:gd name="T43" fmla="*/ 97 h 131"/>
                  <a:gd name="T44" fmla="*/ 44 w 96"/>
                  <a:gd name="T45" fmla="*/ 97 h 131"/>
                  <a:gd name="T46" fmla="*/ 31 w 96"/>
                  <a:gd name="T47" fmla="*/ 93 h 131"/>
                  <a:gd name="T48" fmla="*/ 22 w 96"/>
                  <a:gd name="T49" fmla="*/ 88 h 131"/>
                  <a:gd name="T50" fmla="*/ 18 w 96"/>
                  <a:gd name="T51" fmla="*/ 74 h 131"/>
                  <a:gd name="T52" fmla="*/ 13 w 96"/>
                  <a:gd name="T53" fmla="*/ 51 h 131"/>
                  <a:gd name="T54" fmla="*/ 18 w 96"/>
                  <a:gd name="T55" fmla="*/ 28 h 131"/>
                  <a:gd name="T56" fmla="*/ 22 w 96"/>
                  <a:gd name="T57" fmla="*/ 14 h 131"/>
                  <a:gd name="T58" fmla="*/ 31 w 96"/>
                  <a:gd name="T59" fmla="*/ 9 h 131"/>
                  <a:gd name="T60" fmla="*/ 39 w 96"/>
                  <a:gd name="T61" fmla="*/ 5 h 131"/>
                  <a:gd name="T62" fmla="*/ 48 w 96"/>
                  <a:gd name="T63" fmla="*/ 9 h 131"/>
                  <a:gd name="T64" fmla="*/ 57 w 96"/>
                  <a:gd name="T65" fmla="*/ 14 h 131"/>
                  <a:gd name="T66" fmla="*/ 66 w 96"/>
                  <a:gd name="T67" fmla="*/ 33 h 131"/>
                  <a:gd name="T68" fmla="*/ 66 w 96"/>
                  <a:gd name="T69" fmla="*/ 33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6" h="131">
                    <a:moveTo>
                      <a:pt x="90" y="42"/>
                    </a:moveTo>
                    <a:lnTo>
                      <a:pt x="90" y="0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18"/>
                    </a:lnTo>
                    <a:lnTo>
                      <a:pt x="6" y="36"/>
                    </a:lnTo>
                    <a:lnTo>
                      <a:pt x="0" y="66"/>
                    </a:lnTo>
                    <a:lnTo>
                      <a:pt x="6" y="95"/>
                    </a:lnTo>
                    <a:lnTo>
                      <a:pt x="18" y="119"/>
                    </a:lnTo>
                    <a:lnTo>
                      <a:pt x="36" y="125"/>
                    </a:lnTo>
                    <a:lnTo>
                      <a:pt x="54" y="131"/>
                    </a:lnTo>
                    <a:lnTo>
                      <a:pt x="72" y="125"/>
                    </a:lnTo>
                    <a:lnTo>
                      <a:pt x="84" y="119"/>
                    </a:lnTo>
                    <a:lnTo>
                      <a:pt x="96" y="113"/>
                    </a:lnTo>
                    <a:lnTo>
                      <a:pt x="96" y="107"/>
                    </a:lnTo>
                    <a:lnTo>
                      <a:pt x="90" y="101"/>
                    </a:lnTo>
                    <a:lnTo>
                      <a:pt x="84" y="113"/>
                    </a:lnTo>
                    <a:lnTo>
                      <a:pt x="72" y="125"/>
                    </a:lnTo>
                    <a:lnTo>
                      <a:pt x="60" y="125"/>
                    </a:lnTo>
                    <a:lnTo>
                      <a:pt x="42" y="119"/>
                    </a:lnTo>
                    <a:lnTo>
                      <a:pt x="30" y="113"/>
                    </a:lnTo>
                    <a:lnTo>
                      <a:pt x="24" y="95"/>
                    </a:lnTo>
                    <a:lnTo>
                      <a:pt x="18" y="66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42" y="12"/>
                    </a:lnTo>
                    <a:lnTo>
                      <a:pt x="54" y="6"/>
                    </a:lnTo>
                    <a:lnTo>
                      <a:pt x="66" y="12"/>
                    </a:lnTo>
                    <a:lnTo>
                      <a:pt x="78" y="18"/>
                    </a:lnTo>
                    <a:lnTo>
                      <a:pt x="9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70"/>
              <p:cNvSpPr>
                <a:spLocks noEditPoints="1"/>
              </p:cNvSpPr>
              <p:nvPr/>
            </p:nvSpPr>
            <p:spPr bwMode="auto">
              <a:xfrm>
                <a:off x="2933" y="2379"/>
                <a:ext cx="52" cy="69"/>
              </a:xfrm>
              <a:custGeom>
                <a:avLst/>
                <a:gdLst>
                  <a:gd name="T0" fmla="*/ 26 w 71"/>
                  <a:gd name="T1" fmla="*/ 0 h 89"/>
                  <a:gd name="T2" fmla="*/ 18 w 71"/>
                  <a:gd name="T3" fmla="*/ 5 h 89"/>
                  <a:gd name="T4" fmla="*/ 9 w 71"/>
                  <a:gd name="T5" fmla="*/ 9 h 89"/>
                  <a:gd name="T6" fmla="*/ 4 w 71"/>
                  <a:gd name="T7" fmla="*/ 19 h 89"/>
                  <a:gd name="T8" fmla="*/ 0 w 71"/>
                  <a:gd name="T9" fmla="*/ 32 h 89"/>
                  <a:gd name="T10" fmla="*/ 4 w 71"/>
                  <a:gd name="T11" fmla="*/ 46 h 89"/>
                  <a:gd name="T12" fmla="*/ 9 w 71"/>
                  <a:gd name="T13" fmla="*/ 60 h 89"/>
                  <a:gd name="T14" fmla="*/ 18 w 71"/>
                  <a:gd name="T15" fmla="*/ 64 h 89"/>
                  <a:gd name="T16" fmla="*/ 26 w 71"/>
                  <a:gd name="T17" fmla="*/ 69 h 89"/>
                  <a:gd name="T18" fmla="*/ 39 w 71"/>
                  <a:gd name="T19" fmla="*/ 64 h 89"/>
                  <a:gd name="T20" fmla="*/ 48 w 71"/>
                  <a:gd name="T21" fmla="*/ 60 h 89"/>
                  <a:gd name="T22" fmla="*/ 52 w 71"/>
                  <a:gd name="T23" fmla="*/ 32 h 89"/>
                  <a:gd name="T24" fmla="*/ 52 w 71"/>
                  <a:gd name="T25" fmla="*/ 19 h 89"/>
                  <a:gd name="T26" fmla="*/ 43 w 71"/>
                  <a:gd name="T27" fmla="*/ 9 h 89"/>
                  <a:gd name="T28" fmla="*/ 35 w 71"/>
                  <a:gd name="T29" fmla="*/ 5 h 89"/>
                  <a:gd name="T30" fmla="*/ 26 w 71"/>
                  <a:gd name="T31" fmla="*/ 0 h 89"/>
                  <a:gd name="T32" fmla="*/ 26 w 71"/>
                  <a:gd name="T33" fmla="*/ 0 h 89"/>
                  <a:gd name="T34" fmla="*/ 26 w 71"/>
                  <a:gd name="T35" fmla="*/ 64 h 89"/>
                  <a:gd name="T36" fmla="*/ 18 w 71"/>
                  <a:gd name="T37" fmla="*/ 60 h 89"/>
                  <a:gd name="T38" fmla="*/ 13 w 71"/>
                  <a:gd name="T39" fmla="*/ 50 h 89"/>
                  <a:gd name="T40" fmla="*/ 13 w 71"/>
                  <a:gd name="T41" fmla="*/ 36 h 89"/>
                  <a:gd name="T42" fmla="*/ 13 w 71"/>
                  <a:gd name="T43" fmla="*/ 27 h 89"/>
                  <a:gd name="T44" fmla="*/ 18 w 71"/>
                  <a:gd name="T45" fmla="*/ 9 h 89"/>
                  <a:gd name="T46" fmla="*/ 26 w 71"/>
                  <a:gd name="T47" fmla="*/ 5 h 89"/>
                  <a:gd name="T48" fmla="*/ 31 w 71"/>
                  <a:gd name="T49" fmla="*/ 9 h 89"/>
                  <a:gd name="T50" fmla="*/ 35 w 71"/>
                  <a:gd name="T51" fmla="*/ 14 h 89"/>
                  <a:gd name="T52" fmla="*/ 39 w 71"/>
                  <a:gd name="T53" fmla="*/ 36 h 89"/>
                  <a:gd name="T54" fmla="*/ 39 w 71"/>
                  <a:gd name="T55" fmla="*/ 50 h 89"/>
                  <a:gd name="T56" fmla="*/ 35 w 71"/>
                  <a:gd name="T57" fmla="*/ 60 h 89"/>
                  <a:gd name="T58" fmla="*/ 26 w 71"/>
                  <a:gd name="T59" fmla="*/ 64 h 89"/>
                  <a:gd name="T60" fmla="*/ 26 w 71"/>
                  <a:gd name="T61" fmla="*/ 64 h 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1" h="89">
                    <a:moveTo>
                      <a:pt x="36" y="0"/>
                    </a:moveTo>
                    <a:lnTo>
                      <a:pt x="24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6" y="59"/>
                    </a:lnTo>
                    <a:lnTo>
                      <a:pt x="12" y="77"/>
                    </a:lnTo>
                    <a:lnTo>
                      <a:pt x="24" y="83"/>
                    </a:lnTo>
                    <a:lnTo>
                      <a:pt x="36" y="89"/>
                    </a:lnTo>
                    <a:lnTo>
                      <a:pt x="53" y="83"/>
                    </a:lnTo>
                    <a:lnTo>
                      <a:pt x="65" y="77"/>
                    </a:lnTo>
                    <a:lnTo>
                      <a:pt x="71" y="41"/>
                    </a:lnTo>
                    <a:lnTo>
                      <a:pt x="71" y="24"/>
                    </a:lnTo>
                    <a:lnTo>
                      <a:pt x="59" y="12"/>
                    </a:lnTo>
                    <a:lnTo>
                      <a:pt x="48" y="6"/>
                    </a:lnTo>
                    <a:lnTo>
                      <a:pt x="36" y="0"/>
                    </a:lnTo>
                    <a:close/>
                    <a:moveTo>
                      <a:pt x="36" y="83"/>
                    </a:moveTo>
                    <a:lnTo>
                      <a:pt x="24" y="77"/>
                    </a:lnTo>
                    <a:lnTo>
                      <a:pt x="18" y="65"/>
                    </a:lnTo>
                    <a:lnTo>
                      <a:pt x="18" y="47"/>
                    </a:lnTo>
                    <a:lnTo>
                      <a:pt x="18" y="35"/>
                    </a:lnTo>
                    <a:lnTo>
                      <a:pt x="24" y="12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53" y="47"/>
                    </a:lnTo>
                    <a:lnTo>
                      <a:pt x="53" y="65"/>
                    </a:lnTo>
                    <a:lnTo>
                      <a:pt x="48" y="77"/>
                    </a:lnTo>
                    <a:lnTo>
                      <a:pt x="3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71"/>
              <p:cNvSpPr>
                <a:spLocks noEditPoints="1"/>
              </p:cNvSpPr>
              <p:nvPr/>
            </p:nvSpPr>
            <p:spPr bwMode="auto">
              <a:xfrm>
                <a:off x="2989" y="2346"/>
                <a:ext cx="26" cy="102"/>
              </a:xfrm>
              <a:custGeom>
                <a:avLst/>
                <a:gdLst>
                  <a:gd name="T0" fmla="*/ 0 w 36"/>
                  <a:gd name="T1" fmla="*/ 102 h 131"/>
                  <a:gd name="T2" fmla="*/ 26 w 36"/>
                  <a:gd name="T3" fmla="*/ 102 h 131"/>
                  <a:gd name="T4" fmla="*/ 26 w 36"/>
                  <a:gd name="T5" fmla="*/ 97 h 131"/>
                  <a:gd name="T6" fmla="*/ 17 w 36"/>
                  <a:gd name="T7" fmla="*/ 93 h 131"/>
                  <a:gd name="T8" fmla="*/ 17 w 36"/>
                  <a:gd name="T9" fmla="*/ 83 h 131"/>
                  <a:gd name="T10" fmla="*/ 17 w 36"/>
                  <a:gd name="T11" fmla="*/ 33 h 131"/>
                  <a:gd name="T12" fmla="*/ 17 w 36"/>
                  <a:gd name="T13" fmla="*/ 33 h 131"/>
                  <a:gd name="T14" fmla="*/ 9 w 36"/>
                  <a:gd name="T15" fmla="*/ 37 h 131"/>
                  <a:gd name="T16" fmla="*/ 0 w 36"/>
                  <a:gd name="T17" fmla="*/ 42 h 131"/>
                  <a:gd name="T18" fmla="*/ 0 w 36"/>
                  <a:gd name="T19" fmla="*/ 42 h 131"/>
                  <a:gd name="T20" fmla="*/ 4 w 36"/>
                  <a:gd name="T21" fmla="*/ 42 h 131"/>
                  <a:gd name="T22" fmla="*/ 4 w 36"/>
                  <a:gd name="T23" fmla="*/ 42 h 131"/>
                  <a:gd name="T24" fmla="*/ 9 w 36"/>
                  <a:gd name="T25" fmla="*/ 42 h 131"/>
                  <a:gd name="T26" fmla="*/ 9 w 36"/>
                  <a:gd name="T27" fmla="*/ 51 h 131"/>
                  <a:gd name="T28" fmla="*/ 9 w 36"/>
                  <a:gd name="T29" fmla="*/ 83 h 131"/>
                  <a:gd name="T30" fmla="*/ 9 w 36"/>
                  <a:gd name="T31" fmla="*/ 93 h 131"/>
                  <a:gd name="T32" fmla="*/ 4 w 36"/>
                  <a:gd name="T33" fmla="*/ 97 h 131"/>
                  <a:gd name="T34" fmla="*/ 0 w 36"/>
                  <a:gd name="T35" fmla="*/ 97 h 131"/>
                  <a:gd name="T36" fmla="*/ 0 w 36"/>
                  <a:gd name="T37" fmla="*/ 102 h 131"/>
                  <a:gd name="T38" fmla="*/ 4 w 36"/>
                  <a:gd name="T39" fmla="*/ 9 h 131"/>
                  <a:gd name="T40" fmla="*/ 9 w 36"/>
                  <a:gd name="T41" fmla="*/ 14 h 131"/>
                  <a:gd name="T42" fmla="*/ 13 w 36"/>
                  <a:gd name="T43" fmla="*/ 14 h 131"/>
                  <a:gd name="T44" fmla="*/ 17 w 36"/>
                  <a:gd name="T45" fmla="*/ 14 h 131"/>
                  <a:gd name="T46" fmla="*/ 17 w 36"/>
                  <a:gd name="T47" fmla="*/ 9 h 131"/>
                  <a:gd name="T48" fmla="*/ 17 w 36"/>
                  <a:gd name="T49" fmla="*/ 5 h 131"/>
                  <a:gd name="T50" fmla="*/ 13 w 36"/>
                  <a:gd name="T51" fmla="*/ 0 h 131"/>
                  <a:gd name="T52" fmla="*/ 9 w 36"/>
                  <a:gd name="T53" fmla="*/ 5 h 131"/>
                  <a:gd name="T54" fmla="*/ 4 w 36"/>
                  <a:gd name="T55" fmla="*/ 9 h 131"/>
                  <a:gd name="T56" fmla="*/ 4 w 36"/>
                  <a:gd name="T57" fmla="*/ 9 h 1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131">
                    <a:moveTo>
                      <a:pt x="0" y="131"/>
                    </a:moveTo>
                    <a:lnTo>
                      <a:pt x="36" y="131"/>
                    </a:lnTo>
                    <a:lnTo>
                      <a:pt x="36" y="125"/>
                    </a:lnTo>
                    <a:lnTo>
                      <a:pt x="24" y="119"/>
                    </a:lnTo>
                    <a:lnTo>
                      <a:pt x="24" y="107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12" y="107"/>
                    </a:lnTo>
                    <a:lnTo>
                      <a:pt x="12" y="119"/>
                    </a:lnTo>
                    <a:lnTo>
                      <a:pt x="6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  <a:moveTo>
                      <a:pt x="6" y="12"/>
                    </a:moveTo>
                    <a:lnTo>
                      <a:pt x="12" y="18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72"/>
              <p:cNvSpPr>
                <a:spLocks/>
              </p:cNvSpPr>
              <p:nvPr/>
            </p:nvSpPr>
            <p:spPr bwMode="auto">
              <a:xfrm>
                <a:off x="3020" y="2346"/>
                <a:ext cx="26" cy="102"/>
              </a:xfrm>
              <a:custGeom>
                <a:avLst/>
                <a:gdLst>
                  <a:gd name="T0" fmla="*/ 0 w 36"/>
                  <a:gd name="T1" fmla="*/ 102 h 131"/>
                  <a:gd name="T2" fmla="*/ 26 w 36"/>
                  <a:gd name="T3" fmla="*/ 102 h 131"/>
                  <a:gd name="T4" fmla="*/ 26 w 36"/>
                  <a:gd name="T5" fmla="*/ 97 h 131"/>
                  <a:gd name="T6" fmla="*/ 22 w 36"/>
                  <a:gd name="T7" fmla="*/ 97 h 131"/>
                  <a:gd name="T8" fmla="*/ 17 w 36"/>
                  <a:gd name="T9" fmla="*/ 88 h 131"/>
                  <a:gd name="T10" fmla="*/ 17 w 36"/>
                  <a:gd name="T11" fmla="*/ 0 h 131"/>
                  <a:gd name="T12" fmla="*/ 17 w 36"/>
                  <a:gd name="T13" fmla="*/ 0 h 131"/>
                  <a:gd name="T14" fmla="*/ 9 w 36"/>
                  <a:gd name="T15" fmla="*/ 5 h 131"/>
                  <a:gd name="T16" fmla="*/ 0 w 36"/>
                  <a:gd name="T17" fmla="*/ 5 h 131"/>
                  <a:gd name="T18" fmla="*/ 0 w 36"/>
                  <a:gd name="T19" fmla="*/ 9 h 131"/>
                  <a:gd name="T20" fmla="*/ 4 w 36"/>
                  <a:gd name="T21" fmla="*/ 9 h 131"/>
                  <a:gd name="T22" fmla="*/ 4 w 36"/>
                  <a:gd name="T23" fmla="*/ 9 h 131"/>
                  <a:gd name="T24" fmla="*/ 9 w 36"/>
                  <a:gd name="T25" fmla="*/ 9 h 131"/>
                  <a:gd name="T26" fmla="*/ 9 w 36"/>
                  <a:gd name="T27" fmla="*/ 19 h 131"/>
                  <a:gd name="T28" fmla="*/ 9 w 36"/>
                  <a:gd name="T29" fmla="*/ 88 h 131"/>
                  <a:gd name="T30" fmla="*/ 9 w 36"/>
                  <a:gd name="T31" fmla="*/ 97 h 131"/>
                  <a:gd name="T32" fmla="*/ 0 w 36"/>
                  <a:gd name="T33" fmla="*/ 97 h 131"/>
                  <a:gd name="T34" fmla="*/ 0 w 36"/>
                  <a:gd name="T35" fmla="*/ 102 h 1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131">
                    <a:moveTo>
                      <a:pt x="0" y="131"/>
                    </a:moveTo>
                    <a:lnTo>
                      <a:pt x="36" y="131"/>
                    </a:lnTo>
                    <a:lnTo>
                      <a:pt x="36" y="125"/>
                    </a:lnTo>
                    <a:lnTo>
                      <a:pt x="30" y="125"/>
                    </a:lnTo>
                    <a:lnTo>
                      <a:pt x="24" y="113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113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73"/>
              <p:cNvSpPr>
                <a:spLocks/>
              </p:cNvSpPr>
              <p:nvPr/>
            </p:nvSpPr>
            <p:spPr bwMode="auto">
              <a:xfrm>
                <a:off x="3081" y="2346"/>
                <a:ext cx="48" cy="102"/>
              </a:xfrm>
              <a:custGeom>
                <a:avLst/>
                <a:gdLst>
                  <a:gd name="T0" fmla="*/ 48 w 66"/>
                  <a:gd name="T1" fmla="*/ 79 h 131"/>
                  <a:gd name="T2" fmla="*/ 48 w 66"/>
                  <a:gd name="T3" fmla="*/ 79 h 131"/>
                  <a:gd name="T4" fmla="*/ 44 w 66"/>
                  <a:gd name="T5" fmla="*/ 88 h 131"/>
                  <a:gd name="T6" fmla="*/ 39 w 66"/>
                  <a:gd name="T7" fmla="*/ 88 h 131"/>
                  <a:gd name="T8" fmla="*/ 9 w 66"/>
                  <a:gd name="T9" fmla="*/ 88 h 131"/>
                  <a:gd name="T10" fmla="*/ 31 w 66"/>
                  <a:gd name="T11" fmla="*/ 65 h 131"/>
                  <a:gd name="T12" fmla="*/ 39 w 66"/>
                  <a:gd name="T13" fmla="*/ 47 h 131"/>
                  <a:gd name="T14" fmla="*/ 44 w 66"/>
                  <a:gd name="T15" fmla="*/ 28 h 131"/>
                  <a:gd name="T16" fmla="*/ 39 w 66"/>
                  <a:gd name="T17" fmla="*/ 9 h 131"/>
                  <a:gd name="T18" fmla="*/ 22 w 66"/>
                  <a:gd name="T19" fmla="*/ 0 h 131"/>
                  <a:gd name="T20" fmla="*/ 9 w 66"/>
                  <a:gd name="T21" fmla="*/ 9 h 131"/>
                  <a:gd name="T22" fmla="*/ 0 w 66"/>
                  <a:gd name="T23" fmla="*/ 28 h 131"/>
                  <a:gd name="T24" fmla="*/ 0 w 66"/>
                  <a:gd name="T25" fmla="*/ 33 h 131"/>
                  <a:gd name="T26" fmla="*/ 9 w 66"/>
                  <a:gd name="T27" fmla="*/ 19 h 131"/>
                  <a:gd name="T28" fmla="*/ 17 w 66"/>
                  <a:gd name="T29" fmla="*/ 14 h 131"/>
                  <a:gd name="T30" fmla="*/ 31 w 66"/>
                  <a:gd name="T31" fmla="*/ 19 h 131"/>
                  <a:gd name="T32" fmla="*/ 35 w 66"/>
                  <a:gd name="T33" fmla="*/ 33 h 131"/>
                  <a:gd name="T34" fmla="*/ 31 w 66"/>
                  <a:gd name="T35" fmla="*/ 51 h 131"/>
                  <a:gd name="T36" fmla="*/ 17 w 66"/>
                  <a:gd name="T37" fmla="*/ 69 h 131"/>
                  <a:gd name="T38" fmla="*/ 0 w 66"/>
                  <a:gd name="T39" fmla="*/ 97 h 131"/>
                  <a:gd name="T40" fmla="*/ 0 w 66"/>
                  <a:gd name="T41" fmla="*/ 102 h 131"/>
                  <a:gd name="T42" fmla="*/ 44 w 66"/>
                  <a:gd name="T43" fmla="*/ 102 h 131"/>
                  <a:gd name="T44" fmla="*/ 48 w 66"/>
                  <a:gd name="T45" fmla="*/ 79 h 1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131">
                    <a:moveTo>
                      <a:pt x="66" y="101"/>
                    </a:moveTo>
                    <a:lnTo>
                      <a:pt x="66" y="101"/>
                    </a:lnTo>
                    <a:lnTo>
                      <a:pt x="60" y="113"/>
                    </a:lnTo>
                    <a:lnTo>
                      <a:pt x="54" y="113"/>
                    </a:lnTo>
                    <a:lnTo>
                      <a:pt x="12" y="113"/>
                    </a:lnTo>
                    <a:lnTo>
                      <a:pt x="42" y="83"/>
                    </a:lnTo>
                    <a:lnTo>
                      <a:pt x="54" y="60"/>
                    </a:lnTo>
                    <a:lnTo>
                      <a:pt x="60" y="36"/>
                    </a:lnTo>
                    <a:lnTo>
                      <a:pt x="54" y="12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2" y="24"/>
                    </a:lnTo>
                    <a:lnTo>
                      <a:pt x="24" y="18"/>
                    </a:lnTo>
                    <a:lnTo>
                      <a:pt x="42" y="24"/>
                    </a:lnTo>
                    <a:lnTo>
                      <a:pt x="48" y="42"/>
                    </a:lnTo>
                    <a:lnTo>
                      <a:pt x="42" y="66"/>
                    </a:lnTo>
                    <a:lnTo>
                      <a:pt x="24" y="89"/>
                    </a:lnTo>
                    <a:lnTo>
                      <a:pt x="0" y="125"/>
                    </a:lnTo>
                    <a:lnTo>
                      <a:pt x="0" y="131"/>
                    </a:lnTo>
                    <a:lnTo>
                      <a:pt x="60" y="131"/>
                    </a:lnTo>
                    <a:lnTo>
                      <a:pt x="66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74"/>
              <p:cNvSpPr>
                <a:spLocks/>
              </p:cNvSpPr>
              <p:nvPr/>
            </p:nvSpPr>
            <p:spPr bwMode="auto">
              <a:xfrm>
                <a:off x="3697" y="1410"/>
                <a:ext cx="44" cy="60"/>
              </a:xfrm>
              <a:custGeom>
                <a:avLst/>
                <a:gdLst>
                  <a:gd name="T0" fmla="*/ 0 w 60"/>
                  <a:gd name="T1" fmla="*/ 5 h 77"/>
                  <a:gd name="T2" fmla="*/ 9 w 60"/>
                  <a:gd name="T3" fmla="*/ 5 h 77"/>
                  <a:gd name="T4" fmla="*/ 9 w 60"/>
                  <a:gd name="T5" fmla="*/ 19 h 77"/>
                  <a:gd name="T6" fmla="*/ 13 w 60"/>
                  <a:gd name="T7" fmla="*/ 23 h 77"/>
                  <a:gd name="T8" fmla="*/ 13 w 60"/>
                  <a:gd name="T9" fmla="*/ 37 h 77"/>
                  <a:gd name="T10" fmla="*/ 13 w 60"/>
                  <a:gd name="T11" fmla="*/ 46 h 77"/>
                  <a:gd name="T12" fmla="*/ 13 w 60"/>
                  <a:gd name="T13" fmla="*/ 55 h 77"/>
                  <a:gd name="T14" fmla="*/ 13 w 60"/>
                  <a:gd name="T15" fmla="*/ 60 h 77"/>
                  <a:gd name="T16" fmla="*/ 13 w 60"/>
                  <a:gd name="T17" fmla="*/ 60 h 77"/>
                  <a:gd name="T18" fmla="*/ 18 w 60"/>
                  <a:gd name="T19" fmla="*/ 55 h 77"/>
                  <a:gd name="T20" fmla="*/ 26 w 60"/>
                  <a:gd name="T21" fmla="*/ 46 h 77"/>
                  <a:gd name="T22" fmla="*/ 31 w 60"/>
                  <a:gd name="T23" fmla="*/ 42 h 77"/>
                  <a:gd name="T24" fmla="*/ 35 w 60"/>
                  <a:gd name="T25" fmla="*/ 28 h 77"/>
                  <a:gd name="T26" fmla="*/ 44 w 60"/>
                  <a:gd name="T27" fmla="*/ 19 h 77"/>
                  <a:gd name="T28" fmla="*/ 44 w 60"/>
                  <a:gd name="T29" fmla="*/ 5 h 77"/>
                  <a:gd name="T30" fmla="*/ 44 w 60"/>
                  <a:gd name="T31" fmla="*/ 0 h 77"/>
                  <a:gd name="T32" fmla="*/ 40 w 60"/>
                  <a:gd name="T33" fmla="*/ 0 h 77"/>
                  <a:gd name="T34" fmla="*/ 35 w 60"/>
                  <a:gd name="T35" fmla="*/ 0 h 77"/>
                  <a:gd name="T36" fmla="*/ 35 w 60"/>
                  <a:gd name="T37" fmla="*/ 0 h 77"/>
                  <a:gd name="T38" fmla="*/ 40 w 60"/>
                  <a:gd name="T39" fmla="*/ 9 h 77"/>
                  <a:gd name="T40" fmla="*/ 40 w 60"/>
                  <a:gd name="T41" fmla="*/ 14 h 77"/>
                  <a:gd name="T42" fmla="*/ 40 w 60"/>
                  <a:gd name="T43" fmla="*/ 19 h 77"/>
                  <a:gd name="T44" fmla="*/ 35 w 60"/>
                  <a:gd name="T45" fmla="*/ 28 h 77"/>
                  <a:gd name="T46" fmla="*/ 26 w 60"/>
                  <a:gd name="T47" fmla="*/ 46 h 77"/>
                  <a:gd name="T48" fmla="*/ 22 w 60"/>
                  <a:gd name="T49" fmla="*/ 46 h 77"/>
                  <a:gd name="T50" fmla="*/ 22 w 60"/>
                  <a:gd name="T51" fmla="*/ 23 h 77"/>
                  <a:gd name="T52" fmla="*/ 18 w 60"/>
                  <a:gd name="T53" fmla="*/ 0 h 77"/>
                  <a:gd name="T54" fmla="*/ 18 w 60"/>
                  <a:gd name="T55" fmla="*/ 0 h 77"/>
                  <a:gd name="T56" fmla="*/ 13 w 60"/>
                  <a:gd name="T57" fmla="*/ 0 h 77"/>
                  <a:gd name="T58" fmla="*/ 9 w 60"/>
                  <a:gd name="T59" fmla="*/ 0 h 77"/>
                  <a:gd name="T60" fmla="*/ 0 w 60"/>
                  <a:gd name="T61" fmla="*/ 0 h 77"/>
                  <a:gd name="T62" fmla="*/ 0 w 60"/>
                  <a:gd name="T63" fmla="*/ 5 h 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77">
                    <a:moveTo>
                      <a:pt x="0" y="6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71"/>
                    </a:lnTo>
                    <a:lnTo>
                      <a:pt x="18" y="77"/>
                    </a:lnTo>
                    <a:lnTo>
                      <a:pt x="24" y="71"/>
                    </a:lnTo>
                    <a:lnTo>
                      <a:pt x="36" y="59"/>
                    </a:lnTo>
                    <a:lnTo>
                      <a:pt x="42" y="54"/>
                    </a:lnTo>
                    <a:lnTo>
                      <a:pt x="48" y="36"/>
                    </a:lnTo>
                    <a:lnTo>
                      <a:pt x="60" y="24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54" y="24"/>
                    </a:lnTo>
                    <a:lnTo>
                      <a:pt x="48" y="36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30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75"/>
              <p:cNvSpPr>
                <a:spLocks/>
              </p:cNvSpPr>
              <p:nvPr/>
            </p:nvSpPr>
            <p:spPr bwMode="auto">
              <a:xfrm>
                <a:off x="3746" y="1429"/>
                <a:ext cx="39" cy="73"/>
              </a:xfrm>
              <a:custGeom>
                <a:avLst/>
                <a:gdLst>
                  <a:gd name="T0" fmla="*/ 39 w 54"/>
                  <a:gd name="T1" fmla="*/ 59 h 95"/>
                  <a:gd name="T2" fmla="*/ 39 w 54"/>
                  <a:gd name="T3" fmla="*/ 59 h 95"/>
                  <a:gd name="T4" fmla="*/ 35 w 54"/>
                  <a:gd name="T5" fmla="*/ 68 h 95"/>
                  <a:gd name="T6" fmla="*/ 30 w 54"/>
                  <a:gd name="T7" fmla="*/ 68 h 95"/>
                  <a:gd name="T8" fmla="*/ 9 w 54"/>
                  <a:gd name="T9" fmla="*/ 68 h 95"/>
                  <a:gd name="T10" fmla="*/ 22 w 54"/>
                  <a:gd name="T11" fmla="*/ 45 h 95"/>
                  <a:gd name="T12" fmla="*/ 30 w 54"/>
                  <a:gd name="T13" fmla="*/ 36 h 95"/>
                  <a:gd name="T14" fmla="*/ 35 w 54"/>
                  <a:gd name="T15" fmla="*/ 23 h 95"/>
                  <a:gd name="T16" fmla="*/ 30 w 54"/>
                  <a:gd name="T17" fmla="*/ 5 h 95"/>
                  <a:gd name="T18" fmla="*/ 17 w 54"/>
                  <a:gd name="T19" fmla="*/ 0 h 95"/>
                  <a:gd name="T20" fmla="*/ 9 w 54"/>
                  <a:gd name="T21" fmla="*/ 5 h 95"/>
                  <a:gd name="T22" fmla="*/ 4 w 54"/>
                  <a:gd name="T23" fmla="*/ 14 h 95"/>
                  <a:gd name="T24" fmla="*/ 0 w 54"/>
                  <a:gd name="T25" fmla="*/ 23 h 95"/>
                  <a:gd name="T26" fmla="*/ 4 w 54"/>
                  <a:gd name="T27" fmla="*/ 23 h 95"/>
                  <a:gd name="T28" fmla="*/ 9 w 54"/>
                  <a:gd name="T29" fmla="*/ 14 h 95"/>
                  <a:gd name="T30" fmla="*/ 13 w 54"/>
                  <a:gd name="T31" fmla="*/ 9 h 95"/>
                  <a:gd name="T32" fmla="*/ 22 w 54"/>
                  <a:gd name="T33" fmla="*/ 9 h 95"/>
                  <a:gd name="T34" fmla="*/ 26 w 54"/>
                  <a:gd name="T35" fmla="*/ 14 h 95"/>
                  <a:gd name="T36" fmla="*/ 26 w 54"/>
                  <a:gd name="T37" fmla="*/ 27 h 95"/>
                  <a:gd name="T38" fmla="*/ 22 w 54"/>
                  <a:gd name="T39" fmla="*/ 36 h 95"/>
                  <a:gd name="T40" fmla="*/ 17 w 54"/>
                  <a:gd name="T41" fmla="*/ 55 h 95"/>
                  <a:gd name="T42" fmla="*/ 0 w 54"/>
                  <a:gd name="T43" fmla="*/ 73 h 95"/>
                  <a:gd name="T44" fmla="*/ 0 w 54"/>
                  <a:gd name="T45" fmla="*/ 73 h 95"/>
                  <a:gd name="T46" fmla="*/ 35 w 54"/>
                  <a:gd name="T47" fmla="*/ 73 h 95"/>
                  <a:gd name="T48" fmla="*/ 39 w 54"/>
                  <a:gd name="T49" fmla="*/ 59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4" h="95">
                    <a:moveTo>
                      <a:pt x="54" y="77"/>
                    </a:moveTo>
                    <a:lnTo>
                      <a:pt x="54" y="77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12" y="89"/>
                    </a:lnTo>
                    <a:lnTo>
                      <a:pt x="30" y="59"/>
                    </a:lnTo>
                    <a:lnTo>
                      <a:pt x="42" y="47"/>
                    </a:lnTo>
                    <a:lnTo>
                      <a:pt x="48" y="30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35"/>
                    </a:lnTo>
                    <a:lnTo>
                      <a:pt x="30" y="47"/>
                    </a:lnTo>
                    <a:lnTo>
                      <a:pt x="24" y="71"/>
                    </a:lnTo>
                    <a:lnTo>
                      <a:pt x="0" y="95"/>
                    </a:lnTo>
                    <a:lnTo>
                      <a:pt x="48" y="95"/>
                    </a:lnTo>
                    <a:lnTo>
                      <a:pt x="54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76"/>
              <p:cNvSpPr>
                <a:spLocks/>
              </p:cNvSpPr>
              <p:nvPr/>
            </p:nvSpPr>
            <p:spPr bwMode="auto">
              <a:xfrm>
                <a:off x="3715" y="1252"/>
                <a:ext cx="57" cy="74"/>
              </a:xfrm>
              <a:custGeom>
                <a:avLst/>
                <a:gdLst>
                  <a:gd name="T0" fmla="*/ 22 w 78"/>
                  <a:gd name="T1" fmla="*/ 33 h 95"/>
                  <a:gd name="T2" fmla="*/ 0 w 78"/>
                  <a:gd name="T3" fmla="*/ 33 h 95"/>
                  <a:gd name="T4" fmla="*/ 0 w 78"/>
                  <a:gd name="T5" fmla="*/ 41 h 95"/>
                  <a:gd name="T6" fmla="*/ 22 w 78"/>
                  <a:gd name="T7" fmla="*/ 41 h 95"/>
                  <a:gd name="T8" fmla="*/ 22 w 78"/>
                  <a:gd name="T9" fmla="*/ 74 h 95"/>
                  <a:gd name="T10" fmla="*/ 31 w 78"/>
                  <a:gd name="T11" fmla="*/ 74 h 95"/>
                  <a:gd name="T12" fmla="*/ 31 w 78"/>
                  <a:gd name="T13" fmla="*/ 41 h 95"/>
                  <a:gd name="T14" fmla="*/ 57 w 78"/>
                  <a:gd name="T15" fmla="*/ 41 h 95"/>
                  <a:gd name="T16" fmla="*/ 57 w 78"/>
                  <a:gd name="T17" fmla="*/ 33 h 95"/>
                  <a:gd name="T18" fmla="*/ 31 w 78"/>
                  <a:gd name="T19" fmla="*/ 33 h 95"/>
                  <a:gd name="T20" fmla="*/ 31 w 78"/>
                  <a:gd name="T21" fmla="*/ 0 h 95"/>
                  <a:gd name="T22" fmla="*/ 22 w 78"/>
                  <a:gd name="T23" fmla="*/ 0 h 95"/>
                  <a:gd name="T24" fmla="*/ 22 w 78"/>
                  <a:gd name="T25" fmla="*/ 33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95">
                    <a:moveTo>
                      <a:pt x="30" y="42"/>
                    </a:moveTo>
                    <a:lnTo>
                      <a:pt x="0" y="42"/>
                    </a:lnTo>
                    <a:lnTo>
                      <a:pt x="0" y="53"/>
                    </a:lnTo>
                    <a:lnTo>
                      <a:pt x="30" y="53"/>
                    </a:lnTo>
                    <a:lnTo>
                      <a:pt x="30" y="95"/>
                    </a:lnTo>
                    <a:lnTo>
                      <a:pt x="42" y="95"/>
                    </a:lnTo>
                    <a:lnTo>
                      <a:pt x="42" y="53"/>
                    </a:lnTo>
                    <a:lnTo>
                      <a:pt x="78" y="53"/>
                    </a:lnTo>
                    <a:lnTo>
                      <a:pt x="78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277"/>
              <p:cNvSpPr>
                <a:spLocks noChangeArrowheads="1"/>
              </p:cNvSpPr>
              <p:nvPr/>
            </p:nvSpPr>
            <p:spPr bwMode="auto">
              <a:xfrm>
                <a:off x="3710" y="1591"/>
                <a:ext cx="62" cy="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4" name="Freeform 278"/>
              <p:cNvSpPr>
                <a:spLocks noEditPoints="1"/>
              </p:cNvSpPr>
              <p:nvPr/>
            </p:nvSpPr>
            <p:spPr bwMode="auto">
              <a:xfrm>
                <a:off x="2640" y="1248"/>
                <a:ext cx="576" cy="48"/>
              </a:xfrm>
              <a:custGeom>
                <a:avLst/>
                <a:gdLst>
                  <a:gd name="T0" fmla="*/ 0 w 801"/>
                  <a:gd name="T1" fmla="*/ 0 h 12"/>
                  <a:gd name="T2" fmla="*/ 21 w 801"/>
                  <a:gd name="T3" fmla="*/ 24 h 12"/>
                  <a:gd name="T4" fmla="*/ 51 w 801"/>
                  <a:gd name="T5" fmla="*/ 24 h 12"/>
                  <a:gd name="T6" fmla="*/ 120 w 801"/>
                  <a:gd name="T7" fmla="*/ 24 h 12"/>
                  <a:gd name="T8" fmla="*/ 198 w 801"/>
                  <a:gd name="T9" fmla="*/ 24 h 12"/>
                  <a:gd name="T10" fmla="*/ 279 w 801"/>
                  <a:gd name="T11" fmla="*/ 24 h 12"/>
                  <a:gd name="T12" fmla="*/ 365 w 801"/>
                  <a:gd name="T13" fmla="*/ 24 h 12"/>
                  <a:gd name="T14" fmla="*/ 447 w 801"/>
                  <a:gd name="T15" fmla="*/ 24 h 12"/>
                  <a:gd name="T16" fmla="*/ 516 w 801"/>
                  <a:gd name="T17" fmla="*/ 24 h 12"/>
                  <a:gd name="T18" fmla="*/ 550 w 801"/>
                  <a:gd name="T19" fmla="*/ 48 h 12"/>
                  <a:gd name="T20" fmla="*/ 576 w 801"/>
                  <a:gd name="T21" fmla="*/ 48 h 12"/>
                  <a:gd name="T22" fmla="*/ 576 w 801"/>
                  <a:gd name="T23" fmla="*/ 48 h 12"/>
                  <a:gd name="T24" fmla="*/ 550 w 801"/>
                  <a:gd name="T25" fmla="*/ 48 h 12"/>
                  <a:gd name="T26" fmla="*/ 516 w 801"/>
                  <a:gd name="T27" fmla="*/ 24 h 12"/>
                  <a:gd name="T28" fmla="*/ 447 w 801"/>
                  <a:gd name="T29" fmla="*/ 24 h 12"/>
                  <a:gd name="T30" fmla="*/ 365 w 801"/>
                  <a:gd name="T31" fmla="*/ 24 h 12"/>
                  <a:gd name="T32" fmla="*/ 279 w 801"/>
                  <a:gd name="T33" fmla="*/ 24 h 12"/>
                  <a:gd name="T34" fmla="*/ 198 w 801"/>
                  <a:gd name="T35" fmla="*/ 24 h 12"/>
                  <a:gd name="T36" fmla="*/ 120 w 801"/>
                  <a:gd name="T37" fmla="*/ 24 h 12"/>
                  <a:gd name="T38" fmla="*/ 51 w 801"/>
                  <a:gd name="T39" fmla="*/ 24 h 12"/>
                  <a:gd name="T40" fmla="*/ 21 w 801"/>
                  <a:gd name="T41" fmla="*/ 24 h 12"/>
                  <a:gd name="T42" fmla="*/ 0 w 801"/>
                  <a:gd name="T43" fmla="*/ 0 h 12"/>
                  <a:gd name="T44" fmla="*/ 0 w 801"/>
                  <a:gd name="T45" fmla="*/ 0 h 12"/>
                  <a:gd name="T46" fmla="*/ 0 w 801"/>
                  <a:gd name="T47" fmla="*/ 0 h 12"/>
                  <a:gd name="T48" fmla="*/ 0 w 801"/>
                  <a:gd name="T49" fmla="*/ 0 h 12"/>
                  <a:gd name="T50" fmla="*/ 0 w 801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1" h="12">
                    <a:moveTo>
                      <a:pt x="0" y="0"/>
                    </a:moveTo>
                    <a:lnTo>
                      <a:pt x="29" y="6"/>
                    </a:lnTo>
                    <a:lnTo>
                      <a:pt x="71" y="6"/>
                    </a:lnTo>
                    <a:lnTo>
                      <a:pt x="167" y="6"/>
                    </a:lnTo>
                    <a:lnTo>
                      <a:pt x="275" y="6"/>
                    </a:lnTo>
                    <a:lnTo>
                      <a:pt x="388" y="6"/>
                    </a:lnTo>
                    <a:lnTo>
                      <a:pt x="508" y="6"/>
                    </a:lnTo>
                    <a:lnTo>
                      <a:pt x="622" y="6"/>
                    </a:lnTo>
                    <a:lnTo>
                      <a:pt x="717" y="6"/>
                    </a:lnTo>
                    <a:lnTo>
                      <a:pt x="765" y="12"/>
                    </a:lnTo>
                    <a:lnTo>
                      <a:pt x="801" y="12"/>
                    </a:lnTo>
                    <a:lnTo>
                      <a:pt x="765" y="12"/>
                    </a:lnTo>
                    <a:lnTo>
                      <a:pt x="717" y="6"/>
                    </a:lnTo>
                    <a:lnTo>
                      <a:pt x="622" y="6"/>
                    </a:lnTo>
                    <a:lnTo>
                      <a:pt x="508" y="6"/>
                    </a:lnTo>
                    <a:lnTo>
                      <a:pt x="388" y="6"/>
                    </a:lnTo>
                    <a:lnTo>
                      <a:pt x="275" y="6"/>
                    </a:lnTo>
                    <a:lnTo>
                      <a:pt x="167" y="6"/>
                    </a:lnTo>
                    <a:lnTo>
                      <a:pt x="71" y="6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279"/>
              <p:cNvSpPr>
                <a:spLocks noEditPoints="1"/>
              </p:cNvSpPr>
              <p:nvPr/>
            </p:nvSpPr>
            <p:spPr bwMode="auto">
              <a:xfrm>
                <a:off x="2640" y="1488"/>
                <a:ext cx="586" cy="9"/>
              </a:xfrm>
              <a:custGeom>
                <a:avLst/>
                <a:gdLst>
                  <a:gd name="T0" fmla="*/ 0 w 801"/>
                  <a:gd name="T1" fmla="*/ 0 h 12"/>
                  <a:gd name="T2" fmla="*/ 21 w 801"/>
                  <a:gd name="T3" fmla="*/ 5 h 12"/>
                  <a:gd name="T4" fmla="*/ 52 w 801"/>
                  <a:gd name="T5" fmla="*/ 5 h 12"/>
                  <a:gd name="T6" fmla="*/ 122 w 801"/>
                  <a:gd name="T7" fmla="*/ 5 h 12"/>
                  <a:gd name="T8" fmla="*/ 201 w 801"/>
                  <a:gd name="T9" fmla="*/ 5 h 12"/>
                  <a:gd name="T10" fmla="*/ 284 w 801"/>
                  <a:gd name="T11" fmla="*/ 5 h 12"/>
                  <a:gd name="T12" fmla="*/ 372 w 801"/>
                  <a:gd name="T13" fmla="*/ 5 h 12"/>
                  <a:gd name="T14" fmla="*/ 455 w 801"/>
                  <a:gd name="T15" fmla="*/ 5 h 12"/>
                  <a:gd name="T16" fmla="*/ 525 w 801"/>
                  <a:gd name="T17" fmla="*/ 5 h 12"/>
                  <a:gd name="T18" fmla="*/ 560 w 801"/>
                  <a:gd name="T19" fmla="*/ 9 h 12"/>
                  <a:gd name="T20" fmla="*/ 586 w 801"/>
                  <a:gd name="T21" fmla="*/ 9 h 12"/>
                  <a:gd name="T22" fmla="*/ 586 w 801"/>
                  <a:gd name="T23" fmla="*/ 9 h 12"/>
                  <a:gd name="T24" fmla="*/ 560 w 801"/>
                  <a:gd name="T25" fmla="*/ 9 h 12"/>
                  <a:gd name="T26" fmla="*/ 525 w 801"/>
                  <a:gd name="T27" fmla="*/ 5 h 12"/>
                  <a:gd name="T28" fmla="*/ 455 w 801"/>
                  <a:gd name="T29" fmla="*/ 5 h 12"/>
                  <a:gd name="T30" fmla="*/ 372 w 801"/>
                  <a:gd name="T31" fmla="*/ 5 h 12"/>
                  <a:gd name="T32" fmla="*/ 284 w 801"/>
                  <a:gd name="T33" fmla="*/ 5 h 12"/>
                  <a:gd name="T34" fmla="*/ 201 w 801"/>
                  <a:gd name="T35" fmla="*/ 5 h 12"/>
                  <a:gd name="T36" fmla="*/ 122 w 801"/>
                  <a:gd name="T37" fmla="*/ 5 h 12"/>
                  <a:gd name="T38" fmla="*/ 52 w 801"/>
                  <a:gd name="T39" fmla="*/ 5 h 12"/>
                  <a:gd name="T40" fmla="*/ 21 w 801"/>
                  <a:gd name="T41" fmla="*/ 5 h 12"/>
                  <a:gd name="T42" fmla="*/ 0 w 801"/>
                  <a:gd name="T43" fmla="*/ 0 h 12"/>
                  <a:gd name="T44" fmla="*/ 0 w 801"/>
                  <a:gd name="T45" fmla="*/ 0 h 12"/>
                  <a:gd name="T46" fmla="*/ 0 w 801"/>
                  <a:gd name="T47" fmla="*/ 0 h 12"/>
                  <a:gd name="T48" fmla="*/ 0 w 801"/>
                  <a:gd name="T49" fmla="*/ 0 h 12"/>
                  <a:gd name="T50" fmla="*/ 0 w 801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1" h="12">
                    <a:moveTo>
                      <a:pt x="0" y="0"/>
                    </a:moveTo>
                    <a:lnTo>
                      <a:pt x="29" y="6"/>
                    </a:lnTo>
                    <a:lnTo>
                      <a:pt x="71" y="6"/>
                    </a:lnTo>
                    <a:lnTo>
                      <a:pt x="167" y="6"/>
                    </a:lnTo>
                    <a:lnTo>
                      <a:pt x="275" y="6"/>
                    </a:lnTo>
                    <a:lnTo>
                      <a:pt x="388" y="6"/>
                    </a:lnTo>
                    <a:lnTo>
                      <a:pt x="508" y="6"/>
                    </a:lnTo>
                    <a:lnTo>
                      <a:pt x="622" y="6"/>
                    </a:lnTo>
                    <a:lnTo>
                      <a:pt x="717" y="6"/>
                    </a:lnTo>
                    <a:lnTo>
                      <a:pt x="765" y="12"/>
                    </a:lnTo>
                    <a:lnTo>
                      <a:pt x="801" y="12"/>
                    </a:lnTo>
                    <a:lnTo>
                      <a:pt x="765" y="12"/>
                    </a:lnTo>
                    <a:lnTo>
                      <a:pt x="717" y="6"/>
                    </a:lnTo>
                    <a:lnTo>
                      <a:pt x="622" y="6"/>
                    </a:lnTo>
                    <a:lnTo>
                      <a:pt x="508" y="6"/>
                    </a:lnTo>
                    <a:lnTo>
                      <a:pt x="388" y="6"/>
                    </a:lnTo>
                    <a:lnTo>
                      <a:pt x="275" y="6"/>
                    </a:lnTo>
                    <a:lnTo>
                      <a:pt x="167" y="6"/>
                    </a:lnTo>
                    <a:lnTo>
                      <a:pt x="71" y="6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280"/>
              <p:cNvSpPr>
                <a:spLocks noEditPoints="1"/>
              </p:cNvSpPr>
              <p:nvPr/>
            </p:nvSpPr>
            <p:spPr bwMode="auto">
              <a:xfrm>
                <a:off x="2640" y="1680"/>
                <a:ext cx="586" cy="9"/>
              </a:xfrm>
              <a:custGeom>
                <a:avLst/>
                <a:gdLst>
                  <a:gd name="T0" fmla="*/ 0 w 801"/>
                  <a:gd name="T1" fmla="*/ 0 h 12"/>
                  <a:gd name="T2" fmla="*/ 21 w 801"/>
                  <a:gd name="T3" fmla="*/ 5 h 12"/>
                  <a:gd name="T4" fmla="*/ 52 w 801"/>
                  <a:gd name="T5" fmla="*/ 5 h 12"/>
                  <a:gd name="T6" fmla="*/ 122 w 801"/>
                  <a:gd name="T7" fmla="*/ 5 h 12"/>
                  <a:gd name="T8" fmla="*/ 201 w 801"/>
                  <a:gd name="T9" fmla="*/ 5 h 12"/>
                  <a:gd name="T10" fmla="*/ 284 w 801"/>
                  <a:gd name="T11" fmla="*/ 5 h 12"/>
                  <a:gd name="T12" fmla="*/ 372 w 801"/>
                  <a:gd name="T13" fmla="*/ 5 h 12"/>
                  <a:gd name="T14" fmla="*/ 455 w 801"/>
                  <a:gd name="T15" fmla="*/ 5 h 12"/>
                  <a:gd name="T16" fmla="*/ 525 w 801"/>
                  <a:gd name="T17" fmla="*/ 5 h 12"/>
                  <a:gd name="T18" fmla="*/ 560 w 801"/>
                  <a:gd name="T19" fmla="*/ 9 h 12"/>
                  <a:gd name="T20" fmla="*/ 586 w 801"/>
                  <a:gd name="T21" fmla="*/ 9 h 12"/>
                  <a:gd name="T22" fmla="*/ 586 w 801"/>
                  <a:gd name="T23" fmla="*/ 9 h 12"/>
                  <a:gd name="T24" fmla="*/ 560 w 801"/>
                  <a:gd name="T25" fmla="*/ 9 h 12"/>
                  <a:gd name="T26" fmla="*/ 525 w 801"/>
                  <a:gd name="T27" fmla="*/ 5 h 12"/>
                  <a:gd name="T28" fmla="*/ 455 w 801"/>
                  <a:gd name="T29" fmla="*/ 5 h 12"/>
                  <a:gd name="T30" fmla="*/ 372 w 801"/>
                  <a:gd name="T31" fmla="*/ 5 h 12"/>
                  <a:gd name="T32" fmla="*/ 284 w 801"/>
                  <a:gd name="T33" fmla="*/ 5 h 12"/>
                  <a:gd name="T34" fmla="*/ 201 w 801"/>
                  <a:gd name="T35" fmla="*/ 5 h 12"/>
                  <a:gd name="T36" fmla="*/ 122 w 801"/>
                  <a:gd name="T37" fmla="*/ 5 h 12"/>
                  <a:gd name="T38" fmla="*/ 52 w 801"/>
                  <a:gd name="T39" fmla="*/ 5 h 12"/>
                  <a:gd name="T40" fmla="*/ 21 w 801"/>
                  <a:gd name="T41" fmla="*/ 5 h 12"/>
                  <a:gd name="T42" fmla="*/ 0 w 801"/>
                  <a:gd name="T43" fmla="*/ 0 h 12"/>
                  <a:gd name="T44" fmla="*/ 0 w 801"/>
                  <a:gd name="T45" fmla="*/ 0 h 12"/>
                  <a:gd name="T46" fmla="*/ 0 w 801"/>
                  <a:gd name="T47" fmla="*/ 0 h 12"/>
                  <a:gd name="T48" fmla="*/ 0 w 801"/>
                  <a:gd name="T49" fmla="*/ 0 h 12"/>
                  <a:gd name="T50" fmla="*/ 0 w 801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1" h="12">
                    <a:moveTo>
                      <a:pt x="0" y="0"/>
                    </a:moveTo>
                    <a:lnTo>
                      <a:pt x="29" y="6"/>
                    </a:lnTo>
                    <a:lnTo>
                      <a:pt x="71" y="6"/>
                    </a:lnTo>
                    <a:lnTo>
                      <a:pt x="167" y="6"/>
                    </a:lnTo>
                    <a:lnTo>
                      <a:pt x="275" y="6"/>
                    </a:lnTo>
                    <a:lnTo>
                      <a:pt x="388" y="6"/>
                    </a:lnTo>
                    <a:lnTo>
                      <a:pt x="508" y="6"/>
                    </a:lnTo>
                    <a:lnTo>
                      <a:pt x="622" y="6"/>
                    </a:lnTo>
                    <a:lnTo>
                      <a:pt x="717" y="6"/>
                    </a:lnTo>
                    <a:lnTo>
                      <a:pt x="765" y="12"/>
                    </a:lnTo>
                    <a:lnTo>
                      <a:pt x="801" y="12"/>
                    </a:lnTo>
                    <a:lnTo>
                      <a:pt x="765" y="12"/>
                    </a:lnTo>
                    <a:lnTo>
                      <a:pt x="717" y="6"/>
                    </a:lnTo>
                    <a:lnTo>
                      <a:pt x="622" y="6"/>
                    </a:lnTo>
                    <a:lnTo>
                      <a:pt x="508" y="6"/>
                    </a:lnTo>
                    <a:lnTo>
                      <a:pt x="388" y="6"/>
                    </a:lnTo>
                    <a:lnTo>
                      <a:pt x="275" y="6"/>
                    </a:lnTo>
                    <a:lnTo>
                      <a:pt x="167" y="6"/>
                    </a:lnTo>
                    <a:lnTo>
                      <a:pt x="71" y="6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H="1">
                <a:off x="1968" y="768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>
                <a:off x="2496" y="12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Freeform 283"/>
            <p:cNvSpPr>
              <a:spLocks/>
            </p:cNvSpPr>
            <p:nvPr/>
          </p:nvSpPr>
          <p:spPr bwMode="auto">
            <a:xfrm>
              <a:off x="2640" y="3408"/>
              <a:ext cx="39" cy="52"/>
            </a:xfrm>
            <a:custGeom>
              <a:avLst/>
              <a:gdLst>
                <a:gd name="T0" fmla="*/ 18 w 66"/>
                <a:gd name="T1" fmla="*/ 52 h 78"/>
                <a:gd name="T2" fmla="*/ 4 w 66"/>
                <a:gd name="T3" fmla="*/ 48 h 78"/>
                <a:gd name="T4" fmla="*/ 0 w 66"/>
                <a:gd name="T5" fmla="*/ 28 h 78"/>
                <a:gd name="T6" fmla="*/ 4 w 66"/>
                <a:gd name="T7" fmla="*/ 8 h 78"/>
                <a:gd name="T8" fmla="*/ 11 w 66"/>
                <a:gd name="T9" fmla="*/ 4 h 78"/>
                <a:gd name="T10" fmla="*/ 18 w 66"/>
                <a:gd name="T11" fmla="*/ 0 h 78"/>
                <a:gd name="T12" fmla="*/ 25 w 66"/>
                <a:gd name="T13" fmla="*/ 4 h 78"/>
                <a:gd name="T14" fmla="*/ 32 w 66"/>
                <a:gd name="T15" fmla="*/ 8 h 78"/>
                <a:gd name="T16" fmla="*/ 39 w 66"/>
                <a:gd name="T17" fmla="*/ 16 h 78"/>
                <a:gd name="T18" fmla="*/ 39 w 66"/>
                <a:gd name="T19" fmla="*/ 28 h 78"/>
                <a:gd name="T20" fmla="*/ 39 w 66"/>
                <a:gd name="T21" fmla="*/ 40 h 78"/>
                <a:gd name="T22" fmla="*/ 32 w 66"/>
                <a:gd name="T23" fmla="*/ 48 h 78"/>
                <a:gd name="T24" fmla="*/ 18 w 66"/>
                <a:gd name="T25" fmla="*/ 52 h 78"/>
                <a:gd name="T26" fmla="*/ 18 w 66"/>
                <a:gd name="T27" fmla="*/ 52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78">
                  <a:moveTo>
                    <a:pt x="30" y="78"/>
                  </a:moveTo>
                  <a:lnTo>
                    <a:pt x="6" y="72"/>
                  </a:lnTo>
                  <a:lnTo>
                    <a:pt x="0" y="4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12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54" y="7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284"/>
            <p:cNvSpPr>
              <a:spLocks/>
            </p:cNvSpPr>
            <p:nvPr/>
          </p:nvSpPr>
          <p:spPr bwMode="auto">
            <a:xfrm>
              <a:off x="672" y="2784"/>
              <a:ext cx="39" cy="52"/>
            </a:xfrm>
            <a:custGeom>
              <a:avLst/>
              <a:gdLst>
                <a:gd name="T0" fmla="*/ 18 w 66"/>
                <a:gd name="T1" fmla="*/ 52 h 78"/>
                <a:gd name="T2" fmla="*/ 4 w 66"/>
                <a:gd name="T3" fmla="*/ 48 h 78"/>
                <a:gd name="T4" fmla="*/ 0 w 66"/>
                <a:gd name="T5" fmla="*/ 28 h 78"/>
                <a:gd name="T6" fmla="*/ 4 w 66"/>
                <a:gd name="T7" fmla="*/ 8 h 78"/>
                <a:gd name="T8" fmla="*/ 11 w 66"/>
                <a:gd name="T9" fmla="*/ 4 h 78"/>
                <a:gd name="T10" fmla="*/ 18 w 66"/>
                <a:gd name="T11" fmla="*/ 0 h 78"/>
                <a:gd name="T12" fmla="*/ 25 w 66"/>
                <a:gd name="T13" fmla="*/ 4 h 78"/>
                <a:gd name="T14" fmla="*/ 32 w 66"/>
                <a:gd name="T15" fmla="*/ 8 h 78"/>
                <a:gd name="T16" fmla="*/ 39 w 66"/>
                <a:gd name="T17" fmla="*/ 16 h 78"/>
                <a:gd name="T18" fmla="*/ 39 w 66"/>
                <a:gd name="T19" fmla="*/ 28 h 78"/>
                <a:gd name="T20" fmla="*/ 39 w 66"/>
                <a:gd name="T21" fmla="*/ 40 h 78"/>
                <a:gd name="T22" fmla="*/ 32 w 66"/>
                <a:gd name="T23" fmla="*/ 48 h 78"/>
                <a:gd name="T24" fmla="*/ 18 w 66"/>
                <a:gd name="T25" fmla="*/ 52 h 78"/>
                <a:gd name="T26" fmla="*/ 18 w 66"/>
                <a:gd name="T27" fmla="*/ 52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78">
                  <a:moveTo>
                    <a:pt x="30" y="78"/>
                  </a:moveTo>
                  <a:lnTo>
                    <a:pt x="6" y="72"/>
                  </a:lnTo>
                  <a:lnTo>
                    <a:pt x="0" y="4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12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54" y="7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" name="Group 285"/>
          <p:cNvGrpSpPr>
            <a:grpSpLocks/>
          </p:cNvGrpSpPr>
          <p:nvPr/>
        </p:nvGrpSpPr>
        <p:grpSpPr bwMode="auto">
          <a:xfrm>
            <a:off x="5217455" y="512499"/>
            <a:ext cx="2664587" cy="2621231"/>
            <a:chOff x="1104" y="960"/>
            <a:chExt cx="3313" cy="2349"/>
          </a:xfrm>
        </p:grpSpPr>
        <p:sp>
          <p:nvSpPr>
            <p:cNvPr id="290" name="Line 286"/>
            <p:cNvSpPr>
              <a:spLocks noChangeShapeType="1"/>
            </p:cNvSpPr>
            <p:nvPr/>
          </p:nvSpPr>
          <p:spPr bwMode="auto">
            <a:xfrm>
              <a:off x="1296" y="187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1" name="Picture 2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" t="3868" r="7166" b="10921"/>
            <a:stretch>
              <a:fillRect/>
            </a:stretch>
          </p:blipFill>
          <p:spPr bwMode="auto">
            <a:xfrm>
              <a:off x="1200" y="1152"/>
              <a:ext cx="3169" cy="2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92" name="Object 288"/>
            <p:cNvGraphicFramePr>
              <a:graphicFrameLocks noChangeAspect="1"/>
            </p:cNvGraphicFramePr>
            <p:nvPr/>
          </p:nvGraphicFramePr>
          <p:xfrm>
            <a:off x="1536" y="2016"/>
            <a:ext cx="28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7646" imgH="228402" progId="Equation.DSMT4">
                    <p:embed/>
                  </p:oleObj>
                </mc:Choice>
                <mc:Fallback>
                  <p:oleObj name="Equation" r:id="rId4" imgW="177646" imgH="228402" progId="Equation.DSMT4">
                    <p:embed/>
                    <p:pic>
                      <p:nvPicPr>
                        <p:cNvPr id="292" name="Object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016"/>
                          <a:ext cx="28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3" name="Object 289"/>
            <p:cNvGraphicFramePr>
              <a:graphicFrameLocks noChangeAspect="1"/>
            </p:cNvGraphicFramePr>
            <p:nvPr/>
          </p:nvGraphicFramePr>
          <p:xfrm>
            <a:off x="3744" y="1920"/>
            <a:ext cx="30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293" name="Object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920"/>
                          <a:ext cx="30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4" name="Object 290"/>
            <p:cNvGraphicFramePr>
              <a:graphicFrameLocks noChangeAspect="1"/>
            </p:cNvGraphicFramePr>
            <p:nvPr/>
          </p:nvGraphicFramePr>
          <p:xfrm>
            <a:off x="2544" y="960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0335" imgH="164957" progId="Equation.DSMT4">
                    <p:embed/>
                  </p:oleObj>
                </mc:Choice>
                <mc:Fallback>
                  <p:oleObj name="Equation" r:id="rId8" imgW="190335" imgH="164957" progId="Equation.DSMT4">
                    <p:embed/>
                    <p:pic>
                      <p:nvPicPr>
                        <p:cNvPr id="294" name="Object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960"/>
                          <a:ext cx="30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5" name="Object 291"/>
            <p:cNvGraphicFramePr>
              <a:graphicFrameLocks noChangeAspect="1"/>
            </p:cNvGraphicFramePr>
            <p:nvPr/>
          </p:nvGraphicFramePr>
          <p:xfrm>
            <a:off x="2160" y="1632"/>
            <a:ext cx="18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295" name="Object 2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632"/>
                          <a:ext cx="180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6" name="Object 292"/>
            <p:cNvGraphicFramePr>
              <a:graphicFrameLocks noChangeAspect="1"/>
            </p:cNvGraphicFramePr>
            <p:nvPr/>
          </p:nvGraphicFramePr>
          <p:xfrm>
            <a:off x="3216" y="2592"/>
            <a:ext cx="18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296" name="Object 2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592"/>
                          <a:ext cx="180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" name="Object 293"/>
            <p:cNvGraphicFramePr>
              <a:graphicFrameLocks noChangeAspect="1"/>
            </p:cNvGraphicFramePr>
            <p:nvPr/>
          </p:nvGraphicFramePr>
          <p:xfrm>
            <a:off x="1104" y="1680"/>
            <a:ext cx="314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7646" imgH="571004" progId="Equation.DSMT4">
                    <p:embed/>
                  </p:oleObj>
                </mc:Choice>
                <mc:Fallback>
                  <p:oleObj name="Equation" r:id="rId13" imgW="177646" imgH="571004" progId="Equation.DSMT4">
                    <p:embed/>
                    <p:pic>
                      <p:nvPicPr>
                        <p:cNvPr id="297" name="Object 2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680"/>
                          <a:ext cx="314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8" name="Object 294"/>
            <p:cNvGraphicFramePr>
              <a:graphicFrameLocks noChangeAspect="1"/>
            </p:cNvGraphicFramePr>
            <p:nvPr/>
          </p:nvGraphicFramePr>
          <p:xfrm>
            <a:off x="4080" y="1728"/>
            <a:ext cx="337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417" imgH="571252" progId="Equation.DSMT4">
                    <p:embed/>
                  </p:oleObj>
                </mc:Choice>
                <mc:Fallback>
                  <p:oleObj name="Equation" r:id="rId15" imgW="190417" imgH="571252" progId="Equation.DSMT4">
                    <p:embed/>
                    <p:pic>
                      <p:nvPicPr>
                        <p:cNvPr id="298" name="Object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728"/>
                          <a:ext cx="337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" name="Object 295"/>
            <p:cNvGraphicFramePr>
              <a:graphicFrameLocks noChangeAspect="1"/>
            </p:cNvGraphicFramePr>
            <p:nvPr/>
          </p:nvGraphicFramePr>
          <p:xfrm>
            <a:off x="1536" y="960"/>
            <a:ext cx="224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90" imgH="228402" progId="Equation.DSMT4">
                    <p:embed/>
                  </p:oleObj>
                </mc:Choice>
                <mc:Fallback>
                  <p:oleObj name="Equation" r:id="rId17" imgW="126890" imgH="228402" progId="Equation.DSMT4">
                    <p:embed/>
                    <p:pic>
                      <p:nvPicPr>
                        <p:cNvPr id="299" name="Object 2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960"/>
                          <a:ext cx="224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0" name="Object 296"/>
            <p:cNvGraphicFramePr>
              <a:graphicFrameLocks noChangeAspect="1"/>
            </p:cNvGraphicFramePr>
            <p:nvPr/>
          </p:nvGraphicFramePr>
          <p:xfrm>
            <a:off x="3696" y="1008"/>
            <a:ext cx="246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39700" imgH="228600" progId="Equation.DSMT4">
                    <p:embed/>
                  </p:oleObj>
                </mc:Choice>
                <mc:Fallback>
                  <p:oleObj name="Equation" r:id="rId19" imgW="139700" imgH="228600" progId="Equation.DSMT4">
                    <p:embed/>
                    <p:pic>
                      <p:nvPicPr>
                        <p:cNvPr id="300" name="Object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008"/>
                          <a:ext cx="246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1" name="Line 297"/>
            <p:cNvSpPr>
              <a:spLocks noChangeShapeType="1"/>
            </p:cNvSpPr>
            <p:nvPr/>
          </p:nvSpPr>
          <p:spPr bwMode="auto">
            <a:xfrm>
              <a:off x="1344" y="1392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298"/>
            <p:cNvSpPr>
              <a:spLocks noChangeShapeType="1"/>
            </p:cNvSpPr>
            <p:nvPr/>
          </p:nvSpPr>
          <p:spPr bwMode="auto">
            <a:xfrm flipH="1">
              <a:off x="3552" y="1392"/>
              <a:ext cx="5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3" name="Object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71380"/>
              </p:ext>
            </p:extLst>
          </p:nvPr>
        </p:nvGraphicFramePr>
        <p:xfrm>
          <a:off x="8236481" y="237316"/>
          <a:ext cx="3920059" cy="248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82700" imgH="812800" progId="Equation.3">
                  <p:embed/>
                </p:oleObj>
              </mc:Choice>
              <mc:Fallback>
                <p:oleObj name="Equation" r:id="rId21" imgW="1282700" imgH="812800" progId="Equation.3">
                  <p:embed/>
                  <p:pic>
                    <p:nvPicPr>
                      <p:cNvPr id="303" name="Object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6481" y="237316"/>
                        <a:ext cx="3920059" cy="2482047"/>
                      </a:xfrm>
                      <a:prstGeom prst="rect">
                        <a:avLst/>
                      </a:prstGeom>
                      <a:noFill/>
                      <a:ln w="63500" cmpd="thickThin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" name="Object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84364"/>
              </p:ext>
            </p:extLst>
          </p:nvPr>
        </p:nvGraphicFramePr>
        <p:xfrm>
          <a:off x="753269" y="4036218"/>
          <a:ext cx="6893512" cy="28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3" imgW="3341520" imgH="1194480" progId="Word.Picture.8">
                  <p:embed/>
                </p:oleObj>
              </mc:Choice>
              <mc:Fallback>
                <p:oleObj name="Picture" r:id="rId23" imgW="3341520" imgH="1194480" progId="Word.Picture.8">
                  <p:embed/>
                  <p:pic>
                    <p:nvPicPr>
                      <p:cNvPr id="304" name="Object 1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69" y="4036218"/>
                        <a:ext cx="6893512" cy="2821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" name="Rectangle 304"/>
          <p:cNvSpPr/>
          <p:nvPr/>
        </p:nvSpPr>
        <p:spPr>
          <a:xfrm>
            <a:off x="5657918" y="3451509"/>
            <a:ext cx="6429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الأشارة سالبة تعني الجهد المتبادل يساعد التيار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6" name="Object 1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192989"/>
              </p:ext>
            </p:extLst>
          </p:nvPr>
        </p:nvGraphicFramePr>
        <p:xfrm>
          <a:off x="8236481" y="4930026"/>
          <a:ext cx="353218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3000" imgH="457200" progId="Equation.3">
                  <p:embed/>
                </p:oleObj>
              </mc:Choice>
              <mc:Fallback>
                <p:oleObj name="Equation" r:id="rId25" imgW="1143000" imgH="457200" progId="Equation.3">
                  <p:embed/>
                  <p:pic>
                    <p:nvPicPr>
                      <p:cNvPr id="306" name="Object 1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6481" y="4930026"/>
                        <a:ext cx="3532187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602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0574" y="0"/>
            <a:ext cx="114014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Analyze Circuits Involving Mutual Inductance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frequency domain circuit shown. </a:t>
            </a: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KVL to coil 1 gives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908" y="1241108"/>
            <a:ext cx="6260091" cy="246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4" y="1643511"/>
            <a:ext cx="4610101" cy="1055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6" y="3261809"/>
            <a:ext cx="3852863" cy="857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868" y="2698640"/>
            <a:ext cx="5300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KVL to coil 1 gives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91611" y="4221067"/>
            <a:ext cx="11500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above two equations can be written in the frequency domain as: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4" y="5522900"/>
            <a:ext cx="6202082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03" y="0"/>
            <a:ext cx="7231454" cy="2814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3800504"/>
            <a:ext cx="5983818" cy="656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2" y="5602602"/>
            <a:ext cx="5900738" cy="7124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438" y="3012410"/>
            <a:ext cx="1122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applying KVL to coil 1 gives in figure below:-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3438" y="4706715"/>
            <a:ext cx="1106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KVL to coil 2 gives:-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11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086" y="2481648"/>
            <a:ext cx="6157913" cy="2185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513" y="652119"/>
            <a:ext cx="6157913" cy="2229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7711" y="14542"/>
                <a:ext cx="1112520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Example 1:-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Calculate the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phasor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in the circuit</a:t>
                </a:r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b="1" u="sng" dirty="0">
                    <a:solidFill>
                      <a:srgbClr val="FF0000"/>
                    </a:solidFill>
                  </a:rPr>
                  <a:t>Answer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1" y="14542"/>
                <a:ext cx="11125201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425" t="-791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38" y="1091760"/>
            <a:ext cx="5264948" cy="348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36" y="4535964"/>
            <a:ext cx="4845851" cy="1935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5512" y="5157788"/>
            <a:ext cx="6163357" cy="15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40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72144"/>
            <a:ext cx="7072313" cy="6121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0574" y="6037887"/>
            <a:ext cx="1141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Mutually coupled inductors and dot convention: a) series aiding inductors; b) series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opposing inductors.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89185" y="0"/>
            <a:ext cx="5967101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Connection of Coils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584" y="1158358"/>
            <a:ext cx="5326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Series-aiding connection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0583" y="3868221"/>
            <a:ext cx="5435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Series-opposing connection</a:t>
            </a:r>
          </a:p>
        </p:txBody>
      </p:sp>
    </p:spTree>
    <p:extLst>
      <p:ext uri="{BB962C8B-B14F-4D97-AF65-F5344CB8AC3E}">
        <p14:creationId xmlns:p14="http://schemas.microsoft.com/office/powerpoint/2010/main" val="274434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E9617AA-DCF1-468E-ABC0-4F9B066430C2}" type="slidenum">
              <a:rPr lang="en-US" altLang="zh-CN" sz="1400"/>
              <a:pPr eaLnBrk="1" hangingPunct="1"/>
              <a:t>26</a:t>
            </a:fld>
            <a:endParaRPr lang="en-US" altLang="zh-CN" sz="14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477" y="6146"/>
            <a:ext cx="5967101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Connection of Coils</a:t>
            </a:r>
          </a:p>
        </p:txBody>
      </p:sp>
      <p:grpSp>
        <p:nvGrpSpPr>
          <p:cNvPr id="10245" name="Group 150"/>
          <p:cNvGrpSpPr>
            <a:grpSpLocks/>
          </p:cNvGrpSpPr>
          <p:nvPr/>
        </p:nvGrpSpPr>
        <p:grpSpPr bwMode="auto">
          <a:xfrm>
            <a:off x="823621" y="638650"/>
            <a:ext cx="5102389" cy="1333025"/>
            <a:chOff x="695" y="1265"/>
            <a:chExt cx="4369" cy="1355"/>
          </a:xfrm>
        </p:grpSpPr>
        <p:sp>
          <p:nvSpPr>
            <p:cNvPr id="10314" name="Freeform 8"/>
            <p:cNvSpPr>
              <a:spLocks/>
            </p:cNvSpPr>
            <p:nvPr/>
          </p:nvSpPr>
          <p:spPr bwMode="auto">
            <a:xfrm>
              <a:off x="751" y="1816"/>
              <a:ext cx="1720" cy="1"/>
            </a:xfrm>
            <a:custGeom>
              <a:avLst/>
              <a:gdLst>
                <a:gd name="T0" fmla="*/ 0 w 1720"/>
                <a:gd name="T1" fmla="*/ 0 h 1"/>
                <a:gd name="T2" fmla="*/ 1720 w 1720"/>
                <a:gd name="T3" fmla="*/ 0 h 1"/>
                <a:gd name="T4" fmla="*/ 0 w 1720"/>
                <a:gd name="T5" fmla="*/ 0 h 1"/>
                <a:gd name="T6" fmla="*/ 0 w 17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9"/>
            <p:cNvSpPr>
              <a:spLocks noEditPoints="1"/>
            </p:cNvSpPr>
            <p:nvPr/>
          </p:nvSpPr>
          <p:spPr bwMode="auto">
            <a:xfrm>
              <a:off x="2471" y="1816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7 w 817"/>
                <a:gd name="T3" fmla="*/ 0 h 1"/>
                <a:gd name="T4" fmla="*/ 0 w 817"/>
                <a:gd name="T5" fmla="*/ 0 h 1"/>
                <a:gd name="T6" fmla="*/ 0 w 817"/>
                <a:gd name="T7" fmla="*/ 0 h 1"/>
                <a:gd name="T8" fmla="*/ 0 w 817"/>
                <a:gd name="T9" fmla="*/ 0 h 1"/>
                <a:gd name="T10" fmla="*/ 0 w 817"/>
                <a:gd name="T11" fmla="*/ 0 h 1"/>
                <a:gd name="T12" fmla="*/ 0 w 8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">
                  <a:moveTo>
                    <a:pt x="0" y="0"/>
                  </a:moveTo>
                  <a:lnTo>
                    <a:pt x="81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10"/>
            <p:cNvSpPr>
              <a:spLocks noEditPoints="1"/>
            </p:cNvSpPr>
            <p:nvPr/>
          </p:nvSpPr>
          <p:spPr bwMode="auto">
            <a:xfrm>
              <a:off x="3288" y="1816"/>
              <a:ext cx="1720" cy="1"/>
            </a:xfrm>
            <a:custGeom>
              <a:avLst/>
              <a:gdLst>
                <a:gd name="T0" fmla="*/ 0 w 1720"/>
                <a:gd name="T1" fmla="*/ 0 h 1"/>
                <a:gd name="T2" fmla="*/ 1720 w 1720"/>
                <a:gd name="T3" fmla="*/ 0 h 1"/>
                <a:gd name="T4" fmla="*/ 0 w 1720"/>
                <a:gd name="T5" fmla="*/ 0 h 1"/>
                <a:gd name="T6" fmla="*/ 0 w 1720"/>
                <a:gd name="T7" fmla="*/ 0 h 1"/>
                <a:gd name="T8" fmla="*/ 0 w 1720"/>
                <a:gd name="T9" fmla="*/ 0 h 1"/>
                <a:gd name="T10" fmla="*/ 0 w 1720"/>
                <a:gd name="T11" fmla="*/ 0 h 1"/>
                <a:gd name="T12" fmla="*/ 0 w 1720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13"/>
            <p:cNvSpPr>
              <a:spLocks/>
            </p:cNvSpPr>
            <p:nvPr/>
          </p:nvSpPr>
          <p:spPr bwMode="auto">
            <a:xfrm>
              <a:off x="1037" y="1642"/>
              <a:ext cx="392" cy="1"/>
            </a:xfrm>
            <a:custGeom>
              <a:avLst/>
              <a:gdLst>
                <a:gd name="T0" fmla="*/ 0 w 392"/>
                <a:gd name="T1" fmla="*/ 0 h 1"/>
                <a:gd name="T2" fmla="*/ 392 w 392"/>
                <a:gd name="T3" fmla="*/ 0 h 1"/>
                <a:gd name="T4" fmla="*/ 0 w 392"/>
                <a:gd name="T5" fmla="*/ 0 h 1"/>
                <a:gd name="T6" fmla="*/ 0 w 39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2" h="1">
                  <a:moveTo>
                    <a:pt x="0" y="0"/>
                  </a:moveTo>
                  <a:lnTo>
                    <a:pt x="3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14"/>
            <p:cNvSpPr>
              <a:spLocks/>
            </p:cNvSpPr>
            <p:nvPr/>
          </p:nvSpPr>
          <p:spPr bwMode="auto">
            <a:xfrm>
              <a:off x="1394" y="1579"/>
              <a:ext cx="196" cy="118"/>
            </a:xfrm>
            <a:custGeom>
              <a:avLst/>
              <a:gdLst>
                <a:gd name="T0" fmla="*/ 0 w 196"/>
                <a:gd name="T1" fmla="*/ 118 h 118"/>
                <a:gd name="T2" fmla="*/ 196 w 196"/>
                <a:gd name="T3" fmla="*/ 56 h 118"/>
                <a:gd name="T4" fmla="*/ 0 w 196"/>
                <a:gd name="T5" fmla="*/ 0 h 118"/>
                <a:gd name="T6" fmla="*/ 0 w 196"/>
                <a:gd name="T7" fmla="*/ 118 h 118"/>
                <a:gd name="T8" fmla="*/ 0 w 196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118">
                  <a:moveTo>
                    <a:pt x="0" y="118"/>
                  </a:moveTo>
                  <a:lnTo>
                    <a:pt x="196" y="56"/>
                  </a:lnTo>
                  <a:lnTo>
                    <a:pt x="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15"/>
            <p:cNvSpPr>
              <a:spLocks/>
            </p:cNvSpPr>
            <p:nvPr/>
          </p:nvSpPr>
          <p:spPr bwMode="auto">
            <a:xfrm>
              <a:off x="1163" y="1272"/>
              <a:ext cx="84" cy="202"/>
            </a:xfrm>
            <a:custGeom>
              <a:avLst/>
              <a:gdLst>
                <a:gd name="T0" fmla="*/ 84 w 84"/>
                <a:gd name="T1" fmla="*/ 195 h 202"/>
                <a:gd name="T2" fmla="*/ 70 w 84"/>
                <a:gd name="T3" fmla="*/ 195 h 202"/>
                <a:gd name="T4" fmla="*/ 63 w 84"/>
                <a:gd name="T5" fmla="*/ 188 h 202"/>
                <a:gd name="T6" fmla="*/ 63 w 84"/>
                <a:gd name="T7" fmla="*/ 174 h 202"/>
                <a:gd name="T8" fmla="*/ 63 w 84"/>
                <a:gd name="T9" fmla="*/ 28 h 202"/>
                <a:gd name="T10" fmla="*/ 63 w 84"/>
                <a:gd name="T11" fmla="*/ 14 h 202"/>
                <a:gd name="T12" fmla="*/ 70 w 84"/>
                <a:gd name="T13" fmla="*/ 7 h 202"/>
                <a:gd name="T14" fmla="*/ 84 w 84"/>
                <a:gd name="T15" fmla="*/ 7 h 202"/>
                <a:gd name="T16" fmla="*/ 84 w 84"/>
                <a:gd name="T17" fmla="*/ 0 h 202"/>
                <a:gd name="T18" fmla="*/ 0 w 84"/>
                <a:gd name="T19" fmla="*/ 0 h 202"/>
                <a:gd name="T20" fmla="*/ 0 w 84"/>
                <a:gd name="T21" fmla="*/ 7 h 202"/>
                <a:gd name="T22" fmla="*/ 14 w 84"/>
                <a:gd name="T23" fmla="*/ 7 h 202"/>
                <a:gd name="T24" fmla="*/ 21 w 84"/>
                <a:gd name="T25" fmla="*/ 14 h 202"/>
                <a:gd name="T26" fmla="*/ 21 w 84"/>
                <a:gd name="T27" fmla="*/ 28 h 202"/>
                <a:gd name="T28" fmla="*/ 21 w 84"/>
                <a:gd name="T29" fmla="*/ 174 h 202"/>
                <a:gd name="T30" fmla="*/ 21 w 84"/>
                <a:gd name="T31" fmla="*/ 188 h 202"/>
                <a:gd name="T32" fmla="*/ 14 w 84"/>
                <a:gd name="T33" fmla="*/ 195 h 202"/>
                <a:gd name="T34" fmla="*/ 0 w 84"/>
                <a:gd name="T35" fmla="*/ 195 h 202"/>
                <a:gd name="T36" fmla="*/ 0 w 84"/>
                <a:gd name="T37" fmla="*/ 202 h 202"/>
                <a:gd name="T38" fmla="*/ 84 w 84"/>
                <a:gd name="T39" fmla="*/ 202 h 202"/>
                <a:gd name="T40" fmla="*/ 84 w 84"/>
                <a:gd name="T41" fmla="*/ 195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2">
                  <a:moveTo>
                    <a:pt x="84" y="195"/>
                  </a:moveTo>
                  <a:lnTo>
                    <a:pt x="70" y="195"/>
                  </a:lnTo>
                  <a:lnTo>
                    <a:pt x="63" y="188"/>
                  </a:lnTo>
                  <a:lnTo>
                    <a:pt x="63" y="174"/>
                  </a:lnTo>
                  <a:lnTo>
                    <a:pt x="63" y="28"/>
                  </a:lnTo>
                  <a:lnTo>
                    <a:pt x="63" y="14"/>
                  </a:lnTo>
                  <a:lnTo>
                    <a:pt x="70" y="7"/>
                  </a:lnTo>
                  <a:lnTo>
                    <a:pt x="84" y="7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1" y="28"/>
                  </a:lnTo>
                  <a:lnTo>
                    <a:pt x="21" y="174"/>
                  </a:lnTo>
                  <a:lnTo>
                    <a:pt x="21" y="188"/>
                  </a:lnTo>
                  <a:lnTo>
                    <a:pt x="14" y="195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84" y="202"/>
                  </a:lnTo>
                  <a:lnTo>
                    <a:pt x="84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49"/>
            <p:cNvSpPr>
              <a:spLocks/>
            </p:cNvSpPr>
            <p:nvPr/>
          </p:nvSpPr>
          <p:spPr bwMode="auto">
            <a:xfrm>
              <a:off x="4945" y="1746"/>
              <a:ext cx="119" cy="133"/>
            </a:xfrm>
            <a:custGeom>
              <a:avLst/>
              <a:gdLst>
                <a:gd name="T0" fmla="*/ 63 w 119"/>
                <a:gd name="T1" fmla="*/ 133 h 133"/>
                <a:gd name="T2" fmla="*/ 84 w 119"/>
                <a:gd name="T3" fmla="*/ 126 h 133"/>
                <a:gd name="T4" fmla="*/ 105 w 119"/>
                <a:gd name="T5" fmla="*/ 112 h 133"/>
                <a:gd name="T6" fmla="*/ 112 w 119"/>
                <a:gd name="T7" fmla="*/ 91 h 133"/>
                <a:gd name="T8" fmla="*/ 119 w 119"/>
                <a:gd name="T9" fmla="*/ 63 h 133"/>
                <a:gd name="T10" fmla="*/ 112 w 119"/>
                <a:gd name="T11" fmla="*/ 42 h 133"/>
                <a:gd name="T12" fmla="*/ 105 w 119"/>
                <a:gd name="T13" fmla="*/ 21 h 133"/>
                <a:gd name="T14" fmla="*/ 84 w 119"/>
                <a:gd name="T15" fmla="*/ 7 h 133"/>
                <a:gd name="T16" fmla="*/ 63 w 119"/>
                <a:gd name="T17" fmla="*/ 0 h 133"/>
                <a:gd name="T18" fmla="*/ 42 w 119"/>
                <a:gd name="T19" fmla="*/ 7 h 133"/>
                <a:gd name="T20" fmla="*/ 21 w 119"/>
                <a:gd name="T21" fmla="*/ 21 h 133"/>
                <a:gd name="T22" fmla="*/ 7 w 119"/>
                <a:gd name="T23" fmla="*/ 42 h 133"/>
                <a:gd name="T24" fmla="*/ 0 w 119"/>
                <a:gd name="T25" fmla="*/ 63 h 133"/>
                <a:gd name="T26" fmla="*/ 7 w 119"/>
                <a:gd name="T27" fmla="*/ 91 h 133"/>
                <a:gd name="T28" fmla="*/ 21 w 119"/>
                <a:gd name="T29" fmla="*/ 112 h 133"/>
                <a:gd name="T30" fmla="*/ 42 w 119"/>
                <a:gd name="T31" fmla="*/ 126 h 133"/>
                <a:gd name="T32" fmla="*/ 63 w 119"/>
                <a:gd name="T33" fmla="*/ 133 h 133"/>
                <a:gd name="T34" fmla="*/ 63 w 119"/>
                <a:gd name="T35" fmla="*/ 133 h 1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33">
                  <a:moveTo>
                    <a:pt x="63" y="133"/>
                  </a:moveTo>
                  <a:lnTo>
                    <a:pt x="84" y="126"/>
                  </a:lnTo>
                  <a:lnTo>
                    <a:pt x="105" y="112"/>
                  </a:lnTo>
                  <a:lnTo>
                    <a:pt x="112" y="91"/>
                  </a:lnTo>
                  <a:lnTo>
                    <a:pt x="119" y="63"/>
                  </a:lnTo>
                  <a:lnTo>
                    <a:pt x="112" y="42"/>
                  </a:lnTo>
                  <a:lnTo>
                    <a:pt x="105" y="21"/>
                  </a:lnTo>
                  <a:lnTo>
                    <a:pt x="84" y="7"/>
                  </a:lnTo>
                  <a:lnTo>
                    <a:pt x="63" y="0"/>
                  </a:lnTo>
                  <a:lnTo>
                    <a:pt x="42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91"/>
                  </a:lnTo>
                  <a:lnTo>
                    <a:pt x="21" y="112"/>
                  </a:lnTo>
                  <a:lnTo>
                    <a:pt x="42" y="126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50"/>
            <p:cNvSpPr>
              <a:spLocks/>
            </p:cNvSpPr>
            <p:nvPr/>
          </p:nvSpPr>
          <p:spPr bwMode="auto">
            <a:xfrm>
              <a:off x="5008" y="1809"/>
              <a:ext cx="56" cy="70"/>
            </a:xfrm>
            <a:custGeom>
              <a:avLst/>
              <a:gdLst>
                <a:gd name="T0" fmla="*/ 0 w 56"/>
                <a:gd name="T1" fmla="*/ 70 h 70"/>
                <a:gd name="T2" fmla="*/ 21 w 56"/>
                <a:gd name="T3" fmla="*/ 63 h 70"/>
                <a:gd name="T4" fmla="*/ 42 w 56"/>
                <a:gd name="T5" fmla="*/ 49 h 70"/>
                <a:gd name="T6" fmla="*/ 49 w 56"/>
                <a:gd name="T7" fmla="*/ 28 h 70"/>
                <a:gd name="T8" fmla="*/ 56 w 56"/>
                <a:gd name="T9" fmla="*/ 0 h 70"/>
                <a:gd name="T10" fmla="*/ 56 w 56"/>
                <a:gd name="T11" fmla="*/ 0 h 70"/>
                <a:gd name="T12" fmla="*/ 49 w 56"/>
                <a:gd name="T13" fmla="*/ 28 h 70"/>
                <a:gd name="T14" fmla="*/ 42 w 56"/>
                <a:gd name="T15" fmla="*/ 49 h 70"/>
                <a:gd name="T16" fmla="*/ 21 w 56"/>
                <a:gd name="T17" fmla="*/ 63 h 70"/>
                <a:gd name="T18" fmla="*/ 0 w 56"/>
                <a:gd name="T19" fmla="*/ 70 h 70"/>
                <a:gd name="T20" fmla="*/ 0 w 56"/>
                <a:gd name="T21" fmla="*/ 7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0">
                  <a:moveTo>
                    <a:pt x="0" y="70"/>
                  </a:moveTo>
                  <a:lnTo>
                    <a:pt x="21" y="63"/>
                  </a:lnTo>
                  <a:lnTo>
                    <a:pt x="42" y="49"/>
                  </a:lnTo>
                  <a:lnTo>
                    <a:pt x="49" y="28"/>
                  </a:lnTo>
                  <a:lnTo>
                    <a:pt x="56" y="0"/>
                  </a:lnTo>
                  <a:lnTo>
                    <a:pt x="49" y="28"/>
                  </a:lnTo>
                  <a:lnTo>
                    <a:pt x="42" y="49"/>
                  </a:lnTo>
                  <a:lnTo>
                    <a:pt x="21" y="6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51"/>
            <p:cNvSpPr>
              <a:spLocks noEditPoints="1"/>
            </p:cNvSpPr>
            <p:nvPr/>
          </p:nvSpPr>
          <p:spPr bwMode="auto">
            <a:xfrm>
              <a:off x="5008" y="1746"/>
              <a:ext cx="56" cy="63"/>
            </a:xfrm>
            <a:custGeom>
              <a:avLst/>
              <a:gdLst>
                <a:gd name="T0" fmla="*/ 56 w 56"/>
                <a:gd name="T1" fmla="*/ 63 h 63"/>
                <a:gd name="T2" fmla="*/ 49 w 56"/>
                <a:gd name="T3" fmla="*/ 42 h 63"/>
                <a:gd name="T4" fmla="*/ 42 w 56"/>
                <a:gd name="T5" fmla="*/ 21 h 63"/>
                <a:gd name="T6" fmla="*/ 21 w 56"/>
                <a:gd name="T7" fmla="*/ 7 h 63"/>
                <a:gd name="T8" fmla="*/ 0 w 56"/>
                <a:gd name="T9" fmla="*/ 0 h 63"/>
                <a:gd name="T10" fmla="*/ 0 w 56"/>
                <a:gd name="T11" fmla="*/ 0 h 63"/>
                <a:gd name="T12" fmla="*/ 21 w 56"/>
                <a:gd name="T13" fmla="*/ 7 h 63"/>
                <a:gd name="T14" fmla="*/ 42 w 56"/>
                <a:gd name="T15" fmla="*/ 21 h 63"/>
                <a:gd name="T16" fmla="*/ 49 w 56"/>
                <a:gd name="T17" fmla="*/ 42 h 63"/>
                <a:gd name="T18" fmla="*/ 56 w 56"/>
                <a:gd name="T19" fmla="*/ 63 h 63"/>
                <a:gd name="T20" fmla="*/ 56 w 56"/>
                <a:gd name="T21" fmla="*/ 63 h 63"/>
                <a:gd name="T22" fmla="*/ 56 w 56"/>
                <a:gd name="T23" fmla="*/ 63 h 63"/>
                <a:gd name="T24" fmla="*/ 56 w 56"/>
                <a:gd name="T25" fmla="*/ 63 h 63"/>
                <a:gd name="T26" fmla="*/ 56 w 56"/>
                <a:gd name="T27" fmla="*/ 6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lnTo>
                    <a:pt x="49" y="42"/>
                  </a:lnTo>
                  <a:lnTo>
                    <a:pt x="42" y="21"/>
                  </a:lnTo>
                  <a:lnTo>
                    <a:pt x="21" y="7"/>
                  </a:lnTo>
                  <a:lnTo>
                    <a:pt x="0" y="0"/>
                  </a:lnTo>
                  <a:lnTo>
                    <a:pt x="21" y="7"/>
                  </a:lnTo>
                  <a:lnTo>
                    <a:pt x="42" y="21"/>
                  </a:lnTo>
                  <a:lnTo>
                    <a:pt x="49" y="42"/>
                  </a:lnTo>
                  <a:lnTo>
                    <a:pt x="56" y="63"/>
                  </a:lnTo>
                  <a:close/>
                  <a:moveTo>
                    <a:pt x="56" y="63"/>
                  </a:moveTo>
                  <a:lnTo>
                    <a:pt x="56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52"/>
            <p:cNvSpPr>
              <a:spLocks noEditPoints="1"/>
            </p:cNvSpPr>
            <p:nvPr/>
          </p:nvSpPr>
          <p:spPr bwMode="auto">
            <a:xfrm>
              <a:off x="4945" y="1746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42 w 63"/>
                <a:gd name="T3" fmla="*/ 7 h 63"/>
                <a:gd name="T4" fmla="*/ 21 w 63"/>
                <a:gd name="T5" fmla="*/ 21 h 63"/>
                <a:gd name="T6" fmla="*/ 7 w 63"/>
                <a:gd name="T7" fmla="*/ 42 h 63"/>
                <a:gd name="T8" fmla="*/ 0 w 63"/>
                <a:gd name="T9" fmla="*/ 63 h 63"/>
                <a:gd name="T10" fmla="*/ 0 w 63"/>
                <a:gd name="T11" fmla="*/ 63 h 63"/>
                <a:gd name="T12" fmla="*/ 7 w 63"/>
                <a:gd name="T13" fmla="*/ 42 h 63"/>
                <a:gd name="T14" fmla="*/ 21 w 63"/>
                <a:gd name="T15" fmla="*/ 21 h 63"/>
                <a:gd name="T16" fmla="*/ 42 w 63"/>
                <a:gd name="T17" fmla="*/ 7 h 63"/>
                <a:gd name="T18" fmla="*/ 63 w 63"/>
                <a:gd name="T19" fmla="*/ 0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42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21" y="21"/>
                  </a:lnTo>
                  <a:lnTo>
                    <a:pt x="42" y="7"/>
                  </a:lnTo>
                  <a:lnTo>
                    <a:pt x="63" y="0"/>
                  </a:lnTo>
                  <a:close/>
                  <a:moveTo>
                    <a:pt x="63" y="0"/>
                  </a:move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53"/>
            <p:cNvSpPr>
              <a:spLocks noEditPoints="1"/>
            </p:cNvSpPr>
            <p:nvPr/>
          </p:nvSpPr>
          <p:spPr bwMode="auto">
            <a:xfrm>
              <a:off x="4945" y="1809"/>
              <a:ext cx="63" cy="70"/>
            </a:xfrm>
            <a:custGeom>
              <a:avLst/>
              <a:gdLst>
                <a:gd name="T0" fmla="*/ 0 w 63"/>
                <a:gd name="T1" fmla="*/ 0 h 70"/>
                <a:gd name="T2" fmla="*/ 7 w 63"/>
                <a:gd name="T3" fmla="*/ 28 h 70"/>
                <a:gd name="T4" fmla="*/ 21 w 63"/>
                <a:gd name="T5" fmla="*/ 49 h 70"/>
                <a:gd name="T6" fmla="*/ 42 w 63"/>
                <a:gd name="T7" fmla="*/ 63 h 70"/>
                <a:gd name="T8" fmla="*/ 63 w 63"/>
                <a:gd name="T9" fmla="*/ 70 h 70"/>
                <a:gd name="T10" fmla="*/ 63 w 63"/>
                <a:gd name="T11" fmla="*/ 70 h 70"/>
                <a:gd name="T12" fmla="*/ 42 w 63"/>
                <a:gd name="T13" fmla="*/ 63 h 70"/>
                <a:gd name="T14" fmla="*/ 21 w 63"/>
                <a:gd name="T15" fmla="*/ 49 h 70"/>
                <a:gd name="T16" fmla="*/ 7 w 63"/>
                <a:gd name="T17" fmla="*/ 28 h 70"/>
                <a:gd name="T18" fmla="*/ 0 w 63"/>
                <a:gd name="T19" fmla="*/ 0 h 70"/>
                <a:gd name="T20" fmla="*/ 0 w 63"/>
                <a:gd name="T21" fmla="*/ 0 h 70"/>
                <a:gd name="T22" fmla="*/ 0 w 63"/>
                <a:gd name="T23" fmla="*/ 0 h 70"/>
                <a:gd name="T24" fmla="*/ 0 w 63"/>
                <a:gd name="T25" fmla="*/ 0 h 70"/>
                <a:gd name="T26" fmla="*/ 0 w 63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70">
                  <a:moveTo>
                    <a:pt x="0" y="0"/>
                  </a:moveTo>
                  <a:lnTo>
                    <a:pt x="7" y="28"/>
                  </a:lnTo>
                  <a:lnTo>
                    <a:pt x="21" y="49"/>
                  </a:lnTo>
                  <a:lnTo>
                    <a:pt x="42" y="63"/>
                  </a:lnTo>
                  <a:lnTo>
                    <a:pt x="63" y="70"/>
                  </a:lnTo>
                  <a:lnTo>
                    <a:pt x="42" y="63"/>
                  </a:lnTo>
                  <a:lnTo>
                    <a:pt x="21" y="49"/>
                  </a:lnTo>
                  <a:lnTo>
                    <a:pt x="7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54"/>
            <p:cNvSpPr>
              <a:spLocks/>
            </p:cNvSpPr>
            <p:nvPr/>
          </p:nvSpPr>
          <p:spPr bwMode="auto">
            <a:xfrm>
              <a:off x="5008" y="18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61"/>
            <p:cNvSpPr>
              <a:spLocks/>
            </p:cNvSpPr>
            <p:nvPr/>
          </p:nvSpPr>
          <p:spPr bwMode="auto">
            <a:xfrm>
              <a:off x="695" y="1746"/>
              <a:ext cx="119" cy="133"/>
            </a:xfrm>
            <a:custGeom>
              <a:avLst/>
              <a:gdLst>
                <a:gd name="T0" fmla="*/ 56 w 119"/>
                <a:gd name="T1" fmla="*/ 133 h 133"/>
                <a:gd name="T2" fmla="*/ 84 w 119"/>
                <a:gd name="T3" fmla="*/ 126 h 133"/>
                <a:gd name="T4" fmla="*/ 98 w 119"/>
                <a:gd name="T5" fmla="*/ 112 h 133"/>
                <a:gd name="T6" fmla="*/ 112 w 119"/>
                <a:gd name="T7" fmla="*/ 91 h 133"/>
                <a:gd name="T8" fmla="*/ 119 w 119"/>
                <a:gd name="T9" fmla="*/ 63 h 133"/>
                <a:gd name="T10" fmla="*/ 112 w 119"/>
                <a:gd name="T11" fmla="*/ 42 h 133"/>
                <a:gd name="T12" fmla="*/ 98 w 119"/>
                <a:gd name="T13" fmla="*/ 21 h 133"/>
                <a:gd name="T14" fmla="*/ 84 w 119"/>
                <a:gd name="T15" fmla="*/ 7 h 133"/>
                <a:gd name="T16" fmla="*/ 56 w 119"/>
                <a:gd name="T17" fmla="*/ 0 h 133"/>
                <a:gd name="T18" fmla="*/ 35 w 119"/>
                <a:gd name="T19" fmla="*/ 7 h 133"/>
                <a:gd name="T20" fmla="*/ 21 w 119"/>
                <a:gd name="T21" fmla="*/ 21 h 133"/>
                <a:gd name="T22" fmla="*/ 7 w 119"/>
                <a:gd name="T23" fmla="*/ 42 h 133"/>
                <a:gd name="T24" fmla="*/ 0 w 119"/>
                <a:gd name="T25" fmla="*/ 63 h 133"/>
                <a:gd name="T26" fmla="*/ 7 w 119"/>
                <a:gd name="T27" fmla="*/ 91 h 133"/>
                <a:gd name="T28" fmla="*/ 21 w 119"/>
                <a:gd name="T29" fmla="*/ 112 h 133"/>
                <a:gd name="T30" fmla="*/ 35 w 119"/>
                <a:gd name="T31" fmla="*/ 126 h 133"/>
                <a:gd name="T32" fmla="*/ 56 w 119"/>
                <a:gd name="T33" fmla="*/ 133 h 133"/>
                <a:gd name="T34" fmla="*/ 56 w 119"/>
                <a:gd name="T35" fmla="*/ 133 h 1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33">
                  <a:moveTo>
                    <a:pt x="56" y="133"/>
                  </a:moveTo>
                  <a:lnTo>
                    <a:pt x="84" y="126"/>
                  </a:lnTo>
                  <a:lnTo>
                    <a:pt x="98" y="112"/>
                  </a:lnTo>
                  <a:lnTo>
                    <a:pt x="112" y="91"/>
                  </a:lnTo>
                  <a:lnTo>
                    <a:pt x="119" y="63"/>
                  </a:lnTo>
                  <a:lnTo>
                    <a:pt x="112" y="42"/>
                  </a:lnTo>
                  <a:lnTo>
                    <a:pt x="98" y="21"/>
                  </a:lnTo>
                  <a:lnTo>
                    <a:pt x="84" y="7"/>
                  </a:lnTo>
                  <a:lnTo>
                    <a:pt x="56" y="0"/>
                  </a:lnTo>
                  <a:lnTo>
                    <a:pt x="35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91"/>
                  </a:lnTo>
                  <a:lnTo>
                    <a:pt x="21" y="112"/>
                  </a:lnTo>
                  <a:lnTo>
                    <a:pt x="35" y="126"/>
                  </a:lnTo>
                  <a:lnTo>
                    <a:pt x="5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62"/>
            <p:cNvSpPr>
              <a:spLocks/>
            </p:cNvSpPr>
            <p:nvPr/>
          </p:nvSpPr>
          <p:spPr bwMode="auto">
            <a:xfrm>
              <a:off x="751" y="1809"/>
              <a:ext cx="63" cy="70"/>
            </a:xfrm>
            <a:custGeom>
              <a:avLst/>
              <a:gdLst>
                <a:gd name="T0" fmla="*/ 0 w 63"/>
                <a:gd name="T1" fmla="*/ 70 h 70"/>
                <a:gd name="T2" fmla="*/ 28 w 63"/>
                <a:gd name="T3" fmla="*/ 63 h 70"/>
                <a:gd name="T4" fmla="*/ 42 w 63"/>
                <a:gd name="T5" fmla="*/ 49 h 70"/>
                <a:gd name="T6" fmla="*/ 56 w 63"/>
                <a:gd name="T7" fmla="*/ 28 h 70"/>
                <a:gd name="T8" fmla="*/ 63 w 63"/>
                <a:gd name="T9" fmla="*/ 0 h 70"/>
                <a:gd name="T10" fmla="*/ 63 w 63"/>
                <a:gd name="T11" fmla="*/ 0 h 70"/>
                <a:gd name="T12" fmla="*/ 56 w 63"/>
                <a:gd name="T13" fmla="*/ 28 h 70"/>
                <a:gd name="T14" fmla="*/ 42 w 63"/>
                <a:gd name="T15" fmla="*/ 49 h 70"/>
                <a:gd name="T16" fmla="*/ 28 w 63"/>
                <a:gd name="T17" fmla="*/ 63 h 70"/>
                <a:gd name="T18" fmla="*/ 0 w 63"/>
                <a:gd name="T19" fmla="*/ 70 h 70"/>
                <a:gd name="T20" fmla="*/ 0 w 63"/>
                <a:gd name="T21" fmla="*/ 7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0">
                  <a:moveTo>
                    <a:pt x="0" y="70"/>
                  </a:moveTo>
                  <a:lnTo>
                    <a:pt x="28" y="63"/>
                  </a:lnTo>
                  <a:lnTo>
                    <a:pt x="42" y="49"/>
                  </a:lnTo>
                  <a:lnTo>
                    <a:pt x="56" y="28"/>
                  </a:lnTo>
                  <a:lnTo>
                    <a:pt x="63" y="0"/>
                  </a:lnTo>
                  <a:lnTo>
                    <a:pt x="56" y="28"/>
                  </a:lnTo>
                  <a:lnTo>
                    <a:pt x="42" y="49"/>
                  </a:lnTo>
                  <a:lnTo>
                    <a:pt x="28" y="6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63"/>
            <p:cNvSpPr>
              <a:spLocks noEditPoints="1"/>
            </p:cNvSpPr>
            <p:nvPr/>
          </p:nvSpPr>
          <p:spPr bwMode="auto">
            <a:xfrm>
              <a:off x="751" y="1746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56 w 63"/>
                <a:gd name="T3" fmla="*/ 42 h 63"/>
                <a:gd name="T4" fmla="*/ 42 w 63"/>
                <a:gd name="T5" fmla="*/ 21 h 63"/>
                <a:gd name="T6" fmla="*/ 28 w 63"/>
                <a:gd name="T7" fmla="*/ 7 h 63"/>
                <a:gd name="T8" fmla="*/ 0 w 63"/>
                <a:gd name="T9" fmla="*/ 0 h 63"/>
                <a:gd name="T10" fmla="*/ 0 w 63"/>
                <a:gd name="T11" fmla="*/ 0 h 63"/>
                <a:gd name="T12" fmla="*/ 28 w 63"/>
                <a:gd name="T13" fmla="*/ 7 h 63"/>
                <a:gd name="T14" fmla="*/ 42 w 63"/>
                <a:gd name="T15" fmla="*/ 21 h 63"/>
                <a:gd name="T16" fmla="*/ 56 w 63"/>
                <a:gd name="T17" fmla="*/ 42 h 63"/>
                <a:gd name="T18" fmla="*/ 63 w 63"/>
                <a:gd name="T19" fmla="*/ 63 h 63"/>
                <a:gd name="T20" fmla="*/ 63 w 63"/>
                <a:gd name="T21" fmla="*/ 63 h 63"/>
                <a:gd name="T22" fmla="*/ 63 w 63"/>
                <a:gd name="T23" fmla="*/ 63 h 63"/>
                <a:gd name="T24" fmla="*/ 63 w 63"/>
                <a:gd name="T25" fmla="*/ 63 h 63"/>
                <a:gd name="T26" fmla="*/ 63 w 63"/>
                <a:gd name="T27" fmla="*/ 6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56" y="42"/>
                  </a:lnTo>
                  <a:lnTo>
                    <a:pt x="42" y="21"/>
                  </a:lnTo>
                  <a:lnTo>
                    <a:pt x="28" y="7"/>
                  </a:lnTo>
                  <a:lnTo>
                    <a:pt x="0" y="0"/>
                  </a:lnTo>
                  <a:lnTo>
                    <a:pt x="28" y="7"/>
                  </a:lnTo>
                  <a:lnTo>
                    <a:pt x="42" y="21"/>
                  </a:lnTo>
                  <a:lnTo>
                    <a:pt x="56" y="42"/>
                  </a:lnTo>
                  <a:lnTo>
                    <a:pt x="63" y="63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64"/>
            <p:cNvSpPr>
              <a:spLocks noEditPoints="1"/>
            </p:cNvSpPr>
            <p:nvPr/>
          </p:nvSpPr>
          <p:spPr bwMode="auto">
            <a:xfrm>
              <a:off x="695" y="1746"/>
              <a:ext cx="56" cy="63"/>
            </a:xfrm>
            <a:custGeom>
              <a:avLst/>
              <a:gdLst>
                <a:gd name="T0" fmla="*/ 56 w 56"/>
                <a:gd name="T1" fmla="*/ 0 h 63"/>
                <a:gd name="T2" fmla="*/ 35 w 56"/>
                <a:gd name="T3" fmla="*/ 7 h 63"/>
                <a:gd name="T4" fmla="*/ 21 w 56"/>
                <a:gd name="T5" fmla="*/ 21 h 63"/>
                <a:gd name="T6" fmla="*/ 7 w 56"/>
                <a:gd name="T7" fmla="*/ 42 h 63"/>
                <a:gd name="T8" fmla="*/ 0 w 56"/>
                <a:gd name="T9" fmla="*/ 63 h 63"/>
                <a:gd name="T10" fmla="*/ 0 w 56"/>
                <a:gd name="T11" fmla="*/ 63 h 63"/>
                <a:gd name="T12" fmla="*/ 7 w 56"/>
                <a:gd name="T13" fmla="*/ 42 h 63"/>
                <a:gd name="T14" fmla="*/ 21 w 56"/>
                <a:gd name="T15" fmla="*/ 21 h 63"/>
                <a:gd name="T16" fmla="*/ 35 w 56"/>
                <a:gd name="T17" fmla="*/ 7 h 63"/>
                <a:gd name="T18" fmla="*/ 56 w 56"/>
                <a:gd name="T19" fmla="*/ 0 h 63"/>
                <a:gd name="T20" fmla="*/ 56 w 56"/>
                <a:gd name="T21" fmla="*/ 0 h 63"/>
                <a:gd name="T22" fmla="*/ 56 w 56"/>
                <a:gd name="T23" fmla="*/ 0 h 63"/>
                <a:gd name="T24" fmla="*/ 56 w 56"/>
                <a:gd name="T25" fmla="*/ 0 h 63"/>
                <a:gd name="T26" fmla="*/ 56 w 56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63">
                  <a:moveTo>
                    <a:pt x="56" y="0"/>
                  </a:moveTo>
                  <a:lnTo>
                    <a:pt x="35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65"/>
            <p:cNvSpPr>
              <a:spLocks noEditPoints="1"/>
            </p:cNvSpPr>
            <p:nvPr/>
          </p:nvSpPr>
          <p:spPr bwMode="auto">
            <a:xfrm>
              <a:off x="695" y="1809"/>
              <a:ext cx="56" cy="70"/>
            </a:xfrm>
            <a:custGeom>
              <a:avLst/>
              <a:gdLst>
                <a:gd name="T0" fmla="*/ 0 w 56"/>
                <a:gd name="T1" fmla="*/ 0 h 70"/>
                <a:gd name="T2" fmla="*/ 7 w 56"/>
                <a:gd name="T3" fmla="*/ 28 h 70"/>
                <a:gd name="T4" fmla="*/ 21 w 56"/>
                <a:gd name="T5" fmla="*/ 49 h 70"/>
                <a:gd name="T6" fmla="*/ 35 w 56"/>
                <a:gd name="T7" fmla="*/ 63 h 70"/>
                <a:gd name="T8" fmla="*/ 56 w 56"/>
                <a:gd name="T9" fmla="*/ 70 h 70"/>
                <a:gd name="T10" fmla="*/ 56 w 56"/>
                <a:gd name="T11" fmla="*/ 70 h 70"/>
                <a:gd name="T12" fmla="*/ 35 w 56"/>
                <a:gd name="T13" fmla="*/ 63 h 70"/>
                <a:gd name="T14" fmla="*/ 21 w 56"/>
                <a:gd name="T15" fmla="*/ 49 h 70"/>
                <a:gd name="T16" fmla="*/ 7 w 56"/>
                <a:gd name="T17" fmla="*/ 28 h 70"/>
                <a:gd name="T18" fmla="*/ 0 w 56"/>
                <a:gd name="T19" fmla="*/ 0 h 70"/>
                <a:gd name="T20" fmla="*/ 0 w 56"/>
                <a:gd name="T21" fmla="*/ 0 h 70"/>
                <a:gd name="T22" fmla="*/ 0 w 56"/>
                <a:gd name="T23" fmla="*/ 0 h 70"/>
                <a:gd name="T24" fmla="*/ 0 w 56"/>
                <a:gd name="T25" fmla="*/ 0 h 70"/>
                <a:gd name="T26" fmla="*/ 0 w 56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70">
                  <a:moveTo>
                    <a:pt x="0" y="0"/>
                  </a:moveTo>
                  <a:lnTo>
                    <a:pt x="7" y="28"/>
                  </a:lnTo>
                  <a:lnTo>
                    <a:pt x="21" y="49"/>
                  </a:lnTo>
                  <a:lnTo>
                    <a:pt x="35" y="63"/>
                  </a:lnTo>
                  <a:lnTo>
                    <a:pt x="56" y="70"/>
                  </a:lnTo>
                  <a:lnTo>
                    <a:pt x="35" y="63"/>
                  </a:lnTo>
                  <a:lnTo>
                    <a:pt x="21" y="49"/>
                  </a:lnTo>
                  <a:lnTo>
                    <a:pt x="7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66"/>
            <p:cNvSpPr>
              <a:spLocks/>
            </p:cNvSpPr>
            <p:nvPr/>
          </p:nvSpPr>
          <p:spPr bwMode="auto">
            <a:xfrm>
              <a:off x="751" y="18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69"/>
            <p:cNvSpPr>
              <a:spLocks/>
            </p:cNvSpPr>
            <p:nvPr/>
          </p:nvSpPr>
          <p:spPr bwMode="auto">
            <a:xfrm>
              <a:off x="1988" y="1265"/>
              <a:ext cx="147" cy="202"/>
            </a:xfrm>
            <a:custGeom>
              <a:avLst/>
              <a:gdLst>
                <a:gd name="T0" fmla="*/ 105 w 147"/>
                <a:gd name="T1" fmla="*/ 0 h 202"/>
                <a:gd name="T2" fmla="*/ 35 w 147"/>
                <a:gd name="T3" fmla="*/ 0 h 202"/>
                <a:gd name="T4" fmla="*/ 35 w 147"/>
                <a:gd name="T5" fmla="*/ 7 h 202"/>
                <a:gd name="T6" fmla="*/ 49 w 147"/>
                <a:gd name="T7" fmla="*/ 7 h 202"/>
                <a:gd name="T8" fmla="*/ 56 w 147"/>
                <a:gd name="T9" fmla="*/ 21 h 202"/>
                <a:gd name="T10" fmla="*/ 56 w 147"/>
                <a:gd name="T11" fmla="*/ 28 h 202"/>
                <a:gd name="T12" fmla="*/ 56 w 147"/>
                <a:gd name="T13" fmla="*/ 35 h 202"/>
                <a:gd name="T14" fmla="*/ 21 w 147"/>
                <a:gd name="T15" fmla="*/ 174 h 202"/>
                <a:gd name="T16" fmla="*/ 14 w 147"/>
                <a:gd name="T17" fmla="*/ 188 h 202"/>
                <a:gd name="T18" fmla="*/ 0 w 147"/>
                <a:gd name="T19" fmla="*/ 195 h 202"/>
                <a:gd name="T20" fmla="*/ 0 w 147"/>
                <a:gd name="T21" fmla="*/ 202 h 202"/>
                <a:gd name="T22" fmla="*/ 133 w 147"/>
                <a:gd name="T23" fmla="*/ 202 h 202"/>
                <a:gd name="T24" fmla="*/ 147 w 147"/>
                <a:gd name="T25" fmla="*/ 146 h 202"/>
                <a:gd name="T26" fmla="*/ 140 w 147"/>
                <a:gd name="T27" fmla="*/ 146 h 202"/>
                <a:gd name="T28" fmla="*/ 126 w 147"/>
                <a:gd name="T29" fmla="*/ 174 h 202"/>
                <a:gd name="T30" fmla="*/ 112 w 147"/>
                <a:gd name="T31" fmla="*/ 181 h 202"/>
                <a:gd name="T32" fmla="*/ 91 w 147"/>
                <a:gd name="T33" fmla="*/ 188 h 202"/>
                <a:gd name="T34" fmla="*/ 70 w 147"/>
                <a:gd name="T35" fmla="*/ 188 h 202"/>
                <a:gd name="T36" fmla="*/ 49 w 147"/>
                <a:gd name="T37" fmla="*/ 188 h 202"/>
                <a:gd name="T38" fmla="*/ 49 w 147"/>
                <a:gd name="T39" fmla="*/ 181 h 202"/>
                <a:gd name="T40" fmla="*/ 49 w 147"/>
                <a:gd name="T41" fmla="*/ 174 h 202"/>
                <a:gd name="T42" fmla="*/ 49 w 147"/>
                <a:gd name="T43" fmla="*/ 160 h 202"/>
                <a:gd name="T44" fmla="*/ 77 w 147"/>
                <a:gd name="T45" fmla="*/ 28 h 202"/>
                <a:gd name="T46" fmla="*/ 84 w 147"/>
                <a:gd name="T47" fmla="*/ 14 h 202"/>
                <a:gd name="T48" fmla="*/ 91 w 147"/>
                <a:gd name="T49" fmla="*/ 7 h 202"/>
                <a:gd name="T50" fmla="*/ 105 w 147"/>
                <a:gd name="T51" fmla="*/ 7 h 202"/>
                <a:gd name="T52" fmla="*/ 105 w 147"/>
                <a:gd name="T53" fmla="*/ 0 h 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7" h="202">
                  <a:moveTo>
                    <a:pt x="105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49" y="7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21" y="174"/>
                  </a:lnTo>
                  <a:lnTo>
                    <a:pt x="14" y="188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133" y="202"/>
                  </a:lnTo>
                  <a:lnTo>
                    <a:pt x="147" y="146"/>
                  </a:lnTo>
                  <a:lnTo>
                    <a:pt x="140" y="146"/>
                  </a:lnTo>
                  <a:lnTo>
                    <a:pt x="126" y="174"/>
                  </a:lnTo>
                  <a:lnTo>
                    <a:pt x="112" y="181"/>
                  </a:lnTo>
                  <a:lnTo>
                    <a:pt x="91" y="188"/>
                  </a:lnTo>
                  <a:lnTo>
                    <a:pt x="70" y="188"/>
                  </a:lnTo>
                  <a:lnTo>
                    <a:pt x="49" y="188"/>
                  </a:lnTo>
                  <a:lnTo>
                    <a:pt x="49" y="181"/>
                  </a:lnTo>
                  <a:lnTo>
                    <a:pt x="49" y="174"/>
                  </a:lnTo>
                  <a:lnTo>
                    <a:pt x="49" y="160"/>
                  </a:lnTo>
                  <a:lnTo>
                    <a:pt x="77" y="28"/>
                  </a:lnTo>
                  <a:lnTo>
                    <a:pt x="84" y="14"/>
                  </a:lnTo>
                  <a:lnTo>
                    <a:pt x="91" y="7"/>
                  </a:lnTo>
                  <a:lnTo>
                    <a:pt x="105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71"/>
            <p:cNvSpPr>
              <a:spLocks/>
            </p:cNvSpPr>
            <p:nvPr/>
          </p:nvSpPr>
          <p:spPr bwMode="auto">
            <a:xfrm>
              <a:off x="1848" y="1753"/>
              <a:ext cx="525" cy="119"/>
            </a:xfrm>
            <a:custGeom>
              <a:avLst/>
              <a:gdLst>
                <a:gd name="T0" fmla="*/ 525 w 525"/>
                <a:gd name="T1" fmla="*/ 119 h 119"/>
                <a:gd name="T2" fmla="*/ 525 w 525"/>
                <a:gd name="T3" fmla="*/ 0 h 119"/>
                <a:gd name="T4" fmla="*/ 0 w 525"/>
                <a:gd name="T5" fmla="*/ 0 h 119"/>
                <a:gd name="T6" fmla="*/ 0 w 525"/>
                <a:gd name="T7" fmla="*/ 119 h 119"/>
                <a:gd name="T8" fmla="*/ 525 w 525"/>
                <a:gd name="T9" fmla="*/ 119 h 119"/>
                <a:gd name="T10" fmla="*/ 525 w 525"/>
                <a:gd name="T11" fmla="*/ 119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5" h="119">
                  <a:moveTo>
                    <a:pt x="525" y="119"/>
                  </a:moveTo>
                  <a:lnTo>
                    <a:pt x="525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525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72"/>
            <p:cNvSpPr>
              <a:spLocks/>
            </p:cNvSpPr>
            <p:nvPr/>
          </p:nvSpPr>
          <p:spPr bwMode="auto">
            <a:xfrm>
              <a:off x="1848" y="1683"/>
              <a:ext cx="84" cy="126"/>
            </a:xfrm>
            <a:custGeom>
              <a:avLst/>
              <a:gdLst>
                <a:gd name="T0" fmla="*/ 0 w 84"/>
                <a:gd name="T1" fmla="*/ 126 h 126"/>
                <a:gd name="T2" fmla="*/ 7 w 84"/>
                <a:gd name="T3" fmla="*/ 77 h 126"/>
                <a:gd name="T4" fmla="*/ 28 w 84"/>
                <a:gd name="T5" fmla="*/ 35 h 126"/>
                <a:gd name="T6" fmla="*/ 56 w 84"/>
                <a:gd name="T7" fmla="*/ 7 h 126"/>
                <a:gd name="T8" fmla="*/ 84 w 84"/>
                <a:gd name="T9" fmla="*/ 0 h 126"/>
                <a:gd name="T10" fmla="*/ 84 w 84"/>
                <a:gd name="T11" fmla="*/ 0 h 126"/>
                <a:gd name="T12" fmla="*/ 56 w 84"/>
                <a:gd name="T13" fmla="*/ 7 h 126"/>
                <a:gd name="T14" fmla="*/ 28 w 84"/>
                <a:gd name="T15" fmla="*/ 35 h 126"/>
                <a:gd name="T16" fmla="*/ 7 w 84"/>
                <a:gd name="T17" fmla="*/ 77 h 126"/>
                <a:gd name="T18" fmla="*/ 0 w 84"/>
                <a:gd name="T19" fmla="*/ 126 h 126"/>
                <a:gd name="T20" fmla="*/ 0 w 84"/>
                <a:gd name="T21" fmla="*/ 126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7" y="77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73"/>
            <p:cNvSpPr>
              <a:spLocks noEditPoints="1"/>
            </p:cNvSpPr>
            <p:nvPr/>
          </p:nvSpPr>
          <p:spPr bwMode="auto">
            <a:xfrm>
              <a:off x="1932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28 w 84"/>
                <a:gd name="T3" fmla="*/ 7 h 126"/>
                <a:gd name="T4" fmla="*/ 56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56 w 84"/>
                <a:gd name="T15" fmla="*/ 35 h 126"/>
                <a:gd name="T16" fmla="*/ 28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0"/>
                  </a:moveTo>
                  <a:lnTo>
                    <a:pt x="28" y="7"/>
                  </a:lnTo>
                  <a:lnTo>
                    <a:pt x="56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56" y="35"/>
                  </a:lnTo>
                  <a:lnTo>
                    <a:pt x="28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74"/>
            <p:cNvSpPr>
              <a:spLocks noEditPoints="1"/>
            </p:cNvSpPr>
            <p:nvPr/>
          </p:nvSpPr>
          <p:spPr bwMode="auto">
            <a:xfrm>
              <a:off x="1995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75"/>
            <p:cNvSpPr>
              <a:spLocks noEditPoints="1"/>
            </p:cNvSpPr>
            <p:nvPr/>
          </p:nvSpPr>
          <p:spPr bwMode="auto">
            <a:xfrm>
              <a:off x="1967" y="1809"/>
              <a:ext cx="28" cy="91"/>
            </a:xfrm>
            <a:custGeom>
              <a:avLst/>
              <a:gdLst>
                <a:gd name="T0" fmla="*/ 28 w 28"/>
                <a:gd name="T1" fmla="*/ 91 h 91"/>
                <a:gd name="T2" fmla="*/ 7 w 28"/>
                <a:gd name="T3" fmla="*/ 49 h 91"/>
                <a:gd name="T4" fmla="*/ 0 w 28"/>
                <a:gd name="T5" fmla="*/ 0 h 91"/>
                <a:gd name="T6" fmla="*/ 0 w 28"/>
                <a:gd name="T7" fmla="*/ 0 h 91"/>
                <a:gd name="T8" fmla="*/ 7 w 28"/>
                <a:gd name="T9" fmla="*/ 49 h 91"/>
                <a:gd name="T10" fmla="*/ 28 w 28"/>
                <a:gd name="T11" fmla="*/ 91 h 91"/>
                <a:gd name="T12" fmla="*/ 28 w 28"/>
                <a:gd name="T13" fmla="*/ 91 h 91"/>
                <a:gd name="T14" fmla="*/ 28 w 28"/>
                <a:gd name="T15" fmla="*/ 91 h 91"/>
                <a:gd name="T16" fmla="*/ 28 w 28"/>
                <a:gd name="T17" fmla="*/ 91 h 91"/>
                <a:gd name="T18" fmla="*/ 28 w 28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91">
                  <a:moveTo>
                    <a:pt x="28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8" y="91"/>
                  </a:lnTo>
                  <a:close/>
                  <a:moveTo>
                    <a:pt x="28" y="91"/>
                  </a:moveTo>
                  <a:lnTo>
                    <a:pt x="28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76"/>
            <p:cNvSpPr>
              <a:spLocks noEditPoints="1"/>
            </p:cNvSpPr>
            <p:nvPr/>
          </p:nvSpPr>
          <p:spPr bwMode="auto">
            <a:xfrm>
              <a:off x="1967" y="1683"/>
              <a:ext cx="84" cy="126"/>
            </a:xfrm>
            <a:custGeom>
              <a:avLst/>
              <a:gdLst>
                <a:gd name="T0" fmla="*/ 0 w 84"/>
                <a:gd name="T1" fmla="*/ 126 h 126"/>
                <a:gd name="T2" fmla="*/ 7 w 84"/>
                <a:gd name="T3" fmla="*/ 77 h 126"/>
                <a:gd name="T4" fmla="*/ 28 w 84"/>
                <a:gd name="T5" fmla="*/ 35 h 126"/>
                <a:gd name="T6" fmla="*/ 56 w 84"/>
                <a:gd name="T7" fmla="*/ 7 h 126"/>
                <a:gd name="T8" fmla="*/ 84 w 84"/>
                <a:gd name="T9" fmla="*/ 0 h 126"/>
                <a:gd name="T10" fmla="*/ 84 w 84"/>
                <a:gd name="T11" fmla="*/ 0 h 126"/>
                <a:gd name="T12" fmla="*/ 56 w 84"/>
                <a:gd name="T13" fmla="*/ 7 h 126"/>
                <a:gd name="T14" fmla="*/ 28 w 84"/>
                <a:gd name="T15" fmla="*/ 35 h 126"/>
                <a:gd name="T16" fmla="*/ 7 w 84"/>
                <a:gd name="T17" fmla="*/ 77 h 126"/>
                <a:gd name="T18" fmla="*/ 0 w 84"/>
                <a:gd name="T19" fmla="*/ 126 h 126"/>
                <a:gd name="T20" fmla="*/ 0 w 84"/>
                <a:gd name="T21" fmla="*/ 126 h 126"/>
                <a:gd name="T22" fmla="*/ 0 w 84"/>
                <a:gd name="T23" fmla="*/ 126 h 126"/>
                <a:gd name="T24" fmla="*/ 0 w 84"/>
                <a:gd name="T25" fmla="*/ 126 h 126"/>
                <a:gd name="T26" fmla="*/ 0 w 84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77"/>
            <p:cNvSpPr>
              <a:spLocks noEditPoints="1"/>
            </p:cNvSpPr>
            <p:nvPr/>
          </p:nvSpPr>
          <p:spPr bwMode="auto">
            <a:xfrm>
              <a:off x="2051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28 w 84"/>
                <a:gd name="T3" fmla="*/ 7 h 126"/>
                <a:gd name="T4" fmla="*/ 56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63 w 84"/>
                <a:gd name="T15" fmla="*/ 35 h 126"/>
                <a:gd name="T16" fmla="*/ 35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0"/>
                  </a:moveTo>
                  <a:lnTo>
                    <a:pt x="28" y="7"/>
                  </a:lnTo>
                  <a:lnTo>
                    <a:pt x="56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78"/>
            <p:cNvSpPr>
              <a:spLocks noEditPoints="1"/>
            </p:cNvSpPr>
            <p:nvPr/>
          </p:nvSpPr>
          <p:spPr bwMode="auto">
            <a:xfrm>
              <a:off x="2114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79"/>
            <p:cNvSpPr>
              <a:spLocks noEditPoints="1"/>
            </p:cNvSpPr>
            <p:nvPr/>
          </p:nvSpPr>
          <p:spPr bwMode="auto">
            <a:xfrm>
              <a:off x="2086" y="1809"/>
              <a:ext cx="28" cy="91"/>
            </a:xfrm>
            <a:custGeom>
              <a:avLst/>
              <a:gdLst>
                <a:gd name="T0" fmla="*/ 28 w 28"/>
                <a:gd name="T1" fmla="*/ 91 h 91"/>
                <a:gd name="T2" fmla="*/ 14 w 28"/>
                <a:gd name="T3" fmla="*/ 49 h 91"/>
                <a:gd name="T4" fmla="*/ 7 w 28"/>
                <a:gd name="T5" fmla="*/ 0 h 91"/>
                <a:gd name="T6" fmla="*/ 0 w 28"/>
                <a:gd name="T7" fmla="*/ 0 h 91"/>
                <a:gd name="T8" fmla="*/ 7 w 28"/>
                <a:gd name="T9" fmla="*/ 49 h 91"/>
                <a:gd name="T10" fmla="*/ 28 w 28"/>
                <a:gd name="T11" fmla="*/ 91 h 91"/>
                <a:gd name="T12" fmla="*/ 28 w 28"/>
                <a:gd name="T13" fmla="*/ 91 h 91"/>
                <a:gd name="T14" fmla="*/ 28 w 28"/>
                <a:gd name="T15" fmla="*/ 91 h 91"/>
                <a:gd name="T16" fmla="*/ 28 w 28"/>
                <a:gd name="T17" fmla="*/ 91 h 91"/>
                <a:gd name="T18" fmla="*/ 28 w 28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91">
                  <a:moveTo>
                    <a:pt x="28" y="91"/>
                  </a:moveTo>
                  <a:lnTo>
                    <a:pt x="14" y="49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8" y="91"/>
                  </a:lnTo>
                  <a:close/>
                  <a:moveTo>
                    <a:pt x="28" y="91"/>
                  </a:moveTo>
                  <a:lnTo>
                    <a:pt x="28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80"/>
            <p:cNvSpPr>
              <a:spLocks noEditPoints="1"/>
            </p:cNvSpPr>
            <p:nvPr/>
          </p:nvSpPr>
          <p:spPr bwMode="auto">
            <a:xfrm>
              <a:off x="2086" y="1683"/>
              <a:ext cx="84" cy="126"/>
            </a:xfrm>
            <a:custGeom>
              <a:avLst/>
              <a:gdLst>
                <a:gd name="T0" fmla="*/ 0 w 84"/>
                <a:gd name="T1" fmla="*/ 126 h 126"/>
                <a:gd name="T2" fmla="*/ 7 w 84"/>
                <a:gd name="T3" fmla="*/ 77 h 126"/>
                <a:gd name="T4" fmla="*/ 28 w 84"/>
                <a:gd name="T5" fmla="*/ 35 h 126"/>
                <a:gd name="T6" fmla="*/ 56 w 84"/>
                <a:gd name="T7" fmla="*/ 7 h 126"/>
                <a:gd name="T8" fmla="*/ 84 w 84"/>
                <a:gd name="T9" fmla="*/ 0 h 126"/>
                <a:gd name="T10" fmla="*/ 84 w 84"/>
                <a:gd name="T11" fmla="*/ 0 h 126"/>
                <a:gd name="T12" fmla="*/ 56 w 84"/>
                <a:gd name="T13" fmla="*/ 7 h 126"/>
                <a:gd name="T14" fmla="*/ 28 w 84"/>
                <a:gd name="T15" fmla="*/ 35 h 126"/>
                <a:gd name="T16" fmla="*/ 14 w 84"/>
                <a:gd name="T17" fmla="*/ 77 h 126"/>
                <a:gd name="T18" fmla="*/ 7 w 84"/>
                <a:gd name="T19" fmla="*/ 126 h 126"/>
                <a:gd name="T20" fmla="*/ 0 w 84"/>
                <a:gd name="T21" fmla="*/ 126 h 126"/>
                <a:gd name="T22" fmla="*/ 0 w 84"/>
                <a:gd name="T23" fmla="*/ 126 h 126"/>
                <a:gd name="T24" fmla="*/ 0 w 84"/>
                <a:gd name="T25" fmla="*/ 126 h 126"/>
                <a:gd name="T26" fmla="*/ 0 w 84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14" y="77"/>
                  </a:lnTo>
                  <a:lnTo>
                    <a:pt x="7" y="126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81"/>
            <p:cNvSpPr>
              <a:spLocks noEditPoints="1"/>
            </p:cNvSpPr>
            <p:nvPr/>
          </p:nvSpPr>
          <p:spPr bwMode="auto">
            <a:xfrm>
              <a:off x="2170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5 w 84"/>
                <a:gd name="T3" fmla="*/ 7 h 126"/>
                <a:gd name="T4" fmla="*/ 63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63 w 84"/>
                <a:gd name="T15" fmla="*/ 35 h 126"/>
                <a:gd name="T16" fmla="*/ 35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0"/>
                  </a:moveTo>
                  <a:lnTo>
                    <a:pt x="35" y="7"/>
                  </a:lnTo>
                  <a:lnTo>
                    <a:pt x="63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82"/>
            <p:cNvSpPr>
              <a:spLocks noEditPoints="1"/>
            </p:cNvSpPr>
            <p:nvPr/>
          </p:nvSpPr>
          <p:spPr bwMode="auto">
            <a:xfrm>
              <a:off x="2233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83"/>
            <p:cNvSpPr>
              <a:spLocks noEditPoints="1"/>
            </p:cNvSpPr>
            <p:nvPr/>
          </p:nvSpPr>
          <p:spPr bwMode="auto">
            <a:xfrm>
              <a:off x="2212" y="1809"/>
              <a:ext cx="21" cy="91"/>
            </a:xfrm>
            <a:custGeom>
              <a:avLst/>
              <a:gdLst>
                <a:gd name="T0" fmla="*/ 21 w 21"/>
                <a:gd name="T1" fmla="*/ 91 h 91"/>
                <a:gd name="T2" fmla="*/ 7 w 21"/>
                <a:gd name="T3" fmla="*/ 49 h 91"/>
                <a:gd name="T4" fmla="*/ 0 w 21"/>
                <a:gd name="T5" fmla="*/ 0 h 91"/>
                <a:gd name="T6" fmla="*/ 0 w 21"/>
                <a:gd name="T7" fmla="*/ 0 h 91"/>
                <a:gd name="T8" fmla="*/ 7 w 21"/>
                <a:gd name="T9" fmla="*/ 49 h 91"/>
                <a:gd name="T10" fmla="*/ 21 w 21"/>
                <a:gd name="T11" fmla="*/ 91 h 91"/>
                <a:gd name="T12" fmla="*/ 21 w 21"/>
                <a:gd name="T13" fmla="*/ 91 h 91"/>
                <a:gd name="T14" fmla="*/ 21 w 21"/>
                <a:gd name="T15" fmla="*/ 91 h 91"/>
                <a:gd name="T16" fmla="*/ 21 w 21"/>
                <a:gd name="T17" fmla="*/ 91 h 91"/>
                <a:gd name="T18" fmla="*/ 21 w 21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1">
                  <a:moveTo>
                    <a:pt x="21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1" y="91"/>
                  </a:lnTo>
                  <a:close/>
                  <a:moveTo>
                    <a:pt x="21" y="91"/>
                  </a:moveTo>
                  <a:lnTo>
                    <a:pt x="21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84"/>
            <p:cNvSpPr>
              <a:spLocks noEditPoints="1"/>
            </p:cNvSpPr>
            <p:nvPr/>
          </p:nvSpPr>
          <p:spPr bwMode="auto">
            <a:xfrm>
              <a:off x="2212" y="1683"/>
              <a:ext cx="77" cy="126"/>
            </a:xfrm>
            <a:custGeom>
              <a:avLst/>
              <a:gdLst>
                <a:gd name="T0" fmla="*/ 0 w 77"/>
                <a:gd name="T1" fmla="*/ 126 h 126"/>
                <a:gd name="T2" fmla="*/ 7 w 77"/>
                <a:gd name="T3" fmla="*/ 77 h 126"/>
                <a:gd name="T4" fmla="*/ 21 w 77"/>
                <a:gd name="T5" fmla="*/ 35 h 126"/>
                <a:gd name="T6" fmla="*/ 49 w 77"/>
                <a:gd name="T7" fmla="*/ 7 h 126"/>
                <a:gd name="T8" fmla="*/ 77 w 77"/>
                <a:gd name="T9" fmla="*/ 0 h 126"/>
                <a:gd name="T10" fmla="*/ 77 w 77"/>
                <a:gd name="T11" fmla="*/ 0 h 126"/>
                <a:gd name="T12" fmla="*/ 49 w 77"/>
                <a:gd name="T13" fmla="*/ 7 h 126"/>
                <a:gd name="T14" fmla="*/ 21 w 77"/>
                <a:gd name="T15" fmla="*/ 35 h 126"/>
                <a:gd name="T16" fmla="*/ 7 w 77"/>
                <a:gd name="T17" fmla="*/ 77 h 126"/>
                <a:gd name="T18" fmla="*/ 0 w 77"/>
                <a:gd name="T19" fmla="*/ 126 h 126"/>
                <a:gd name="T20" fmla="*/ 0 w 77"/>
                <a:gd name="T21" fmla="*/ 126 h 126"/>
                <a:gd name="T22" fmla="*/ 0 w 77"/>
                <a:gd name="T23" fmla="*/ 126 h 126"/>
                <a:gd name="T24" fmla="*/ 0 w 77"/>
                <a:gd name="T25" fmla="*/ 126 h 126"/>
                <a:gd name="T26" fmla="*/ 0 w 77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126">
                  <a:moveTo>
                    <a:pt x="0" y="126"/>
                  </a:moveTo>
                  <a:lnTo>
                    <a:pt x="7" y="77"/>
                  </a:lnTo>
                  <a:lnTo>
                    <a:pt x="21" y="35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49" y="7"/>
                  </a:lnTo>
                  <a:lnTo>
                    <a:pt x="21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85"/>
            <p:cNvSpPr>
              <a:spLocks noEditPoints="1"/>
            </p:cNvSpPr>
            <p:nvPr/>
          </p:nvSpPr>
          <p:spPr bwMode="auto">
            <a:xfrm>
              <a:off x="2289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5 w 84"/>
                <a:gd name="T3" fmla="*/ 7 h 126"/>
                <a:gd name="T4" fmla="*/ 63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63 w 84"/>
                <a:gd name="T15" fmla="*/ 35 h 126"/>
                <a:gd name="T16" fmla="*/ 35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0"/>
                  </a:moveTo>
                  <a:lnTo>
                    <a:pt x="35" y="7"/>
                  </a:lnTo>
                  <a:lnTo>
                    <a:pt x="63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86"/>
            <p:cNvSpPr>
              <a:spLocks noEditPoints="1"/>
            </p:cNvSpPr>
            <p:nvPr/>
          </p:nvSpPr>
          <p:spPr bwMode="auto">
            <a:xfrm>
              <a:off x="1848" y="1809"/>
              <a:ext cx="525" cy="1"/>
            </a:xfrm>
            <a:custGeom>
              <a:avLst/>
              <a:gdLst>
                <a:gd name="T0" fmla="*/ 0 w 525"/>
                <a:gd name="T1" fmla="*/ 0 h 1"/>
                <a:gd name="T2" fmla="*/ 0 w 525"/>
                <a:gd name="T3" fmla="*/ 0 h 1"/>
                <a:gd name="T4" fmla="*/ 0 w 525"/>
                <a:gd name="T5" fmla="*/ 0 h 1"/>
                <a:gd name="T6" fmla="*/ 525 w 525"/>
                <a:gd name="T7" fmla="*/ 0 h 1"/>
                <a:gd name="T8" fmla="*/ 525 w 525"/>
                <a:gd name="T9" fmla="*/ 0 h 1"/>
                <a:gd name="T10" fmla="*/ 525 w 52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5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525" y="0"/>
                  </a:moveTo>
                  <a:lnTo>
                    <a:pt x="52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87"/>
            <p:cNvSpPr>
              <a:spLocks/>
            </p:cNvSpPr>
            <p:nvPr/>
          </p:nvSpPr>
          <p:spPr bwMode="auto">
            <a:xfrm>
              <a:off x="3526" y="1265"/>
              <a:ext cx="147" cy="202"/>
            </a:xfrm>
            <a:custGeom>
              <a:avLst/>
              <a:gdLst>
                <a:gd name="T0" fmla="*/ 105 w 147"/>
                <a:gd name="T1" fmla="*/ 0 h 202"/>
                <a:gd name="T2" fmla="*/ 35 w 147"/>
                <a:gd name="T3" fmla="*/ 0 h 202"/>
                <a:gd name="T4" fmla="*/ 35 w 147"/>
                <a:gd name="T5" fmla="*/ 7 h 202"/>
                <a:gd name="T6" fmla="*/ 49 w 147"/>
                <a:gd name="T7" fmla="*/ 7 h 202"/>
                <a:gd name="T8" fmla="*/ 56 w 147"/>
                <a:gd name="T9" fmla="*/ 21 h 202"/>
                <a:gd name="T10" fmla="*/ 56 w 147"/>
                <a:gd name="T11" fmla="*/ 28 h 202"/>
                <a:gd name="T12" fmla="*/ 56 w 147"/>
                <a:gd name="T13" fmla="*/ 35 h 202"/>
                <a:gd name="T14" fmla="*/ 21 w 147"/>
                <a:gd name="T15" fmla="*/ 174 h 202"/>
                <a:gd name="T16" fmla="*/ 14 w 147"/>
                <a:gd name="T17" fmla="*/ 188 h 202"/>
                <a:gd name="T18" fmla="*/ 0 w 147"/>
                <a:gd name="T19" fmla="*/ 195 h 202"/>
                <a:gd name="T20" fmla="*/ 0 w 147"/>
                <a:gd name="T21" fmla="*/ 202 h 202"/>
                <a:gd name="T22" fmla="*/ 133 w 147"/>
                <a:gd name="T23" fmla="*/ 202 h 202"/>
                <a:gd name="T24" fmla="*/ 147 w 147"/>
                <a:gd name="T25" fmla="*/ 146 h 202"/>
                <a:gd name="T26" fmla="*/ 140 w 147"/>
                <a:gd name="T27" fmla="*/ 146 h 202"/>
                <a:gd name="T28" fmla="*/ 126 w 147"/>
                <a:gd name="T29" fmla="*/ 174 h 202"/>
                <a:gd name="T30" fmla="*/ 112 w 147"/>
                <a:gd name="T31" fmla="*/ 181 h 202"/>
                <a:gd name="T32" fmla="*/ 98 w 147"/>
                <a:gd name="T33" fmla="*/ 188 h 202"/>
                <a:gd name="T34" fmla="*/ 77 w 147"/>
                <a:gd name="T35" fmla="*/ 188 h 202"/>
                <a:gd name="T36" fmla="*/ 56 w 147"/>
                <a:gd name="T37" fmla="*/ 188 h 202"/>
                <a:gd name="T38" fmla="*/ 49 w 147"/>
                <a:gd name="T39" fmla="*/ 181 h 202"/>
                <a:gd name="T40" fmla="*/ 49 w 147"/>
                <a:gd name="T41" fmla="*/ 174 h 202"/>
                <a:gd name="T42" fmla="*/ 49 w 147"/>
                <a:gd name="T43" fmla="*/ 160 h 202"/>
                <a:gd name="T44" fmla="*/ 84 w 147"/>
                <a:gd name="T45" fmla="*/ 28 h 202"/>
                <a:gd name="T46" fmla="*/ 84 w 147"/>
                <a:gd name="T47" fmla="*/ 14 h 202"/>
                <a:gd name="T48" fmla="*/ 91 w 147"/>
                <a:gd name="T49" fmla="*/ 7 h 202"/>
                <a:gd name="T50" fmla="*/ 105 w 147"/>
                <a:gd name="T51" fmla="*/ 7 h 202"/>
                <a:gd name="T52" fmla="*/ 105 w 147"/>
                <a:gd name="T53" fmla="*/ 0 h 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7" h="202">
                  <a:moveTo>
                    <a:pt x="105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49" y="7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21" y="174"/>
                  </a:lnTo>
                  <a:lnTo>
                    <a:pt x="14" y="188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133" y="202"/>
                  </a:lnTo>
                  <a:lnTo>
                    <a:pt x="147" y="146"/>
                  </a:lnTo>
                  <a:lnTo>
                    <a:pt x="140" y="146"/>
                  </a:lnTo>
                  <a:lnTo>
                    <a:pt x="126" y="174"/>
                  </a:lnTo>
                  <a:lnTo>
                    <a:pt x="112" y="181"/>
                  </a:lnTo>
                  <a:lnTo>
                    <a:pt x="98" y="188"/>
                  </a:lnTo>
                  <a:lnTo>
                    <a:pt x="77" y="188"/>
                  </a:lnTo>
                  <a:lnTo>
                    <a:pt x="56" y="188"/>
                  </a:lnTo>
                  <a:lnTo>
                    <a:pt x="49" y="181"/>
                  </a:lnTo>
                  <a:lnTo>
                    <a:pt x="49" y="174"/>
                  </a:lnTo>
                  <a:lnTo>
                    <a:pt x="49" y="160"/>
                  </a:lnTo>
                  <a:lnTo>
                    <a:pt x="84" y="28"/>
                  </a:lnTo>
                  <a:lnTo>
                    <a:pt x="84" y="14"/>
                  </a:lnTo>
                  <a:lnTo>
                    <a:pt x="91" y="7"/>
                  </a:lnTo>
                  <a:lnTo>
                    <a:pt x="105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0" name="Group 124"/>
            <p:cNvGrpSpPr>
              <a:grpSpLocks/>
            </p:cNvGrpSpPr>
            <p:nvPr/>
          </p:nvGrpSpPr>
          <p:grpSpPr bwMode="auto">
            <a:xfrm>
              <a:off x="3386" y="1683"/>
              <a:ext cx="525" cy="217"/>
              <a:chOff x="3386" y="1683"/>
              <a:chExt cx="525" cy="217"/>
            </a:xfrm>
          </p:grpSpPr>
          <p:sp>
            <p:nvSpPr>
              <p:cNvPr id="10360" name="Freeform 89"/>
              <p:cNvSpPr>
                <a:spLocks/>
              </p:cNvSpPr>
              <p:nvPr/>
            </p:nvSpPr>
            <p:spPr bwMode="auto">
              <a:xfrm>
                <a:off x="3386" y="1753"/>
                <a:ext cx="525" cy="119"/>
              </a:xfrm>
              <a:custGeom>
                <a:avLst/>
                <a:gdLst>
                  <a:gd name="T0" fmla="*/ 525 w 525"/>
                  <a:gd name="T1" fmla="*/ 119 h 119"/>
                  <a:gd name="T2" fmla="*/ 525 w 525"/>
                  <a:gd name="T3" fmla="*/ 0 h 119"/>
                  <a:gd name="T4" fmla="*/ 0 w 525"/>
                  <a:gd name="T5" fmla="*/ 0 h 119"/>
                  <a:gd name="T6" fmla="*/ 0 w 525"/>
                  <a:gd name="T7" fmla="*/ 119 h 119"/>
                  <a:gd name="T8" fmla="*/ 525 w 525"/>
                  <a:gd name="T9" fmla="*/ 119 h 119"/>
                  <a:gd name="T10" fmla="*/ 525 w 525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5" h="119">
                    <a:moveTo>
                      <a:pt x="525" y="119"/>
                    </a:moveTo>
                    <a:lnTo>
                      <a:pt x="525" y="0"/>
                    </a:lnTo>
                    <a:lnTo>
                      <a:pt x="0" y="0"/>
                    </a:lnTo>
                    <a:lnTo>
                      <a:pt x="0" y="119"/>
                    </a:lnTo>
                    <a:lnTo>
                      <a:pt x="525" y="1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90"/>
              <p:cNvSpPr>
                <a:spLocks/>
              </p:cNvSpPr>
              <p:nvPr/>
            </p:nvSpPr>
            <p:spPr bwMode="auto">
              <a:xfrm>
                <a:off x="3393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91"/>
              <p:cNvSpPr>
                <a:spLocks noEditPoints="1"/>
              </p:cNvSpPr>
              <p:nvPr/>
            </p:nvSpPr>
            <p:spPr bwMode="auto">
              <a:xfrm>
                <a:off x="3470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92"/>
              <p:cNvSpPr>
                <a:spLocks noEditPoints="1"/>
              </p:cNvSpPr>
              <p:nvPr/>
            </p:nvSpPr>
            <p:spPr bwMode="auto">
              <a:xfrm>
                <a:off x="3533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93"/>
              <p:cNvSpPr>
                <a:spLocks noEditPoints="1"/>
              </p:cNvSpPr>
              <p:nvPr/>
            </p:nvSpPr>
            <p:spPr bwMode="auto">
              <a:xfrm>
                <a:off x="3512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94"/>
              <p:cNvSpPr>
                <a:spLocks noEditPoints="1"/>
              </p:cNvSpPr>
              <p:nvPr/>
            </p:nvSpPr>
            <p:spPr bwMode="auto">
              <a:xfrm>
                <a:off x="3512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w 77"/>
                  <a:gd name="T23" fmla="*/ 126 h 126"/>
                  <a:gd name="T24" fmla="*/ 0 w 77"/>
                  <a:gd name="T25" fmla="*/ 126 h 126"/>
                  <a:gd name="T26" fmla="*/ 0 w 77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95"/>
              <p:cNvSpPr>
                <a:spLocks noEditPoints="1"/>
              </p:cNvSpPr>
              <p:nvPr/>
            </p:nvSpPr>
            <p:spPr bwMode="auto">
              <a:xfrm>
                <a:off x="3589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96"/>
              <p:cNvSpPr>
                <a:spLocks noEditPoints="1"/>
              </p:cNvSpPr>
              <p:nvPr/>
            </p:nvSpPr>
            <p:spPr bwMode="auto">
              <a:xfrm>
                <a:off x="3652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97"/>
              <p:cNvSpPr>
                <a:spLocks noEditPoints="1"/>
              </p:cNvSpPr>
              <p:nvPr/>
            </p:nvSpPr>
            <p:spPr bwMode="auto">
              <a:xfrm>
                <a:off x="3631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98"/>
              <p:cNvSpPr>
                <a:spLocks noEditPoints="1"/>
              </p:cNvSpPr>
              <p:nvPr/>
            </p:nvSpPr>
            <p:spPr bwMode="auto">
              <a:xfrm>
                <a:off x="3631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Freeform 99"/>
              <p:cNvSpPr>
                <a:spLocks noEditPoints="1"/>
              </p:cNvSpPr>
              <p:nvPr/>
            </p:nvSpPr>
            <p:spPr bwMode="auto">
              <a:xfrm>
                <a:off x="3715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100"/>
              <p:cNvSpPr>
                <a:spLocks noEditPoints="1"/>
              </p:cNvSpPr>
              <p:nvPr/>
            </p:nvSpPr>
            <p:spPr bwMode="auto">
              <a:xfrm>
                <a:off x="3771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101"/>
              <p:cNvSpPr>
                <a:spLocks noEditPoints="1"/>
              </p:cNvSpPr>
              <p:nvPr/>
            </p:nvSpPr>
            <p:spPr bwMode="auto">
              <a:xfrm>
                <a:off x="3750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102"/>
              <p:cNvSpPr>
                <a:spLocks noEditPoints="1"/>
              </p:cNvSpPr>
              <p:nvPr/>
            </p:nvSpPr>
            <p:spPr bwMode="auto">
              <a:xfrm>
                <a:off x="3750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103"/>
              <p:cNvSpPr>
                <a:spLocks noEditPoints="1"/>
              </p:cNvSpPr>
              <p:nvPr/>
            </p:nvSpPr>
            <p:spPr bwMode="auto">
              <a:xfrm>
                <a:off x="3834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104"/>
              <p:cNvSpPr>
                <a:spLocks noEditPoints="1"/>
              </p:cNvSpPr>
              <p:nvPr/>
            </p:nvSpPr>
            <p:spPr bwMode="auto">
              <a:xfrm>
                <a:off x="3393" y="1809"/>
                <a:ext cx="518" cy="1"/>
              </a:xfrm>
              <a:custGeom>
                <a:avLst/>
                <a:gdLst>
                  <a:gd name="T0" fmla="*/ 0 w 518"/>
                  <a:gd name="T1" fmla="*/ 0 h 1"/>
                  <a:gd name="T2" fmla="*/ 0 w 518"/>
                  <a:gd name="T3" fmla="*/ 0 h 1"/>
                  <a:gd name="T4" fmla="*/ 0 w 518"/>
                  <a:gd name="T5" fmla="*/ 0 h 1"/>
                  <a:gd name="T6" fmla="*/ 518 w 518"/>
                  <a:gd name="T7" fmla="*/ 0 h 1"/>
                  <a:gd name="T8" fmla="*/ 518 w 518"/>
                  <a:gd name="T9" fmla="*/ 0 h 1"/>
                  <a:gd name="T10" fmla="*/ 518 w 51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51" name="Text Box 122"/>
            <p:cNvSpPr txBox="1">
              <a:spLocks noChangeArrowheads="1"/>
            </p:cNvSpPr>
            <p:nvPr/>
          </p:nvSpPr>
          <p:spPr bwMode="auto">
            <a:xfrm>
              <a:off x="2096" y="1296"/>
              <a:ext cx="274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/>
                <a:t>1</a:t>
              </a:r>
            </a:p>
          </p:txBody>
        </p:sp>
        <p:sp>
          <p:nvSpPr>
            <p:cNvPr id="10352" name="Text Box 123"/>
            <p:cNvSpPr txBox="1">
              <a:spLocks noChangeArrowheads="1"/>
            </p:cNvSpPr>
            <p:nvPr/>
          </p:nvSpPr>
          <p:spPr bwMode="auto">
            <a:xfrm>
              <a:off x="3630" y="1296"/>
              <a:ext cx="274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2</a:t>
              </a:r>
            </a:p>
          </p:txBody>
        </p:sp>
        <p:sp>
          <p:nvSpPr>
            <p:cNvPr id="10353" name="Oval 142"/>
            <p:cNvSpPr>
              <a:spLocks noChangeArrowheads="1"/>
            </p:cNvSpPr>
            <p:nvPr/>
          </p:nvSpPr>
          <p:spPr bwMode="auto">
            <a:xfrm>
              <a:off x="1680" y="168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4" name="Oval 143"/>
            <p:cNvSpPr>
              <a:spLocks noChangeArrowheads="1"/>
            </p:cNvSpPr>
            <p:nvPr/>
          </p:nvSpPr>
          <p:spPr bwMode="auto">
            <a:xfrm>
              <a:off x="3216" y="168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5" name="Freeform 145"/>
            <p:cNvSpPr>
              <a:spLocks/>
            </p:cNvSpPr>
            <p:nvPr/>
          </p:nvSpPr>
          <p:spPr bwMode="auto">
            <a:xfrm>
              <a:off x="1776" y="1920"/>
              <a:ext cx="624" cy="288"/>
            </a:xfrm>
            <a:custGeom>
              <a:avLst/>
              <a:gdLst>
                <a:gd name="T0" fmla="*/ 0 w 576"/>
                <a:gd name="T1" fmla="*/ 0 h 192"/>
                <a:gd name="T2" fmla="*/ 208 w 576"/>
                <a:gd name="T3" fmla="*/ 216 h 192"/>
                <a:gd name="T4" fmla="*/ 624 w 576"/>
                <a:gd name="T5" fmla="*/ 288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192">
                  <a:moveTo>
                    <a:pt x="0" y="0"/>
                  </a:moveTo>
                  <a:cubicBezTo>
                    <a:pt x="48" y="56"/>
                    <a:pt x="96" y="112"/>
                    <a:pt x="192" y="144"/>
                  </a:cubicBezTo>
                  <a:cubicBezTo>
                    <a:pt x="288" y="176"/>
                    <a:pt x="504" y="192"/>
                    <a:pt x="57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46"/>
            <p:cNvSpPr>
              <a:spLocks/>
            </p:cNvSpPr>
            <p:nvPr/>
          </p:nvSpPr>
          <p:spPr bwMode="auto">
            <a:xfrm flipH="1">
              <a:off x="2640" y="1920"/>
              <a:ext cx="576" cy="288"/>
            </a:xfrm>
            <a:custGeom>
              <a:avLst/>
              <a:gdLst>
                <a:gd name="T0" fmla="*/ 0 w 576"/>
                <a:gd name="T1" fmla="*/ 0 h 192"/>
                <a:gd name="T2" fmla="*/ 192 w 576"/>
                <a:gd name="T3" fmla="*/ 216 h 192"/>
                <a:gd name="T4" fmla="*/ 576 w 576"/>
                <a:gd name="T5" fmla="*/ 288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192">
                  <a:moveTo>
                    <a:pt x="0" y="0"/>
                  </a:moveTo>
                  <a:cubicBezTo>
                    <a:pt x="48" y="56"/>
                    <a:pt x="96" y="112"/>
                    <a:pt x="192" y="144"/>
                  </a:cubicBezTo>
                  <a:cubicBezTo>
                    <a:pt x="288" y="176"/>
                    <a:pt x="504" y="192"/>
                    <a:pt x="57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Line 147"/>
            <p:cNvSpPr>
              <a:spLocks noChangeShapeType="1"/>
            </p:cNvSpPr>
            <p:nvPr/>
          </p:nvSpPr>
          <p:spPr bwMode="auto">
            <a:xfrm flipH="1" flipV="1">
              <a:off x="1776" y="192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Line 148"/>
            <p:cNvSpPr>
              <a:spLocks noChangeShapeType="1"/>
            </p:cNvSpPr>
            <p:nvPr/>
          </p:nvSpPr>
          <p:spPr bwMode="auto">
            <a:xfrm flipV="1">
              <a:off x="3168" y="192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Text Box 149"/>
            <p:cNvSpPr txBox="1">
              <a:spLocks noChangeArrowheads="1"/>
            </p:cNvSpPr>
            <p:nvPr/>
          </p:nvSpPr>
          <p:spPr bwMode="auto">
            <a:xfrm>
              <a:off x="2401" y="2063"/>
              <a:ext cx="286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M</a:t>
              </a:r>
            </a:p>
          </p:txBody>
        </p:sp>
      </p:grpSp>
      <p:sp>
        <p:nvSpPr>
          <p:cNvPr id="10246" name="Text Box 151"/>
          <p:cNvSpPr txBox="1">
            <a:spLocks noChangeArrowheads="1"/>
          </p:cNvSpPr>
          <p:nvPr/>
        </p:nvSpPr>
        <p:spPr bwMode="auto">
          <a:xfrm>
            <a:off x="612726" y="1811247"/>
            <a:ext cx="53125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(a)mutually coupled coils in series-aiding connection</a:t>
            </a:r>
          </a:p>
        </p:txBody>
      </p:sp>
      <p:sp>
        <p:nvSpPr>
          <p:cNvPr id="10247" name="Text Box 152"/>
          <p:cNvSpPr txBox="1">
            <a:spLocks noChangeArrowheads="1"/>
          </p:cNvSpPr>
          <p:nvPr/>
        </p:nvSpPr>
        <p:spPr bwMode="auto">
          <a:xfrm>
            <a:off x="960912" y="3562955"/>
            <a:ext cx="40441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70C0"/>
                </a:solidFill>
              </a:rPr>
              <a:t>L</a:t>
            </a:r>
            <a:r>
              <a:rPr lang="en-US" altLang="zh-CN" sz="3600" b="1" baseline="-25000" dirty="0">
                <a:solidFill>
                  <a:srgbClr val="0070C0"/>
                </a:solidFill>
              </a:rPr>
              <a:t>T</a:t>
            </a:r>
            <a:r>
              <a:rPr lang="en-US" altLang="zh-CN" sz="3600" b="1" dirty="0">
                <a:solidFill>
                  <a:srgbClr val="0070C0"/>
                </a:solidFill>
              </a:rPr>
              <a:t>=L</a:t>
            </a:r>
            <a:r>
              <a:rPr lang="en-US" altLang="zh-CN" sz="3600" b="1" baseline="-25000" dirty="0">
                <a:solidFill>
                  <a:srgbClr val="0070C0"/>
                </a:solidFill>
              </a:rPr>
              <a:t>1</a:t>
            </a:r>
            <a:r>
              <a:rPr lang="en-US" altLang="zh-CN" sz="3600" b="1" dirty="0">
                <a:solidFill>
                  <a:srgbClr val="0070C0"/>
                </a:solidFill>
              </a:rPr>
              <a:t>+L</a:t>
            </a:r>
            <a:r>
              <a:rPr lang="en-US" altLang="zh-CN" sz="3600" b="1" baseline="-25000" dirty="0">
                <a:solidFill>
                  <a:srgbClr val="0070C0"/>
                </a:solidFill>
              </a:rPr>
              <a:t>2</a:t>
            </a:r>
            <a:r>
              <a:rPr lang="en-US" altLang="zh-CN" sz="3600" b="1" dirty="0">
                <a:solidFill>
                  <a:srgbClr val="0070C0"/>
                </a:solidFill>
              </a:rPr>
              <a:t>+2M</a:t>
            </a:r>
          </a:p>
        </p:txBody>
      </p:sp>
      <p:grpSp>
        <p:nvGrpSpPr>
          <p:cNvPr id="10248" name="Group 216"/>
          <p:cNvGrpSpPr>
            <a:grpSpLocks/>
          </p:cNvGrpSpPr>
          <p:nvPr/>
        </p:nvGrpSpPr>
        <p:grpSpPr bwMode="auto">
          <a:xfrm>
            <a:off x="6847681" y="511125"/>
            <a:ext cx="5057775" cy="1460550"/>
            <a:chOff x="3072" y="1056"/>
            <a:chExt cx="2329" cy="672"/>
          </a:xfrm>
        </p:grpSpPr>
        <p:sp>
          <p:nvSpPr>
            <p:cNvPr id="10252" name="Freeform 154"/>
            <p:cNvSpPr>
              <a:spLocks/>
            </p:cNvSpPr>
            <p:nvPr/>
          </p:nvSpPr>
          <p:spPr bwMode="auto">
            <a:xfrm>
              <a:off x="3102" y="1341"/>
              <a:ext cx="917" cy="1"/>
            </a:xfrm>
            <a:custGeom>
              <a:avLst/>
              <a:gdLst>
                <a:gd name="T0" fmla="*/ 0 w 1720"/>
                <a:gd name="T1" fmla="*/ 0 h 1"/>
                <a:gd name="T2" fmla="*/ 917 w 1720"/>
                <a:gd name="T3" fmla="*/ 0 h 1"/>
                <a:gd name="T4" fmla="*/ 0 w 1720"/>
                <a:gd name="T5" fmla="*/ 0 h 1"/>
                <a:gd name="T6" fmla="*/ 0 w 17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55"/>
            <p:cNvSpPr>
              <a:spLocks noEditPoints="1"/>
            </p:cNvSpPr>
            <p:nvPr/>
          </p:nvSpPr>
          <p:spPr bwMode="auto">
            <a:xfrm>
              <a:off x="4019" y="1341"/>
              <a:ext cx="435" cy="1"/>
            </a:xfrm>
            <a:custGeom>
              <a:avLst/>
              <a:gdLst>
                <a:gd name="T0" fmla="*/ 0 w 817"/>
                <a:gd name="T1" fmla="*/ 0 h 1"/>
                <a:gd name="T2" fmla="*/ 435 w 817"/>
                <a:gd name="T3" fmla="*/ 0 h 1"/>
                <a:gd name="T4" fmla="*/ 0 w 817"/>
                <a:gd name="T5" fmla="*/ 0 h 1"/>
                <a:gd name="T6" fmla="*/ 0 w 817"/>
                <a:gd name="T7" fmla="*/ 0 h 1"/>
                <a:gd name="T8" fmla="*/ 0 w 817"/>
                <a:gd name="T9" fmla="*/ 0 h 1"/>
                <a:gd name="T10" fmla="*/ 0 w 817"/>
                <a:gd name="T11" fmla="*/ 0 h 1"/>
                <a:gd name="T12" fmla="*/ 0 w 8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">
                  <a:moveTo>
                    <a:pt x="0" y="0"/>
                  </a:moveTo>
                  <a:lnTo>
                    <a:pt x="81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56"/>
            <p:cNvSpPr>
              <a:spLocks noEditPoints="1"/>
            </p:cNvSpPr>
            <p:nvPr/>
          </p:nvSpPr>
          <p:spPr bwMode="auto">
            <a:xfrm>
              <a:off x="4454" y="1341"/>
              <a:ext cx="917" cy="1"/>
            </a:xfrm>
            <a:custGeom>
              <a:avLst/>
              <a:gdLst>
                <a:gd name="T0" fmla="*/ 0 w 1720"/>
                <a:gd name="T1" fmla="*/ 0 h 1"/>
                <a:gd name="T2" fmla="*/ 917 w 1720"/>
                <a:gd name="T3" fmla="*/ 0 h 1"/>
                <a:gd name="T4" fmla="*/ 0 w 1720"/>
                <a:gd name="T5" fmla="*/ 0 h 1"/>
                <a:gd name="T6" fmla="*/ 0 w 1720"/>
                <a:gd name="T7" fmla="*/ 0 h 1"/>
                <a:gd name="T8" fmla="*/ 0 w 1720"/>
                <a:gd name="T9" fmla="*/ 0 h 1"/>
                <a:gd name="T10" fmla="*/ 0 w 1720"/>
                <a:gd name="T11" fmla="*/ 0 h 1"/>
                <a:gd name="T12" fmla="*/ 0 w 1720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57"/>
            <p:cNvSpPr>
              <a:spLocks/>
            </p:cNvSpPr>
            <p:nvPr/>
          </p:nvSpPr>
          <p:spPr bwMode="auto">
            <a:xfrm>
              <a:off x="3254" y="1251"/>
              <a:ext cx="209" cy="1"/>
            </a:xfrm>
            <a:custGeom>
              <a:avLst/>
              <a:gdLst>
                <a:gd name="T0" fmla="*/ 0 w 392"/>
                <a:gd name="T1" fmla="*/ 0 h 1"/>
                <a:gd name="T2" fmla="*/ 209 w 392"/>
                <a:gd name="T3" fmla="*/ 0 h 1"/>
                <a:gd name="T4" fmla="*/ 0 w 392"/>
                <a:gd name="T5" fmla="*/ 0 h 1"/>
                <a:gd name="T6" fmla="*/ 0 w 39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2" h="1">
                  <a:moveTo>
                    <a:pt x="0" y="0"/>
                  </a:moveTo>
                  <a:lnTo>
                    <a:pt x="3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58"/>
            <p:cNvSpPr>
              <a:spLocks/>
            </p:cNvSpPr>
            <p:nvPr/>
          </p:nvSpPr>
          <p:spPr bwMode="auto">
            <a:xfrm>
              <a:off x="3445" y="1218"/>
              <a:ext cx="104" cy="61"/>
            </a:xfrm>
            <a:custGeom>
              <a:avLst/>
              <a:gdLst>
                <a:gd name="T0" fmla="*/ 0 w 196"/>
                <a:gd name="T1" fmla="*/ 61 h 118"/>
                <a:gd name="T2" fmla="*/ 104 w 196"/>
                <a:gd name="T3" fmla="*/ 29 h 118"/>
                <a:gd name="T4" fmla="*/ 0 w 196"/>
                <a:gd name="T5" fmla="*/ 0 h 118"/>
                <a:gd name="T6" fmla="*/ 0 w 196"/>
                <a:gd name="T7" fmla="*/ 61 h 118"/>
                <a:gd name="T8" fmla="*/ 0 w 196"/>
                <a:gd name="T9" fmla="*/ 61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118">
                  <a:moveTo>
                    <a:pt x="0" y="118"/>
                  </a:moveTo>
                  <a:lnTo>
                    <a:pt x="196" y="56"/>
                  </a:lnTo>
                  <a:lnTo>
                    <a:pt x="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59"/>
            <p:cNvSpPr>
              <a:spLocks/>
            </p:cNvSpPr>
            <p:nvPr/>
          </p:nvSpPr>
          <p:spPr bwMode="auto">
            <a:xfrm>
              <a:off x="3321" y="1060"/>
              <a:ext cx="45" cy="104"/>
            </a:xfrm>
            <a:custGeom>
              <a:avLst/>
              <a:gdLst>
                <a:gd name="T0" fmla="*/ 45 w 84"/>
                <a:gd name="T1" fmla="*/ 100 h 202"/>
                <a:gd name="T2" fmla="*/ 38 w 84"/>
                <a:gd name="T3" fmla="*/ 100 h 202"/>
                <a:gd name="T4" fmla="*/ 34 w 84"/>
                <a:gd name="T5" fmla="*/ 97 h 202"/>
                <a:gd name="T6" fmla="*/ 34 w 84"/>
                <a:gd name="T7" fmla="*/ 90 h 202"/>
                <a:gd name="T8" fmla="*/ 34 w 84"/>
                <a:gd name="T9" fmla="*/ 14 h 202"/>
                <a:gd name="T10" fmla="*/ 34 w 84"/>
                <a:gd name="T11" fmla="*/ 7 h 202"/>
                <a:gd name="T12" fmla="*/ 38 w 84"/>
                <a:gd name="T13" fmla="*/ 4 h 202"/>
                <a:gd name="T14" fmla="*/ 45 w 84"/>
                <a:gd name="T15" fmla="*/ 4 h 202"/>
                <a:gd name="T16" fmla="*/ 45 w 84"/>
                <a:gd name="T17" fmla="*/ 0 h 202"/>
                <a:gd name="T18" fmla="*/ 0 w 84"/>
                <a:gd name="T19" fmla="*/ 0 h 202"/>
                <a:gd name="T20" fmla="*/ 0 w 84"/>
                <a:gd name="T21" fmla="*/ 4 h 202"/>
                <a:gd name="T22" fmla="*/ 8 w 84"/>
                <a:gd name="T23" fmla="*/ 4 h 202"/>
                <a:gd name="T24" fmla="*/ 11 w 84"/>
                <a:gd name="T25" fmla="*/ 7 h 202"/>
                <a:gd name="T26" fmla="*/ 11 w 84"/>
                <a:gd name="T27" fmla="*/ 14 h 202"/>
                <a:gd name="T28" fmla="*/ 11 w 84"/>
                <a:gd name="T29" fmla="*/ 90 h 202"/>
                <a:gd name="T30" fmla="*/ 11 w 84"/>
                <a:gd name="T31" fmla="*/ 97 h 202"/>
                <a:gd name="T32" fmla="*/ 8 w 84"/>
                <a:gd name="T33" fmla="*/ 100 h 202"/>
                <a:gd name="T34" fmla="*/ 0 w 84"/>
                <a:gd name="T35" fmla="*/ 100 h 202"/>
                <a:gd name="T36" fmla="*/ 0 w 84"/>
                <a:gd name="T37" fmla="*/ 104 h 202"/>
                <a:gd name="T38" fmla="*/ 45 w 84"/>
                <a:gd name="T39" fmla="*/ 104 h 202"/>
                <a:gd name="T40" fmla="*/ 45 w 84"/>
                <a:gd name="T41" fmla="*/ 100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2">
                  <a:moveTo>
                    <a:pt x="84" y="195"/>
                  </a:moveTo>
                  <a:lnTo>
                    <a:pt x="70" y="195"/>
                  </a:lnTo>
                  <a:lnTo>
                    <a:pt x="63" y="188"/>
                  </a:lnTo>
                  <a:lnTo>
                    <a:pt x="63" y="174"/>
                  </a:lnTo>
                  <a:lnTo>
                    <a:pt x="63" y="28"/>
                  </a:lnTo>
                  <a:lnTo>
                    <a:pt x="63" y="14"/>
                  </a:lnTo>
                  <a:lnTo>
                    <a:pt x="70" y="7"/>
                  </a:lnTo>
                  <a:lnTo>
                    <a:pt x="84" y="7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1" y="28"/>
                  </a:lnTo>
                  <a:lnTo>
                    <a:pt x="21" y="174"/>
                  </a:lnTo>
                  <a:lnTo>
                    <a:pt x="21" y="188"/>
                  </a:lnTo>
                  <a:lnTo>
                    <a:pt x="14" y="195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84" y="202"/>
                  </a:lnTo>
                  <a:lnTo>
                    <a:pt x="84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60"/>
            <p:cNvSpPr>
              <a:spLocks/>
            </p:cNvSpPr>
            <p:nvPr/>
          </p:nvSpPr>
          <p:spPr bwMode="auto">
            <a:xfrm>
              <a:off x="5338" y="1305"/>
              <a:ext cx="63" cy="69"/>
            </a:xfrm>
            <a:custGeom>
              <a:avLst/>
              <a:gdLst>
                <a:gd name="T0" fmla="*/ 33 w 119"/>
                <a:gd name="T1" fmla="*/ 69 h 133"/>
                <a:gd name="T2" fmla="*/ 44 w 119"/>
                <a:gd name="T3" fmla="*/ 65 h 133"/>
                <a:gd name="T4" fmla="*/ 56 w 119"/>
                <a:gd name="T5" fmla="*/ 58 h 133"/>
                <a:gd name="T6" fmla="*/ 59 w 119"/>
                <a:gd name="T7" fmla="*/ 47 h 133"/>
                <a:gd name="T8" fmla="*/ 63 w 119"/>
                <a:gd name="T9" fmla="*/ 33 h 133"/>
                <a:gd name="T10" fmla="*/ 59 w 119"/>
                <a:gd name="T11" fmla="*/ 22 h 133"/>
                <a:gd name="T12" fmla="*/ 56 w 119"/>
                <a:gd name="T13" fmla="*/ 11 h 133"/>
                <a:gd name="T14" fmla="*/ 44 w 119"/>
                <a:gd name="T15" fmla="*/ 4 h 133"/>
                <a:gd name="T16" fmla="*/ 33 w 119"/>
                <a:gd name="T17" fmla="*/ 0 h 133"/>
                <a:gd name="T18" fmla="*/ 22 w 119"/>
                <a:gd name="T19" fmla="*/ 4 h 133"/>
                <a:gd name="T20" fmla="*/ 11 w 119"/>
                <a:gd name="T21" fmla="*/ 11 h 133"/>
                <a:gd name="T22" fmla="*/ 4 w 119"/>
                <a:gd name="T23" fmla="*/ 22 h 133"/>
                <a:gd name="T24" fmla="*/ 0 w 119"/>
                <a:gd name="T25" fmla="*/ 33 h 133"/>
                <a:gd name="T26" fmla="*/ 4 w 119"/>
                <a:gd name="T27" fmla="*/ 47 h 133"/>
                <a:gd name="T28" fmla="*/ 11 w 119"/>
                <a:gd name="T29" fmla="*/ 58 h 133"/>
                <a:gd name="T30" fmla="*/ 22 w 119"/>
                <a:gd name="T31" fmla="*/ 65 h 133"/>
                <a:gd name="T32" fmla="*/ 33 w 119"/>
                <a:gd name="T33" fmla="*/ 69 h 133"/>
                <a:gd name="T34" fmla="*/ 33 w 119"/>
                <a:gd name="T35" fmla="*/ 69 h 1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33">
                  <a:moveTo>
                    <a:pt x="63" y="133"/>
                  </a:moveTo>
                  <a:lnTo>
                    <a:pt x="84" y="126"/>
                  </a:lnTo>
                  <a:lnTo>
                    <a:pt x="105" y="112"/>
                  </a:lnTo>
                  <a:lnTo>
                    <a:pt x="112" y="91"/>
                  </a:lnTo>
                  <a:lnTo>
                    <a:pt x="119" y="63"/>
                  </a:lnTo>
                  <a:lnTo>
                    <a:pt x="112" y="42"/>
                  </a:lnTo>
                  <a:lnTo>
                    <a:pt x="105" y="21"/>
                  </a:lnTo>
                  <a:lnTo>
                    <a:pt x="84" y="7"/>
                  </a:lnTo>
                  <a:lnTo>
                    <a:pt x="63" y="0"/>
                  </a:lnTo>
                  <a:lnTo>
                    <a:pt x="42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91"/>
                  </a:lnTo>
                  <a:lnTo>
                    <a:pt x="21" y="112"/>
                  </a:lnTo>
                  <a:lnTo>
                    <a:pt x="42" y="126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61"/>
            <p:cNvSpPr>
              <a:spLocks/>
            </p:cNvSpPr>
            <p:nvPr/>
          </p:nvSpPr>
          <p:spPr bwMode="auto">
            <a:xfrm>
              <a:off x="5371" y="1337"/>
              <a:ext cx="30" cy="37"/>
            </a:xfrm>
            <a:custGeom>
              <a:avLst/>
              <a:gdLst>
                <a:gd name="T0" fmla="*/ 0 w 56"/>
                <a:gd name="T1" fmla="*/ 37 h 70"/>
                <a:gd name="T2" fmla="*/ 11 w 56"/>
                <a:gd name="T3" fmla="*/ 33 h 70"/>
                <a:gd name="T4" fmla="*/ 23 w 56"/>
                <a:gd name="T5" fmla="*/ 26 h 70"/>
                <a:gd name="T6" fmla="*/ 26 w 56"/>
                <a:gd name="T7" fmla="*/ 15 h 70"/>
                <a:gd name="T8" fmla="*/ 30 w 56"/>
                <a:gd name="T9" fmla="*/ 0 h 70"/>
                <a:gd name="T10" fmla="*/ 30 w 56"/>
                <a:gd name="T11" fmla="*/ 0 h 70"/>
                <a:gd name="T12" fmla="*/ 26 w 56"/>
                <a:gd name="T13" fmla="*/ 15 h 70"/>
                <a:gd name="T14" fmla="*/ 23 w 56"/>
                <a:gd name="T15" fmla="*/ 26 h 70"/>
                <a:gd name="T16" fmla="*/ 11 w 56"/>
                <a:gd name="T17" fmla="*/ 33 h 70"/>
                <a:gd name="T18" fmla="*/ 0 w 56"/>
                <a:gd name="T19" fmla="*/ 37 h 70"/>
                <a:gd name="T20" fmla="*/ 0 w 56"/>
                <a:gd name="T21" fmla="*/ 37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0">
                  <a:moveTo>
                    <a:pt x="0" y="70"/>
                  </a:moveTo>
                  <a:lnTo>
                    <a:pt x="21" y="63"/>
                  </a:lnTo>
                  <a:lnTo>
                    <a:pt x="42" y="49"/>
                  </a:lnTo>
                  <a:lnTo>
                    <a:pt x="49" y="28"/>
                  </a:lnTo>
                  <a:lnTo>
                    <a:pt x="56" y="0"/>
                  </a:lnTo>
                  <a:lnTo>
                    <a:pt x="49" y="28"/>
                  </a:lnTo>
                  <a:lnTo>
                    <a:pt x="42" y="49"/>
                  </a:lnTo>
                  <a:lnTo>
                    <a:pt x="21" y="6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62"/>
            <p:cNvSpPr>
              <a:spLocks noEditPoints="1"/>
            </p:cNvSpPr>
            <p:nvPr/>
          </p:nvSpPr>
          <p:spPr bwMode="auto">
            <a:xfrm>
              <a:off x="5371" y="1305"/>
              <a:ext cx="30" cy="32"/>
            </a:xfrm>
            <a:custGeom>
              <a:avLst/>
              <a:gdLst>
                <a:gd name="T0" fmla="*/ 30 w 56"/>
                <a:gd name="T1" fmla="*/ 32 h 63"/>
                <a:gd name="T2" fmla="*/ 26 w 56"/>
                <a:gd name="T3" fmla="*/ 21 h 63"/>
                <a:gd name="T4" fmla="*/ 23 w 56"/>
                <a:gd name="T5" fmla="*/ 11 h 63"/>
                <a:gd name="T6" fmla="*/ 11 w 56"/>
                <a:gd name="T7" fmla="*/ 4 h 63"/>
                <a:gd name="T8" fmla="*/ 0 w 56"/>
                <a:gd name="T9" fmla="*/ 0 h 63"/>
                <a:gd name="T10" fmla="*/ 0 w 56"/>
                <a:gd name="T11" fmla="*/ 0 h 63"/>
                <a:gd name="T12" fmla="*/ 11 w 56"/>
                <a:gd name="T13" fmla="*/ 4 h 63"/>
                <a:gd name="T14" fmla="*/ 23 w 56"/>
                <a:gd name="T15" fmla="*/ 11 h 63"/>
                <a:gd name="T16" fmla="*/ 26 w 56"/>
                <a:gd name="T17" fmla="*/ 21 h 63"/>
                <a:gd name="T18" fmla="*/ 30 w 56"/>
                <a:gd name="T19" fmla="*/ 32 h 63"/>
                <a:gd name="T20" fmla="*/ 30 w 56"/>
                <a:gd name="T21" fmla="*/ 32 h 63"/>
                <a:gd name="T22" fmla="*/ 30 w 56"/>
                <a:gd name="T23" fmla="*/ 32 h 63"/>
                <a:gd name="T24" fmla="*/ 30 w 56"/>
                <a:gd name="T25" fmla="*/ 32 h 63"/>
                <a:gd name="T26" fmla="*/ 30 w 56"/>
                <a:gd name="T27" fmla="*/ 32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lnTo>
                    <a:pt x="49" y="42"/>
                  </a:lnTo>
                  <a:lnTo>
                    <a:pt x="42" y="21"/>
                  </a:lnTo>
                  <a:lnTo>
                    <a:pt x="21" y="7"/>
                  </a:lnTo>
                  <a:lnTo>
                    <a:pt x="0" y="0"/>
                  </a:lnTo>
                  <a:lnTo>
                    <a:pt x="21" y="7"/>
                  </a:lnTo>
                  <a:lnTo>
                    <a:pt x="42" y="21"/>
                  </a:lnTo>
                  <a:lnTo>
                    <a:pt x="49" y="42"/>
                  </a:lnTo>
                  <a:lnTo>
                    <a:pt x="56" y="63"/>
                  </a:lnTo>
                  <a:close/>
                  <a:moveTo>
                    <a:pt x="56" y="63"/>
                  </a:moveTo>
                  <a:lnTo>
                    <a:pt x="56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63"/>
            <p:cNvSpPr>
              <a:spLocks noEditPoints="1"/>
            </p:cNvSpPr>
            <p:nvPr/>
          </p:nvSpPr>
          <p:spPr bwMode="auto">
            <a:xfrm>
              <a:off x="5338" y="1305"/>
              <a:ext cx="33" cy="32"/>
            </a:xfrm>
            <a:custGeom>
              <a:avLst/>
              <a:gdLst>
                <a:gd name="T0" fmla="*/ 33 w 63"/>
                <a:gd name="T1" fmla="*/ 0 h 63"/>
                <a:gd name="T2" fmla="*/ 22 w 63"/>
                <a:gd name="T3" fmla="*/ 4 h 63"/>
                <a:gd name="T4" fmla="*/ 11 w 63"/>
                <a:gd name="T5" fmla="*/ 11 h 63"/>
                <a:gd name="T6" fmla="*/ 4 w 63"/>
                <a:gd name="T7" fmla="*/ 21 h 63"/>
                <a:gd name="T8" fmla="*/ 0 w 63"/>
                <a:gd name="T9" fmla="*/ 32 h 63"/>
                <a:gd name="T10" fmla="*/ 0 w 63"/>
                <a:gd name="T11" fmla="*/ 32 h 63"/>
                <a:gd name="T12" fmla="*/ 4 w 63"/>
                <a:gd name="T13" fmla="*/ 21 h 63"/>
                <a:gd name="T14" fmla="*/ 11 w 63"/>
                <a:gd name="T15" fmla="*/ 11 h 63"/>
                <a:gd name="T16" fmla="*/ 22 w 63"/>
                <a:gd name="T17" fmla="*/ 4 h 63"/>
                <a:gd name="T18" fmla="*/ 33 w 63"/>
                <a:gd name="T19" fmla="*/ 0 h 63"/>
                <a:gd name="T20" fmla="*/ 33 w 63"/>
                <a:gd name="T21" fmla="*/ 0 h 63"/>
                <a:gd name="T22" fmla="*/ 33 w 63"/>
                <a:gd name="T23" fmla="*/ 0 h 63"/>
                <a:gd name="T24" fmla="*/ 33 w 63"/>
                <a:gd name="T25" fmla="*/ 0 h 63"/>
                <a:gd name="T26" fmla="*/ 33 w 63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42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21" y="21"/>
                  </a:lnTo>
                  <a:lnTo>
                    <a:pt x="42" y="7"/>
                  </a:lnTo>
                  <a:lnTo>
                    <a:pt x="63" y="0"/>
                  </a:lnTo>
                  <a:close/>
                  <a:moveTo>
                    <a:pt x="63" y="0"/>
                  </a:move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64"/>
            <p:cNvSpPr>
              <a:spLocks noEditPoints="1"/>
            </p:cNvSpPr>
            <p:nvPr/>
          </p:nvSpPr>
          <p:spPr bwMode="auto">
            <a:xfrm>
              <a:off x="5338" y="1337"/>
              <a:ext cx="33" cy="37"/>
            </a:xfrm>
            <a:custGeom>
              <a:avLst/>
              <a:gdLst>
                <a:gd name="T0" fmla="*/ 0 w 63"/>
                <a:gd name="T1" fmla="*/ 0 h 70"/>
                <a:gd name="T2" fmla="*/ 4 w 63"/>
                <a:gd name="T3" fmla="*/ 15 h 70"/>
                <a:gd name="T4" fmla="*/ 11 w 63"/>
                <a:gd name="T5" fmla="*/ 26 h 70"/>
                <a:gd name="T6" fmla="*/ 22 w 63"/>
                <a:gd name="T7" fmla="*/ 33 h 70"/>
                <a:gd name="T8" fmla="*/ 33 w 63"/>
                <a:gd name="T9" fmla="*/ 37 h 70"/>
                <a:gd name="T10" fmla="*/ 33 w 63"/>
                <a:gd name="T11" fmla="*/ 37 h 70"/>
                <a:gd name="T12" fmla="*/ 22 w 63"/>
                <a:gd name="T13" fmla="*/ 33 h 70"/>
                <a:gd name="T14" fmla="*/ 11 w 63"/>
                <a:gd name="T15" fmla="*/ 26 h 70"/>
                <a:gd name="T16" fmla="*/ 4 w 63"/>
                <a:gd name="T17" fmla="*/ 15 h 70"/>
                <a:gd name="T18" fmla="*/ 0 w 63"/>
                <a:gd name="T19" fmla="*/ 0 h 70"/>
                <a:gd name="T20" fmla="*/ 0 w 63"/>
                <a:gd name="T21" fmla="*/ 0 h 70"/>
                <a:gd name="T22" fmla="*/ 0 w 63"/>
                <a:gd name="T23" fmla="*/ 0 h 70"/>
                <a:gd name="T24" fmla="*/ 0 w 63"/>
                <a:gd name="T25" fmla="*/ 0 h 70"/>
                <a:gd name="T26" fmla="*/ 0 w 63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70">
                  <a:moveTo>
                    <a:pt x="0" y="0"/>
                  </a:moveTo>
                  <a:lnTo>
                    <a:pt x="7" y="28"/>
                  </a:lnTo>
                  <a:lnTo>
                    <a:pt x="21" y="49"/>
                  </a:lnTo>
                  <a:lnTo>
                    <a:pt x="42" y="63"/>
                  </a:lnTo>
                  <a:lnTo>
                    <a:pt x="63" y="70"/>
                  </a:lnTo>
                  <a:lnTo>
                    <a:pt x="42" y="63"/>
                  </a:lnTo>
                  <a:lnTo>
                    <a:pt x="21" y="49"/>
                  </a:lnTo>
                  <a:lnTo>
                    <a:pt x="7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65"/>
            <p:cNvSpPr>
              <a:spLocks/>
            </p:cNvSpPr>
            <p:nvPr/>
          </p:nvSpPr>
          <p:spPr bwMode="auto">
            <a:xfrm>
              <a:off x="5371" y="1374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66"/>
            <p:cNvSpPr>
              <a:spLocks/>
            </p:cNvSpPr>
            <p:nvPr/>
          </p:nvSpPr>
          <p:spPr bwMode="auto">
            <a:xfrm>
              <a:off x="3072" y="1305"/>
              <a:ext cx="63" cy="69"/>
            </a:xfrm>
            <a:custGeom>
              <a:avLst/>
              <a:gdLst>
                <a:gd name="T0" fmla="*/ 30 w 119"/>
                <a:gd name="T1" fmla="*/ 69 h 133"/>
                <a:gd name="T2" fmla="*/ 44 w 119"/>
                <a:gd name="T3" fmla="*/ 65 h 133"/>
                <a:gd name="T4" fmla="*/ 52 w 119"/>
                <a:gd name="T5" fmla="*/ 58 h 133"/>
                <a:gd name="T6" fmla="*/ 59 w 119"/>
                <a:gd name="T7" fmla="*/ 47 h 133"/>
                <a:gd name="T8" fmla="*/ 63 w 119"/>
                <a:gd name="T9" fmla="*/ 33 h 133"/>
                <a:gd name="T10" fmla="*/ 59 w 119"/>
                <a:gd name="T11" fmla="*/ 22 h 133"/>
                <a:gd name="T12" fmla="*/ 52 w 119"/>
                <a:gd name="T13" fmla="*/ 11 h 133"/>
                <a:gd name="T14" fmla="*/ 44 w 119"/>
                <a:gd name="T15" fmla="*/ 4 h 133"/>
                <a:gd name="T16" fmla="*/ 30 w 119"/>
                <a:gd name="T17" fmla="*/ 0 h 133"/>
                <a:gd name="T18" fmla="*/ 19 w 119"/>
                <a:gd name="T19" fmla="*/ 4 h 133"/>
                <a:gd name="T20" fmla="*/ 11 w 119"/>
                <a:gd name="T21" fmla="*/ 11 h 133"/>
                <a:gd name="T22" fmla="*/ 4 w 119"/>
                <a:gd name="T23" fmla="*/ 22 h 133"/>
                <a:gd name="T24" fmla="*/ 0 w 119"/>
                <a:gd name="T25" fmla="*/ 33 h 133"/>
                <a:gd name="T26" fmla="*/ 4 w 119"/>
                <a:gd name="T27" fmla="*/ 47 h 133"/>
                <a:gd name="T28" fmla="*/ 11 w 119"/>
                <a:gd name="T29" fmla="*/ 58 h 133"/>
                <a:gd name="T30" fmla="*/ 19 w 119"/>
                <a:gd name="T31" fmla="*/ 65 h 133"/>
                <a:gd name="T32" fmla="*/ 30 w 119"/>
                <a:gd name="T33" fmla="*/ 69 h 133"/>
                <a:gd name="T34" fmla="*/ 30 w 119"/>
                <a:gd name="T35" fmla="*/ 69 h 1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33">
                  <a:moveTo>
                    <a:pt x="56" y="133"/>
                  </a:moveTo>
                  <a:lnTo>
                    <a:pt x="84" y="126"/>
                  </a:lnTo>
                  <a:lnTo>
                    <a:pt x="98" y="112"/>
                  </a:lnTo>
                  <a:lnTo>
                    <a:pt x="112" y="91"/>
                  </a:lnTo>
                  <a:lnTo>
                    <a:pt x="119" y="63"/>
                  </a:lnTo>
                  <a:lnTo>
                    <a:pt x="112" y="42"/>
                  </a:lnTo>
                  <a:lnTo>
                    <a:pt x="98" y="21"/>
                  </a:lnTo>
                  <a:lnTo>
                    <a:pt x="84" y="7"/>
                  </a:lnTo>
                  <a:lnTo>
                    <a:pt x="56" y="0"/>
                  </a:lnTo>
                  <a:lnTo>
                    <a:pt x="35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91"/>
                  </a:lnTo>
                  <a:lnTo>
                    <a:pt x="21" y="112"/>
                  </a:lnTo>
                  <a:lnTo>
                    <a:pt x="35" y="126"/>
                  </a:lnTo>
                  <a:lnTo>
                    <a:pt x="5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167"/>
            <p:cNvSpPr>
              <a:spLocks/>
            </p:cNvSpPr>
            <p:nvPr/>
          </p:nvSpPr>
          <p:spPr bwMode="auto">
            <a:xfrm>
              <a:off x="3102" y="1337"/>
              <a:ext cx="33" cy="37"/>
            </a:xfrm>
            <a:custGeom>
              <a:avLst/>
              <a:gdLst>
                <a:gd name="T0" fmla="*/ 0 w 63"/>
                <a:gd name="T1" fmla="*/ 37 h 70"/>
                <a:gd name="T2" fmla="*/ 15 w 63"/>
                <a:gd name="T3" fmla="*/ 33 h 70"/>
                <a:gd name="T4" fmla="*/ 22 w 63"/>
                <a:gd name="T5" fmla="*/ 26 h 70"/>
                <a:gd name="T6" fmla="*/ 29 w 63"/>
                <a:gd name="T7" fmla="*/ 15 h 70"/>
                <a:gd name="T8" fmla="*/ 33 w 63"/>
                <a:gd name="T9" fmla="*/ 0 h 70"/>
                <a:gd name="T10" fmla="*/ 33 w 63"/>
                <a:gd name="T11" fmla="*/ 0 h 70"/>
                <a:gd name="T12" fmla="*/ 29 w 63"/>
                <a:gd name="T13" fmla="*/ 15 h 70"/>
                <a:gd name="T14" fmla="*/ 22 w 63"/>
                <a:gd name="T15" fmla="*/ 26 h 70"/>
                <a:gd name="T16" fmla="*/ 15 w 63"/>
                <a:gd name="T17" fmla="*/ 33 h 70"/>
                <a:gd name="T18" fmla="*/ 0 w 63"/>
                <a:gd name="T19" fmla="*/ 37 h 70"/>
                <a:gd name="T20" fmla="*/ 0 w 63"/>
                <a:gd name="T21" fmla="*/ 37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0">
                  <a:moveTo>
                    <a:pt x="0" y="70"/>
                  </a:moveTo>
                  <a:lnTo>
                    <a:pt x="28" y="63"/>
                  </a:lnTo>
                  <a:lnTo>
                    <a:pt x="42" y="49"/>
                  </a:lnTo>
                  <a:lnTo>
                    <a:pt x="56" y="28"/>
                  </a:lnTo>
                  <a:lnTo>
                    <a:pt x="63" y="0"/>
                  </a:lnTo>
                  <a:lnTo>
                    <a:pt x="56" y="28"/>
                  </a:lnTo>
                  <a:lnTo>
                    <a:pt x="42" y="49"/>
                  </a:lnTo>
                  <a:lnTo>
                    <a:pt x="28" y="6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168"/>
            <p:cNvSpPr>
              <a:spLocks noEditPoints="1"/>
            </p:cNvSpPr>
            <p:nvPr/>
          </p:nvSpPr>
          <p:spPr bwMode="auto">
            <a:xfrm>
              <a:off x="3102" y="1305"/>
              <a:ext cx="33" cy="32"/>
            </a:xfrm>
            <a:custGeom>
              <a:avLst/>
              <a:gdLst>
                <a:gd name="T0" fmla="*/ 33 w 63"/>
                <a:gd name="T1" fmla="*/ 32 h 63"/>
                <a:gd name="T2" fmla="*/ 29 w 63"/>
                <a:gd name="T3" fmla="*/ 21 h 63"/>
                <a:gd name="T4" fmla="*/ 22 w 63"/>
                <a:gd name="T5" fmla="*/ 11 h 63"/>
                <a:gd name="T6" fmla="*/ 15 w 63"/>
                <a:gd name="T7" fmla="*/ 4 h 63"/>
                <a:gd name="T8" fmla="*/ 0 w 63"/>
                <a:gd name="T9" fmla="*/ 0 h 63"/>
                <a:gd name="T10" fmla="*/ 0 w 63"/>
                <a:gd name="T11" fmla="*/ 0 h 63"/>
                <a:gd name="T12" fmla="*/ 15 w 63"/>
                <a:gd name="T13" fmla="*/ 4 h 63"/>
                <a:gd name="T14" fmla="*/ 22 w 63"/>
                <a:gd name="T15" fmla="*/ 11 h 63"/>
                <a:gd name="T16" fmla="*/ 29 w 63"/>
                <a:gd name="T17" fmla="*/ 21 h 63"/>
                <a:gd name="T18" fmla="*/ 33 w 63"/>
                <a:gd name="T19" fmla="*/ 32 h 63"/>
                <a:gd name="T20" fmla="*/ 33 w 63"/>
                <a:gd name="T21" fmla="*/ 32 h 63"/>
                <a:gd name="T22" fmla="*/ 33 w 63"/>
                <a:gd name="T23" fmla="*/ 32 h 63"/>
                <a:gd name="T24" fmla="*/ 33 w 63"/>
                <a:gd name="T25" fmla="*/ 32 h 63"/>
                <a:gd name="T26" fmla="*/ 33 w 63"/>
                <a:gd name="T27" fmla="*/ 32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56" y="42"/>
                  </a:lnTo>
                  <a:lnTo>
                    <a:pt x="42" y="21"/>
                  </a:lnTo>
                  <a:lnTo>
                    <a:pt x="28" y="7"/>
                  </a:lnTo>
                  <a:lnTo>
                    <a:pt x="0" y="0"/>
                  </a:lnTo>
                  <a:lnTo>
                    <a:pt x="28" y="7"/>
                  </a:lnTo>
                  <a:lnTo>
                    <a:pt x="42" y="21"/>
                  </a:lnTo>
                  <a:lnTo>
                    <a:pt x="56" y="42"/>
                  </a:lnTo>
                  <a:lnTo>
                    <a:pt x="63" y="63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69"/>
            <p:cNvSpPr>
              <a:spLocks noEditPoints="1"/>
            </p:cNvSpPr>
            <p:nvPr/>
          </p:nvSpPr>
          <p:spPr bwMode="auto">
            <a:xfrm>
              <a:off x="3072" y="1305"/>
              <a:ext cx="30" cy="32"/>
            </a:xfrm>
            <a:custGeom>
              <a:avLst/>
              <a:gdLst>
                <a:gd name="T0" fmla="*/ 30 w 56"/>
                <a:gd name="T1" fmla="*/ 0 h 63"/>
                <a:gd name="T2" fmla="*/ 19 w 56"/>
                <a:gd name="T3" fmla="*/ 4 h 63"/>
                <a:gd name="T4" fmla="*/ 11 w 56"/>
                <a:gd name="T5" fmla="*/ 11 h 63"/>
                <a:gd name="T6" fmla="*/ 4 w 56"/>
                <a:gd name="T7" fmla="*/ 21 h 63"/>
                <a:gd name="T8" fmla="*/ 0 w 56"/>
                <a:gd name="T9" fmla="*/ 32 h 63"/>
                <a:gd name="T10" fmla="*/ 0 w 56"/>
                <a:gd name="T11" fmla="*/ 32 h 63"/>
                <a:gd name="T12" fmla="*/ 4 w 56"/>
                <a:gd name="T13" fmla="*/ 21 h 63"/>
                <a:gd name="T14" fmla="*/ 11 w 56"/>
                <a:gd name="T15" fmla="*/ 11 h 63"/>
                <a:gd name="T16" fmla="*/ 19 w 56"/>
                <a:gd name="T17" fmla="*/ 4 h 63"/>
                <a:gd name="T18" fmla="*/ 30 w 56"/>
                <a:gd name="T19" fmla="*/ 0 h 63"/>
                <a:gd name="T20" fmla="*/ 30 w 56"/>
                <a:gd name="T21" fmla="*/ 0 h 63"/>
                <a:gd name="T22" fmla="*/ 30 w 56"/>
                <a:gd name="T23" fmla="*/ 0 h 63"/>
                <a:gd name="T24" fmla="*/ 30 w 56"/>
                <a:gd name="T25" fmla="*/ 0 h 63"/>
                <a:gd name="T26" fmla="*/ 30 w 56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63">
                  <a:moveTo>
                    <a:pt x="56" y="0"/>
                  </a:moveTo>
                  <a:lnTo>
                    <a:pt x="35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70"/>
            <p:cNvSpPr>
              <a:spLocks noEditPoints="1"/>
            </p:cNvSpPr>
            <p:nvPr/>
          </p:nvSpPr>
          <p:spPr bwMode="auto">
            <a:xfrm>
              <a:off x="3072" y="1337"/>
              <a:ext cx="30" cy="37"/>
            </a:xfrm>
            <a:custGeom>
              <a:avLst/>
              <a:gdLst>
                <a:gd name="T0" fmla="*/ 0 w 56"/>
                <a:gd name="T1" fmla="*/ 0 h 70"/>
                <a:gd name="T2" fmla="*/ 4 w 56"/>
                <a:gd name="T3" fmla="*/ 15 h 70"/>
                <a:gd name="T4" fmla="*/ 11 w 56"/>
                <a:gd name="T5" fmla="*/ 26 h 70"/>
                <a:gd name="T6" fmla="*/ 19 w 56"/>
                <a:gd name="T7" fmla="*/ 33 h 70"/>
                <a:gd name="T8" fmla="*/ 30 w 56"/>
                <a:gd name="T9" fmla="*/ 37 h 70"/>
                <a:gd name="T10" fmla="*/ 30 w 56"/>
                <a:gd name="T11" fmla="*/ 37 h 70"/>
                <a:gd name="T12" fmla="*/ 19 w 56"/>
                <a:gd name="T13" fmla="*/ 33 h 70"/>
                <a:gd name="T14" fmla="*/ 11 w 56"/>
                <a:gd name="T15" fmla="*/ 26 h 70"/>
                <a:gd name="T16" fmla="*/ 4 w 56"/>
                <a:gd name="T17" fmla="*/ 15 h 70"/>
                <a:gd name="T18" fmla="*/ 0 w 56"/>
                <a:gd name="T19" fmla="*/ 0 h 70"/>
                <a:gd name="T20" fmla="*/ 0 w 56"/>
                <a:gd name="T21" fmla="*/ 0 h 70"/>
                <a:gd name="T22" fmla="*/ 0 w 56"/>
                <a:gd name="T23" fmla="*/ 0 h 70"/>
                <a:gd name="T24" fmla="*/ 0 w 56"/>
                <a:gd name="T25" fmla="*/ 0 h 70"/>
                <a:gd name="T26" fmla="*/ 0 w 56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70">
                  <a:moveTo>
                    <a:pt x="0" y="0"/>
                  </a:moveTo>
                  <a:lnTo>
                    <a:pt x="7" y="28"/>
                  </a:lnTo>
                  <a:lnTo>
                    <a:pt x="21" y="49"/>
                  </a:lnTo>
                  <a:lnTo>
                    <a:pt x="35" y="63"/>
                  </a:lnTo>
                  <a:lnTo>
                    <a:pt x="56" y="70"/>
                  </a:lnTo>
                  <a:lnTo>
                    <a:pt x="35" y="63"/>
                  </a:lnTo>
                  <a:lnTo>
                    <a:pt x="21" y="49"/>
                  </a:lnTo>
                  <a:lnTo>
                    <a:pt x="7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71"/>
            <p:cNvSpPr>
              <a:spLocks/>
            </p:cNvSpPr>
            <p:nvPr/>
          </p:nvSpPr>
          <p:spPr bwMode="auto">
            <a:xfrm>
              <a:off x="3102" y="137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72"/>
            <p:cNvSpPr>
              <a:spLocks/>
            </p:cNvSpPr>
            <p:nvPr/>
          </p:nvSpPr>
          <p:spPr bwMode="auto">
            <a:xfrm>
              <a:off x="3761" y="1056"/>
              <a:ext cx="79" cy="105"/>
            </a:xfrm>
            <a:custGeom>
              <a:avLst/>
              <a:gdLst>
                <a:gd name="T0" fmla="*/ 56 w 147"/>
                <a:gd name="T1" fmla="*/ 0 h 202"/>
                <a:gd name="T2" fmla="*/ 19 w 147"/>
                <a:gd name="T3" fmla="*/ 0 h 202"/>
                <a:gd name="T4" fmla="*/ 19 w 147"/>
                <a:gd name="T5" fmla="*/ 4 h 202"/>
                <a:gd name="T6" fmla="*/ 26 w 147"/>
                <a:gd name="T7" fmla="*/ 4 h 202"/>
                <a:gd name="T8" fmla="*/ 30 w 147"/>
                <a:gd name="T9" fmla="*/ 11 h 202"/>
                <a:gd name="T10" fmla="*/ 30 w 147"/>
                <a:gd name="T11" fmla="*/ 15 h 202"/>
                <a:gd name="T12" fmla="*/ 30 w 147"/>
                <a:gd name="T13" fmla="*/ 18 h 202"/>
                <a:gd name="T14" fmla="*/ 11 w 147"/>
                <a:gd name="T15" fmla="*/ 90 h 202"/>
                <a:gd name="T16" fmla="*/ 8 w 147"/>
                <a:gd name="T17" fmla="*/ 98 h 202"/>
                <a:gd name="T18" fmla="*/ 0 w 147"/>
                <a:gd name="T19" fmla="*/ 101 h 202"/>
                <a:gd name="T20" fmla="*/ 0 w 147"/>
                <a:gd name="T21" fmla="*/ 105 h 202"/>
                <a:gd name="T22" fmla="*/ 71 w 147"/>
                <a:gd name="T23" fmla="*/ 105 h 202"/>
                <a:gd name="T24" fmla="*/ 79 w 147"/>
                <a:gd name="T25" fmla="*/ 76 h 202"/>
                <a:gd name="T26" fmla="*/ 75 w 147"/>
                <a:gd name="T27" fmla="*/ 76 h 202"/>
                <a:gd name="T28" fmla="*/ 68 w 147"/>
                <a:gd name="T29" fmla="*/ 90 h 202"/>
                <a:gd name="T30" fmla="*/ 60 w 147"/>
                <a:gd name="T31" fmla="*/ 94 h 202"/>
                <a:gd name="T32" fmla="*/ 49 w 147"/>
                <a:gd name="T33" fmla="*/ 98 h 202"/>
                <a:gd name="T34" fmla="*/ 38 w 147"/>
                <a:gd name="T35" fmla="*/ 98 h 202"/>
                <a:gd name="T36" fmla="*/ 26 w 147"/>
                <a:gd name="T37" fmla="*/ 98 h 202"/>
                <a:gd name="T38" fmla="*/ 26 w 147"/>
                <a:gd name="T39" fmla="*/ 94 h 202"/>
                <a:gd name="T40" fmla="*/ 26 w 147"/>
                <a:gd name="T41" fmla="*/ 90 h 202"/>
                <a:gd name="T42" fmla="*/ 26 w 147"/>
                <a:gd name="T43" fmla="*/ 83 h 202"/>
                <a:gd name="T44" fmla="*/ 41 w 147"/>
                <a:gd name="T45" fmla="*/ 15 h 202"/>
                <a:gd name="T46" fmla="*/ 45 w 147"/>
                <a:gd name="T47" fmla="*/ 7 h 202"/>
                <a:gd name="T48" fmla="*/ 49 w 147"/>
                <a:gd name="T49" fmla="*/ 4 h 202"/>
                <a:gd name="T50" fmla="*/ 56 w 147"/>
                <a:gd name="T51" fmla="*/ 4 h 202"/>
                <a:gd name="T52" fmla="*/ 56 w 147"/>
                <a:gd name="T53" fmla="*/ 0 h 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7" h="202">
                  <a:moveTo>
                    <a:pt x="105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49" y="7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21" y="174"/>
                  </a:lnTo>
                  <a:lnTo>
                    <a:pt x="14" y="188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133" y="202"/>
                  </a:lnTo>
                  <a:lnTo>
                    <a:pt x="147" y="146"/>
                  </a:lnTo>
                  <a:lnTo>
                    <a:pt x="140" y="146"/>
                  </a:lnTo>
                  <a:lnTo>
                    <a:pt x="126" y="174"/>
                  </a:lnTo>
                  <a:lnTo>
                    <a:pt x="112" y="181"/>
                  </a:lnTo>
                  <a:lnTo>
                    <a:pt x="91" y="188"/>
                  </a:lnTo>
                  <a:lnTo>
                    <a:pt x="70" y="188"/>
                  </a:lnTo>
                  <a:lnTo>
                    <a:pt x="49" y="188"/>
                  </a:lnTo>
                  <a:lnTo>
                    <a:pt x="49" y="181"/>
                  </a:lnTo>
                  <a:lnTo>
                    <a:pt x="49" y="174"/>
                  </a:lnTo>
                  <a:lnTo>
                    <a:pt x="49" y="160"/>
                  </a:lnTo>
                  <a:lnTo>
                    <a:pt x="77" y="28"/>
                  </a:lnTo>
                  <a:lnTo>
                    <a:pt x="84" y="14"/>
                  </a:lnTo>
                  <a:lnTo>
                    <a:pt x="91" y="7"/>
                  </a:lnTo>
                  <a:lnTo>
                    <a:pt x="105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73"/>
            <p:cNvSpPr>
              <a:spLocks/>
            </p:cNvSpPr>
            <p:nvPr/>
          </p:nvSpPr>
          <p:spPr bwMode="auto">
            <a:xfrm>
              <a:off x="3687" y="1308"/>
              <a:ext cx="279" cy="62"/>
            </a:xfrm>
            <a:custGeom>
              <a:avLst/>
              <a:gdLst>
                <a:gd name="T0" fmla="*/ 279 w 525"/>
                <a:gd name="T1" fmla="*/ 62 h 119"/>
                <a:gd name="T2" fmla="*/ 279 w 525"/>
                <a:gd name="T3" fmla="*/ 0 h 119"/>
                <a:gd name="T4" fmla="*/ 0 w 525"/>
                <a:gd name="T5" fmla="*/ 0 h 119"/>
                <a:gd name="T6" fmla="*/ 0 w 525"/>
                <a:gd name="T7" fmla="*/ 62 h 119"/>
                <a:gd name="T8" fmla="*/ 279 w 525"/>
                <a:gd name="T9" fmla="*/ 62 h 119"/>
                <a:gd name="T10" fmla="*/ 279 w 525"/>
                <a:gd name="T11" fmla="*/ 62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5" h="119">
                  <a:moveTo>
                    <a:pt x="525" y="119"/>
                  </a:moveTo>
                  <a:lnTo>
                    <a:pt x="525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525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74"/>
            <p:cNvSpPr>
              <a:spLocks/>
            </p:cNvSpPr>
            <p:nvPr/>
          </p:nvSpPr>
          <p:spPr bwMode="auto">
            <a:xfrm>
              <a:off x="3687" y="1272"/>
              <a:ext cx="44" cy="65"/>
            </a:xfrm>
            <a:custGeom>
              <a:avLst/>
              <a:gdLst>
                <a:gd name="T0" fmla="*/ 0 w 84"/>
                <a:gd name="T1" fmla="*/ 65 h 126"/>
                <a:gd name="T2" fmla="*/ 4 w 84"/>
                <a:gd name="T3" fmla="*/ 40 h 126"/>
                <a:gd name="T4" fmla="*/ 15 w 84"/>
                <a:gd name="T5" fmla="*/ 18 h 126"/>
                <a:gd name="T6" fmla="*/ 29 w 84"/>
                <a:gd name="T7" fmla="*/ 4 h 126"/>
                <a:gd name="T8" fmla="*/ 44 w 84"/>
                <a:gd name="T9" fmla="*/ 0 h 126"/>
                <a:gd name="T10" fmla="*/ 44 w 84"/>
                <a:gd name="T11" fmla="*/ 0 h 126"/>
                <a:gd name="T12" fmla="*/ 29 w 84"/>
                <a:gd name="T13" fmla="*/ 4 h 126"/>
                <a:gd name="T14" fmla="*/ 15 w 84"/>
                <a:gd name="T15" fmla="*/ 18 h 126"/>
                <a:gd name="T16" fmla="*/ 4 w 84"/>
                <a:gd name="T17" fmla="*/ 40 h 126"/>
                <a:gd name="T18" fmla="*/ 0 w 84"/>
                <a:gd name="T19" fmla="*/ 65 h 126"/>
                <a:gd name="T20" fmla="*/ 0 w 84"/>
                <a:gd name="T21" fmla="*/ 65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7" y="77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75"/>
            <p:cNvSpPr>
              <a:spLocks noEditPoints="1"/>
            </p:cNvSpPr>
            <p:nvPr/>
          </p:nvSpPr>
          <p:spPr bwMode="auto">
            <a:xfrm>
              <a:off x="3731" y="1272"/>
              <a:ext cx="45" cy="65"/>
            </a:xfrm>
            <a:custGeom>
              <a:avLst/>
              <a:gdLst>
                <a:gd name="T0" fmla="*/ 0 w 84"/>
                <a:gd name="T1" fmla="*/ 0 h 126"/>
                <a:gd name="T2" fmla="*/ 15 w 84"/>
                <a:gd name="T3" fmla="*/ 4 h 126"/>
                <a:gd name="T4" fmla="*/ 30 w 84"/>
                <a:gd name="T5" fmla="*/ 18 h 126"/>
                <a:gd name="T6" fmla="*/ 41 w 84"/>
                <a:gd name="T7" fmla="*/ 40 h 126"/>
                <a:gd name="T8" fmla="*/ 45 w 84"/>
                <a:gd name="T9" fmla="*/ 65 h 126"/>
                <a:gd name="T10" fmla="*/ 45 w 84"/>
                <a:gd name="T11" fmla="*/ 65 h 126"/>
                <a:gd name="T12" fmla="*/ 41 w 84"/>
                <a:gd name="T13" fmla="*/ 40 h 126"/>
                <a:gd name="T14" fmla="*/ 30 w 84"/>
                <a:gd name="T15" fmla="*/ 18 h 126"/>
                <a:gd name="T16" fmla="*/ 15 w 84"/>
                <a:gd name="T17" fmla="*/ 4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0"/>
                  </a:moveTo>
                  <a:lnTo>
                    <a:pt x="28" y="7"/>
                  </a:lnTo>
                  <a:lnTo>
                    <a:pt x="56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56" y="35"/>
                  </a:lnTo>
                  <a:lnTo>
                    <a:pt x="28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176"/>
            <p:cNvSpPr>
              <a:spLocks noEditPoints="1"/>
            </p:cNvSpPr>
            <p:nvPr/>
          </p:nvSpPr>
          <p:spPr bwMode="auto">
            <a:xfrm>
              <a:off x="3765" y="1337"/>
              <a:ext cx="11" cy="48"/>
            </a:xfrm>
            <a:custGeom>
              <a:avLst/>
              <a:gdLst>
                <a:gd name="T0" fmla="*/ 11 w 21"/>
                <a:gd name="T1" fmla="*/ 0 h 91"/>
                <a:gd name="T2" fmla="*/ 7 w 21"/>
                <a:gd name="T3" fmla="*/ 26 h 91"/>
                <a:gd name="T4" fmla="*/ 0 w 21"/>
                <a:gd name="T5" fmla="*/ 48 h 91"/>
                <a:gd name="T6" fmla="*/ 0 w 21"/>
                <a:gd name="T7" fmla="*/ 48 h 91"/>
                <a:gd name="T8" fmla="*/ 7 w 21"/>
                <a:gd name="T9" fmla="*/ 26 h 91"/>
                <a:gd name="T10" fmla="*/ 11 w 21"/>
                <a:gd name="T11" fmla="*/ 0 h 91"/>
                <a:gd name="T12" fmla="*/ 11 w 21"/>
                <a:gd name="T13" fmla="*/ 0 h 91"/>
                <a:gd name="T14" fmla="*/ 11 w 21"/>
                <a:gd name="T15" fmla="*/ 0 h 91"/>
                <a:gd name="T16" fmla="*/ 11 w 21"/>
                <a:gd name="T17" fmla="*/ 0 h 91"/>
                <a:gd name="T18" fmla="*/ 1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177"/>
            <p:cNvSpPr>
              <a:spLocks noEditPoints="1"/>
            </p:cNvSpPr>
            <p:nvPr/>
          </p:nvSpPr>
          <p:spPr bwMode="auto">
            <a:xfrm>
              <a:off x="3750" y="1337"/>
              <a:ext cx="15" cy="48"/>
            </a:xfrm>
            <a:custGeom>
              <a:avLst/>
              <a:gdLst>
                <a:gd name="T0" fmla="*/ 15 w 28"/>
                <a:gd name="T1" fmla="*/ 48 h 91"/>
                <a:gd name="T2" fmla="*/ 4 w 28"/>
                <a:gd name="T3" fmla="*/ 26 h 91"/>
                <a:gd name="T4" fmla="*/ 0 w 28"/>
                <a:gd name="T5" fmla="*/ 0 h 91"/>
                <a:gd name="T6" fmla="*/ 0 w 28"/>
                <a:gd name="T7" fmla="*/ 0 h 91"/>
                <a:gd name="T8" fmla="*/ 4 w 28"/>
                <a:gd name="T9" fmla="*/ 26 h 91"/>
                <a:gd name="T10" fmla="*/ 15 w 28"/>
                <a:gd name="T11" fmla="*/ 48 h 91"/>
                <a:gd name="T12" fmla="*/ 15 w 28"/>
                <a:gd name="T13" fmla="*/ 48 h 91"/>
                <a:gd name="T14" fmla="*/ 15 w 28"/>
                <a:gd name="T15" fmla="*/ 48 h 91"/>
                <a:gd name="T16" fmla="*/ 15 w 28"/>
                <a:gd name="T17" fmla="*/ 48 h 91"/>
                <a:gd name="T18" fmla="*/ 15 w 28"/>
                <a:gd name="T19" fmla="*/ 48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91">
                  <a:moveTo>
                    <a:pt x="28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8" y="91"/>
                  </a:lnTo>
                  <a:close/>
                  <a:moveTo>
                    <a:pt x="28" y="91"/>
                  </a:moveTo>
                  <a:lnTo>
                    <a:pt x="28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178"/>
            <p:cNvSpPr>
              <a:spLocks noEditPoints="1"/>
            </p:cNvSpPr>
            <p:nvPr/>
          </p:nvSpPr>
          <p:spPr bwMode="auto">
            <a:xfrm>
              <a:off x="3750" y="1272"/>
              <a:ext cx="45" cy="65"/>
            </a:xfrm>
            <a:custGeom>
              <a:avLst/>
              <a:gdLst>
                <a:gd name="T0" fmla="*/ 0 w 84"/>
                <a:gd name="T1" fmla="*/ 65 h 126"/>
                <a:gd name="T2" fmla="*/ 4 w 84"/>
                <a:gd name="T3" fmla="*/ 40 h 126"/>
                <a:gd name="T4" fmla="*/ 15 w 84"/>
                <a:gd name="T5" fmla="*/ 18 h 126"/>
                <a:gd name="T6" fmla="*/ 30 w 84"/>
                <a:gd name="T7" fmla="*/ 4 h 126"/>
                <a:gd name="T8" fmla="*/ 45 w 84"/>
                <a:gd name="T9" fmla="*/ 0 h 126"/>
                <a:gd name="T10" fmla="*/ 45 w 84"/>
                <a:gd name="T11" fmla="*/ 0 h 126"/>
                <a:gd name="T12" fmla="*/ 30 w 84"/>
                <a:gd name="T13" fmla="*/ 4 h 126"/>
                <a:gd name="T14" fmla="*/ 15 w 84"/>
                <a:gd name="T15" fmla="*/ 18 h 126"/>
                <a:gd name="T16" fmla="*/ 4 w 84"/>
                <a:gd name="T17" fmla="*/ 40 h 126"/>
                <a:gd name="T18" fmla="*/ 0 w 84"/>
                <a:gd name="T19" fmla="*/ 65 h 126"/>
                <a:gd name="T20" fmla="*/ 0 w 84"/>
                <a:gd name="T21" fmla="*/ 65 h 126"/>
                <a:gd name="T22" fmla="*/ 0 w 84"/>
                <a:gd name="T23" fmla="*/ 65 h 126"/>
                <a:gd name="T24" fmla="*/ 0 w 84"/>
                <a:gd name="T25" fmla="*/ 65 h 126"/>
                <a:gd name="T26" fmla="*/ 0 w 84"/>
                <a:gd name="T27" fmla="*/ 65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179"/>
            <p:cNvSpPr>
              <a:spLocks noEditPoints="1"/>
            </p:cNvSpPr>
            <p:nvPr/>
          </p:nvSpPr>
          <p:spPr bwMode="auto">
            <a:xfrm>
              <a:off x="3795" y="1272"/>
              <a:ext cx="45" cy="65"/>
            </a:xfrm>
            <a:custGeom>
              <a:avLst/>
              <a:gdLst>
                <a:gd name="T0" fmla="*/ 0 w 84"/>
                <a:gd name="T1" fmla="*/ 0 h 126"/>
                <a:gd name="T2" fmla="*/ 15 w 84"/>
                <a:gd name="T3" fmla="*/ 4 h 126"/>
                <a:gd name="T4" fmla="*/ 30 w 84"/>
                <a:gd name="T5" fmla="*/ 18 h 126"/>
                <a:gd name="T6" fmla="*/ 41 w 84"/>
                <a:gd name="T7" fmla="*/ 40 h 126"/>
                <a:gd name="T8" fmla="*/ 45 w 84"/>
                <a:gd name="T9" fmla="*/ 65 h 126"/>
                <a:gd name="T10" fmla="*/ 45 w 84"/>
                <a:gd name="T11" fmla="*/ 65 h 126"/>
                <a:gd name="T12" fmla="*/ 41 w 84"/>
                <a:gd name="T13" fmla="*/ 40 h 126"/>
                <a:gd name="T14" fmla="*/ 34 w 84"/>
                <a:gd name="T15" fmla="*/ 18 h 126"/>
                <a:gd name="T16" fmla="*/ 19 w 84"/>
                <a:gd name="T17" fmla="*/ 4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0"/>
                  </a:moveTo>
                  <a:lnTo>
                    <a:pt x="28" y="7"/>
                  </a:lnTo>
                  <a:lnTo>
                    <a:pt x="56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180"/>
            <p:cNvSpPr>
              <a:spLocks noEditPoints="1"/>
            </p:cNvSpPr>
            <p:nvPr/>
          </p:nvSpPr>
          <p:spPr bwMode="auto">
            <a:xfrm>
              <a:off x="3828" y="1337"/>
              <a:ext cx="12" cy="48"/>
            </a:xfrm>
            <a:custGeom>
              <a:avLst/>
              <a:gdLst>
                <a:gd name="T0" fmla="*/ 12 w 21"/>
                <a:gd name="T1" fmla="*/ 0 h 91"/>
                <a:gd name="T2" fmla="*/ 8 w 21"/>
                <a:gd name="T3" fmla="*/ 26 h 91"/>
                <a:gd name="T4" fmla="*/ 0 w 21"/>
                <a:gd name="T5" fmla="*/ 48 h 91"/>
                <a:gd name="T6" fmla="*/ 0 w 21"/>
                <a:gd name="T7" fmla="*/ 48 h 91"/>
                <a:gd name="T8" fmla="*/ 8 w 21"/>
                <a:gd name="T9" fmla="*/ 26 h 91"/>
                <a:gd name="T10" fmla="*/ 12 w 21"/>
                <a:gd name="T11" fmla="*/ 0 h 91"/>
                <a:gd name="T12" fmla="*/ 12 w 21"/>
                <a:gd name="T13" fmla="*/ 0 h 91"/>
                <a:gd name="T14" fmla="*/ 12 w 21"/>
                <a:gd name="T15" fmla="*/ 0 h 91"/>
                <a:gd name="T16" fmla="*/ 12 w 21"/>
                <a:gd name="T17" fmla="*/ 0 h 91"/>
                <a:gd name="T18" fmla="*/ 12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181"/>
            <p:cNvSpPr>
              <a:spLocks noEditPoints="1"/>
            </p:cNvSpPr>
            <p:nvPr/>
          </p:nvSpPr>
          <p:spPr bwMode="auto">
            <a:xfrm>
              <a:off x="3814" y="1337"/>
              <a:ext cx="14" cy="48"/>
            </a:xfrm>
            <a:custGeom>
              <a:avLst/>
              <a:gdLst>
                <a:gd name="T0" fmla="*/ 14 w 28"/>
                <a:gd name="T1" fmla="*/ 48 h 91"/>
                <a:gd name="T2" fmla="*/ 7 w 28"/>
                <a:gd name="T3" fmla="*/ 26 h 91"/>
                <a:gd name="T4" fmla="*/ 4 w 28"/>
                <a:gd name="T5" fmla="*/ 0 h 91"/>
                <a:gd name="T6" fmla="*/ 0 w 28"/>
                <a:gd name="T7" fmla="*/ 0 h 91"/>
                <a:gd name="T8" fmla="*/ 4 w 28"/>
                <a:gd name="T9" fmla="*/ 26 h 91"/>
                <a:gd name="T10" fmla="*/ 14 w 28"/>
                <a:gd name="T11" fmla="*/ 48 h 91"/>
                <a:gd name="T12" fmla="*/ 14 w 28"/>
                <a:gd name="T13" fmla="*/ 48 h 91"/>
                <a:gd name="T14" fmla="*/ 14 w 28"/>
                <a:gd name="T15" fmla="*/ 48 h 91"/>
                <a:gd name="T16" fmla="*/ 14 w 28"/>
                <a:gd name="T17" fmla="*/ 48 h 91"/>
                <a:gd name="T18" fmla="*/ 14 w 28"/>
                <a:gd name="T19" fmla="*/ 48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91">
                  <a:moveTo>
                    <a:pt x="28" y="91"/>
                  </a:moveTo>
                  <a:lnTo>
                    <a:pt x="14" y="49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8" y="91"/>
                  </a:lnTo>
                  <a:close/>
                  <a:moveTo>
                    <a:pt x="28" y="91"/>
                  </a:moveTo>
                  <a:lnTo>
                    <a:pt x="28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182"/>
            <p:cNvSpPr>
              <a:spLocks noEditPoints="1"/>
            </p:cNvSpPr>
            <p:nvPr/>
          </p:nvSpPr>
          <p:spPr bwMode="auto">
            <a:xfrm>
              <a:off x="3814" y="1272"/>
              <a:ext cx="44" cy="65"/>
            </a:xfrm>
            <a:custGeom>
              <a:avLst/>
              <a:gdLst>
                <a:gd name="T0" fmla="*/ 0 w 84"/>
                <a:gd name="T1" fmla="*/ 65 h 126"/>
                <a:gd name="T2" fmla="*/ 4 w 84"/>
                <a:gd name="T3" fmla="*/ 40 h 126"/>
                <a:gd name="T4" fmla="*/ 15 w 84"/>
                <a:gd name="T5" fmla="*/ 18 h 126"/>
                <a:gd name="T6" fmla="*/ 29 w 84"/>
                <a:gd name="T7" fmla="*/ 4 h 126"/>
                <a:gd name="T8" fmla="*/ 44 w 84"/>
                <a:gd name="T9" fmla="*/ 0 h 126"/>
                <a:gd name="T10" fmla="*/ 44 w 84"/>
                <a:gd name="T11" fmla="*/ 0 h 126"/>
                <a:gd name="T12" fmla="*/ 29 w 84"/>
                <a:gd name="T13" fmla="*/ 4 h 126"/>
                <a:gd name="T14" fmla="*/ 15 w 84"/>
                <a:gd name="T15" fmla="*/ 18 h 126"/>
                <a:gd name="T16" fmla="*/ 7 w 84"/>
                <a:gd name="T17" fmla="*/ 40 h 126"/>
                <a:gd name="T18" fmla="*/ 4 w 84"/>
                <a:gd name="T19" fmla="*/ 65 h 126"/>
                <a:gd name="T20" fmla="*/ 0 w 84"/>
                <a:gd name="T21" fmla="*/ 65 h 126"/>
                <a:gd name="T22" fmla="*/ 0 w 84"/>
                <a:gd name="T23" fmla="*/ 65 h 126"/>
                <a:gd name="T24" fmla="*/ 0 w 84"/>
                <a:gd name="T25" fmla="*/ 65 h 126"/>
                <a:gd name="T26" fmla="*/ 0 w 84"/>
                <a:gd name="T27" fmla="*/ 65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14" y="77"/>
                  </a:lnTo>
                  <a:lnTo>
                    <a:pt x="7" y="126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183"/>
            <p:cNvSpPr>
              <a:spLocks noEditPoints="1"/>
            </p:cNvSpPr>
            <p:nvPr/>
          </p:nvSpPr>
          <p:spPr bwMode="auto">
            <a:xfrm>
              <a:off x="3858" y="1272"/>
              <a:ext cx="45" cy="65"/>
            </a:xfrm>
            <a:custGeom>
              <a:avLst/>
              <a:gdLst>
                <a:gd name="T0" fmla="*/ 0 w 84"/>
                <a:gd name="T1" fmla="*/ 0 h 126"/>
                <a:gd name="T2" fmla="*/ 19 w 84"/>
                <a:gd name="T3" fmla="*/ 4 h 126"/>
                <a:gd name="T4" fmla="*/ 34 w 84"/>
                <a:gd name="T5" fmla="*/ 18 h 126"/>
                <a:gd name="T6" fmla="*/ 41 w 84"/>
                <a:gd name="T7" fmla="*/ 40 h 126"/>
                <a:gd name="T8" fmla="*/ 45 w 84"/>
                <a:gd name="T9" fmla="*/ 65 h 126"/>
                <a:gd name="T10" fmla="*/ 45 w 84"/>
                <a:gd name="T11" fmla="*/ 65 h 126"/>
                <a:gd name="T12" fmla="*/ 41 w 84"/>
                <a:gd name="T13" fmla="*/ 40 h 126"/>
                <a:gd name="T14" fmla="*/ 34 w 84"/>
                <a:gd name="T15" fmla="*/ 18 h 126"/>
                <a:gd name="T16" fmla="*/ 19 w 84"/>
                <a:gd name="T17" fmla="*/ 4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0"/>
                  </a:moveTo>
                  <a:lnTo>
                    <a:pt x="35" y="7"/>
                  </a:lnTo>
                  <a:lnTo>
                    <a:pt x="63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184"/>
            <p:cNvSpPr>
              <a:spLocks noEditPoints="1"/>
            </p:cNvSpPr>
            <p:nvPr/>
          </p:nvSpPr>
          <p:spPr bwMode="auto">
            <a:xfrm>
              <a:off x="3892" y="1337"/>
              <a:ext cx="11" cy="48"/>
            </a:xfrm>
            <a:custGeom>
              <a:avLst/>
              <a:gdLst>
                <a:gd name="T0" fmla="*/ 11 w 21"/>
                <a:gd name="T1" fmla="*/ 0 h 91"/>
                <a:gd name="T2" fmla="*/ 7 w 21"/>
                <a:gd name="T3" fmla="*/ 26 h 91"/>
                <a:gd name="T4" fmla="*/ 0 w 21"/>
                <a:gd name="T5" fmla="*/ 48 h 91"/>
                <a:gd name="T6" fmla="*/ 0 w 21"/>
                <a:gd name="T7" fmla="*/ 48 h 91"/>
                <a:gd name="T8" fmla="*/ 7 w 21"/>
                <a:gd name="T9" fmla="*/ 26 h 91"/>
                <a:gd name="T10" fmla="*/ 11 w 21"/>
                <a:gd name="T11" fmla="*/ 0 h 91"/>
                <a:gd name="T12" fmla="*/ 11 w 21"/>
                <a:gd name="T13" fmla="*/ 0 h 91"/>
                <a:gd name="T14" fmla="*/ 11 w 21"/>
                <a:gd name="T15" fmla="*/ 0 h 91"/>
                <a:gd name="T16" fmla="*/ 11 w 21"/>
                <a:gd name="T17" fmla="*/ 0 h 91"/>
                <a:gd name="T18" fmla="*/ 1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185"/>
            <p:cNvSpPr>
              <a:spLocks noEditPoints="1"/>
            </p:cNvSpPr>
            <p:nvPr/>
          </p:nvSpPr>
          <p:spPr bwMode="auto">
            <a:xfrm>
              <a:off x="3881" y="1337"/>
              <a:ext cx="11" cy="48"/>
            </a:xfrm>
            <a:custGeom>
              <a:avLst/>
              <a:gdLst>
                <a:gd name="T0" fmla="*/ 11 w 21"/>
                <a:gd name="T1" fmla="*/ 48 h 91"/>
                <a:gd name="T2" fmla="*/ 4 w 21"/>
                <a:gd name="T3" fmla="*/ 26 h 91"/>
                <a:gd name="T4" fmla="*/ 0 w 21"/>
                <a:gd name="T5" fmla="*/ 0 h 91"/>
                <a:gd name="T6" fmla="*/ 0 w 21"/>
                <a:gd name="T7" fmla="*/ 0 h 91"/>
                <a:gd name="T8" fmla="*/ 4 w 21"/>
                <a:gd name="T9" fmla="*/ 26 h 91"/>
                <a:gd name="T10" fmla="*/ 11 w 21"/>
                <a:gd name="T11" fmla="*/ 48 h 91"/>
                <a:gd name="T12" fmla="*/ 11 w 21"/>
                <a:gd name="T13" fmla="*/ 48 h 91"/>
                <a:gd name="T14" fmla="*/ 11 w 21"/>
                <a:gd name="T15" fmla="*/ 48 h 91"/>
                <a:gd name="T16" fmla="*/ 11 w 21"/>
                <a:gd name="T17" fmla="*/ 48 h 91"/>
                <a:gd name="T18" fmla="*/ 11 w 21"/>
                <a:gd name="T19" fmla="*/ 48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1">
                  <a:moveTo>
                    <a:pt x="21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1" y="91"/>
                  </a:lnTo>
                  <a:close/>
                  <a:moveTo>
                    <a:pt x="21" y="91"/>
                  </a:moveTo>
                  <a:lnTo>
                    <a:pt x="21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186"/>
            <p:cNvSpPr>
              <a:spLocks noEditPoints="1"/>
            </p:cNvSpPr>
            <p:nvPr/>
          </p:nvSpPr>
          <p:spPr bwMode="auto">
            <a:xfrm>
              <a:off x="3881" y="1272"/>
              <a:ext cx="41" cy="65"/>
            </a:xfrm>
            <a:custGeom>
              <a:avLst/>
              <a:gdLst>
                <a:gd name="T0" fmla="*/ 0 w 77"/>
                <a:gd name="T1" fmla="*/ 65 h 126"/>
                <a:gd name="T2" fmla="*/ 4 w 77"/>
                <a:gd name="T3" fmla="*/ 40 h 126"/>
                <a:gd name="T4" fmla="*/ 11 w 77"/>
                <a:gd name="T5" fmla="*/ 18 h 126"/>
                <a:gd name="T6" fmla="*/ 26 w 77"/>
                <a:gd name="T7" fmla="*/ 4 h 126"/>
                <a:gd name="T8" fmla="*/ 41 w 77"/>
                <a:gd name="T9" fmla="*/ 0 h 126"/>
                <a:gd name="T10" fmla="*/ 41 w 77"/>
                <a:gd name="T11" fmla="*/ 0 h 126"/>
                <a:gd name="T12" fmla="*/ 26 w 77"/>
                <a:gd name="T13" fmla="*/ 4 h 126"/>
                <a:gd name="T14" fmla="*/ 11 w 77"/>
                <a:gd name="T15" fmla="*/ 18 h 126"/>
                <a:gd name="T16" fmla="*/ 4 w 77"/>
                <a:gd name="T17" fmla="*/ 40 h 126"/>
                <a:gd name="T18" fmla="*/ 0 w 77"/>
                <a:gd name="T19" fmla="*/ 65 h 126"/>
                <a:gd name="T20" fmla="*/ 0 w 77"/>
                <a:gd name="T21" fmla="*/ 65 h 126"/>
                <a:gd name="T22" fmla="*/ 0 w 77"/>
                <a:gd name="T23" fmla="*/ 65 h 126"/>
                <a:gd name="T24" fmla="*/ 0 w 77"/>
                <a:gd name="T25" fmla="*/ 65 h 126"/>
                <a:gd name="T26" fmla="*/ 0 w 77"/>
                <a:gd name="T27" fmla="*/ 65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126">
                  <a:moveTo>
                    <a:pt x="0" y="126"/>
                  </a:moveTo>
                  <a:lnTo>
                    <a:pt x="7" y="77"/>
                  </a:lnTo>
                  <a:lnTo>
                    <a:pt x="21" y="35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49" y="7"/>
                  </a:lnTo>
                  <a:lnTo>
                    <a:pt x="21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187"/>
            <p:cNvSpPr>
              <a:spLocks noEditPoints="1"/>
            </p:cNvSpPr>
            <p:nvPr/>
          </p:nvSpPr>
          <p:spPr bwMode="auto">
            <a:xfrm>
              <a:off x="3922" y="1272"/>
              <a:ext cx="44" cy="65"/>
            </a:xfrm>
            <a:custGeom>
              <a:avLst/>
              <a:gdLst>
                <a:gd name="T0" fmla="*/ 0 w 84"/>
                <a:gd name="T1" fmla="*/ 0 h 126"/>
                <a:gd name="T2" fmla="*/ 18 w 84"/>
                <a:gd name="T3" fmla="*/ 4 h 126"/>
                <a:gd name="T4" fmla="*/ 33 w 84"/>
                <a:gd name="T5" fmla="*/ 18 h 126"/>
                <a:gd name="T6" fmla="*/ 40 w 84"/>
                <a:gd name="T7" fmla="*/ 40 h 126"/>
                <a:gd name="T8" fmla="*/ 44 w 84"/>
                <a:gd name="T9" fmla="*/ 65 h 126"/>
                <a:gd name="T10" fmla="*/ 44 w 84"/>
                <a:gd name="T11" fmla="*/ 65 h 126"/>
                <a:gd name="T12" fmla="*/ 40 w 84"/>
                <a:gd name="T13" fmla="*/ 40 h 126"/>
                <a:gd name="T14" fmla="*/ 33 w 84"/>
                <a:gd name="T15" fmla="*/ 18 h 126"/>
                <a:gd name="T16" fmla="*/ 18 w 84"/>
                <a:gd name="T17" fmla="*/ 4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126">
                  <a:moveTo>
                    <a:pt x="0" y="0"/>
                  </a:moveTo>
                  <a:lnTo>
                    <a:pt x="35" y="7"/>
                  </a:lnTo>
                  <a:lnTo>
                    <a:pt x="63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188"/>
            <p:cNvSpPr>
              <a:spLocks noEditPoints="1"/>
            </p:cNvSpPr>
            <p:nvPr/>
          </p:nvSpPr>
          <p:spPr bwMode="auto">
            <a:xfrm>
              <a:off x="3687" y="1337"/>
              <a:ext cx="279" cy="1"/>
            </a:xfrm>
            <a:custGeom>
              <a:avLst/>
              <a:gdLst>
                <a:gd name="T0" fmla="*/ 0 w 525"/>
                <a:gd name="T1" fmla="*/ 0 h 1"/>
                <a:gd name="T2" fmla="*/ 0 w 525"/>
                <a:gd name="T3" fmla="*/ 0 h 1"/>
                <a:gd name="T4" fmla="*/ 0 w 525"/>
                <a:gd name="T5" fmla="*/ 0 h 1"/>
                <a:gd name="T6" fmla="*/ 279 w 525"/>
                <a:gd name="T7" fmla="*/ 0 h 1"/>
                <a:gd name="T8" fmla="*/ 279 w 525"/>
                <a:gd name="T9" fmla="*/ 0 h 1"/>
                <a:gd name="T10" fmla="*/ 279 w 52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5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525" y="0"/>
                  </a:moveTo>
                  <a:lnTo>
                    <a:pt x="52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189"/>
            <p:cNvSpPr>
              <a:spLocks/>
            </p:cNvSpPr>
            <p:nvPr/>
          </p:nvSpPr>
          <p:spPr bwMode="auto">
            <a:xfrm>
              <a:off x="4581" y="1056"/>
              <a:ext cx="78" cy="105"/>
            </a:xfrm>
            <a:custGeom>
              <a:avLst/>
              <a:gdLst>
                <a:gd name="T0" fmla="*/ 56 w 147"/>
                <a:gd name="T1" fmla="*/ 0 h 202"/>
                <a:gd name="T2" fmla="*/ 19 w 147"/>
                <a:gd name="T3" fmla="*/ 0 h 202"/>
                <a:gd name="T4" fmla="*/ 19 w 147"/>
                <a:gd name="T5" fmla="*/ 4 h 202"/>
                <a:gd name="T6" fmla="*/ 26 w 147"/>
                <a:gd name="T7" fmla="*/ 4 h 202"/>
                <a:gd name="T8" fmla="*/ 30 w 147"/>
                <a:gd name="T9" fmla="*/ 11 h 202"/>
                <a:gd name="T10" fmla="*/ 30 w 147"/>
                <a:gd name="T11" fmla="*/ 15 h 202"/>
                <a:gd name="T12" fmla="*/ 30 w 147"/>
                <a:gd name="T13" fmla="*/ 18 h 202"/>
                <a:gd name="T14" fmla="*/ 11 w 147"/>
                <a:gd name="T15" fmla="*/ 90 h 202"/>
                <a:gd name="T16" fmla="*/ 7 w 147"/>
                <a:gd name="T17" fmla="*/ 98 h 202"/>
                <a:gd name="T18" fmla="*/ 0 w 147"/>
                <a:gd name="T19" fmla="*/ 101 h 202"/>
                <a:gd name="T20" fmla="*/ 0 w 147"/>
                <a:gd name="T21" fmla="*/ 105 h 202"/>
                <a:gd name="T22" fmla="*/ 71 w 147"/>
                <a:gd name="T23" fmla="*/ 105 h 202"/>
                <a:gd name="T24" fmla="*/ 78 w 147"/>
                <a:gd name="T25" fmla="*/ 76 h 202"/>
                <a:gd name="T26" fmla="*/ 74 w 147"/>
                <a:gd name="T27" fmla="*/ 76 h 202"/>
                <a:gd name="T28" fmla="*/ 67 w 147"/>
                <a:gd name="T29" fmla="*/ 90 h 202"/>
                <a:gd name="T30" fmla="*/ 59 w 147"/>
                <a:gd name="T31" fmla="*/ 94 h 202"/>
                <a:gd name="T32" fmla="*/ 52 w 147"/>
                <a:gd name="T33" fmla="*/ 98 h 202"/>
                <a:gd name="T34" fmla="*/ 41 w 147"/>
                <a:gd name="T35" fmla="*/ 98 h 202"/>
                <a:gd name="T36" fmla="*/ 30 w 147"/>
                <a:gd name="T37" fmla="*/ 98 h 202"/>
                <a:gd name="T38" fmla="*/ 26 w 147"/>
                <a:gd name="T39" fmla="*/ 94 h 202"/>
                <a:gd name="T40" fmla="*/ 26 w 147"/>
                <a:gd name="T41" fmla="*/ 90 h 202"/>
                <a:gd name="T42" fmla="*/ 26 w 147"/>
                <a:gd name="T43" fmla="*/ 83 h 202"/>
                <a:gd name="T44" fmla="*/ 45 w 147"/>
                <a:gd name="T45" fmla="*/ 15 h 202"/>
                <a:gd name="T46" fmla="*/ 45 w 147"/>
                <a:gd name="T47" fmla="*/ 7 h 202"/>
                <a:gd name="T48" fmla="*/ 48 w 147"/>
                <a:gd name="T49" fmla="*/ 4 h 202"/>
                <a:gd name="T50" fmla="*/ 56 w 147"/>
                <a:gd name="T51" fmla="*/ 4 h 202"/>
                <a:gd name="T52" fmla="*/ 56 w 147"/>
                <a:gd name="T53" fmla="*/ 0 h 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7" h="202">
                  <a:moveTo>
                    <a:pt x="105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49" y="7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21" y="174"/>
                  </a:lnTo>
                  <a:lnTo>
                    <a:pt x="14" y="188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133" y="202"/>
                  </a:lnTo>
                  <a:lnTo>
                    <a:pt x="147" y="146"/>
                  </a:lnTo>
                  <a:lnTo>
                    <a:pt x="140" y="146"/>
                  </a:lnTo>
                  <a:lnTo>
                    <a:pt x="126" y="174"/>
                  </a:lnTo>
                  <a:lnTo>
                    <a:pt x="112" y="181"/>
                  </a:lnTo>
                  <a:lnTo>
                    <a:pt x="98" y="188"/>
                  </a:lnTo>
                  <a:lnTo>
                    <a:pt x="77" y="188"/>
                  </a:lnTo>
                  <a:lnTo>
                    <a:pt x="56" y="188"/>
                  </a:lnTo>
                  <a:lnTo>
                    <a:pt x="49" y="181"/>
                  </a:lnTo>
                  <a:lnTo>
                    <a:pt x="49" y="174"/>
                  </a:lnTo>
                  <a:lnTo>
                    <a:pt x="49" y="160"/>
                  </a:lnTo>
                  <a:lnTo>
                    <a:pt x="84" y="28"/>
                  </a:lnTo>
                  <a:lnTo>
                    <a:pt x="84" y="14"/>
                  </a:lnTo>
                  <a:lnTo>
                    <a:pt x="91" y="7"/>
                  </a:lnTo>
                  <a:lnTo>
                    <a:pt x="105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88" name="Group 190"/>
            <p:cNvGrpSpPr>
              <a:grpSpLocks/>
            </p:cNvGrpSpPr>
            <p:nvPr/>
          </p:nvGrpSpPr>
          <p:grpSpPr bwMode="auto">
            <a:xfrm>
              <a:off x="4507" y="1272"/>
              <a:ext cx="279" cy="113"/>
              <a:chOff x="3386" y="1683"/>
              <a:chExt cx="525" cy="217"/>
            </a:xfrm>
          </p:grpSpPr>
          <p:sp>
            <p:nvSpPr>
              <p:cNvPr id="10298" name="Freeform 191"/>
              <p:cNvSpPr>
                <a:spLocks/>
              </p:cNvSpPr>
              <p:nvPr/>
            </p:nvSpPr>
            <p:spPr bwMode="auto">
              <a:xfrm>
                <a:off x="3386" y="1753"/>
                <a:ext cx="525" cy="119"/>
              </a:xfrm>
              <a:custGeom>
                <a:avLst/>
                <a:gdLst>
                  <a:gd name="T0" fmla="*/ 525 w 525"/>
                  <a:gd name="T1" fmla="*/ 119 h 119"/>
                  <a:gd name="T2" fmla="*/ 525 w 525"/>
                  <a:gd name="T3" fmla="*/ 0 h 119"/>
                  <a:gd name="T4" fmla="*/ 0 w 525"/>
                  <a:gd name="T5" fmla="*/ 0 h 119"/>
                  <a:gd name="T6" fmla="*/ 0 w 525"/>
                  <a:gd name="T7" fmla="*/ 119 h 119"/>
                  <a:gd name="T8" fmla="*/ 525 w 525"/>
                  <a:gd name="T9" fmla="*/ 119 h 119"/>
                  <a:gd name="T10" fmla="*/ 525 w 525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5" h="119">
                    <a:moveTo>
                      <a:pt x="525" y="119"/>
                    </a:moveTo>
                    <a:lnTo>
                      <a:pt x="525" y="0"/>
                    </a:lnTo>
                    <a:lnTo>
                      <a:pt x="0" y="0"/>
                    </a:lnTo>
                    <a:lnTo>
                      <a:pt x="0" y="119"/>
                    </a:lnTo>
                    <a:lnTo>
                      <a:pt x="525" y="1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92"/>
              <p:cNvSpPr>
                <a:spLocks/>
              </p:cNvSpPr>
              <p:nvPr/>
            </p:nvSpPr>
            <p:spPr bwMode="auto">
              <a:xfrm>
                <a:off x="3393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93"/>
              <p:cNvSpPr>
                <a:spLocks noEditPoints="1"/>
              </p:cNvSpPr>
              <p:nvPr/>
            </p:nvSpPr>
            <p:spPr bwMode="auto">
              <a:xfrm>
                <a:off x="3470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94"/>
              <p:cNvSpPr>
                <a:spLocks noEditPoints="1"/>
              </p:cNvSpPr>
              <p:nvPr/>
            </p:nvSpPr>
            <p:spPr bwMode="auto">
              <a:xfrm>
                <a:off x="3533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95"/>
              <p:cNvSpPr>
                <a:spLocks noEditPoints="1"/>
              </p:cNvSpPr>
              <p:nvPr/>
            </p:nvSpPr>
            <p:spPr bwMode="auto">
              <a:xfrm>
                <a:off x="3512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96"/>
              <p:cNvSpPr>
                <a:spLocks noEditPoints="1"/>
              </p:cNvSpPr>
              <p:nvPr/>
            </p:nvSpPr>
            <p:spPr bwMode="auto">
              <a:xfrm>
                <a:off x="3512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w 77"/>
                  <a:gd name="T23" fmla="*/ 126 h 126"/>
                  <a:gd name="T24" fmla="*/ 0 w 77"/>
                  <a:gd name="T25" fmla="*/ 126 h 126"/>
                  <a:gd name="T26" fmla="*/ 0 w 77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Freeform 197"/>
              <p:cNvSpPr>
                <a:spLocks noEditPoints="1"/>
              </p:cNvSpPr>
              <p:nvPr/>
            </p:nvSpPr>
            <p:spPr bwMode="auto">
              <a:xfrm>
                <a:off x="3589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98"/>
              <p:cNvSpPr>
                <a:spLocks noEditPoints="1"/>
              </p:cNvSpPr>
              <p:nvPr/>
            </p:nvSpPr>
            <p:spPr bwMode="auto">
              <a:xfrm>
                <a:off x="3652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99"/>
              <p:cNvSpPr>
                <a:spLocks noEditPoints="1"/>
              </p:cNvSpPr>
              <p:nvPr/>
            </p:nvSpPr>
            <p:spPr bwMode="auto">
              <a:xfrm>
                <a:off x="3631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200"/>
              <p:cNvSpPr>
                <a:spLocks noEditPoints="1"/>
              </p:cNvSpPr>
              <p:nvPr/>
            </p:nvSpPr>
            <p:spPr bwMode="auto">
              <a:xfrm>
                <a:off x="3631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201"/>
              <p:cNvSpPr>
                <a:spLocks noEditPoints="1"/>
              </p:cNvSpPr>
              <p:nvPr/>
            </p:nvSpPr>
            <p:spPr bwMode="auto">
              <a:xfrm>
                <a:off x="3715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202"/>
              <p:cNvSpPr>
                <a:spLocks noEditPoints="1"/>
              </p:cNvSpPr>
              <p:nvPr/>
            </p:nvSpPr>
            <p:spPr bwMode="auto">
              <a:xfrm>
                <a:off x="3771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203"/>
              <p:cNvSpPr>
                <a:spLocks noEditPoints="1"/>
              </p:cNvSpPr>
              <p:nvPr/>
            </p:nvSpPr>
            <p:spPr bwMode="auto">
              <a:xfrm>
                <a:off x="3750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204"/>
              <p:cNvSpPr>
                <a:spLocks noEditPoints="1"/>
              </p:cNvSpPr>
              <p:nvPr/>
            </p:nvSpPr>
            <p:spPr bwMode="auto">
              <a:xfrm>
                <a:off x="3750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205"/>
              <p:cNvSpPr>
                <a:spLocks noEditPoints="1"/>
              </p:cNvSpPr>
              <p:nvPr/>
            </p:nvSpPr>
            <p:spPr bwMode="auto">
              <a:xfrm>
                <a:off x="3834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206"/>
              <p:cNvSpPr>
                <a:spLocks noEditPoints="1"/>
              </p:cNvSpPr>
              <p:nvPr/>
            </p:nvSpPr>
            <p:spPr bwMode="auto">
              <a:xfrm>
                <a:off x="3393" y="1809"/>
                <a:ext cx="518" cy="1"/>
              </a:xfrm>
              <a:custGeom>
                <a:avLst/>
                <a:gdLst>
                  <a:gd name="T0" fmla="*/ 0 w 518"/>
                  <a:gd name="T1" fmla="*/ 0 h 1"/>
                  <a:gd name="T2" fmla="*/ 0 w 518"/>
                  <a:gd name="T3" fmla="*/ 0 h 1"/>
                  <a:gd name="T4" fmla="*/ 0 w 518"/>
                  <a:gd name="T5" fmla="*/ 0 h 1"/>
                  <a:gd name="T6" fmla="*/ 518 w 518"/>
                  <a:gd name="T7" fmla="*/ 0 h 1"/>
                  <a:gd name="T8" fmla="*/ 518 w 518"/>
                  <a:gd name="T9" fmla="*/ 0 h 1"/>
                  <a:gd name="T10" fmla="*/ 518 w 51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89" name="Text Box 207"/>
            <p:cNvSpPr txBox="1">
              <a:spLocks noChangeArrowheads="1"/>
            </p:cNvSpPr>
            <p:nvPr/>
          </p:nvSpPr>
          <p:spPr bwMode="auto">
            <a:xfrm>
              <a:off x="3819" y="1072"/>
              <a:ext cx="1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1</a:t>
              </a:r>
            </a:p>
          </p:txBody>
        </p:sp>
        <p:sp>
          <p:nvSpPr>
            <p:cNvPr id="10290" name="Text Box 208"/>
            <p:cNvSpPr txBox="1">
              <a:spLocks noChangeArrowheads="1"/>
            </p:cNvSpPr>
            <p:nvPr/>
          </p:nvSpPr>
          <p:spPr bwMode="auto">
            <a:xfrm>
              <a:off x="4637" y="1072"/>
              <a:ext cx="1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2</a:t>
              </a:r>
            </a:p>
          </p:txBody>
        </p:sp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3597" y="1271"/>
              <a:ext cx="26" cy="2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2" name="Oval 210"/>
            <p:cNvSpPr>
              <a:spLocks noChangeArrowheads="1"/>
            </p:cNvSpPr>
            <p:nvPr/>
          </p:nvSpPr>
          <p:spPr bwMode="auto">
            <a:xfrm>
              <a:off x="4848" y="1248"/>
              <a:ext cx="25" cy="2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3" name="Freeform 211"/>
            <p:cNvSpPr>
              <a:spLocks/>
            </p:cNvSpPr>
            <p:nvPr/>
          </p:nvSpPr>
          <p:spPr bwMode="auto">
            <a:xfrm>
              <a:off x="3648" y="1395"/>
              <a:ext cx="333" cy="149"/>
            </a:xfrm>
            <a:custGeom>
              <a:avLst/>
              <a:gdLst>
                <a:gd name="T0" fmla="*/ 0 w 576"/>
                <a:gd name="T1" fmla="*/ 0 h 192"/>
                <a:gd name="T2" fmla="*/ 111 w 576"/>
                <a:gd name="T3" fmla="*/ 112 h 192"/>
                <a:gd name="T4" fmla="*/ 333 w 576"/>
                <a:gd name="T5" fmla="*/ 149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192">
                  <a:moveTo>
                    <a:pt x="0" y="0"/>
                  </a:moveTo>
                  <a:cubicBezTo>
                    <a:pt x="48" y="56"/>
                    <a:pt x="96" y="112"/>
                    <a:pt x="192" y="144"/>
                  </a:cubicBezTo>
                  <a:cubicBezTo>
                    <a:pt x="288" y="176"/>
                    <a:pt x="504" y="192"/>
                    <a:pt x="57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212"/>
            <p:cNvSpPr>
              <a:spLocks/>
            </p:cNvSpPr>
            <p:nvPr/>
          </p:nvSpPr>
          <p:spPr bwMode="auto">
            <a:xfrm flipH="1">
              <a:off x="4416" y="1440"/>
              <a:ext cx="355" cy="144"/>
            </a:xfrm>
            <a:custGeom>
              <a:avLst/>
              <a:gdLst>
                <a:gd name="T0" fmla="*/ 0 w 576"/>
                <a:gd name="T1" fmla="*/ 0 h 192"/>
                <a:gd name="T2" fmla="*/ 118 w 576"/>
                <a:gd name="T3" fmla="*/ 108 h 192"/>
                <a:gd name="T4" fmla="*/ 355 w 576"/>
                <a:gd name="T5" fmla="*/ 144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192">
                  <a:moveTo>
                    <a:pt x="0" y="0"/>
                  </a:moveTo>
                  <a:cubicBezTo>
                    <a:pt x="48" y="56"/>
                    <a:pt x="96" y="112"/>
                    <a:pt x="192" y="144"/>
                  </a:cubicBezTo>
                  <a:cubicBezTo>
                    <a:pt x="288" y="176"/>
                    <a:pt x="504" y="192"/>
                    <a:pt x="57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213"/>
            <p:cNvSpPr>
              <a:spLocks noChangeShapeType="1"/>
            </p:cNvSpPr>
            <p:nvPr/>
          </p:nvSpPr>
          <p:spPr bwMode="auto">
            <a:xfrm flipH="1" flipV="1">
              <a:off x="3648" y="1395"/>
              <a:ext cx="51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214"/>
            <p:cNvSpPr>
              <a:spLocks noChangeShapeType="1"/>
            </p:cNvSpPr>
            <p:nvPr/>
          </p:nvSpPr>
          <p:spPr bwMode="auto">
            <a:xfrm flipV="1">
              <a:off x="4752" y="1392"/>
              <a:ext cx="26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Text Box 215"/>
            <p:cNvSpPr txBox="1">
              <a:spLocks noChangeArrowheads="1"/>
            </p:cNvSpPr>
            <p:nvPr/>
          </p:nvSpPr>
          <p:spPr bwMode="auto">
            <a:xfrm>
              <a:off x="4080" y="1440"/>
              <a:ext cx="2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M</a:t>
              </a:r>
            </a:p>
          </p:txBody>
        </p:sp>
      </p:grpSp>
      <p:sp>
        <p:nvSpPr>
          <p:cNvPr id="10249" name="Text Box 217"/>
          <p:cNvSpPr txBox="1">
            <a:spLocks noChangeArrowheads="1"/>
          </p:cNvSpPr>
          <p:nvPr/>
        </p:nvSpPr>
        <p:spPr bwMode="auto">
          <a:xfrm>
            <a:off x="6698579" y="1943102"/>
            <a:ext cx="55483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(b)mutually coupled coils in series–opposing connection</a:t>
            </a:r>
          </a:p>
        </p:txBody>
      </p:sp>
      <p:sp>
        <p:nvSpPr>
          <p:cNvPr id="10250" name="Text Box 218"/>
          <p:cNvSpPr txBox="1">
            <a:spLocks noChangeArrowheads="1"/>
          </p:cNvSpPr>
          <p:nvPr/>
        </p:nvSpPr>
        <p:spPr bwMode="auto">
          <a:xfrm>
            <a:off x="7242921" y="3290184"/>
            <a:ext cx="4814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70C0"/>
                </a:solidFill>
              </a:rPr>
              <a:t>L</a:t>
            </a:r>
            <a:r>
              <a:rPr lang="en-US" altLang="zh-CN" sz="3600" b="1" baseline="-25000" dirty="0">
                <a:solidFill>
                  <a:srgbClr val="0070C0"/>
                </a:solidFill>
              </a:rPr>
              <a:t>T</a:t>
            </a:r>
            <a:r>
              <a:rPr lang="en-US" altLang="zh-CN" sz="3600" b="1" dirty="0">
                <a:solidFill>
                  <a:srgbClr val="0070C0"/>
                </a:solidFill>
              </a:rPr>
              <a:t>=L</a:t>
            </a:r>
            <a:r>
              <a:rPr lang="en-US" altLang="zh-CN" sz="3600" b="1" baseline="-25000" dirty="0">
                <a:solidFill>
                  <a:srgbClr val="0070C0"/>
                </a:solidFill>
              </a:rPr>
              <a:t>1</a:t>
            </a:r>
            <a:r>
              <a:rPr lang="en-US" altLang="zh-CN" sz="3600" b="1" dirty="0">
                <a:solidFill>
                  <a:srgbClr val="0070C0"/>
                </a:solidFill>
              </a:rPr>
              <a:t>+L</a:t>
            </a:r>
            <a:r>
              <a:rPr lang="en-US" altLang="zh-CN" sz="3600" b="1" baseline="-25000" dirty="0">
                <a:solidFill>
                  <a:srgbClr val="0070C0"/>
                </a:solidFill>
              </a:rPr>
              <a:t>2</a:t>
            </a:r>
            <a:r>
              <a:rPr lang="en-US" altLang="zh-CN" sz="3600" b="1" dirty="0">
                <a:solidFill>
                  <a:srgbClr val="0070C0"/>
                </a:solidFill>
              </a:rPr>
              <a:t>-2M</a:t>
            </a:r>
          </a:p>
        </p:txBody>
      </p:sp>
      <p:sp>
        <p:nvSpPr>
          <p:cNvPr id="10251" name="Text Box 219"/>
          <p:cNvSpPr txBox="1">
            <a:spLocks noChangeArrowheads="1"/>
          </p:cNvSpPr>
          <p:nvPr/>
        </p:nvSpPr>
        <p:spPr bwMode="auto">
          <a:xfrm>
            <a:off x="758448" y="2877431"/>
            <a:ext cx="3514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5"/>
                </a:solidFill>
              </a:rPr>
              <a:t>Total inductance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146" y="4084645"/>
            <a:ext cx="4549837" cy="2773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340" y="4484124"/>
            <a:ext cx="3739401" cy="237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83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DD45736-9F7D-405C-80DD-A07A61642F55}" type="slidenum">
              <a:rPr lang="en-US" altLang="zh-CN" sz="1400"/>
              <a:pPr eaLnBrk="1" hangingPunct="1"/>
              <a:t>27</a:t>
            </a:fld>
            <a:endParaRPr lang="en-US" altLang="zh-CN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4" y="21608"/>
            <a:ext cx="5562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Connection of Coils</a:t>
            </a:r>
          </a:p>
        </p:txBody>
      </p:sp>
      <p:grpSp>
        <p:nvGrpSpPr>
          <p:cNvPr id="11269" name="Group 56"/>
          <p:cNvGrpSpPr>
            <a:grpSpLocks/>
          </p:cNvGrpSpPr>
          <p:nvPr/>
        </p:nvGrpSpPr>
        <p:grpSpPr bwMode="auto">
          <a:xfrm>
            <a:off x="949547" y="669790"/>
            <a:ext cx="4038600" cy="2226888"/>
            <a:chOff x="912" y="960"/>
            <a:chExt cx="1824" cy="1296"/>
          </a:xfrm>
        </p:grpSpPr>
        <p:grpSp>
          <p:nvGrpSpPr>
            <p:cNvPr id="11328" name="Group 3"/>
            <p:cNvGrpSpPr>
              <a:grpSpLocks/>
            </p:cNvGrpSpPr>
            <p:nvPr/>
          </p:nvGrpSpPr>
          <p:grpSpPr bwMode="auto">
            <a:xfrm rot="5400000">
              <a:off x="1526" y="1498"/>
              <a:ext cx="525" cy="217"/>
              <a:chOff x="3386" y="1683"/>
              <a:chExt cx="525" cy="217"/>
            </a:xfrm>
          </p:grpSpPr>
          <p:sp>
            <p:nvSpPr>
              <p:cNvPr id="11364" name="Freeform 4"/>
              <p:cNvSpPr>
                <a:spLocks/>
              </p:cNvSpPr>
              <p:nvPr/>
            </p:nvSpPr>
            <p:spPr bwMode="auto">
              <a:xfrm>
                <a:off x="3386" y="1753"/>
                <a:ext cx="525" cy="119"/>
              </a:xfrm>
              <a:custGeom>
                <a:avLst/>
                <a:gdLst>
                  <a:gd name="T0" fmla="*/ 525 w 525"/>
                  <a:gd name="T1" fmla="*/ 119 h 119"/>
                  <a:gd name="T2" fmla="*/ 525 w 525"/>
                  <a:gd name="T3" fmla="*/ 0 h 119"/>
                  <a:gd name="T4" fmla="*/ 0 w 525"/>
                  <a:gd name="T5" fmla="*/ 0 h 119"/>
                  <a:gd name="T6" fmla="*/ 0 w 525"/>
                  <a:gd name="T7" fmla="*/ 119 h 119"/>
                  <a:gd name="T8" fmla="*/ 525 w 525"/>
                  <a:gd name="T9" fmla="*/ 119 h 119"/>
                  <a:gd name="T10" fmla="*/ 525 w 525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5" h="119">
                    <a:moveTo>
                      <a:pt x="525" y="119"/>
                    </a:moveTo>
                    <a:lnTo>
                      <a:pt x="525" y="0"/>
                    </a:lnTo>
                    <a:lnTo>
                      <a:pt x="0" y="0"/>
                    </a:lnTo>
                    <a:lnTo>
                      <a:pt x="0" y="119"/>
                    </a:lnTo>
                    <a:lnTo>
                      <a:pt x="525" y="1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5" name="Freeform 5"/>
              <p:cNvSpPr>
                <a:spLocks/>
              </p:cNvSpPr>
              <p:nvPr/>
            </p:nvSpPr>
            <p:spPr bwMode="auto">
              <a:xfrm>
                <a:off x="3393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Freeform 6"/>
              <p:cNvSpPr>
                <a:spLocks noEditPoints="1"/>
              </p:cNvSpPr>
              <p:nvPr/>
            </p:nvSpPr>
            <p:spPr bwMode="auto">
              <a:xfrm>
                <a:off x="3470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7"/>
              <p:cNvSpPr>
                <a:spLocks noEditPoints="1"/>
              </p:cNvSpPr>
              <p:nvPr/>
            </p:nvSpPr>
            <p:spPr bwMode="auto">
              <a:xfrm>
                <a:off x="3533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8"/>
              <p:cNvSpPr>
                <a:spLocks noEditPoints="1"/>
              </p:cNvSpPr>
              <p:nvPr/>
            </p:nvSpPr>
            <p:spPr bwMode="auto">
              <a:xfrm>
                <a:off x="3512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9"/>
              <p:cNvSpPr>
                <a:spLocks noEditPoints="1"/>
              </p:cNvSpPr>
              <p:nvPr/>
            </p:nvSpPr>
            <p:spPr bwMode="auto">
              <a:xfrm>
                <a:off x="3512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w 77"/>
                  <a:gd name="T23" fmla="*/ 126 h 126"/>
                  <a:gd name="T24" fmla="*/ 0 w 77"/>
                  <a:gd name="T25" fmla="*/ 126 h 126"/>
                  <a:gd name="T26" fmla="*/ 0 w 77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10"/>
              <p:cNvSpPr>
                <a:spLocks noEditPoints="1"/>
              </p:cNvSpPr>
              <p:nvPr/>
            </p:nvSpPr>
            <p:spPr bwMode="auto">
              <a:xfrm>
                <a:off x="3589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11"/>
              <p:cNvSpPr>
                <a:spLocks noEditPoints="1"/>
              </p:cNvSpPr>
              <p:nvPr/>
            </p:nvSpPr>
            <p:spPr bwMode="auto">
              <a:xfrm>
                <a:off x="3652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Freeform 12"/>
              <p:cNvSpPr>
                <a:spLocks noEditPoints="1"/>
              </p:cNvSpPr>
              <p:nvPr/>
            </p:nvSpPr>
            <p:spPr bwMode="auto">
              <a:xfrm>
                <a:off x="3631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Freeform 13"/>
              <p:cNvSpPr>
                <a:spLocks noEditPoints="1"/>
              </p:cNvSpPr>
              <p:nvPr/>
            </p:nvSpPr>
            <p:spPr bwMode="auto">
              <a:xfrm>
                <a:off x="3631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Freeform 14"/>
              <p:cNvSpPr>
                <a:spLocks noEditPoints="1"/>
              </p:cNvSpPr>
              <p:nvPr/>
            </p:nvSpPr>
            <p:spPr bwMode="auto">
              <a:xfrm>
                <a:off x="3715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" name="Freeform 15"/>
              <p:cNvSpPr>
                <a:spLocks noEditPoints="1"/>
              </p:cNvSpPr>
              <p:nvPr/>
            </p:nvSpPr>
            <p:spPr bwMode="auto">
              <a:xfrm>
                <a:off x="3771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Freeform 16"/>
              <p:cNvSpPr>
                <a:spLocks noEditPoints="1"/>
              </p:cNvSpPr>
              <p:nvPr/>
            </p:nvSpPr>
            <p:spPr bwMode="auto">
              <a:xfrm>
                <a:off x="3750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Freeform 17"/>
              <p:cNvSpPr>
                <a:spLocks noEditPoints="1"/>
              </p:cNvSpPr>
              <p:nvPr/>
            </p:nvSpPr>
            <p:spPr bwMode="auto">
              <a:xfrm>
                <a:off x="3750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" name="Freeform 18"/>
              <p:cNvSpPr>
                <a:spLocks noEditPoints="1"/>
              </p:cNvSpPr>
              <p:nvPr/>
            </p:nvSpPr>
            <p:spPr bwMode="auto">
              <a:xfrm>
                <a:off x="3834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" name="Freeform 19"/>
              <p:cNvSpPr>
                <a:spLocks noEditPoints="1"/>
              </p:cNvSpPr>
              <p:nvPr/>
            </p:nvSpPr>
            <p:spPr bwMode="auto">
              <a:xfrm>
                <a:off x="3393" y="1809"/>
                <a:ext cx="518" cy="1"/>
              </a:xfrm>
              <a:custGeom>
                <a:avLst/>
                <a:gdLst>
                  <a:gd name="T0" fmla="*/ 0 w 518"/>
                  <a:gd name="T1" fmla="*/ 0 h 1"/>
                  <a:gd name="T2" fmla="*/ 0 w 518"/>
                  <a:gd name="T3" fmla="*/ 0 h 1"/>
                  <a:gd name="T4" fmla="*/ 0 w 518"/>
                  <a:gd name="T5" fmla="*/ 0 h 1"/>
                  <a:gd name="T6" fmla="*/ 518 w 518"/>
                  <a:gd name="T7" fmla="*/ 0 h 1"/>
                  <a:gd name="T8" fmla="*/ 518 w 518"/>
                  <a:gd name="T9" fmla="*/ 0 h 1"/>
                  <a:gd name="T10" fmla="*/ 518 w 51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9" name="Group 20"/>
            <p:cNvGrpSpPr>
              <a:grpSpLocks/>
            </p:cNvGrpSpPr>
            <p:nvPr/>
          </p:nvGrpSpPr>
          <p:grpSpPr bwMode="auto">
            <a:xfrm rot="5400000">
              <a:off x="2054" y="1498"/>
              <a:ext cx="525" cy="217"/>
              <a:chOff x="3386" y="1683"/>
              <a:chExt cx="525" cy="217"/>
            </a:xfrm>
          </p:grpSpPr>
          <p:sp>
            <p:nvSpPr>
              <p:cNvPr id="11348" name="Freeform 21"/>
              <p:cNvSpPr>
                <a:spLocks/>
              </p:cNvSpPr>
              <p:nvPr/>
            </p:nvSpPr>
            <p:spPr bwMode="auto">
              <a:xfrm>
                <a:off x="3386" y="1753"/>
                <a:ext cx="525" cy="119"/>
              </a:xfrm>
              <a:custGeom>
                <a:avLst/>
                <a:gdLst>
                  <a:gd name="T0" fmla="*/ 525 w 525"/>
                  <a:gd name="T1" fmla="*/ 119 h 119"/>
                  <a:gd name="T2" fmla="*/ 525 w 525"/>
                  <a:gd name="T3" fmla="*/ 0 h 119"/>
                  <a:gd name="T4" fmla="*/ 0 w 525"/>
                  <a:gd name="T5" fmla="*/ 0 h 119"/>
                  <a:gd name="T6" fmla="*/ 0 w 525"/>
                  <a:gd name="T7" fmla="*/ 119 h 119"/>
                  <a:gd name="T8" fmla="*/ 525 w 525"/>
                  <a:gd name="T9" fmla="*/ 119 h 119"/>
                  <a:gd name="T10" fmla="*/ 525 w 525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5" h="119">
                    <a:moveTo>
                      <a:pt x="525" y="119"/>
                    </a:moveTo>
                    <a:lnTo>
                      <a:pt x="525" y="0"/>
                    </a:lnTo>
                    <a:lnTo>
                      <a:pt x="0" y="0"/>
                    </a:lnTo>
                    <a:lnTo>
                      <a:pt x="0" y="119"/>
                    </a:lnTo>
                    <a:lnTo>
                      <a:pt x="525" y="1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Freeform 22"/>
              <p:cNvSpPr>
                <a:spLocks/>
              </p:cNvSpPr>
              <p:nvPr/>
            </p:nvSpPr>
            <p:spPr bwMode="auto">
              <a:xfrm>
                <a:off x="3393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23"/>
              <p:cNvSpPr>
                <a:spLocks noEditPoints="1"/>
              </p:cNvSpPr>
              <p:nvPr/>
            </p:nvSpPr>
            <p:spPr bwMode="auto">
              <a:xfrm>
                <a:off x="3470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Freeform 24"/>
              <p:cNvSpPr>
                <a:spLocks noEditPoints="1"/>
              </p:cNvSpPr>
              <p:nvPr/>
            </p:nvSpPr>
            <p:spPr bwMode="auto">
              <a:xfrm>
                <a:off x="3533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Freeform 25"/>
              <p:cNvSpPr>
                <a:spLocks noEditPoints="1"/>
              </p:cNvSpPr>
              <p:nvPr/>
            </p:nvSpPr>
            <p:spPr bwMode="auto">
              <a:xfrm>
                <a:off x="3512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Freeform 26"/>
              <p:cNvSpPr>
                <a:spLocks noEditPoints="1"/>
              </p:cNvSpPr>
              <p:nvPr/>
            </p:nvSpPr>
            <p:spPr bwMode="auto">
              <a:xfrm>
                <a:off x="3512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w 77"/>
                  <a:gd name="T23" fmla="*/ 126 h 126"/>
                  <a:gd name="T24" fmla="*/ 0 w 77"/>
                  <a:gd name="T25" fmla="*/ 126 h 126"/>
                  <a:gd name="T26" fmla="*/ 0 w 77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27"/>
              <p:cNvSpPr>
                <a:spLocks noEditPoints="1"/>
              </p:cNvSpPr>
              <p:nvPr/>
            </p:nvSpPr>
            <p:spPr bwMode="auto">
              <a:xfrm>
                <a:off x="3589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Freeform 28"/>
              <p:cNvSpPr>
                <a:spLocks noEditPoints="1"/>
              </p:cNvSpPr>
              <p:nvPr/>
            </p:nvSpPr>
            <p:spPr bwMode="auto">
              <a:xfrm>
                <a:off x="3652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29"/>
              <p:cNvSpPr>
                <a:spLocks noEditPoints="1"/>
              </p:cNvSpPr>
              <p:nvPr/>
            </p:nvSpPr>
            <p:spPr bwMode="auto">
              <a:xfrm>
                <a:off x="3631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Freeform 30"/>
              <p:cNvSpPr>
                <a:spLocks noEditPoints="1"/>
              </p:cNvSpPr>
              <p:nvPr/>
            </p:nvSpPr>
            <p:spPr bwMode="auto">
              <a:xfrm>
                <a:off x="3631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31"/>
              <p:cNvSpPr>
                <a:spLocks noEditPoints="1"/>
              </p:cNvSpPr>
              <p:nvPr/>
            </p:nvSpPr>
            <p:spPr bwMode="auto">
              <a:xfrm>
                <a:off x="3715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Freeform 32"/>
              <p:cNvSpPr>
                <a:spLocks noEditPoints="1"/>
              </p:cNvSpPr>
              <p:nvPr/>
            </p:nvSpPr>
            <p:spPr bwMode="auto">
              <a:xfrm>
                <a:off x="3771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Freeform 33"/>
              <p:cNvSpPr>
                <a:spLocks noEditPoints="1"/>
              </p:cNvSpPr>
              <p:nvPr/>
            </p:nvSpPr>
            <p:spPr bwMode="auto">
              <a:xfrm>
                <a:off x="3750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Freeform 34"/>
              <p:cNvSpPr>
                <a:spLocks noEditPoints="1"/>
              </p:cNvSpPr>
              <p:nvPr/>
            </p:nvSpPr>
            <p:spPr bwMode="auto">
              <a:xfrm>
                <a:off x="3750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Freeform 35"/>
              <p:cNvSpPr>
                <a:spLocks noEditPoints="1"/>
              </p:cNvSpPr>
              <p:nvPr/>
            </p:nvSpPr>
            <p:spPr bwMode="auto">
              <a:xfrm>
                <a:off x="3834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3" name="Freeform 36"/>
              <p:cNvSpPr>
                <a:spLocks noEditPoints="1"/>
              </p:cNvSpPr>
              <p:nvPr/>
            </p:nvSpPr>
            <p:spPr bwMode="auto">
              <a:xfrm>
                <a:off x="3393" y="1809"/>
                <a:ext cx="518" cy="1"/>
              </a:xfrm>
              <a:custGeom>
                <a:avLst/>
                <a:gdLst>
                  <a:gd name="T0" fmla="*/ 0 w 518"/>
                  <a:gd name="T1" fmla="*/ 0 h 1"/>
                  <a:gd name="T2" fmla="*/ 0 w 518"/>
                  <a:gd name="T3" fmla="*/ 0 h 1"/>
                  <a:gd name="T4" fmla="*/ 0 w 518"/>
                  <a:gd name="T5" fmla="*/ 0 h 1"/>
                  <a:gd name="T6" fmla="*/ 518 w 518"/>
                  <a:gd name="T7" fmla="*/ 0 h 1"/>
                  <a:gd name="T8" fmla="*/ 518 w 518"/>
                  <a:gd name="T9" fmla="*/ 0 h 1"/>
                  <a:gd name="T10" fmla="*/ 518 w 51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0" name="Line 37"/>
            <p:cNvSpPr>
              <a:spLocks noChangeShapeType="1"/>
            </p:cNvSpPr>
            <p:nvPr/>
          </p:nvSpPr>
          <p:spPr bwMode="auto">
            <a:xfrm>
              <a:off x="1776" y="18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38"/>
            <p:cNvSpPr>
              <a:spLocks noChangeShapeType="1"/>
            </p:cNvSpPr>
            <p:nvPr/>
          </p:nvSpPr>
          <p:spPr bwMode="auto">
            <a:xfrm>
              <a:off x="1776" y="9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39"/>
            <p:cNvSpPr>
              <a:spLocks noChangeShapeType="1"/>
            </p:cNvSpPr>
            <p:nvPr/>
          </p:nvSpPr>
          <p:spPr bwMode="auto">
            <a:xfrm>
              <a:off x="2304" y="18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40"/>
            <p:cNvSpPr>
              <a:spLocks noChangeShapeType="1"/>
            </p:cNvSpPr>
            <p:nvPr/>
          </p:nvSpPr>
          <p:spPr bwMode="auto">
            <a:xfrm>
              <a:off x="2304" y="9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41"/>
            <p:cNvSpPr>
              <a:spLocks noChangeShapeType="1"/>
            </p:cNvSpPr>
            <p:nvPr/>
          </p:nvSpPr>
          <p:spPr bwMode="auto">
            <a:xfrm flipH="1">
              <a:off x="1056" y="225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42"/>
            <p:cNvSpPr>
              <a:spLocks noChangeShapeType="1"/>
            </p:cNvSpPr>
            <p:nvPr/>
          </p:nvSpPr>
          <p:spPr bwMode="auto">
            <a:xfrm flipH="1">
              <a:off x="1056" y="9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Text Box 43"/>
            <p:cNvSpPr txBox="1">
              <a:spLocks noChangeArrowheads="1"/>
            </p:cNvSpPr>
            <p:nvPr/>
          </p:nvSpPr>
          <p:spPr bwMode="auto">
            <a:xfrm>
              <a:off x="1440" y="1488"/>
              <a:ext cx="337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L</a:t>
              </a:r>
              <a:r>
                <a:rPr lang="en-US" altLang="zh-CN" baseline="-25000"/>
                <a:t>1</a:t>
              </a:r>
            </a:p>
          </p:txBody>
        </p:sp>
        <p:sp>
          <p:nvSpPr>
            <p:cNvPr id="11337" name="Text Box 44"/>
            <p:cNvSpPr txBox="1">
              <a:spLocks noChangeArrowheads="1"/>
            </p:cNvSpPr>
            <p:nvPr/>
          </p:nvSpPr>
          <p:spPr bwMode="auto">
            <a:xfrm>
              <a:off x="2401" y="1488"/>
              <a:ext cx="33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L</a:t>
              </a:r>
              <a:r>
                <a:rPr lang="en-US" altLang="zh-CN" baseline="-25000"/>
                <a:t>2</a:t>
              </a:r>
            </a:p>
          </p:txBody>
        </p:sp>
        <p:sp>
          <p:nvSpPr>
            <p:cNvPr id="11338" name="Line 45"/>
            <p:cNvSpPr>
              <a:spLocks noChangeShapeType="1"/>
            </p:cNvSpPr>
            <p:nvPr/>
          </p:nvSpPr>
          <p:spPr bwMode="auto">
            <a:xfrm>
              <a:off x="1152" y="10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Text Box 46"/>
            <p:cNvSpPr txBox="1">
              <a:spLocks noChangeArrowheads="1"/>
            </p:cNvSpPr>
            <p:nvPr/>
          </p:nvSpPr>
          <p:spPr bwMode="auto">
            <a:xfrm>
              <a:off x="1152" y="1104"/>
              <a:ext cx="240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I</a:t>
              </a:r>
            </a:p>
          </p:txBody>
        </p:sp>
        <p:sp>
          <p:nvSpPr>
            <p:cNvPr id="11340" name="Text Box 47"/>
            <p:cNvSpPr txBox="1">
              <a:spLocks noChangeArrowheads="1"/>
            </p:cNvSpPr>
            <p:nvPr/>
          </p:nvSpPr>
          <p:spPr bwMode="auto">
            <a:xfrm>
              <a:off x="912" y="1056"/>
              <a:ext cx="19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+</a:t>
              </a:r>
            </a:p>
          </p:txBody>
        </p:sp>
        <p:sp>
          <p:nvSpPr>
            <p:cNvPr id="11341" name="Line 48"/>
            <p:cNvSpPr>
              <a:spLocks noChangeShapeType="1"/>
            </p:cNvSpPr>
            <p:nvPr/>
          </p:nvSpPr>
          <p:spPr bwMode="auto">
            <a:xfrm>
              <a:off x="96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Text Box 49"/>
            <p:cNvSpPr txBox="1">
              <a:spLocks noChangeArrowheads="1"/>
            </p:cNvSpPr>
            <p:nvPr/>
          </p:nvSpPr>
          <p:spPr bwMode="auto">
            <a:xfrm>
              <a:off x="912" y="1536"/>
              <a:ext cx="240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V</a:t>
              </a:r>
            </a:p>
          </p:txBody>
        </p:sp>
        <p:sp>
          <p:nvSpPr>
            <p:cNvPr id="11343" name="Text Box 50"/>
            <p:cNvSpPr txBox="1">
              <a:spLocks noChangeArrowheads="1"/>
            </p:cNvSpPr>
            <p:nvPr/>
          </p:nvSpPr>
          <p:spPr bwMode="auto">
            <a:xfrm>
              <a:off x="1920" y="1056"/>
              <a:ext cx="239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M</a:t>
              </a:r>
            </a:p>
          </p:txBody>
        </p:sp>
        <p:sp>
          <p:nvSpPr>
            <p:cNvPr id="11344" name="Line 51"/>
            <p:cNvSpPr>
              <a:spLocks noChangeShapeType="1"/>
            </p:cNvSpPr>
            <p:nvPr/>
          </p:nvSpPr>
          <p:spPr bwMode="auto">
            <a:xfrm flipH="1">
              <a:off x="1872" y="11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53"/>
            <p:cNvSpPr>
              <a:spLocks noChangeShapeType="1"/>
            </p:cNvSpPr>
            <p:nvPr/>
          </p:nvSpPr>
          <p:spPr bwMode="auto">
            <a:xfrm>
              <a:off x="2160" y="11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Oval 54"/>
            <p:cNvSpPr>
              <a:spLocks noChangeArrowheads="1"/>
            </p:cNvSpPr>
            <p:nvPr/>
          </p:nvSpPr>
          <p:spPr bwMode="auto">
            <a:xfrm>
              <a:off x="1872" y="12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47" name="Oval 55"/>
            <p:cNvSpPr>
              <a:spLocks noChangeArrowheads="1"/>
            </p:cNvSpPr>
            <p:nvPr/>
          </p:nvSpPr>
          <p:spPr bwMode="auto">
            <a:xfrm>
              <a:off x="2448" y="12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270" name="Group 115"/>
          <p:cNvGrpSpPr>
            <a:grpSpLocks/>
          </p:cNvGrpSpPr>
          <p:nvPr/>
        </p:nvGrpSpPr>
        <p:grpSpPr bwMode="auto">
          <a:xfrm>
            <a:off x="7518860" y="232037"/>
            <a:ext cx="4391025" cy="2569192"/>
            <a:chOff x="3168" y="1104"/>
            <a:chExt cx="1728" cy="1008"/>
          </a:xfrm>
        </p:grpSpPr>
        <p:grpSp>
          <p:nvGrpSpPr>
            <p:cNvPr id="11276" name="Group 58"/>
            <p:cNvGrpSpPr>
              <a:grpSpLocks/>
            </p:cNvGrpSpPr>
            <p:nvPr/>
          </p:nvGrpSpPr>
          <p:grpSpPr bwMode="auto">
            <a:xfrm rot="5400000">
              <a:off x="3795" y="1504"/>
              <a:ext cx="408" cy="205"/>
              <a:chOff x="3386" y="1683"/>
              <a:chExt cx="525" cy="217"/>
            </a:xfrm>
          </p:grpSpPr>
          <p:sp>
            <p:nvSpPr>
              <p:cNvPr id="11312" name="Freeform 59"/>
              <p:cNvSpPr>
                <a:spLocks/>
              </p:cNvSpPr>
              <p:nvPr/>
            </p:nvSpPr>
            <p:spPr bwMode="auto">
              <a:xfrm>
                <a:off x="3386" y="1753"/>
                <a:ext cx="525" cy="119"/>
              </a:xfrm>
              <a:custGeom>
                <a:avLst/>
                <a:gdLst>
                  <a:gd name="T0" fmla="*/ 525 w 525"/>
                  <a:gd name="T1" fmla="*/ 119 h 119"/>
                  <a:gd name="T2" fmla="*/ 525 w 525"/>
                  <a:gd name="T3" fmla="*/ 0 h 119"/>
                  <a:gd name="T4" fmla="*/ 0 w 525"/>
                  <a:gd name="T5" fmla="*/ 0 h 119"/>
                  <a:gd name="T6" fmla="*/ 0 w 525"/>
                  <a:gd name="T7" fmla="*/ 119 h 119"/>
                  <a:gd name="T8" fmla="*/ 525 w 525"/>
                  <a:gd name="T9" fmla="*/ 119 h 119"/>
                  <a:gd name="T10" fmla="*/ 525 w 525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5" h="119">
                    <a:moveTo>
                      <a:pt x="525" y="119"/>
                    </a:moveTo>
                    <a:lnTo>
                      <a:pt x="525" y="0"/>
                    </a:lnTo>
                    <a:lnTo>
                      <a:pt x="0" y="0"/>
                    </a:lnTo>
                    <a:lnTo>
                      <a:pt x="0" y="119"/>
                    </a:lnTo>
                    <a:lnTo>
                      <a:pt x="525" y="1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Freeform 60"/>
              <p:cNvSpPr>
                <a:spLocks/>
              </p:cNvSpPr>
              <p:nvPr/>
            </p:nvSpPr>
            <p:spPr bwMode="auto">
              <a:xfrm>
                <a:off x="3393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Freeform 61"/>
              <p:cNvSpPr>
                <a:spLocks noEditPoints="1"/>
              </p:cNvSpPr>
              <p:nvPr/>
            </p:nvSpPr>
            <p:spPr bwMode="auto">
              <a:xfrm>
                <a:off x="3470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Freeform 62"/>
              <p:cNvSpPr>
                <a:spLocks noEditPoints="1"/>
              </p:cNvSpPr>
              <p:nvPr/>
            </p:nvSpPr>
            <p:spPr bwMode="auto">
              <a:xfrm>
                <a:off x="3533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Freeform 63"/>
              <p:cNvSpPr>
                <a:spLocks noEditPoints="1"/>
              </p:cNvSpPr>
              <p:nvPr/>
            </p:nvSpPr>
            <p:spPr bwMode="auto">
              <a:xfrm>
                <a:off x="3512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Freeform 64"/>
              <p:cNvSpPr>
                <a:spLocks noEditPoints="1"/>
              </p:cNvSpPr>
              <p:nvPr/>
            </p:nvSpPr>
            <p:spPr bwMode="auto">
              <a:xfrm>
                <a:off x="3512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w 77"/>
                  <a:gd name="T23" fmla="*/ 126 h 126"/>
                  <a:gd name="T24" fmla="*/ 0 w 77"/>
                  <a:gd name="T25" fmla="*/ 126 h 126"/>
                  <a:gd name="T26" fmla="*/ 0 w 77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Freeform 65"/>
              <p:cNvSpPr>
                <a:spLocks noEditPoints="1"/>
              </p:cNvSpPr>
              <p:nvPr/>
            </p:nvSpPr>
            <p:spPr bwMode="auto">
              <a:xfrm>
                <a:off x="3589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Freeform 66"/>
              <p:cNvSpPr>
                <a:spLocks noEditPoints="1"/>
              </p:cNvSpPr>
              <p:nvPr/>
            </p:nvSpPr>
            <p:spPr bwMode="auto">
              <a:xfrm>
                <a:off x="3652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Freeform 67"/>
              <p:cNvSpPr>
                <a:spLocks noEditPoints="1"/>
              </p:cNvSpPr>
              <p:nvPr/>
            </p:nvSpPr>
            <p:spPr bwMode="auto">
              <a:xfrm>
                <a:off x="3631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Freeform 68"/>
              <p:cNvSpPr>
                <a:spLocks noEditPoints="1"/>
              </p:cNvSpPr>
              <p:nvPr/>
            </p:nvSpPr>
            <p:spPr bwMode="auto">
              <a:xfrm>
                <a:off x="3631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Freeform 69"/>
              <p:cNvSpPr>
                <a:spLocks noEditPoints="1"/>
              </p:cNvSpPr>
              <p:nvPr/>
            </p:nvSpPr>
            <p:spPr bwMode="auto">
              <a:xfrm>
                <a:off x="3715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70"/>
              <p:cNvSpPr>
                <a:spLocks noEditPoints="1"/>
              </p:cNvSpPr>
              <p:nvPr/>
            </p:nvSpPr>
            <p:spPr bwMode="auto">
              <a:xfrm>
                <a:off x="3771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71"/>
              <p:cNvSpPr>
                <a:spLocks noEditPoints="1"/>
              </p:cNvSpPr>
              <p:nvPr/>
            </p:nvSpPr>
            <p:spPr bwMode="auto">
              <a:xfrm>
                <a:off x="3750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72"/>
              <p:cNvSpPr>
                <a:spLocks noEditPoints="1"/>
              </p:cNvSpPr>
              <p:nvPr/>
            </p:nvSpPr>
            <p:spPr bwMode="auto">
              <a:xfrm>
                <a:off x="3750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73"/>
              <p:cNvSpPr>
                <a:spLocks noEditPoints="1"/>
              </p:cNvSpPr>
              <p:nvPr/>
            </p:nvSpPr>
            <p:spPr bwMode="auto">
              <a:xfrm>
                <a:off x="3834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Freeform 74"/>
              <p:cNvSpPr>
                <a:spLocks noEditPoints="1"/>
              </p:cNvSpPr>
              <p:nvPr/>
            </p:nvSpPr>
            <p:spPr bwMode="auto">
              <a:xfrm>
                <a:off x="3393" y="1809"/>
                <a:ext cx="518" cy="1"/>
              </a:xfrm>
              <a:custGeom>
                <a:avLst/>
                <a:gdLst>
                  <a:gd name="T0" fmla="*/ 0 w 518"/>
                  <a:gd name="T1" fmla="*/ 0 h 1"/>
                  <a:gd name="T2" fmla="*/ 0 w 518"/>
                  <a:gd name="T3" fmla="*/ 0 h 1"/>
                  <a:gd name="T4" fmla="*/ 0 w 518"/>
                  <a:gd name="T5" fmla="*/ 0 h 1"/>
                  <a:gd name="T6" fmla="*/ 518 w 518"/>
                  <a:gd name="T7" fmla="*/ 0 h 1"/>
                  <a:gd name="T8" fmla="*/ 518 w 518"/>
                  <a:gd name="T9" fmla="*/ 0 h 1"/>
                  <a:gd name="T10" fmla="*/ 518 w 51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7" name="Group 75"/>
            <p:cNvGrpSpPr>
              <a:grpSpLocks/>
            </p:cNvGrpSpPr>
            <p:nvPr/>
          </p:nvGrpSpPr>
          <p:grpSpPr bwMode="auto">
            <a:xfrm rot="5400000">
              <a:off x="4295" y="1504"/>
              <a:ext cx="408" cy="205"/>
              <a:chOff x="3386" y="1683"/>
              <a:chExt cx="525" cy="217"/>
            </a:xfrm>
          </p:grpSpPr>
          <p:sp>
            <p:nvSpPr>
              <p:cNvPr id="11296" name="Freeform 76"/>
              <p:cNvSpPr>
                <a:spLocks/>
              </p:cNvSpPr>
              <p:nvPr/>
            </p:nvSpPr>
            <p:spPr bwMode="auto">
              <a:xfrm>
                <a:off x="3386" y="1753"/>
                <a:ext cx="525" cy="119"/>
              </a:xfrm>
              <a:custGeom>
                <a:avLst/>
                <a:gdLst>
                  <a:gd name="T0" fmla="*/ 525 w 525"/>
                  <a:gd name="T1" fmla="*/ 119 h 119"/>
                  <a:gd name="T2" fmla="*/ 525 w 525"/>
                  <a:gd name="T3" fmla="*/ 0 h 119"/>
                  <a:gd name="T4" fmla="*/ 0 w 525"/>
                  <a:gd name="T5" fmla="*/ 0 h 119"/>
                  <a:gd name="T6" fmla="*/ 0 w 525"/>
                  <a:gd name="T7" fmla="*/ 119 h 119"/>
                  <a:gd name="T8" fmla="*/ 525 w 525"/>
                  <a:gd name="T9" fmla="*/ 119 h 119"/>
                  <a:gd name="T10" fmla="*/ 525 w 525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5" h="119">
                    <a:moveTo>
                      <a:pt x="525" y="119"/>
                    </a:moveTo>
                    <a:lnTo>
                      <a:pt x="525" y="0"/>
                    </a:lnTo>
                    <a:lnTo>
                      <a:pt x="0" y="0"/>
                    </a:lnTo>
                    <a:lnTo>
                      <a:pt x="0" y="119"/>
                    </a:lnTo>
                    <a:lnTo>
                      <a:pt x="525" y="1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Freeform 77"/>
              <p:cNvSpPr>
                <a:spLocks/>
              </p:cNvSpPr>
              <p:nvPr/>
            </p:nvSpPr>
            <p:spPr bwMode="auto">
              <a:xfrm>
                <a:off x="3393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Freeform 78"/>
              <p:cNvSpPr>
                <a:spLocks noEditPoints="1"/>
              </p:cNvSpPr>
              <p:nvPr/>
            </p:nvSpPr>
            <p:spPr bwMode="auto">
              <a:xfrm>
                <a:off x="3470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Freeform 79"/>
              <p:cNvSpPr>
                <a:spLocks noEditPoints="1"/>
              </p:cNvSpPr>
              <p:nvPr/>
            </p:nvSpPr>
            <p:spPr bwMode="auto">
              <a:xfrm>
                <a:off x="3533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Freeform 80"/>
              <p:cNvSpPr>
                <a:spLocks noEditPoints="1"/>
              </p:cNvSpPr>
              <p:nvPr/>
            </p:nvSpPr>
            <p:spPr bwMode="auto">
              <a:xfrm>
                <a:off x="3512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Freeform 81"/>
              <p:cNvSpPr>
                <a:spLocks noEditPoints="1"/>
              </p:cNvSpPr>
              <p:nvPr/>
            </p:nvSpPr>
            <p:spPr bwMode="auto">
              <a:xfrm>
                <a:off x="3512" y="1683"/>
                <a:ext cx="77" cy="126"/>
              </a:xfrm>
              <a:custGeom>
                <a:avLst/>
                <a:gdLst>
                  <a:gd name="T0" fmla="*/ 0 w 77"/>
                  <a:gd name="T1" fmla="*/ 126 h 126"/>
                  <a:gd name="T2" fmla="*/ 7 w 77"/>
                  <a:gd name="T3" fmla="*/ 77 h 126"/>
                  <a:gd name="T4" fmla="*/ 21 w 77"/>
                  <a:gd name="T5" fmla="*/ 35 h 126"/>
                  <a:gd name="T6" fmla="*/ 49 w 77"/>
                  <a:gd name="T7" fmla="*/ 7 h 126"/>
                  <a:gd name="T8" fmla="*/ 77 w 77"/>
                  <a:gd name="T9" fmla="*/ 0 h 126"/>
                  <a:gd name="T10" fmla="*/ 77 w 77"/>
                  <a:gd name="T11" fmla="*/ 0 h 126"/>
                  <a:gd name="T12" fmla="*/ 49 w 77"/>
                  <a:gd name="T13" fmla="*/ 7 h 126"/>
                  <a:gd name="T14" fmla="*/ 21 w 77"/>
                  <a:gd name="T15" fmla="*/ 35 h 126"/>
                  <a:gd name="T16" fmla="*/ 7 w 77"/>
                  <a:gd name="T17" fmla="*/ 77 h 126"/>
                  <a:gd name="T18" fmla="*/ 0 w 77"/>
                  <a:gd name="T19" fmla="*/ 126 h 126"/>
                  <a:gd name="T20" fmla="*/ 0 w 77"/>
                  <a:gd name="T21" fmla="*/ 126 h 126"/>
                  <a:gd name="T22" fmla="*/ 0 w 77"/>
                  <a:gd name="T23" fmla="*/ 126 h 126"/>
                  <a:gd name="T24" fmla="*/ 0 w 77"/>
                  <a:gd name="T25" fmla="*/ 126 h 126"/>
                  <a:gd name="T26" fmla="*/ 0 w 77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77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Freeform 82"/>
              <p:cNvSpPr>
                <a:spLocks noEditPoints="1"/>
              </p:cNvSpPr>
              <p:nvPr/>
            </p:nvSpPr>
            <p:spPr bwMode="auto">
              <a:xfrm>
                <a:off x="3589" y="1683"/>
                <a:ext cx="84" cy="126"/>
              </a:xfrm>
              <a:custGeom>
                <a:avLst/>
                <a:gdLst>
                  <a:gd name="T0" fmla="*/ 0 w 84"/>
                  <a:gd name="T1" fmla="*/ 0 h 126"/>
                  <a:gd name="T2" fmla="*/ 35 w 84"/>
                  <a:gd name="T3" fmla="*/ 7 h 126"/>
                  <a:gd name="T4" fmla="*/ 63 w 84"/>
                  <a:gd name="T5" fmla="*/ 35 h 126"/>
                  <a:gd name="T6" fmla="*/ 77 w 84"/>
                  <a:gd name="T7" fmla="*/ 77 h 126"/>
                  <a:gd name="T8" fmla="*/ 84 w 84"/>
                  <a:gd name="T9" fmla="*/ 126 h 126"/>
                  <a:gd name="T10" fmla="*/ 84 w 84"/>
                  <a:gd name="T11" fmla="*/ 126 h 126"/>
                  <a:gd name="T12" fmla="*/ 77 w 84"/>
                  <a:gd name="T13" fmla="*/ 77 h 126"/>
                  <a:gd name="T14" fmla="*/ 63 w 84"/>
                  <a:gd name="T15" fmla="*/ 35 h 126"/>
                  <a:gd name="T16" fmla="*/ 35 w 84"/>
                  <a:gd name="T17" fmla="*/ 7 h 126"/>
                  <a:gd name="T18" fmla="*/ 0 w 84"/>
                  <a:gd name="T19" fmla="*/ 0 h 126"/>
                  <a:gd name="T20" fmla="*/ 0 w 84"/>
                  <a:gd name="T21" fmla="*/ 0 h 126"/>
                  <a:gd name="T22" fmla="*/ 0 w 84"/>
                  <a:gd name="T23" fmla="*/ 0 h 126"/>
                  <a:gd name="T24" fmla="*/ 0 w 84"/>
                  <a:gd name="T25" fmla="*/ 0 h 126"/>
                  <a:gd name="T26" fmla="*/ 0 w 84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0"/>
                    </a:moveTo>
                    <a:lnTo>
                      <a:pt x="35" y="7"/>
                    </a:lnTo>
                    <a:lnTo>
                      <a:pt x="63" y="35"/>
                    </a:lnTo>
                    <a:lnTo>
                      <a:pt x="77" y="77"/>
                    </a:lnTo>
                    <a:lnTo>
                      <a:pt x="84" y="126"/>
                    </a:lnTo>
                    <a:lnTo>
                      <a:pt x="77" y="77"/>
                    </a:lnTo>
                    <a:lnTo>
                      <a:pt x="63" y="35"/>
                    </a:lnTo>
                    <a:lnTo>
                      <a:pt x="35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83"/>
              <p:cNvSpPr>
                <a:spLocks noEditPoints="1"/>
              </p:cNvSpPr>
              <p:nvPr/>
            </p:nvSpPr>
            <p:spPr bwMode="auto">
              <a:xfrm>
                <a:off x="3652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Freeform 84"/>
              <p:cNvSpPr>
                <a:spLocks noEditPoints="1"/>
              </p:cNvSpPr>
              <p:nvPr/>
            </p:nvSpPr>
            <p:spPr bwMode="auto">
              <a:xfrm>
                <a:off x="3631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Freeform 85"/>
              <p:cNvSpPr>
                <a:spLocks noEditPoints="1"/>
              </p:cNvSpPr>
              <p:nvPr/>
            </p:nvSpPr>
            <p:spPr bwMode="auto">
              <a:xfrm>
                <a:off x="3631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Freeform 86"/>
              <p:cNvSpPr>
                <a:spLocks noEditPoints="1"/>
              </p:cNvSpPr>
              <p:nvPr/>
            </p:nvSpPr>
            <p:spPr bwMode="auto">
              <a:xfrm>
                <a:off x="3715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Freeform 87"/>
              <p:cNvSpPr>
                <a:spLocks noEditPoints="1"/>
              </p:cNvSpPr>
              <p:nvPr/>
            </p:nvSpPr>
            <p:spPr bwMode="auto">
              <a:xfrm>
                <a:off x="3771" y="1809"/>
                <a:ext cx="21" cy="91"/>
              </a:xfrm>
              <a:custGeom>
                <a:avLst/>
                <a:gdLst>
                  <a:gd name="T0" fmla="*/ 21 w 21"/>
                  <a:gd name="T1" fmla="*/ 0 h 91"/>
                  <a:gd name="T2" fmla="*/ 14 w 21"/>
                  <a:gd name="T3" fmla="*/ 49 h 91"/>
                  <a:gd name="T4" fmla="*/ 0 w 21"/>
                  <a:gd name="T5" fmla="*/ 91 h 91"/>
                  <a:gd name="T6" fmla="*/ 0 w 21"/>
                  <a:gd name="T7" fmla="*/ 91 h 91"/>
                  <a:gd name="T8" fmla="*/ 14 w 21"/>
                  <a:gd name="T9" fmla="*/ 49 h 91"/>
                  <a:gd name="T10" fmla="*/ 21 w 21"/>
                  <a:gd name="T11" fmla="*/ 0 h 91"/>
                  <a:gd name="T12" fmla="*/ 21 w 21"/>
                  <a:gd name="T13" fmla="*/ 0 h 91"/>
                  <a:gd name="T14" fmla="*/ 21 w 21"/>
                  <a:gd name="T15" fmla="*/ 0 h 91"/>
                  <a:gd name="T16" fmla="*/ 21 w 21"/>
                  <a:gd name="T17" fmla="*/ 0 h 91"/>
                  <a:gd name="T18" fmla="*/ 21 w 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0"/>
                    </a:moveTo>
                    <a:lnTo>
                      <a:pt x="14" y="49"/>
                    </a:lnTo>
                    <a:lnTo>
                      <a:pt x="0" y="91"/>
                    </a:lnTo>
                    <a:lnTo>
                      <a:pt x="14" y="49"/>
                    </a:lnTo>
                    <a:lnTo>
                      <a:pt x="21" y="0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Freeform 88"/>
              <p:cNvSpPr>
                <a:spLocks noEditPoints="1"/>
              </p:cNvSpPr>
              <p:nvPr/>
            </p:nvSpPr>
            <p:spPr bwMode="auto">
              <a:xfrm>
                <a:off x="3750" y="1809"/>
                <a:ext cx="21" cy="91"/>
              </a:xfrm>
              <a:custGeom>
                <a:avLst/>
                <a:gdLst>
                  <a:gd name="T0" fmla="*/ 21 w 21"/>
                  <a:gd name="T1" fmla="*/ 91 h 91"/>
                  <a:gd name="T2" fmla="*/ 7 w 21"/>
                  <a:gd name="T3" fmla="*/ 49 h 91"/>
                  <a:gd name="T4" fmla="*/ 0 w 21"/>
                  <a:gd name="T5" fmla="*/ 0 h 91"/>
                  <a:gd name="T6" fmla="*/ 0 w 21"/>
                  <a:gd name="T7" fmla="*/ 0 h 91"/>
                  <a:gd name="T8" fmla="*/ 7 w 21"/>
                  <a:gd name="T9" fmla="*/ 49 h 91"/>
                  <a:gd name="T10" fmla="*/ 21 w 21"/>
                  <a:gd name="T11" fmla="*/ 91 h 91"/>
                  <a:gd name="T12" fmla="*/ 21 w 21"/>
                  <a:gd name="T13" fmla="*/ 91 h 91"/>
                  <a:gd name="T14" fmla="*/ 21 w 21"/>
                  <a:gd name="T15" fmla="*/ 91 h 91"/>
                  <a:gd name="T16" fmla="*/ 21 w 21"/>
                  <a:gd name="T17" fmla="*/ 91 h 91"/>
                  <a:gd name="T18" fmla="*/ 21 w 21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1">
                    <a:moveTo>
                      <a:pt x="21" y="91"/>
                    </a:moveTo>
                    <a:lnTo>
                      <a:pt x="7" y="49"/>
                    </a:lnTo>
                    <a:lnTo>
                      <a:pt x="0" y="0"/>
                    </a:lnTo>
                    <a:lnTo>
                      <a:pt x="7" y="49"/>
                    </a:lnTo>
                    <a:lnTo>
                      <a:pt x="21" y="91"/>
                    </a:lnTo>
                    <a:close/>
                    <a:moveTo>
                      <a:pt x="21" y="91"/>
                    </a:move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Freeform 89"/>
              <p:cNvSpPr>
                <a:spLocks noEditPoints="1"/>
              </p:cNvSpPr>
              <p:nvPr/>
            </p:nvSpPr>
            <p:spPr bwMode="auto">
              <a:xfrm>
                <a:off x="3750" y="1683"/>
                <a:ext cx="84" cy="126"/>
              </a:xfrm>
              <a:custGeom>
                <a:avLst/>
                <a:gdLst>
                  <a:gd name="T0" fmla="*/ 0 w 84"/>
                  <a:gd name="T1" fmla="*/ 126 h 126"/>
                  <a:gd name="T2" fmla="*/ 7 w 84"/>
                  <a:gd name="T3" fmla="*/ 77 h 126"/>
                  <a:gd name="T4" fmla="*/ 21 w 84"/>
                  <a:gd name="T5" fmla="*/ 35 h 126"/>
                  <a:gd name="T6" fmla="*/ 49 w 84"/>
                  <a:gd name="T7" fmla="*/ 7 h 126"/>
                  <a:gd name="T8" fmla="*/ 84 w 84"/>
                  <a:gd name="T9" fmla="*/ 0 h 126"/>
                  <a:gd name="T10" fmla="*/ 84 w 84"/>
                  <a:gd name="T11" fmla="*/ 0 h 126"/>
                  <a:gd name="T12" fmla="*/ 49 w 84"/>
                  <a:gd name="T13" fmla="*/ 7 h 126"/>
                  <a:gd name="T14" fmla="*/ 21 w 84"/>
                  <a:gd name="T15" fmla="*/ 35 h 126"/>
                  <a:gd name="T16" fmla="*/ 7 w 84"/>
                  <a:gd name="T17" fmla="*/ 77 h 126"/>
                  <a:gd name="T18" fmla="*/ 0 w 84"/>
                  <a:gd name="T19" fmla="*/ 126 h 126"/>
                  <a:gd name="T20" fmla="*/ 0 w 84"/>
                  <a:gd name="T21" fmla="*/ 126 h 126"/>
                  <a:gd name="T22" fmla="*/ 0 w 84"/>
                  <a:gd name="T23" fmla="*/ 126 h 126"/>
                  <a:gd name="T24" fmla="*/ 0 w 84"/>
                  <a:gd name="T25" fmla="*/ 126 h 126"/>
                  <a:gd name="T26" fmla="*/ 0 w 84"/>
                  <a:gd name="T27" fmla="*/ 126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126">
                    <a:moveTo>
                      <a:pt x="0" y="126"/>
                    </a:moveTo>
                    <a:lnTo>
                      <a:pt x="7" y="77"/>
                    </a:lnTo>
                    <a:lnTo>
                      <a:pt x="21" y="35"/>
                    </a:lnTo>
                    <a:lnTo>
                      <a:pt x="49" y="7"/>
                    </a:lnTo>
                    <a:lnTo>
                      <a:pt x="84" y="0"/>
                    </a:lnTo>
                    <a:lnTo>
                      <a:pt x="49" y="7"/>
                    </a:lnTo>
                    <a:lnTo>
                      <a:pt x="21" y="35"/>
                    </a:lnTo>
                    <a:lnTo>
                      <a:pt x="7" y="77"/>
                    </a:lnTo>
                    <a:lnTo>
                      <a:pt x="0" y="126"/>
                    </a:lnTo>
                    <a:close/>
                    <a:moveTo>
                      <a:pt x="0" y="126"/>
                    </a:move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90"/>
              <p:cNvSpPr>
                <a:spLocks noEditPoints="1"/>
              </p:cNvSpPr>
              <p:nvPr/>
            </p:nvSpPr>
            <p:spPr bwMode="auto">
              <a:xfrm>
                <a:off x="3834" y="1683"/>
                <a:ext cx="77" cy="126"/>
              </a:xfrm>
              <a:custGeom>
                <a:avLst/>
                <a:gdLst>
                  <a:gd name="T0" fmla="*/ 0 w 77"/>
                  <a:gd name="T1" fmla="*/ 0 h 126"/>
                  <a:gd name="T2" fmla="*/ 28 w 77"/>
                  <a:gd name="T3" fmla="*/ 7 h 126"/>
                  <a:gd name="T4" fmla="*/ 56 w 77"/>
                  <a:gd name="T5" fmla="*/ 35 h 126"/>
                  <a:gd name="T6" fmla="*/ 70 w 77"/>
                  <a:gd name="T7" fmla="*/ 77 h 126"/>
                  <a:gd name="T8" fmla="*/ 77 w 77"/>
                  <a:gd name="T9" fmla="*/ 126 h 126"/>
                  <a:gd name="T10" fmla="*/ 77 w 77"/>
                  <a:gd name="T11" fmla="*/ 126 h 126"/>
                  <a:gd name="T12" fmla="*/ 70 w 77"/>
                  <a:gd name="T13" fmla="*/ 77 h 126"/>
                  <a:gd name="T14" fmla="*/ 56 w 77"/>
                  <a:gd name="T15" fmla="*/ 35 h 126"/>
                  <a:gd name="T16" fmla="*/ 28 w 77"/>
                  <a:gd name="T17" fmla="*/ 7 h 126"/>
                  <a:gd name="T18" fmla="*/ 0 w 77"/>
                  <a:gd name="T19" fmla="*/ 0 h 126"/>
                  <a:gd name="T20" fmla="*/ 0 w 77"/>
                  <a:gd name="T21" fmla="*/ 0 h 126"/>
                  <a:gd name="T22" fmla="*/ 0 w 77"/>
                  <a:gd name="T23" fmla="*/ 0 h 126"/>
                  <a:gd name="T24" fmla="*/ 0 w 77"/>
                  <a:gd name="T25" fmla="*/ 0 h 126"/>
                  <a:gd name="T26" fmla="*/ 0 w 77"/>
                  <a:gd name="T27" fmla="*/ 0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26">
                    <a:moveTo>
                      <a:pt x="0" y="0"/>
                    </a:moveTo>
                    <a:lnTo>
                      <a:pt x="28" y="7"/>
                    </a:lnTo>
                    <a:lnTo>
                      <a:pt x="56" y="35"/>
                    </a:lnTo>
                    <a:lnTo>
                      <a:pt x="70" y="77"/>
                    </a:lnTo>
                    <a:lnTo>
                      <a:pt x="77" y="126"/>
                    </a:lnTo>
                    <a:lnTo>
                      <a:pt x="70" y="77"/>
                    </a:lnTo>
                    <a:lnTo>
                      <a:pt x="56" y="35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91"/>
              <p:cNvSpPr>
                <a:spLocks noEditPoints="1"/>
              </p:cNvSpPr>
              <p:nvPr/>
            </p:nvSpPr>
            <p:spPr bwMode="auto">
              <a:xfrm>
                <a:off x="3393" y="1809"/>
                <a:ext cx="518" cy="1"/>
              </a:xfrm>
              <a:custGeom>
                <a:avLst/>
                <a:gdLst>
                  <a:gd name="T0" fmla="*/ 0 w 518"/>
                  <a:gd name="T1" fmla="*/ 0 h 1"/>
                  <a:gd name="T2" fmla="*/ 0 w 518"/>
                  <a:gd name="T3" fmla="*/ 0 h 1"/>
                  <a:gd name="T4" fmla="*/ 0 w 518"/>
                  <a:gd name="T5" fmla="*/ 0 h 1"/>
                  <a:gd name="T6" fmla="*/ 518 w 518"/>
                  <a:gd name="T7" fmla="*/ 0 h 1"/>
                  <a:gd name="T8" fmla="*/ 518 w 518"/>
                  <a:gd name="T9" fmla="*/ 0 h 1"/>
                  <a:gd name="T10" fmla="*/ 518 w 51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8" name="Line 92"/>
            <p:cNvSpPr>
              <a:spLocks noChangeShapeType="1"/>
            </p:cNvSpPr>
            <p:nvPr/>
          </p:nvSpPr>
          <p:spPr bwMode="auto">
            <a:xfrm>
              <a:off x="3987" y="1813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93"/>
            <p:cNvSpPr>
              <a:spLocks noChangeShapeType="1"/>
            </p:cNvSpPr>
            <p:nvPr/>
          </p:nvSpPr>
          <p:spPr bwMode="auto">
            <a:xfrm>
              <a:off x="3987" y="1104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94"/>
            <p:cNvSpPr>
              <a:spLocks noChangeShapeType="1"/>
            </p:cNvSpPr>
            <p:nvPr/>
          </p:nvSpPr>
          <p:spPr bwMode="auto">
            <a:xfrm>
              <a:off x="4487" y="1813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95"/>
            <p:cNvSpPr>
              <a:spLocks noChangeShapeType="1"/>
            </p:cNvSpPr>
            <p:nvPr/>
          </p:nvSpPr>
          <p:spPr bwMode="auto">
            <a:xfrm>
              <a:off x="4487" y="1104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96"/>
            <p:cNvSpPr>
              <a:spLocks noChangeShapeType="1"/>
            </p:cNvSpPr>
            <p:nvPr/>
          </p:nvSpPr>
          <p:spPr bwMode="auto">
            <a:xfrm flipH="1">
              <a:off x="3304" y="2112"/>
              <a:ext cx="1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97"/>
            <p:cNvSpPr>
              <a:spLocks noChangeShapeType="1"/>
            </p:cNvSpPr>
            <p:nvPr/>
          </p:nvSpPr>
          <p:spPr bwMode="auto">
            <a:xfrm flipH="1">
              <a:off x="3304" y="1104"/>
              <a:ext cx="1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Text Box 98"/>
            <p:cNvSpPr txBox="1">
              <a:spLocks noChangeArrowheads="1"/>
            </p:cNvSpPr>
            <p:nvPr/>
          </p:nvSpPr>
          <p:spPr bwMode="auto">
            <a:xfrm>
              <a:off x="3668" y="1515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/>
                <a:t>L</a:t>
              </a:r>
              <a:r>
                <a:rPr lang="en-US" altLang="zh-CN" baseline="-25000" dirty="0"/>
                <a:t>1</a:t>
              </a:r>
            </a:p>
          </p:txBody>
        </p:sp>
        <p:sp>
          <p:nvSpPr>
            <p:cNvPr id="11285" name="Text Box 99"/>
            <p:cNvSpPr txBox="1">
              <a:spLocks noChangeArrowheads="1"/>
            </p:cNvSpPr>
            <p:nvPr/>
          </p:nvSpPr>
          <p:spPr bwMode="auto">
            <a:xfrm>
              <a:off x="4579" y="1515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L</a:t>
              </a:r>
              <a:r>
                <a:rPr lang="en-US" altLang="zh-CN" baseline="-25000"/>
                <a:t>2</a:t>
              </a:r>
            </a:p>
          </p:txBody>
        </p:sp>
        <p:sp>
          <p:nvSpPr>
            <p:cNvPr id="11286" name="Line 100"/>
            <p:cNvSpPr>
              <a:spLocks noChangeShapeType="1"/>
            </p:cNvSpPr>
            <p:nvPr/>
          </p:nvSpPr>
          <p:spPr bwMode="auto">
            <a:xfrm>
              <a:off x="3395" y="1179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Text Box 101"/>
            <p:cNvSpPr txBox="1">
              <a:spLocks noChangeArrowheads="1"/>
            </p:cNvSpPr>
            <p:nvPr/>
          </p:nvSpPr>
          <p:spPr bwMode="auto">
            <a:xfrm>
              <a:off x="3395" y="12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I</a:t>
              </a:r>
            </a:p>
          </p:txBody>
        </p:sp>
        <p:sp>
          <p:nvSpPr>
            <p:cNvPr id="11288" name="Text Box 102"/>
            <p:cNvSpPr txBox="1">
              <a:spLocks noChangeArrowheads="1"/>
            </p:cNvSpPr>
            <p:nvPr/>
          </p:nvSpPr>
          <p:spPr bwMode="auto">
            <a:xfrm>
              <a:off x="3168" y="1179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+</a:t>
              </a:r>
            </a:p>
          </p:txBody>
        </p:sp>
        <p:sp>
          <p:nvSpPr>
            <p:cNvPr id="11289" name="Line 103"/>
            <p:cNvSpPr>
              <a:spLocks noChangeShapeType="1"/>
            </p:cNvSpPr>
            <p:nvPr/>
          </p:nvSpPr>
          <p:spPr bwMode="auto">
            <a:xfrm>
              <a:off x="3213" y="200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104"/>
            <p:cNvSpPr txBox="1">
              <a:spLocks noChangeArrowheads="1"/>
            </p:cNvSpPr>
            <p:nvPr/>
          </p:nvSpPr>
          <p:spPr bwMode="auto">
            <a:xfrm>
              <a:off x="3168" y="155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V</a:t>
              </a:r>
            </a:p>
          </p:txBody>
        </p:sp>
        <p:sp>
          <p:nvSpPr>
            <p:cNvPr id="11291" name="Text Box 105"/>
            <p:cNvSpPr txBox="1">
              <a:spLocks noChangeArrowheads="1"/>
            </p:cNvSpPr>
            <p:nvPr/>
          </p:nvSpPr>
          <p:spPr bwMode="auto">
            <a:xfrm>
              <a:off x="4123" y="117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M</a:t>
              </a:r>
            </a:p>
          </p:txBody>
        </p:sp>
        <p:sp>
          <p:nvSpPr>
            <p:cNvPr id="11292" name="Line 106"/>
            <p:cNvSpPr>
              <a:spLocks noChangeShapeType="1"/>
            </p:cNvSpPr>
            <p:nvPr/>
          </p:nvSpPr>
          <p:spPr bwMode="auto">
            <a:xfrm flipH="1">
              <a:off x="4077" y="1253"/>
              <a:ext cx="91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07"/>
            <p:cNvSpPr>
              <a:spLocks noChangeShapeType="1"/>
            </p:cNvSpPr>
            <p:nvPr/>
          </p:nvSpPr>
          <p:spPr bwMode="auto">
            <a:xfrm>
              <a:off x="4350" y="1253"/>
              <a:ext cx="91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Oval 108"/>
            <p:cNvSpPr>
              <a:spLocks noChangeArrowheads="1"/>
            </p:cNvSpPr>
            <p:nvPr/>
          </p:nvSpPr>
          <p:spPr bwMode="auto">
            <a:xfrm>
              <a:off x="4077" y="1365"/>
              <a:ext cx="46" cy="3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5" name="Oval 109"/>
            <p:cNvSpPr>
              <a:spLocks noChangeArrowheads="1"/>
            </p:cNvSpPr>
            <p:nvPr/>
          </p:nvSpPr>
          <p:spPr bwMode="auto">
            <a:xfrm>
              <a:off x="4608" y="1872"/>
              <a:ext cx="46" cy="3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71" name="Text Box 110"/>
          <p:cNvSpPr txBox="1">
            <a:spLocks noChangeArrowheads="1"/>
          </p:cNvSpPr>
          <p:nvPr/>
        </p:nvSpPr>
        <p:spPr bwMode="auto">
          <a:xfrm>
            <a:off x="728988" y="3029915"/>
            <a:ext cx="5434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(a)mutually coupled coils in parallel-aiding connection</a:t>
            </a:r>
          </a:p>
        </p:txBody>
      </p:sp>
      <p:sp>
        <p:nvSpPr>
          <p:cNvPr id="11272" name="Text Box 111"/>
          <p:cNvSpPr txBox="1">
            <a:spLocks noChangeArrowheads="1"/>
          </p:cNvSpPr>
          <p:nvPr/>
        </p:nvSpPr>
        <p:spPr bwMode="auto">
          <a:xfrm>
            <a:off x="7028325" y="2923572"/>
            <a:ext cx="53892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(b)mutually coupled coils in parallel–opposing connection</a:t>
            </a:r>
          </a:p>
        </p:txBody>
      </p:sp>
      <p:graphicFrame>
        <p:nvGraphicFramePr>
          <p:cNvPr id="1127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97260"/>
              </p:ext>
            </p:extLst>
          </p:nvPr>
        </p:nvGraphicFramePr>
        <p:xfrm>
          <a:off x="981734" y="4642474"/>
          <a:ext cx="4516961" cy="10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57200" progId="Equation.3">
                  <p:embed/>
                </p:oleObj>
              </mc:Choice>
              <mc:Fallback>
                <p:oleObj name="Equation" r:id="rId2" imgW="1143000" imgH="457200" progId="Equation.3">
                  <p:embed/>
                  <p:pic>
                    <p:nvPicPr>
                      <p:cNvPr id="11273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734" y="4642474"/>
                        <a:ext cx="4516961" cy="10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13"/>
          <p:cNvSpPr txBox="1">
            <a:spLocks noChangeArrowheads="1"/>
          </p:cNvSpPr>
          <p:nvPr/>
        </p:nvSpPr>
        <p:spPr bwMode="auto">
          <a:xfrm>
            <a:off x="728988" y="4135486"/>
            <a:ext cx="4414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</a:rPr>
              <a:t>Equivalent inductance</a:t>
            </a:r>
          </a:p>
        </p:txBody>
      </p:sp>
      <p:graphicFrame>
        <p:nvGraphicFramePr>
          <p:cNvPr id="1127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24999"/>
              </p:ext>
            </p:extLst>
          </p:nvPr>
        </p:nvGraphicFramePr>
        <p:xfrm>
          <a:off x="6917224" y="4423056"/>
          <a:ext cx="4320891" cy="128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457200" progId="Equation.3">
                  <p:embed/>
                </p:oleObj>
              </mc:Choice>
              <mc:Fallback>
                <p:oleObj name="Equation" r:id="rId4" imgW="1155700" imgH="457200" progId="Equation.3">
                  <p:embed/>
                  <p:pic>
                    <p:nvPicPr>
                      <p:cNvPr id="11275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7224" y="4423056"/>
                        <a:ext cx="4320891" cy="1287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91430"/>
              </p:ext>
            </p:extLst>
          </p:nvPr>
        </p:nvGraphicFramePr>
        <p:xfrm>
          <a:off x="4081788" y="5848350"/>
          <a:ext cx="306228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431640" progId="Equation.3">
                  <p:embed/>
                </p:oleObj>
              </mc:Choice>
              <mc:Fallback>
                <p:oleObj name="Equation" r:id="rId6" imgW="774360" imgH="431640" progId="Equation.3">
                  <p:embed/>
                  <p:pic>
                    <p:nvPicPr>
                      <p:cNvPr id="115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788" y="5848350"/>
                        <a:ext cx="306228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34130" y="5959480"/>
            <a:ext cx="1609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 M =0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47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7712" y="0"/>
                <a:ext cx="11444287" cy="900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2a:</a:t>
                </a:r>
                <a:br>
                  <a:rPr lang="en-US" sz="3200" b="1" dirty="0">
                    <a:solidFill>
                      <a:srgbClr val="2E74B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equivalent inductance of the</a:t>
                </a:r>
              </a:p>
              <a:p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given circuit and also find coefficient </a:t>
                </a:r>
              </a:p>
              <a:p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coupling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in the both the coils current is entered simultaneously. Hence mutual flux is added to self-flux</a:t>
                </a: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</m:sSub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+ 2M                 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</m:sSub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+ 8 + 2(2) = 14 H  </a:t>
                </a: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 = K√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BR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 = K√2 × 8</a:t>
                </a:r>
              </a:p>
              <a:p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∴ K = 0.5</a:t>
                </a: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0.5</a:t>
                </a: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∴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Leq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+ 8 + 2 (2) = 14 H </a:t>
                </a: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2" y="0"/>
                <a:ext cx="11444287" cy="9000541"/>
              </a:xfrm>
              <a:prstGeom prst="rect">
                <a:avLst/>
              </a:prstGeom>
              <a:blipFill rotWithShape="0">
                <a:blip r:embed="rId3"/>
                <a:stretch>
                  <a:fillRect l="-1385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11290"/>
            <a:ext cx="3982428" cy="234616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53807"/>
              </p:ext>
            </p:extLst>
          </p:nvPr>
        </p:nvGraphicFramePr>
        <p:xfrm>
          <a:off x="1144586" y="4863211"/>
          <a:ext cx="1712913" cy="106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419040" progId="Equation.3">
                  <p:embed/>
                </p:oleObj>
              </mc:Choice>
              <mc:Fallback>
                <p:oleObj name="Equation" r:id="rId5" imgW="444240" imgH="41904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6" y="4863211"/>
                        <a:ext cx="1712913" cy="1064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890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3424" y="0"/>
            <a:ext cx="1145857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2b:</a:t>
            </a:r>
            <a:br>
              <a:rPr lang="en-US" sz="3200" b="1" dirty="0">
                <a:solidFill>
                  <a:srgbClr val="2E74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equivalent inductance of the</a:t>
            </a: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given circuit. Also find coefficient of </a:t>
            </a: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leakage factor.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in the first coil current is entering and in the second coil current is leaving. So here mutual flux is opposing the self-flux.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∴ </a:t>
            </a:r>
            <a:r>
              <a:rPr lang="en-US" altLang="zh-CN" sz="3200" b="1" dirty="0" err="1">
                <a:solidFill>
                  <a:srgbClr val="0070C0"/>
                </a:solidFill>
              </a:rPr>
              <a:t>L</a:t>
            </a:r>
            <a:r>
              <a:rPr lang="en-US" altLang="zh-CN" sz="3200" b="1" baseline="-25000" dirty="0" err="1">
                <a:solidFill>
                  <a:srgbClr val="0070C0"/>
                </a:solidFill>
              </a:rPr>
              <a:t>eq</a:t>
            </a:r>
            <a:r>
              <a:rPr lang="en-US" altLang="zh-CN" sz="3200" b="1" dirty="0">
                <a:solidFill>
                  <a:srgbClr val="0070C0"/>
                </a:solidFill>
              </a:rPr>
              <a:t>=L</a:t>
            </a:r>
            <a:r>
              <a:rPr lang="en-US" altLang="zh-CN" sz="3200" b="1" baseline="-25000" dirty="0">
                <a:solidFill>
                  <a:srgbClr val="0070C0"/>
                </a:solidFill>
              </a:rPr>
              <a:t>1</a:t>
            </a:r>
            <a:r>
              <a:rPr lang="en-US" altLang="zh-CN" sz="3200" b="1" dirty="0">
                <a:solidFill>
                  <a:srgbClr val="0070C0"/>
                </a:solidFill>
              </a:rPr>
              <a:t>+L</a:t>
            </a:r>
            <a:r>
              <a:rPr lang="en-US" altLang="zh-CN" sz="3200" b="1" baseline="-25000" dirty="0">
                <a:solidFill>
                  <a:srgbClr val="0070C0"/>
                </a:solidFill>
              </a:rPr>
              <a:t>2</a:t>
            </a:r>
            <a:r>
              <a:rPr lang="en-US" altLang="zh-CN" sz="3200" b="1" dirty="0">
                <a:solidFill>
                  <a:srgbClr val="0070C0"/>
                </a:solidFill>
              </a:rPr>
              <a:t>-2M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 + 9 – 2(3) = 13 – 6 = 7H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 = K√</a:t>
            </a:r>
            <a:r>
              <a:rPr lang="en-US" altLang="zh-CN" sz="3200" b="1" dirty="0">
                <a:solidFill>
                  <a:srgbClr val="0070C0"/>
                </a:solidFill>
              </a:rPr>
              <a:t>L</a:t>
            </a:r>
            <a:r>
              <a:rPr lang="en-US" altLang="zh-CN" sz="3200" b="1" baseline="-25000" dirty="0">
                <a:solidFill>
                  <a:srgbClr val="0070C0"/>
                </a:solidFill>
              </a:rPr>
              <a:t>1</a:t>
            </a:r>
            <a:r>
              <a:rPr lang="en-US" altLang="zh-CN" sz="3200" b="1" dirty="0">
                <a:solidFill>
                  <a:srgbClr val="0070C0"/>
                </a:solidFill>
              </a:rPr>
              <a:t>L</a:t>
            </a:r>
            <a:r>
              <a:rPr lang="en-US" altLang="zh-CN" sz="3200" b="1" baseline="-25000" dirty="0">
                <a:solidFill>
                  <a:srgbClr val="0070C0"/>
                </a:solidFill>
              </a:rPr>
              <a:t>2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 = K√4 × 9 = 6K                 ∴ K = 0.5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6" y="194176"/>
            <a:ext cx="4333874" cy="216619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225904"/>
              </p:ext>
            </p:extLst>
          </p:nvPr>
        </p:nvGraphicFramePr>
        <p:xfrm>
          <a:off x="1725613" y="5972175"/>
          <a:ext cx="5273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393480" progId="Equation.3">
                  <p:embed/>
                </p:oleObj>
              </mc:Choice>
              <mc:Fallback>
                <p:oleObj name="Equation" r:id="rId3" imgW="1904760" imgH="393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5613" y="5972175"/>
                        <a:ext cx="527367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028950" y="4943475"/>
            <a:ext cx="700088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00374" y="5443538"/>
            <a:ext cx="700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4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2" y="-1"/>
            <a:ext cx="11511118" cy="59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19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Proactive frequency control for high renewables penetrated power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14" y="1106911"/>
            <a:ext cx="3462335" cy="238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504168"/>
            <a:ext cx="7997372" cy="43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5811" y="43787"/>
            <a:ext cx="11406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Example 3:-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For the three coupled coils, calculate the total inductance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67686" y="55964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034" y="1364824"/>
            <a:ext cx="215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770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6" y="1905848"/>
            <a:ext cx="11292827" cy="477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67" y="162867"/>
            <a:ext cx="1948906" cy="1039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165" y="183359"/>
            <a:ext cx="1829905" cy="1018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162" y="183359"/>
            <a:ext cx="1290638" cy="1018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991" y="5717974"/>
            <a:ext cx="955945" cy="50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810" y="2812982"/>
            <a:ext cx="1372689" cy="724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1537" y="1261678"/>
            <a:ext cx="11175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is the self inductance of the inductor which carry current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56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9136" y="0"/>
            <a:ext cx="114728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Mutual Inductance :-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two loops </a:t>
            </a: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or without contacts between them affect each other through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field generated by one of them, </a:t>
            </a: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said to be magnetically coupled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transformer is an electrical device designed on the basis of the concept of magnetic coupling</a:t>
            </a:r>
            <a:r>
              <a:rPr lang="en-US" sz="36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uses magnetically coupled coils </a:t>
            </a: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transfer energy from one circuit to another. </a:t>
            </a:r>
          </a:p>
          <a:p>
            <a:r>
              <a:rPr lang="en-US" sz="36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Transformers are used in power systems </a:t>
            </a: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stepping up or stepping down AC voltages or currents.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9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5" y="1042988"/>
            <a:ext cx="5097333" cy="3626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13" y="0"/>
            <a:ext cx="5805487" cy="5276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669" y="5276571"/>
            <a:ext cx="11215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devices </a:t>
            </a: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magnetically coupled coils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transfer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from one circuit to another.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8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0700" y="3268739"/>
            <a:ext cx="11393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second inductor carries no current</a:t>
            </a: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304" y="555906"/>
            <a:ext cx="113356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two inductors (or coils) are in a close proximity to each other</a:t>
            </a:r>
            <a:r>
              <a:rPr lang="en-US" sz="36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flux caused by current in one coil links with the other coil, thereby inducing voltage in the other coil. 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phenomenon is known as </a:t>
            </a:r>
            <a:r>
              <a:rPr lang="en-US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inductance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284" y="-14963"/>
            <a:ext cx="6359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Inductance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88" y="4044623"/>
            <a:ext cx="5086288" cy="2866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0699" y="4024273"/>
            <a:ext cx="5827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flux emanating</a:t>
            </a:r>
            <a:b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200" b="1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 1 has two components: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component links only coil 1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another component links both coils.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Hence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2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518" y="4136278"/>
            <a:ext cx="4743081" cy="2685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8282" y="705313"/>
                <a:ext cx="1139371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entire flux links coil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24202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ɸ</m:t>
                        </m:r>
                      </m:e>
                      <m:sub>
                        <m:r>
                          <a:rPr lang="en-US" sz="32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u="sng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voltage induced in coil 1 is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82" y="705313"/>
                <a:ext cx="11393717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391" t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307" y="1143341"/>
            <a:ext cx="2291465" cy="8203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2550" y="34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 Flux + Leakage Flux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688" y="106035"/>
            <a:ext cx="3491590" cy="554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506" y="2035477"/>
            <a:ext cx="4253822" cy="927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7867" y="3030923"/>
                <a:ext cx="11393717" cy="1618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leakage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ɸ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links coil 2, </a:t>
                </a:r>
                <a:r>
                  <a:rPr lang="en-US" sz="32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voltage  induced in coil 2 is </a:t>
                </a:r>
                <a:b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7" y="3030923"/>
                <a:ext cx="11393717" cy="1618969"/>
              </a:xfrm>
              <a:prstGeom prst="rect">
                <a:avLst/>
              </a:prstGeom>
              <a:blipFill rotWithShape="0">
                <a:blip r:embed="rId7"/>
                <a:stretch>
                  <a:fillRect l="-1391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915" y="3629025"/>
            <a:ext cx="2485003" cy="7701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505" y="4986338"/>
            <a:ext cx="5976641" cy="7513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1417" y="5941068"/>
            <a:ext cx="2556446" cy="8409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8917" y="2201424"/>
            <a:ext cx="2601965" cy="5203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43642" y="2170115"/>
            <a:ext cx="1669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Where,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4964167" y="1337789"/>
            <a:ext cx="7163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voltage in 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 1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written be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7867" y="4290538"/>
            <a:ext cx="6780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voltage in 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coil2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written be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9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EECE-D398-4F91-9387-44D3CEB1E9A3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0505" y="47831"/>
                <a:ext cx="11421495" cy="390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i="0" dirty="0" smtClean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100" b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known </a:t>
                </a:r>
                <a:r>
                  <a:rPr lang="en-US" sz="3100" b="1" u="sng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en-US" sz="3100" b="1" i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mutual inductance </a:t>
                </a:r>
                <a:r>
                  <a:rPr lang="en-US" sz="3100" b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coil 2 with respect to coil 1.</a:t>
                </a:r>
                <a:br>
                  <a:rPr lang="en-US" sz="3100" b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1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b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Subscript 21 indicates that the inductance relates </a:t>
                </a:r>
                <a:r>
                  <a:rPr lang="en-US" sz="3100" b="1" u="sng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voltage</a:t>
                </a:r>
                <a:br>
                  <a:rPr lang="en-US" sz="3100" b="1" u="sng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100" b="1" u="sng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induced in coil 2 due to the current in coil 1. </a:t>
                </a:r>
              </a:p>
              <a:p>
                <a:endParaRPr lang="en-US" sz="31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b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open-circuit </a:t>
                </a:r>
                <a:r>
                  <a:rPr lang="en-US" sz="3100" b="1" i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mutual voltage </a:t>
                </a:r>
                <a:r>
                  <a:rPr lang="en-US" sz="3100" b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(or induced voltage) across coil 2 is</a:t>
                </a:r>
                <a:r>
                  <a:rPr lang="en-US" sz="3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3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5" y="47831"/>
                <a:ext cx="11421495" cy="3908762"/>
              </a:xfrm>
              <a:prstGeom prst="rect">
                <a:avLst/>
              </a:prstGeom>
              <a:blipFill rotWithShape="0">
                <a:blip r:embed="rId2"/>
                <a:stretch>
                  <a:fillRect l="-1281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43" y="2904961"/>
            <a:ext cx="2229915" cy="105163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363054"/>
            <a:ext cx="4611619" cy="33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12" y="6275915"/>
            <a:ext cx="3023233" cy="5248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0505" y="3684318"/>
            <a:ext cx="2610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0505" y="4213812"/>
                <a:ext cx="698605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current flow in coil 2, 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coil 1 carries no current. </a:t>
                </a:r>
              </a:p>
              <a:p>
                <a:r>
                  <a:rPr lang="en-US" sz="3200" b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magnetic flux emanating coil 2 </a:t>
                </a:r>
                <a:r>
                  <a:rPr lang="en-US" sz="3200" b="1" u="sng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comprises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 u="sng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u="sng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ɸ</m:t>
                        </m:r>
                      </m:e>
                      <m:sub>
                        <m:r>
                          <a:rPr lang="en-US" sz="3200" b="1" i="1" u="sng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u="sng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u="sng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 u="sng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u="sng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ɸ</m:t>
                        </m:r>
                      </m:e>
                      <m:sub>
                        <m:r>
                          <a:rPr lang="en-US" sz="3200" b="1" i="1" u="sng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3200" b="1" u="sng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5" y="4213812"/>
                <a:ext cx="6986054" cy="2062103"/>
              </a:xfrm>
              <a:prstGeom prst="rect">
                <a:avLst/>
              </a:prstGeom>
              <a:blipFill rotWithShape="0">
                <a:blip r:embed="rId6"/>
                <a:stretch>
                  <a:fillRect l="-2182" t="-4130" b="-8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8966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7">
      <a:dk1>
        <a:sysClr val="windowText" lastClr="000000"/>
      </a:dk1>
      <a:lt1>
        <a:sysClr val="window" lastClr="FFFFFF"/>
      </a:lt1>
      <a:dk2>
        <a:srgbClr val="17406D"/>
      </a:dk2>
      <a:lt2>
        <a:srgbClr val="FFFFFF"/>
      </a:lt2>
      <a:accent1>
        <a:srgbClr val="0F6FC6"/>
      </a:accent1>
      <a:accent2>
        <a:srgbClr val="BFBFBF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3200" b="1" dirty="0" smtClean="0">
            <a:solidFill>
              <a:srgbClr val="FF000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17869</TotalTime>
  <Words>1146</Words>
  <Application>Microsoft Office PowerPoint</Application>
  <PresentationFormat>Widescreen</PresentationFormat>
  <Paragraphs>152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Coefficient of coupling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Mutual Inductance (Equivalent Circuits)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 Connection of Coils</vt:lpstr>
      <vt:lpstr>Parallel Connection of Coils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Fallacies</dc:title>
  <dc:creator>Dell</dc:creator>
  <cp:lastModifiedBy>ibrahim htita</cp:lastModifiedBy>
  <cp:revision>891</cp:revision>
  <dcterms:created xsi:type="dcterms:W3CDTF">2020-03-01T13:25:05Z</dcterms:created>
  <dcterms:modified xsi:type="dcterms:W3CDTF">2025-12-15T20:33:15Z</dcterms:modified>
</cp:coreProperties>
</file>