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IBM Plex Sans Medium"/>
      <p:regular r:id="rId17"/>
    </p:embeddedFont>
    <p:embeddedFont>
      <p:font typeface="IBM Plex Sans Medium"/>
      <p:regular r:id="rId18"/>
    </p:embeddedFont>
    <p:embeddedFont>
      <p:font typeface="IBM Plex Sans Medium"/>
      <p:regular r:id="rId19"/>
    </p:embeddedFont>
    <p:embeddedFont>
      <p:font typeface="IBM Plex Sans Medium"/>
      <p:regular r:id="rId20"/>
    </p:embeddedFont>
    <p:embeddedFont>
      <p:font typeface="Roboto"/>
      <p:regular r:id="rId21"/>
    </p:embeddedFont>
    <p:embeddedFont>
      <p:font typeface="Roboto"/>
      <p:regular r:id="rId22"/>
    </p:embeddedFont>
    <p:embeddedFont>
      <p:font typeface="Roboto"/>
      <p:regular r:id="rId23"/>
    </p:embeddedFont>
    <p:embeddedFont>
      <p:font typeface="Roboto"/>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1.xml"/><Relationship Id="rId6"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002631"/>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Functions and Their Properties</a:t>
            </a:r>
            <a:endParaRPr lang="en-US" sz="4450" dirty="0"/>
          </a:p>
        </p:txBody>
      </p:sp>
      <p:sp>
        <p:nvSpPr>
          <p:cNvPr id="4" name="Text 1"/>
          <p:cNvSpPr/>
          <p:nvPr/>
        </p:nvSpPr>
        <p:spPr>
          <a:xfrm>
            <a:off x="793790" y="3760351"/>
            <a:ext cx="7556421" cy="1814513"/>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This presentation explores the fundamental concepts of functions, from their basic definition and notation to their diverse properties and applications. We'll delve into key characteristics like domain, range, and transformations, and explore families of functions, focusing specifically on linear and quadratic functions.</a:t>
            </a:r>
            <a:endParaRPr lang="en-US" sz="1750" dirty="0"/>
          </a:p>
        </p:txBody>
      </p:sp>
      <p:sp>
        <p:nvSpPr>
          <p:cNvPr id="5" name="Shape 2"/>
          <p:cNvSpPr/>
          <p:nvPr/>
        </p:nvSpPr>
        <p:spPr>
          <a:xfrm>
            <a:off x="793790" y="5846921"/>
            <a:ext cx="362903" cy="362903"/>
          </a:xfrm>
          <a:prstGeom prst="roundRect">
            <a:avLst>
              <a:gd name="adj" fmla="val 25194296"/>
            </a:avLst>
          </a:prstGeom>
          <a:solidFill>
            <a:srgbClr val="3CC367"/>
          </a:solidFill>
          <a:ln w="7620">
            <a:solidFill>
              <a:srgbClr val="FFFFFF"/>
            </a:solidFill>
            <a:prstDash val="solid"/>
          </a:ln>
        </p:spPr>
      </p:sp>
      <p:sp>
        <p:nvSpPr>
          <p:cNvPr id="6" name="Text 3"/>
          <p:cNvSpPr/>
          <p:nvPr/>
        </p:nvSpPr>
        <p:spPr>
          <a:xfrm>
            <a:off x="927735" y="5979557"/>
            <a:ext cx="94893" cy="97512"/>
          </a:xfrm>
          <a:prstGeom prst="rect">
            <a:avLst/>
          </a:prstGeom>
          <a:noFill/>
          <a:ln/>
        </p:spPr>
        <p:txBody>
          <a:bodyPr wrap="none" lIns="0" tIns="0" rIns="0" bIns="0" rtlCol="0" anchor="t"/>
          <a:lstStyle/>
          <a:p>
            <a:pPr algn="ctr" indent="0" marL="0">
              <a:lnSpc>
                <a:spcPts val="750"/>
              </a:lnSpc>
              <a:buNone/>
            </a:pPr>
            <a:r>
              <a:rPr lang="en-US" sz="750" dirty="0">
                <a:solidFill>
                  <a:srgbClr val="3C3838"/>
                </a:solidFill>
                <a:latin typeface="Roboto Medium" pitchFamily="34" charset="0"/>
                <a:ea typeface="Roboto Medium" pitchFamily="34" charset="-122"/>
                <a:cs typeface="Roboto Medium" pitchFamily="34" charset="-120"/>
              </a:rPr>
              <a:t>OI</a:t>
            </a:r>
            <a:endParaRPr lang="en-US" sz="750" dirty="0"/>
          </a:p>
        </p:txBody>
      </p:sp>
      <p:sp>
        <p:nvSpPr>
          <p:cNvPr id="7" name="Text 4"/>
          <p:cNvSpPr/>
          <p:nvPr/>
        </p:nvSpPr>
        <p:spPr>
          <a:xfrm>
            <a:off x="1270040" y="5830014"/>
            <a:ext cx="2067639" cy="396835"/>
          </a:xfrm>
          <a:prstGeom prst="rect">
            <a:avLst/>
          </a:prstGeom>
          <a:noFill/>
          <a:ln/>
        </p:spPr>
        <p:txBody>
          <a:bodyPr wrap="none" lIns="0" tIns="0" rIns="0" bIns="0" rtlCol="0" anchor="t"/>
          <a:lstStyle/>
          <a:p>
            <a:pPr algn="l" indent="0" marL="0">
              <a:lnSpc>
                <a:spcPts val="3100"/>
              </a:lnSpc>
              <a:buNone/>
            </a:pPr>
            <a:r>
              <a:rPr lang="en-US" sz="2200" b="1" dirty="0">
                <a:solidFill>
                  <a:srgbClr val="D4D4D1"/>
                </a:solidFill>
                <a:latin typeface="Roboto Bold" pitchFamily="34" charset="0"/>
                <a:ea typeface="Roboto Bold" pitchFamily="34" charset="-122"/>
                <a:cs typeface="Roboto Bold" pitchFamily="34" charset="-120"/>
              </a:rPr>
              <a:t>by ONYEDIKA IK</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792605"/>
            <a:ext cx="10646093"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Quadratic Functions and Their Properties</a:t>
            </a:r>
            <a:endParaRPr lang="en-US" sz="4450" dirty="0"/>
          </a:p>
        </p:txBody>
      </p:sp>
      <p:pic>
        <p:nvPicPr>
          <p:cNvPr id="3" name="Image 0" descr="preencoded.png">    </p:cNvPr>
          <p:cNvPicPr>
            <a:picLocks noChangeAspect="1"/>
          </p:cNvPicPr>
          <p:nvPr/>
        </p:nvPicPr>
        <p:blipFill>
          <a:blip r:embed="rId1"/>
          <a:stretch>
            <a:fillRect/>
          </a:stretch>
        </p:blipFill>
        <p:spPr>
          <a:xfrm>
            <a:off x="801410" y="3100983"/>
            <a:ext cx="3120747" cy="3120747"/>
          </a:xfrm>
          <a:prstGeom prst="rect">
            <a:avLst/>
          </a:prstGeom>
        </p:spPr>
      </p:pic>
      <p:pic>
        <p:nvPicPr>
          <p:cNvPr id="4" name="Image 1" descr="preencoded.png">    </p:cNvPr>
          <p:cNvPicPr>
            <a:picLocks noChangeAspect="1"/>
          </p:cNvPicPr>
          <p:nvPr/>
        </p:nvPicPr>
        <p:blipFill>
          <a:blip r:embed="rId2"/>
          <a:stretch>
            <a:fillRect/>
          </a:stretch>
        </p:blipFill>
        <p:spPr>
          <a:xfrm>
            <a:off x="4103608" y="3100983"/>
            <a:ext cx="3120866" cy="3120866"/>
          </a:xfrm>
          <a:prstGeom prst="rect">
            <a:avLst/>
          </a:prstGeom>
        </p:spPr>
      </p:pic>
      <p:pic>
        <p:nvPicPr>
          <p:cNvPr id="5" name="Image 2" descr="preencoded.png">    </p:cNvPr>
          <p:cNvPicPr>
            <a:picLocks noChangeAspect="1"/>
          </p:cNvPicPr>
          <p:nvPr/>
        </p:nvPicPr>
        <p:blipFill>
          <a:blip r:embed="rId3"/>
          <a:stretch>
            <a:fillRect/>
          </a:stretch>
        </p:blipFill>
        <p:spPr>
          <a:xfrm>
            <a:off x="7405926" y="3100983"/>
            <a:ext cx="3120747" cy="3120747"/>
          </a:xfrm>
          <a:prstGeom prst="rect">
            <a:avLst/>
          </a:prstGeom>
        </p:spPr>
      </p:pic>
      <p:pic>
        <p:nvPicPr>
          <p:cNvPr id="6" name="Image 3" descr="preencoded.png">    </p:cNvPr>
          <p:cNvPicPr>
            <a:picLocks noChangeAspect="1"/>
          </p:cNvPicPr>
          <p:nvPr/>
        </p:nvPicPr>
        <p:blipFill>
          <a:blip r:embed="rId4"/>
          <a:stretch>
            <a:fillRect/>
          </a:stretch>
        </p:blipFill>
        <p:spPr>
          <a:xfrm>
            <a:off x="10708124" y="3100983"/>
            <a:ext cx="3120866" cy="31208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539960"/>
            <a:ext cx="6599039"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Introduction to Functions</a:t>
            </a:r>
            <a:endParaRPr lang="en-US" sz="4450" dirty="0"/>
          </a:p>
        </p:txBody>
      </p:sp>
      <p:sp>
        <p:nvSpPr>
          <p:cNvPr id="3" name="Text 1"/>
          <p:cNvSpPr/>
          <p:nvPr/>
        </p:nvSpPr>
        <p:spPr>
          <a:xfrm>
            <a:off x="793790" y="381571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Definition</a:t>
            </a:r>
            <a:endParaRPr lang="en-US" sz="2200" dirty="0"/>
          </a:p>
        </p:txBody>
      </p:sp>
      <p:sp>
        <p:nvSpPr>
          <p:cNvPr id="4" name="Text 2"/>
          <p:cNvSpPr/>
          <p:nvPr/>
        </p:nvSpPr>
        <p:spPr>
          <a:xfrm>
            <a:off x="793790" y="4396859"/>
            <a:ext cx="6244709" cy="1088708"/>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A function is a relationship between two sets of values, called the input (domain) and output (range). Each input value is associated with exactly one output value.</a:t>
            </a:r>
            <a:endParaRPr lang="en-US" sz="1750" dirty="0"/>
          </a:p>
        </p:txBody>
      </p:sp>
      <p:sp>
        <p:nvSpPr>
          <p:cNvPr id="5" name="Text 3"/>
          <p:cNvSpPr/>
          <p:nvPr/>
        </p:nvSpPr>
        <p:spPr>
          <a:xfrm>
            <a:off x="7599521" y="381571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Examples</a:t>
            </a:r>
            <a:endParaRPr lang="en-US" sz="2200" dirty="0"/>
          </a:p>
        </p:txBody>
      </p:sp>
      <p:sp>
        <p:nvSpPr>
          <p:cNvPr id="6" name="Text 4"/>
          <p:cNvSpPr/>
          <p:nvPr/>
        </p:nvSpPr>
        <p:spPr>
          <a:xfrm>
            <a:off x="7599521" y="4396859"/>
            <a:ext cx="6244709" cy="1088708"/>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Think of a vending machine. Input is your money, output is the snack you get. Each button has a unique product. This demonstrates the "one-to-one" rule of functions.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991570"/>
            <a:ext cx="5670590"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Domain and Range</a:t>
            </a:r>
            <a:endParaRPr lang="en-US" sz="4450" dirty="0"/>
          </a:p>
        </p:txBody>
      </p:sp>
      <p:sp>
        <p:nvSpPr>
          <p:cNvPr id="4" name="Shape 1"/>
          <p:cNvSpPr/>
          <p:nvPr/>
        </p:nvSpPr>
        <p:spPr>
          <a:xfrm>
            <a:off x="793790" y="5040511"/>
            <a:ext cx="4196358" cy="2032754"/>
          </a:xfrm>
          <a:prstGeom prst="roundRect">
            <a:avLst>
              <a:gd name="adj" fmla="val 1674"/>
            </a:avLst>
          </a:prstGeom>
          <a:solidFill>
            <a:srgbClr val="484B51"/>
          </a:solidFill>
          <a:ln/>
        </p:spPr>
      </p:sp>
      <p:sp>
        <p:nvSpPr>
          <p:cNvPr id="5" name="Text 2"/>
          <p:cNvSpPr/>
          <p:nvPr/>
        </p:nvSpPr>
        <p:spPr>
          <a:xfrm>
            <a:off x="1020604" y="526732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Domain</a:t>
            </a:r>
            <a:endParaRPr lang="en-US" sz="2200" dirty="0"/>
          </a:p>
        </p:txBody>
      </p:sp>
      <p:sp>
        <p:nvSpPr>
          <p:cNvPr id="6" name="Text 3"/>
          <p:cNvSpPr/>
          <p:nvPr/>
        </p:nvSpPr>
        <p:spPr>
          <a:xfrm>
            <a:off x="1020604" y="5757743"/>
            <a:ext cx="3742730" cy="1088708"/>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The set of all possible input values of a function. It's what you can put into the function.</a:t>
            </a:r>
            <a:endParaRPr lang="en-US" sz="1750" dirty="0"/>
          </a:p>
        </p:txBody>
      </p:sp>
      <p:sp>
        <p:nvSpPr>
          <p:cNvPr id="7" name="Shape 4"/>
          <p:cNvSpPr/>
          <p:nvPr/>
        </p:nvSpPr>
        <p:spPr>
          <a:xfrm>
            <a:off x="5216962" y="5040511"/>
            <a:ext cx="4196358" cy="2032754"/>
          </a:xfrm>
          <a:prstGeom prst="roundRect">
            <a:avLst>
              <a:gd name="adj" fmla="val 1674"/>
            </a:avLst>
          </a:prstGeom>
          <a:solidFill>
            <a:srgbClr val="484B51"/>
          </a:solidFill>
          <a:ln/>
        </p:spPr>
      </p:sp>
      <p:sp>
        <p:nvSpPr>
          <p:cNvPr id="8" name="Text 5"/>
          <p:cNvSpPr/>
          <p:nvPr/>
        </p:nvSpPr>
        <p:spPr>
          <a:xfrm>
            <a:off x="5443776" y="526732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Range</a:t>
            </a:r>
            <a:endParaRPr lang="en-US" sz="2200" dirty="0"/>
          </a:p>
        </p:txBody>
      </p:sp>
      <p:sp>
        <p:nvSpPr>
          <p:cNvPr id="9" name="Text 6"/>
          <p:cNvSpPr/>
          <p:nvPr/>
        </p:nvSpPr>
        <p:spPr>
          <a:xfrm>
            <a:off x="5443776" y="5757743"/>
            <a:ext cx="3742730" cy="1088708"/>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The set of all possible output values of a function. It's what the function can produce.</a:t>
            </a:r>
            <a:endParaRPr lang="en-US" sz="1750" dirty="0"/>
          </a:p>
        </p:txBody>
      </p:sp>
      <p:sp>
        <p:nvSpPr>
          <p:cNvPr id="10" name="Shape 7"/>
          <p:cNvSpPr/>
          <p:nvPr/>
        </p:nvSpPr>
        <p:spPr>
          <a:xfrm>
            <a:off x="9640133" y="5040511"/>
            <a:ext cx="4196358" cy="2032754"/>
          </a:xfrm>
          <a:prstGeom prst="roundRect">
            <a:avLst>
              <a:gd name="adj" fmla="val 1674"/>
            </a:avLst>
          </a:prstGeom>
          <a:solidFill>
            <a:srgbClr val="484B51"/>
          </a:solidFill>
          <a:ln/>
        </p:spPr>
      </p:sp>
      <p:sp>
        <p:nvSpPr>
          <p:cNvPr id="11" name="Text 8"/>
          <p:cNvSpPr/>
          <p:nvPr/>
        </p:nvSpPr>
        <p:spPr>
          <a:xfrm>
            <a:off x="9866948" y="526732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Example</a:t>
            </a:r>
            <a:endParaRPr lang="en-US" sz="2200" dirty="0"/>
          </a:p>
        </p:txBody>
      </p:sp>
      <p:sp>
        <p:nvSpPr>
          <p:cNvPr id="12" name="Text 9"/>
          <p:cNvSpPr/>
          <p:nvPr/>
        </p:nvSpPr>
        <p:spPr>
          <a:xfrm>
            <a:off x="9866948" y="5757743"/>
            <a:ext cx="3742730" cy="1088708"/>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If a function takes a person's age as input and outputs their height, the domain is ages, the range is heights.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0195"/>
          </a:xfrm>
          <a:prstGeom prst="rect">
            <a:avLst/>
          </a:prstGeom>
        </p:spPr>
      </p:pic>
      <p:sp>
        <p:nvSpPr>
          <p:cNvPr id="3" name="Text 0"/>
          <p:cNvSpPr/>
          <p:nvPr/>
        </p:nvSpPr>
        <p:spPr>
          <a:xfrm>
            <a:off x="700683" y="550545"/>
            <a:ext cx="5005149" cy="625673"/>
          </a:xfrm>
          <a:prstGeom prst="rect">
            <a:avLst/>
          </a:prstGeom>
          <a:noFill/>
          <a:ln/>
        </p:spPr>
        <p:txBody>
          <a:bodyPr wrap="none" lIns="0" tIns="0" rIns="0" bIns="0" rtlCol="0" anchor="t"/>
          <a:lstStyle/>
          <a:p>
            <a:pPr indent="0" marL="0">
              <a:lnSpc>
                <a:spcPts val="4900"/>
              </a:lnSpc>
              <a:buNone/>
            </a:pPr>
            <a:r>
              <a:rPr lang="en-US" sz="3900" dirty="0">
                <a:solidFill>
                  <a:srgbClr val="F3F3F2"/>
                </a:solidFill>
                <a:latin typeface="IBM Plex Sans Medium" pitchFamily="34" charset="0"/>
                <a:ea typeface="IBM Plex Sans Medium" pitchFamily="34" charset="-122"/>
                <a:cs typeface="IBM Plex Sans Medium" pitchFamily="34" charset="-120"/>
              </a:rPr>
              <a:t>Function Notation</a:t>
            </a:r>
            <a:endParaRPr lang="en-US" sz="3900" dirty="0"/>
          </a:p>
        </p:txBody>
      </p:sp>
      <p:pic>
        <p:nvPicPr>
          <p:cNvPr id="4" name="Image 1" descr="preencoded.png">    </p:cNvPr>
          <p:cNvPicPr>
            <a:picLocks noChangeAspect="1"/>
          </p:cNvPicPr>
          <p:nvPr/>
        </p:nvPicPr>
        <p:blipFill>
          <a:blip r:embed="rId2"/>
          <a:stretch>
            <a:fillRect/>
          </a:stretch>
        </p:blipFill>
        <p:spPr>
          <a:xfrm>
            <a:off x="700683" y="1476494"/>
            <a:ext cx="500420" cy="500420"/>
          </a:xfrm>
          <a:prstGeom prst="rect">
            <a:avLst/>
          </a:prstGeom>
        </p:spPr>
      </p:pic>
      <p:sp>
        <p:nvSpPr>
          <p:cNvPr id="5" name="Text 1"/>
          <p:cNvSpPr/>
          <p:nvPr/>
        </p:nvSpPr>
        <p:spPr>
          <a:xfrm>
            <a:off x="700683" y="2177058"/>
            <a:ext cx="2502575" cy="312777"/>
          </a:xfrm>
          <a:prstGeom prst="rect">
            <a:avLst/>
          </a:prstGeom>
          <a:noFill/>
          <a:ln/>
        </p:spPr>
        <p:txBody>
          <a:bodyPr wrap="none" lIns="0" tIns="0" rIns="0" bIns="0" rtlCol="0" anchor="t"/>
          <a:lstStyle/>
          <a:p>
            <a:pPr algn="l" indent="0" marL="0">
              <a:lnSpc>
                <a:spcPts val="2450"/>
              </a:lnSpc>
              <a:buNone/>
            </a:pPr>
            <a:r>
              <a:rPr lang="en-US" sz="1950" dirty="0">
                <a:solidFill>
                  <a:srgbClr val="D4D4D1"/>
                </a:solidFill>
                <a:latin typeface="IBM Plex Sans Medium" pitchFamily="34" charset="0"/>
                <a:ea typeface="IBM Plex Sans Medium" pitchFamily="34" charset="-122"/>
                <a:cs typeface="IBM Plex Sans Medium" pitchFamily="34" charset="-120"/>
              </a:rPr>
              <a:t>f(x)</a:t>
            </a:r>
            <a:endParaRPr lang="en-US" sz="1950" dirty="0"/>
          </a:p>
        </p:txBody>
      </p:sp>
      <p:sp>
        <p:nvSpPr>
          <p:cNvPr id="6" name="Text 2"/>
          <p:cNvSpPr/>
          <p:nvPr/>
        </p:nvSpPr>
        <p:spPr>
          <a:xfrm>
            <a:off x="700683" y="2609850"/>
            <a:ext cx="7742634" cy="640794"/>
          </a:xfrm>
          <a:prstGeom prst="rect">
            <a:avLst/>
          </a:prstGeom>
          <a:noFill/>
          <a:ln/>
        </p:spPr>
        <p:txBody>
          <a:bodyPr wrap="square" lIns="0" tIns="0" rIns="0" bIns="0" rtlCol="0" anchor="t"/>
          <a:lstStyle/>
          <a:p>
            <a:pPr algn="l" indent="0" marL="0">
              <a:lnSpc>
                <a:spcPts val="2500"/>
              </a:lnSpc>
              <a:buNone/>
            </a:pPr>
            <a:r>
              <a:rPr lang="en-US" sz="1550" dirty="0">
                <a:solidFill>
                  <a:srgbClr val="D4D4D1"/>
                </a:solidFill>
                <a:latin typeface="Roboto" pitchFamily="34" charset="0"/>
                <a:ea typeface="Roboto" pitchFamily="34" charset="-122"/>
                <a:cs typeface="Roboto" pitchFamily="34" charset="-120"/>
              </a:rPr>
              <a:t>The notation 'f(x)' represents a function named 'f' that takes an input value 'x'. This is read as "f of x".</a:t>
            </a:r>
            <a:endParaRPr lang="en-US" sz="1550" dirty="0"/>
          </a:p>
        </p:txBody>
      </p:sp>
      <p:pic>
        <p:nvPicPr>
          <p:cNvPr id="7" name="Image 2" descr="preencoded.png">    </p:cNvPr>
          <p:cNvPicPr>
            <a:picLocks noChangeAspect="1"/>
          </p:cNvPicPr>
          <p:nvPr/>
        </p:nvPicPr>
        <p:blipFill>
          <a:blip r:embed="rId3"/>
          <a:stretch>
            <a:fillRect/>
          </a:stretch>
        </p:blipFill>
        <p:spPr>
          <a:xfrm>
            <a:off x="700683" y="3851196"/>
            <a:ext cx="500420" cy="500420"/>
          </a:xfrm>
          <a:prstGeom prst="rect">
            <a:avLst/>
          </a:prstGeom>
        </p:spPr>
      </p:pic>
      <p:sp>
        <p:nvSpPr>
          <p:cNvPr id="8" name="Text 3"/>
          <p:cNvSpPr/>
          <p:nvPr/>
        </p:nvSpPr>
        <p:spPr>
          <a:xfrm>
            <a:off x="700683" y="4551759"/>
            <a:ext cx="2502575" cy="312777"/>
          </a:xfrm>
          <a:prstGeom prst="rect">
            <a:avLst/>
          </a:prstGeom>
          <a:noFill/>
          <a:ln/>
        </p:spPr>
        <p:txBody>
          <a:bodyPr wrap="none" lIns="0" tIns="0" rIns="0" bIns="0" rtlCol="0" anchor="t"/>
          <a:lstStyle/>
          <a:p>
            <a:pPr algn="l" indent="0" marL="0">
              <a:lnSpc>
                <a:spcPts val="2450"/>
              </a:lnSpc>
              <a:buNone/>
            </a:pPr>
            <a:r>
              <a:rPr lang="en-US" sz="1950" dirty="0">
                <a:solidFill>
                  <a:srgbClr val="D4D4D1"/>
                </a:solidFill>
                <a:latin typeface="IBM Plex Sans Medium" pitchFamily="34" charset="0"/>
                <a:ea typeface="IBM Plex Sans Medium" pitchFamily="34" charset="-122"/>
                <a:cs typeface="IBM Plex Sans Medium" pitchFamily="34" charset="-120"/>
              </a:rPr>
              <a:t>x</a:t>
            </a:r>
            <a:endParaRPr lang="en-US" sz="1950" dirty="0"/>
          </a:p>
        </p:txBody>
      </p:sp>
      <p:sp>
        <p:nvSpPr>
          <p:cNvPr id="9" name="Text 4"/>
          <p:cNvSpPr/>
          <p:nvPr/>
        </p:nvSpPr>
        <p:spPr>
          <a:xfrm>
            <a:off x="700683" y="4984552"/>
            <a:ext cx="7742634" cy="320397"/>
          </a:xfrm>
          <a:prstGeom prst="rect">
            <a:avLst/>
          </a:prstGeom>
          <a:noFill/>
          <a:ln/>
        </p:spPr>
        <p:txBody>
          <a:bodyPr wrap="none" lIns="0" tIns="0" rIns="0" bIns="0" rtlCol="0" anchor="t"/>
          <a:lstStyle/>
          <a:p>
            <a:pPr algn="l" indent="0" marL="0">
              <a:lnSpc>
                <a:spcPts val="2500"/>
              </a:lnSpc>
              <a:buNone/>
            </a:pPr>
            <a:r>
              <a:rPr lang="en-US" sz="1550" dirty="0">
                <a:solidFill>
                  <a:srgbClr val="D4D4D1"/>
                </a:solidFill>
                <a:latin typeface="Roboto" pitchFamily="34" charset="0"/>
                <a:ea typeface="Roboto" pitchFamily="34" charset="-122"/>
                <a:cs typeface="Roboto" pitchFamily="34" charset="-120"/>
              </a:rPr>
              <a:t>'x' is the input variable. It can represent any value within the function's domain.</a:t>
            </a:r>
            <a:endParaRPr lang="en-US" sz="1550" dirty="0"/>
          </a:p>
        </p:txBody>
      </p:sp>
      <p:pic>
        <p:nvPicPr>
          <p:cNvPr id="10" name="Image 3" descr="preencoded.png">    </p:cNvPr>
          <p:cNvPicPr>
            <a:picLocks noChangeAspect="1"/>
          </p:cNvPicPr>
          <p:nvPr/>
        </p:nvPicPr>
        <p:blipFill>
          <a:blip r:embed="rId4"/>
          <a:stretch>
            <a:fillRect/>
          </a:stretch>
        </p:blipFill>
        <p:spPr>
          <a:xfrm>
            <a:off x="700683" y="5905500"/>
            <a:ext cx="500420" cy="500420"/>
          </a:xfrm>
          <a:prstGeom prst="rect">
            <a:avLst/>
          </a:prstGeom>
        </p:spPr>
      </p:pic>
      <p:sp>
        <p:nvSpPr>
          <p:cNvPr id="11" name="Text 5"/>
          <p:cNvSpPr/>
          <p:nvPr/>
        </p:nvSpPr>
        <p:spPr>
          <a:xfrm>
            <a:off x="700683" y="6606064"/>
            <a:ext cx="2502575" cy="312777"/>
          </a:xfrm>
          <a:prstGeom prst="rect">
            <a:avLst/>
          </a:prstGeom>
          <a:noFill/>
          <a:ln/>
        </p:spPr>
        <p:txBody>
          <a:bodyPr wrap="none" lIns="0" tIns="0" rIns="0" bIns="0" rtlCol="0" anchor="t"/>
          <a:lstStyle/>
          <a:p>
            <a:pPr algn="l" indent="0" marL="0">
              <a:lnSpc>
                <a:spcPts val="2450"/>
              </a:lnSpc>
              <a:buNone/>
            </a:pPr>
            <a:r>
              <a:rPr lang="en-US" sz="1950" dirty="0">
                <a:solidFill>
                  <a:srgbClr val="D4D4D1"/>
                </a:solidFill>
                <a:latin typeface="IBM Plex Sans Medium" pitchFamily="34" charset="0"/>
                <a:ea typeface="IBM Plex Sans Medium" pitchFamily="34" charset="-122"/>
                <a:cs typeface="IBM Plex Sans Medium" pitchFamily="34" charset="-120"/>
              </a:rPr>
              <a:t>f(x) = ...</a:t>
            </a:r>
            <a:endParaRPr lang="en-US" sz="1950" dirty="0"/>
          </a:p>
        </p:txBody>
      </p:sp>
      <p:sp>
        <p:nvSpPr>
          <p:cNvPr id="12" name="Text 6"/>
          <p:cNvSpPr/>
          <p:nvPr/>
        </p:nvSpPr>
        <p:spPr>
          <a:xfrm>
            <a:off x="700683" y="7038856"/>
            <a:ext cx="7742634" cy="640794"/>
          </a:xfrm>
          <a:prstGeom prst="rect">
            <a:avLst/>
          </a:prstGeom>
          <a:noFill/>
          <a:ln/>
        </p:spPr>
        <p:txBody>
          <a:bodyPr wrap="square" lIns="0" tIns="0" rIns="0" bIns="0" rtlCol="0" anchor="t"/>
          <a:lstStyle/>
          <a:p>
            <a:pPr algn="l" indent="0" marL="0">
              <a:lnSpc>
                <a:spcPts val="2500"/>
              </a:lnSpc>
              <a:buNone/>
            </a:pPr>
            <a:r>
              <a:rPr lang="en-US" sz="1550" dirty="0">
                <a:solidFill>
                  <a:srgbClr val="D4D4D1"/>
                </a:solidFill>
                <a:latin typeface="Roboto" pitchFamily="34" charset="0"/>
                <a:ea typeface="Roboto" pitchFamily="34" charset="-122"/>
                <a:cs typeface="Roboto" pitchFamily="34" charset="-120"/>
              </a:rPr>
              <a:t>The expression after the equals sign defines the rule or calculation that transforms the input 'x' into the output 'f(x)'.</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858679"/>
            <a:ext cx="5670590"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Evaluating Functions</a:t>
            </a:r>
            <a:endParaRPr lang="en-US" sz="4450" dirty="0"/>
          </a:p>
        </p:txBody>
      </p:sp>
      <p:sp>
        <p:nvSpPr>
          <p:cNvPr id="4" name="Shape 1"/>
          <p:cNvSpPr/>
          <p:nvPr/>
        </p:nvSpPr>
        <p:spPr>
          <a:xfrm>
            <a:off x="6605111" y="1907619"/>
            <a:ext cx="30480" cy="5463183"/>
          </a:xfrm>
          <a:prstGeom prst="roundRect">
            <a:avLst>
              <a:gd name="adj" fmla="val 111628"/>
            </a:avLst>
          </a:prstGeom>
          <a:solidFill>
            <a:srgbClr val="61646A"/>
          </a:solidFill>
          <a:ln/>
        </p:spPr>
      </p:sp>
      <p:sp>
        <p:nvSpPr>
          <p:cNvPr id="5" name="Shape 2"/>
          <p:cNvSpPr/>
          <p:nvPr/>
        </p:nvSpPr>
        <p:spPr>
          <a:xfrm>
            <a:off x="6845022" y="2402681"/>
            <a:ext cx="793790" cy="30480"/>
          </a:xfrm>
          <a:prstGeom prst="roundRect">
            <a:avLst>
              <a:gd name="adj" fmla="val 111628"/>
            </a:avLst>
          </a:prstGeom>
          <a:solidFill>
            <a:srgbClr val="61646A"/>
          </a:solidFill>
          <a:ln/>
        </p:spPr>
      </p:sp>
      <p:sp>
        <p:nvSpPr>
          <p:cNvPr id="6" name="Shape 3"/>
          <p:cNvSpPr/>
          <p:nvPr/>
        </p:nvSpPr>
        <p:spPr>
          <a:xfrm>
            <a:off x="6365200" y="2162770"/>
            <a:ext cx="510302" cy="510302"/>
          </a:xfrm>
          <a:prstGeom prst="roundRect">
            <a:avLst>
              <a:gd name="adj" fmla="val 6667"/>
            </a:avLst>
          </a:prstGeom>
          <a:solidFill>
            <a:srgbClr val="484B51"/>
          </a:solidFill>
          <a:ln/>
        </p:spPr>
      </p:sp>
      <p:sp>
        <p:nvSpPr>
          <p:cNvPr id="7" name="Text 4"/>
          <p:cNvSpPr/>
          <p:nvPr/>
        </p:nvSpPr>
        <p:spPr>
          <a:xfrm>
            <a:off x="6518196" y="2247781"/>
            <a:ext cx="204192" cy="340281"/>
          </a:xfrm>
          <a:prstGeom prst="rect">
            <a:avLst/>
          </a:prstGeom>
          <a:noFill/>
          <a:ln/>
        </p:spPr>
        <p:txBody>
          <a:bodyPr wrap="none" lIns="0" tIns="0" rIns="0" bIns="0" rtlCol="0" anchor="t"/>
          <a:lstStyle/>
          <a:p>
            <a:pPr algn="ctr" indent="0" marL="0">
              <a:lnSpc>
                <a:spcPts val="2650"/>
              </a:lnSpc>
              <a:buNone/>
            </a:pPr>
            <a:r>
              <a:rPr lang="en-US" sz="2650" dirty="0">
                <a:solidFill>
                  <a:srgbClr val="D4D4D1"/>
                </a:solidFill>
                <a:latin typeface="IBM Plex Sans Medium" pitchFamily="34" charset="0"/>
                <a:ea typeface="IBM Plex Sans Medium" pitchFamily="34" charset="-122"/>
                <a:cs typeface="IBM Plex Sans Medium" pitchFamily="34" charset="-120"/>
              </a:rPr>
              <a:t>1</a:t>
            </a:r>
            <a:endParaRPr lang="en-US" sz="2650" dirty="0"/>
          </a:p>
        </p:txBody>
      </p:sp>
      <p:sp>
        <p:nvSpPr>
          <p:cNvPr id="8" name="Text 5"/>
          <p:cNvSpPr/>
          <p:nvPr/>
        </p:nvSpPr>
        <p:spPr>
          <a:xfrm>
            <a:off x="7867888" y="2134433"/>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Substitute</a:t>
            </a:r>
            <a:endParaRPr lang="en-US" sz="2200" dirty="0"/>
          </a:p>
        </p:txBody>
      </p:sp>
      <p:sp>
        <p:nvSpPr>
          <p:cNvPr id="9" name="Text 6"/>
          <p:cNvSpPr/>
          <p:nvPr/>
        </p:nvSpPr>
        <p:spPr>
          <a:xfrm>
            <a:off x="7867888" y="2624852"/>
            <a:ext cx="5968722" cy="72580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Replace the input variable 'x' in the function's formula with the given value.</a:t>
            </a:r>
            <a:endParaRPr lang="en-US" sz="1750" dirty="0"/>
          </a:p>
        </p:txBody>
      </p:sp>
      <p:sp>
        <p:nvSpPr>
          <p:cNvPr id="10" name="Shape 7"/>
          <p:cNvSpPr/>
          <p:nvPr/>
        </p:nvSpPr>
        <p:spPr>
          <a:xfrm>
            <a:off x="6845022" y="4299347"/>
            <a:ext cx="793790" cy="30480"/>
          </a:xfrm>
          <a:prstGeom prst="roundRect">
            <a:avLst>
              <a:gd name="adj" fmla="val 111628"/>
            </a:avLst>
          </a:prstGeom>
          <a:solidFill>
            <a:srgbClr val="61646A"/>
          </a:solidFill>
          <a:ln/>
        </p:spPr>
      </p:sp>
      <p:sp>
        <p:nvSpPr>
          <p:cNvPr id="11" name="Shape 8"/>
          <p:cNvSpPr/>
          <p:nvPr/>
        </p:nvSpPr>
        <p:spPr>
          <a:xfrm>
            <a:off x="6365200" y="4059436"/>
            <a:ext cx="510302" cy="510302"/>
          </a:xfrm>
          <a:prstGeom prst="roundRect">
            <a:avLst>
              <a:gd name="adj" fmla="val 6667"/>
            </a:avLst>
          </a:prstGeom>
          <a:solidFill>
            <a:srgbClr val="484B51"/>
          </a:solidFill>
          <a:ln/>
        </p:spPr>
      </p:sp>
      <p:sp>
        <p:nvSpPr>
          <p:cNvPr id="12" name="Text 9"/>
          <p:cNvSpPr/>
          <p:nvPr/>
        </p:nvSpPr>
        <p:spPr>
          <a:xfrm>
            <a:off x="6518196" y="4144447"/>
            <a:ext cx="204192" cy="340281"/>
          </a:xfrm>
          <a:prstGeom prst="rect">
            <a:avLst/>
          </a:prstGeom>
          <a:noFill/>
          <a:ln/>
        </p:spPr>
        <p:txBody>
          <a:bodyPr wrap="none" lIns="0" tIns="0" rIns="0" bIns="0" rtlCol="0" anchor="t"/>
          <a:lstStyle/>
          <a:p>
            <a:pPr algn="ctr" indent="0" marL="0">
              <a:lnSpc>
                <a:spcPts val="2650"/>
              </a:lnSpc>
              <a:buNone/>
            </a:pPr>
            <a:r>
              <a:rPr lang="en-US" sz="2650" dirty="0">
                <a:solidFill>
                  <a:srgbClr val="D4D4D1"/>
                </a:solidFill>
                <a:latin typeface="IBM Plex Sans Medium" pitchFamily="34" charset="0"/>
                <a:ea typeface="IBM Plex Sans Medium" pitchFamily="34" charset="-122"/>
                <a:cs typeface="IBM Plex Sans Medium" pitchFamily="34" charset="-120"/>
              </a:rPr>
              <a:t>2</a:t>
            </a:r>
            <a:endParaRPr lang="en-US" sz="2650" dirty="0"/>
          </a:p>
        </p:txBody>
      </p:sp>
      <p:sp>
        <p:nvSpPr>
          <p:cNvPr id="13" name="Text 10"/>
          <p:cNvSpPr/>
          <p:nvPr/>
        </p:nvSpPr>
        <p:spPr>
          <a:xfrm>
            <a:off x="7867888" y="403109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Simplify</a:t>
            </a:r>
            <a:endParaRPr lang="en-US" sz="2200" dirty="0"/>
          </a:p>
        </p:txBody>
      </p:sp>
      <p:sp>
        <p:nvSpPr>
          <p:cNvPr id="14" name="Text 11"/>
          <p:cNvSpPr/>
          <p:nvPr/>
        </p:nvSpPr>
        <p:spPr>
          <a:xfrm>
            <a:off x="7867888" y="4521517"/>
            <a:ext cx="5968722" cy="72580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Perform the operations indicated by the formula to calculate the output value.</a:t>
            </a:r>
            <a:endParaRPr lang="en-US" sz="1750" dirty="0"/>
          </a:p>
        </p:txBody>
      </p:sp>
      <p:sp>
        <p:nvSpPr>
          <p:cNvPr id="15" name="Shape 12"/>
          <p:cNvSpPr/>
          <p:nvPr/>
        </p:nvSpPr>
        <p:spPr>
          <a:xfrm>
            <a:off x="6845022" y="6196013"/>
            <a:ext cx="793790" cy="30480"/>
          </a:xfrm>
          <a:prstGeom prst="roundRect">
            <a:avLst>
              <a:gd name="adj" fmla="val 111628"/>
            </a:avLst>
          </a:prstGeom>
          <a:solidFill>
            <a:srgbClr val="61646A"/>
          </a:solidFill>
          <a:ln/>
        </p:spPr>
      </p:sp>
      <p:sp>
        <p:nvSpPr>
          <p:cNvPr id="16" name="Shape 13"/>
          <p:cNvSpPr/>
          <p:nvPr/>
        </p:nvSpPr>
        <p:spPr>
          <a:xfrm>
            <a:off x="6365200" y="5956102"/>
            <a:ext cx="510302" cy="510302"/>
          </a:xfrm>
          <a:prstGeom prst="roundRect">
            <a:avLst>
              <a:gd name="adj" fmla="val 6667"/>
            </a:avLst>
          </a:prstGeom>
          <a:solidFill>
            <a:srgbClr val="484B51"/>
          </a:solidFill>
          <a:ln/>
        </p:spPr>
      </p:sp>
      <p:sp>
        <p:nvSpPr>
          <p:cNvPr id="17" name="Text 14"/>
          <p:cNvSpPr/>
          <p:nvPr/>
        </p:nvSpPr>
        <p:spPr>
          <a:xfrm>
            <a:off x="6518196" y="6041112"/>
            <a:ext cx="204192" cy="340281"/>
          </a:xfrm>
          <a:prstGeom prst="rect">
            <a:avLst/>
          </a:prstGeom>
          <a:noFill/>
          <a:ln/>
        </p:spPr>
        <p:txBody>
          <a:bodyPr wrap="none" lIns="0" tIns="0" rIns="0" bIns="0" rtlCol="0" anchor="t"/>
          <a:lstStyle/>
          <a:p>
            <a:pPr algn="ctr" indent="0" marL="0">
              <a:lnSpc>
                <a:spcPts val="2650"/>
              </a:lnSpc>
              <a:buNone/>
            </a:pPr>
            <a:r>
              <a:rPr lang="en-US" sz="2650" dirty="0">
                <a:solidFill>
                  <a:srgbClr val="D4D4D1"/>
                </a:solidFill>
                <a:latin typeface="IBM Plex Sans Medium" pitchFamily="34" charset="0"/>
                <a:ea typeface="IBM Plex Sans Medium" pitchFamily="34" charset="-122"/>
                <a:cs typeface="IBM Plex Sans Medium" pitchFamily="34" charset="-120"/>
              </a:rPr>
              <a:t>3</a:t>
            </a:r>
            <a:endParaRPr lang="en-US" sz="2650" dirty="0"/>
          </a:p>
        </p:txBody>
      </p:sp>
      <p:sp>
        <p:nvSpPr>
          <p:cNvPr id="18" name="Text 15"/>
          <p:cNvSpPr/>
          <p:nvPr/>
        </p:nvSpPr>
        <p:spPr>
          <a:xfrm>
            <a:off x="7867888" y="5927765"/>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Example</a:t>
            </a:r>
            <a:endParaRPr lang="en-US" sz="2200" dirty="0"/>
          </a:p>
        </p:txBody>
      </p:sp>
      <p:sp>
        <p:nvSpPr>
          <p:cNvPr id="19" name="Text 16"/>
          <p:cNvSpPr/>
          <p:nvPr/>
        </p:nvSpPr>
        <p:spPr>
          <a:xfrm>
            <a:off x="7867888" y="6418183"/>
            <a:ext cx="5968722" cy="72580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For f(x) = x^2 + 1, to find f(2), substitute 'x' with '2', so it becomes 2^2 + 1 = 5. Thus, f(2) = 5.</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72145"/>
            <a:ext cx="5670590"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Graphs of Functions</a:t>
            </a:r>
            <a:endParaRPr lang="en-US" sz="4450" dirty="0"/>
          </a:p>
        </p:txBody>
      </p:sp>
      <p:pic>
        <p:nvPicPr>
          <p:cNvPr id="3" name="Image 0" descr="preencoded.png">    </p:cNvPr>
          <p:cNvPicPr>
            <a:picLocks noChangeAspect="1"/>
          </p:cNvPicPr>
          <p:nvPr/>
        </p:nvPicPr>
        <p:blipFill>
          <a:blip r:embed="rId1"/>
          <a:stretch>
            <a:fillRect/>
          </a:stretch>
        </p:blipFill>
        <p:spPr>
          <a:xfrm>
            <a:off x="2978348" y="2134553"/>
            <a:ext cx="2152055" cy="1669852"/>
          </a:xfrm>
          <a:prstGeom prst="rect">
            <a:avLst/>
          </a:prstGeom>
        </p:spPr>
      </p:pic>
      <p:sp>
        <p:nvSpPr>
          <p:cNvPr id="4" name="Text 1"/>
          <p:cNvSpPr/>
          <p:nvPr/>
        </p:nvSpPr>
        <p:spPr>
          <a:xfrm>
            <a:off x="3969306" y="2959179"/>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1</a:t>
            </a:r>
            <a:endParaRPr lang="en-US" sz="2200" dirty="0"/>
          </a:p>
        </p:txBody>
      </p:sp>
      <p:sp>
        <p:nvSpPr>
          <p:cNvPr id="5" name="Text 2"/>
          <p:cNvSpPr/>
          <p:nvPr/>
        </p:nvSpPr>
        <p:spPr>
          <a:xfrm>
            <a:off x="5357217" y="2361367"/>
            <a:ext cx="2854762"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Visual Representation</a:t>
            </a:r>
            <a:endParaRPr lang="en-US" sz="2200" dirty="0"/>
          </a:p>
        </p:txBody>
      </p:sp>
      <p:sp>
        <p:nvSpPr>
          <p:cNvPr id="6" name="Text 3"/>
          <p:cNvSpPr/>
          <p:nvPr/>
        </p:nvSpPr>
        <p:spPr>
          <a:xfrm>
            <a:off x="5357217" y="2851785"/>
            <a:ext cx="8252579" cy="72580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A function's graph shows the relationship between its input and output values. Each point on the graph corresponds to an input-output pair.</a:t>
            </a:r>
            <a:endParaRPr lang="en-US" sz="1750" dirty="0"/>
          </a:p>
        </p:txBody>
      </p:sp>
      <p:sp>
        <p:nvSpPr>
          <p:cNvPr id="7" name="Shape 4"/>
          <p:cNvSpPr/>
          <p:nvPr/>
        </p:nvSpPr>
        <p:spPr>
          <a:xfrm>
            <a:off x="5187077" y="3817501"/>
            <a:ext cx="8592860" cy="15240"/>
          </a:xfrm>
          <a:prstGeom prst="roundRect">
            <a:avLst>
              <a:gd name="adj" fmla="val 223256"/>
            </a:avLst>
          </a:prstGeom>
          <a:solidFill>
            <a:srgbClr val="61646A"/>
          </a:solidFill>
          <a:ln/>
        </p:spPr>
      </p:sp>
      <p:pic>
        <p:nvPicPr>
          <p:cNvPr id="8" name="Image 1" descr="preencoded.png">    </p:cNvPr>
          <p:cNvPicPr>
            <a:picLocks noChangeAspect="1"/>
          </p:cNvPicPr>
          <p:nvPr/>
        </p:nvPicPr>
        <p:blipFill>
          <a:blip r:embed="rId2"/>
          <a:stretch>
            <a:fillRect/>
          </a:stretch>
        </p:blipFill>
        <p:spPr>
          <a:xfrm>
            <a:off x="1902381" y="3861078"/>
            <a:ext cx="4304109" cy="1669852"/>
          </a:xfrm>
          <a:prstGeom prst="rect">
            <a:avLst/>
          </a:prstGeom>
        </p:spPr>
      </p:pic>
      <p:sp>
        <p:nvSpPr>
          <p:cNvPr id="9" name="Text 5"/>
          <p:cNvSpPr/>
          <p:nvPr/>
        </p:nvSpPr>
        <p:spPr>
          <a:xfrm>
            <a:off x="3969306" y="4469249"/>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2</a:t>
            </a:r>
            <a:endParaRPr lang="en-US" sz="2200" dirty="0"/>
          </a:p>
        </p:txBody>
      </p:sp>
      <p:sp>
        <p:nvSpPr>
          <p:cNvPr id="10" name="Text 6"/>
          <p:cNvSpPr/>
          <p:nvPr/>
        </p:nvSpPr>
        <p:spPr>
          <a:xfrm>
            <a:off x="6433304" y="4269343"/>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Horizontal Axis</a:t>
            </a:r>
            <a:endParaRPr lang="en-US" sz="2200" dirty="0"/>
          </a:p>
        </p:txBody>
      </p:sp>
      <p:sp>
        <p:nvSpPr>
          <p:cNvPr id="11" name="Text 7"/>
          <p:cNvSpPr/>
          <p:nvPr/>
        </p:nvSpPr>
        <p:spPr>
          <a:xfrm>
            <a:off x="6433304" y="4759762"/>
            <a:ext cx="3808095" cy="362903"/>
          </a:xfrm>
          <a:prstGeom prst="rect">
            <a:avLst/>
          </a:prstGeom>
          <a:noFill/>
          <a:ln/>
        </p:spPr>
        <p:txBody>
          <a:bodyPr wrap="non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Represents the input values (domain).</a:t>
            </a:r>
            <a:endParaRPr lang="en-US" sz="1750" dirty="0"/>
          </a:p>
        </p:txBody>
      </p:sp>
      <p:sp>
        <p:nvSpPr>
          <p:cNvPr id="12" name="Shape 8"/>
          <p:cNvSpPr/>
          <p:nvPr/>
        </p:nvSpPr>
        <p:spPr>
          <a:xfrm>
            <a:off x="6263164" y="5544026"/>
            <a:ext cx="7516773" cy="15240"/>
          </a:xfrm>
          <a:prstGeom prst="roundRect">
            <a:avLst>
              <a:gd name="adj" fmla="val 223256"/>
            </a:avLst>
          </a:prstGeom>
          <a:solidFill>
            <a:srgbClr val="61646A"/>
          </a:solidFill>
          <a:ln/>
        </p:spPr>
      </p:sp>
      <p:pic>
        <p:nvPicPr>
          <p:cNvPr id="13" name="Image 2" descr="preencoded.png">    </p:cNvPr>
          <p:cNvPicPr>
            <a:picLocks noChangeAspect="1"/>
          </p:cNvPicPr>
          <p:nvPr/>
        </p:nvPicPr>
        <p:blipFill>
          <a:blip r:embed="rId3"/>
          <a:stretch>
            <a:fillRect/>
          </a:stretch>
        </p:blipFill>
        <p:spPr>
          <a:xfrm>
            <a:off x="826294" y="5587603"/>
            <a:ext cx="6456164" cy="1669852"/>
          </a:xfrm>
          <a:prstGeom prst="rect">
            <a:avLst/>
          </a:prstGeom>
        </p:spPr>
      </p:pic>
      <p:sp>
        <p:nvSpPr>
          <p:cNvPr id="14" name="Text 9"/>
          <p:cNvSpPr/>
          <p:nvPr/>
        </p:nvSpPr>
        <p:spPr>
          <a:xfrm>
            <a:off x="3969187" y="6195774"/>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3</a:t>
            </a:r>
            <a:endParaRPr lang="en-US" sz="2200" dirty="0"/>
          </a:p>
        </p:txBody>
      </p:sp>
      <p:sp>
        <p:nvSpPr>
          <p:cNvPr id="15" name="Text 10"/>
          <p:cNvSpPr/>
          <p:nvPr/>
        </p:nvSpPr>
        <p:spPr>
          <a:xfrm>
            <a:off x="7509272" y="599586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Vertical Axis</a:t>
            </a:r>
            <a:endParaRPr lang="en-US" sz="2200" dirty="0"/>
          </a:p>
        </p:txBody>
      </p:sp>
      <p:sp>
        <p:nvSpPr>
          <p:cNvPr id="16" name="Text 11"/>
          <p:cNvSpPr/>
          <p:nvPr/>
        </p:nvSpPr>
        <p:spPr>
          <a:xfrm>
            <a:off x="7509272" y="6486287"/>
            <a:ext cx="3764994" cy="362903"/>
          </a:xfrm>
          <a:prstGeom prst="rect">
            <a:avLst/>
          </a:prstGeom>
          <a:noFill/>
          <a:ln/>
        </p:spPr>
        <p:txBody>
          <a:bodyPr wrap="non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Represents the output values (range).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59473" y="953333"/>
            <a:ext cx="7376517" cy="690205"/>
          </a:xfrm>
          <a:prstGeom prst="rect">
            <a:avLst/>
          </a:prstGeom>
          <a:noFill/>
          <a:ln/>
        </p:spPr>
        <p:txBody>
          <a:bodyPr wrap="none" lIns="0" tIns="0" rIns="0" bIns="0" rtlCol="0" anchor="t"/>
          <a:lstStyle/>
          <a:p>
            <a:pPr indent="0" marL="0">
              <a:lnSpc>
                <a:spcPts val="5400"/>
              </a:lnSpc>
              <a:buNone/>
            </a:pPr>
            <a:r>
              <a:rPr lang="en-US" sz="4300" dirty="0">
                <a:solidFill>
                  <a:srgbClr val="F3F3F2"/>
                </a:solidFill>
                <a:latin typeface="IBM Plex Sans Medium" pitchFamily="34" charset="0"/>
                <a:ea typeface="IBM Plex Sans Medium" pitchFamily="34" charset="-122"/>
                <a:cs typeface="IBM Plex Sans Medium" pitchFamily="34" charset="-120"/>
              </a:rPr>
              <a:t>Transformations of Functions</a:t>
            </a:r>
            <a:endParaRPr lang="en-US" sz="4300" dirty="0"/>
          </a:p>
        </p:txBody>
      </p:sp>
      <p:pic>
        <p:nvPicPr>
          <p:cNvPr id="4" name="Image 1" descr="preencoded.png">    </p:cNvPr>
          <p:cNvPicPr>
            <a:picLocks noChangeAspect="1"/>
          </p:cNvPicPr>
          <p:nvPr/>
        </p:nvPicPr>
        <p:blipFill>
          <a:blip r:embed="rId2"/>
          <a:stretch>
            <a:fillRect/>
          </a:stretch>
        </p:blipFill>
        <p:spPr>
          <a:xfrm>
            <a:off x="6259473" y="1974771"/>
            <a:ext cx="1104424" cy="1767126"/>
          </a:xfrm>
          <a:prstGeom prst="rect">
            <a:avLst/>
          </a:prstGeom>
        </p:spPr>
      </p:pic>
      <p:sp>
        <p:nvSpPr>
          <p:cNvPr id="5" name="Text 1"/>
          <p:cNvSpPr/>
          <p:nvPr/>
        </p:nvSpPr>
        <p:spPr>
          <a:xfrm>
            <a:off x="7695128" y="2195632"/>
            <a:ext cx="2761178" cy="345043"/>
          </a:xfrm>
          <a:prstGeom prst="rect">
            <a:avLst/>
          </a:prstGeom>
          <a:noFill/>
          <a:ln/>
        </p:spPr>
        <p:txBody>
          <a:bodyPr wrap="none" lIns="0" tIns="0" rIns="0" bIns="0" rtlCol="0" anchor="t"/>
          <a:lstStyle/>
          <a:p>
            <a:pPr algn="l" indent="0" marL="0">
              <a:lnSpc>
                <a:spcPts val="2700"/>
              </a:lnSpc>
              <a:buNone/>
            </a:pPr>
            <a:r>
              <a:rPr lang="en-US" sz="2150" dirty="0">
                <a:solidFill>
                  <a:srgbClr val="D4D4D1"/>
                </a:solidFill>
                <a:latin typeface="IBM Plex Sans Medium" pitchFamily="34" charset="0"/>
                <a:ea typeface="IBM Plex Sans Medium" pitchFamily="34" charset="-122"/>
                <a:cs typeface="IBM Plex Sans Medium" pitchFamily="34" charset="-120"/>
              </a:rPr>
              <a:t>Shifting</a:t>
            </a:r>
            <a:endParaRPr lang="en-US" sz="2150" dirty="0"/>
          </a:p>
        </p:txBody>
      </p:sp>
      <p:sp>
        <p:nvSpPr>
          <p:cNvPr id="6" name="Text 2"/>
          <p:cNvSpPr/>
          <p:nvPr/>
        </p:nvSpPr>
        <p:spPr>
          <a:xfrm>
            <a:off x="7695128" y="2673191"/>
            <a:ext cx="6162199" cy="706755"/>
          </a:xfrm>
          <a:prstGeom prst="rect">
            <a:avLst/>
          </a:prstGeom>
          <a:noFill/>
          <a:ln/>
        </p:spPr>
        <p:txBody>
          <a:bodyPr wrap="square" lIns="0" tIns="0" rIns="0" bIns="0" rtlCol="0" anchor="t"/>
          <a:lstStyle/>
          <a:p>
            <a:pPr algn="l" indent="0" marL="0">
              <a:lnSpc>
                <a:spcPts val="2750"/>
              </a:lnSpc>
              <a:buNone/>
            </a:pPr>
            <a:r>
              <a:rPr lang="en-US" sz="1700" dirty="0">
                <a:solidFill>
                  <a:srgbClr val="D4D4D1"/>
                </a:solidFill>
                <a:latin typeface="Roboto" pitchFamily="34" charset="0"/>
                <a:ea typeface="Roboto" pitchFamily="34" charset="-122"/>
                <a:cs typeface="Roboto" pitchFamily="34" charset="-120"/>
              </a:rPr>
              <a:t>Moving the graph up or down, left or right. Adding or subtracting constants from the input or output value.</a:t>
            </a:r>
            <a:endParaRPr lang="en-US" sz="1700" dirty="0"/>
          </a:p>
        </p:txBody>
      </p:sp>
      <p:pic>
        <p:nvPicPr>
          <p:cNvPr id="7" name="Image 2" descr="preencoded.png">    </p:cNvPr>
          <p:cNvPicPr>
            <a:picLocks noChangeAspect="1"/>
          </p:cNvPicPr>
          <p:nvPr/>
        </p:nvPicPr>
        <p:blipFill>
          <a:blip r:embed="rId3"/>
          <a:stretch>
            <a:fillRect/>
          </a:stretch>
        </p:blipFill>
        <p:spPr>
          <a:xfrm>
            <a:off x="6259473" y="3741896"/>
            <a:ext cx="1104424" cy="1767126"/>
          </a:xfrm>
          <a:prstGeom prst="rect">
            <a:avLst/>
          </a:prstGeom>
        </p:spPr>
      </p:pic>
      <p:sp>
        <p:nvSpPr>
          <p:cNvPr id="8" name="Text 3"/>
          <p:cNvSpPr/>
          <p:nvPr/>
        </p:nvSpPr>
        <p:spPr>
          <a:xfrm>
            <a:off x="7695128" y="3962757"/>
            <a:ext cx="2761178" cy="345043"/>
          </a:xfrm>
          <a:prstGeom prst="rect">
            <a:avLst/>
          </a:prstGeom>
          <a:noFill/>
          <a:ln/>
        </p:spPr>
        <p:txBody>
          <a:bodyPr wrap="none" lIns="0" tIns="0" rIns="0" bIns="0" rtlCol="0" anchor="t"/>
          <a:lstStyle/>
          <a:p>
            <a:pPr algn="l" indent="0" marL="0">
              <a:lnSpc>
                <a:spcPts val="2700"/>
              </a:lnSpc>
              <a:buNone/>
            </a:pPr>
            <a:r>
              <a:rPr lang="en-US" sz="2150" dirty="0">
                <a:solidFill>
                  <a:srgbClr val="D4D4D1"/>
                </a:solidFill>
                <a:latin typeface="IBM Plex Sans Medium" pitchFamily="34" charset="0"/>
                <a:ea typeface="IBM Plex Sans Medium" pitchFamily="34" charset="-122"/>
                <a:cs typeface="IBM Plex Sans Medium" pitchFamily="34" charset="-120"/>
              </a:rPr>
              <a:t>Stretching</a:t>
            </a:r>
            <a:endParaRPr lang="en-US" sz="2150" dirty="0"/>
          </a:p>
        </p:txBody>
      </p:sp>
      <p:sp>
        <p:nvSpPr>
          <p:cNvPr id="9" name="Text 4"/>
          <p:cNvSpPr/>
          <p:nvPr/>
        </p:nvSpPr>
        <p:spPr>
          <a:xfrm>
            <a:off x="7695128" y="4440317"/>
            <a:ext cx="6162199" cy="706755"/>
          </a:xfrm>
          <a:prstGeom prst="rect">
            <a:avLst/>
          </a:prstGeom>
          <a:noFill/>
          <a:ln/>
        </p:spPr>
        <p:txBody>
          <a:bodyPr wrap="square" lIns="0" tIns="0" rIns="0" bIns="0" rtlCol="0" anchor="t"/>
          <a:lstStyle/>
          <a:p>
            <a:pPr algn="l" indent="0" marL="0">
              <a:lnSpc>
                <a:spcPts val="2750"/>
              </a:lnSpc>
              <a:buNone/>
            </a:pPr>
            <a:r>
              <a:rPr lang="en-US" sz="1700" dirty="0">
                <a:solidFill>
                  <a:srgbClr val="D4D4D1"/>
                </a:solidFill>
                <a:latin typeface="Roboto" pitchFamily="34" charset="0"/>
                <a:ea typeface="Roboto" pitchFamily="34" charset="-122"/>
                <a:cs typeface="Roboto" pitchFamily="34" charset="-120"/>
              </a:rPr>
              <a:t>Changing the steepness of the graph by multiplying the input or output value by a constant.</a:t>
            </a:r>
            <a:endParaRPr lang="en-US" sz="1700" dirty="0"/>
          </a:p>
        </p:txBody>
      </p:sp>
      <p:pic>
        <p:nvPicPr>
          <p:cNvPr id="10" name="Image 3" descr="preencoded.png">    </p:cNvPr>
          <p:cNvPicPr>
            <a:picLocks noChangeAspect="1"/>
          </p:cNvPicPr>
          <p:nvPr/>
        </p:nvPicPr>
        <p:blipFill>
          <a:blip r:embed="rId4"/>
          <a:stretch>
            <a:fillRect/>
          </a:stretch>
        </p:blipFill>
        <p:spPr>
          <a:xfrm>
            <a:off x="6259473" y="5509022"/>
            <a:ext cx="1104424" cy="1767126"/>
          </a:xfrm>
          <a:prstGeom prst="rect">
            <a:avLst/>
          </a:prstGeom>
        </p:spPr>
      </p:pic>
      <p:sp>
        <p:nvSpPr>
          <p:cNvPr id="11" name="Text 5"/>
          <p:cNvSpPr/>
          <p:nvPr/>
        </p:nvSpPr>
        <p:spPr>
          <a:xfrm>
            <a:off x="7695128" y="5729883"/>
            <a:ext cx="2761178" cy="345043"/>
          </a:xfrm>
          <a:prstGeom prst="rect">
            <a:avLst/>
          </a:prstGeom>
          <a:noFill/>
          <a:ln/>
        </p:spPr>
        <p:txBody>
          <a:bodyPr wrap="none" lIns="0" tIns="0" rIns="0" bIns="0" rtlCol="0" anchor="t"/>
          <a:lstStyle/>
          <a:p>
            <a:pPr algn="l" indent="0" marL="0">
              <a:lnSpc>
                <a:spcPts val="2700"/>
              </a:lnSpc>
              <a:buNone/>
            </a:pPr>
            <a:r>
              <a:rPr lang="en-US" sz="2150" dirty="0">
                <a:solidFill>
                  <a:srgbClr val="D4D4D1"/>
                </a:solidFill>
                <a:latin typeface="IBM Plex Sans Medium" pitchFamily="34" charset="0"/>
                <a:ea typeface="IBM Plex Sans Medium" pitchFamily="34" charset="-122"/>
                <a:cs typeface="IBM Plex Sans Medium" pitchFamily="34" charset="-120"/>
              </a:rPr>
              <a:t>Reflecting</a:t>
            </a:r>
            <a:endParaRPr lang="en-US" sz="2150" dirty="0"/>
          </a:p>
        </p:txBody>
      </p:sp>
      <p:sp>
        <p:nvSpPr>
          <p:cNvPr id="12" name="Text 6"/>
          <p:cNvSpPr/>
          <p:nvPr/>
        </p:nvSpPr>
        <p:spPr>
          <a:xfrm>
            <a:off x="7695128" y="6207443"/>
            <a:ext cx="6162199" cy="706755"/>
          </a:xfrm>
          <a:prstGeom prst="rect">
            <a:avLst/>
          </a:prstGeom>
          <a:noFill/>
          <a:ln/>
        </p:spPr>
        <p:txBody>
          <a:bodyPr wrap="square" lIns="0" tIns="0" rIns="0" bIns="0" rtlCol="0" anchor="t"/>
          <a:lstStyle/>
          <a:p>
            <a:pPr algn="l" indent="0" marL="0">
              <a:lnSpc>
                <a:spcPts val="2750"/>
              </a:lnSpc>
              <a:buNone/>
            </a:pPr>
            <a:r>
              <a:rPr lang="en-US" sz="1700" dirty="0">
                <a:solidFill>
                  <a:srgbClr val="D4D4D1"/>
                </a:solidFill>
                <a:latin typeface="Roboto" pitchFamily="34" charset="0"/>
                <a:ea typeface="Roboto" pitchFamily="34" charset="-122"/>
                <a:cs typeface="Roboto" pitchFamily="34" charset="-120"/>
              </a:rPr>
              <a:t>Flipping the graph across an axis. Multiplying the input or output value by -1.</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32338"/>
          </a:xfrm>
          <a:prstGeom prst="rect">
            <a:avLst/>
          </a:prstGeom>
        </p:spPr>
      </p:pic>
      <p:sp>
        <p:nvSpPr>
          <p:cNvPr id="3" name="Text 0"/>
          <p:cNvSpPr/>
          <p:nvPr/>
        </p:nvSpPr>
        <p:spPr>
          <a:xfrm>
            <a:off x="6163389" y="531971"/>
            <a:ext cx="4836200" cy="604480"/>
          </a:xfrm>
          <a:prstGeom prst="rect">
            <a:avLst/>
          </a:prstGeom>
          <a:noFill/>
          <a:ln/>
        </p:spPr>
        <p:txBody>
          <a:bodyPr wrap="none" lIns="0" tIns="0" rIns="0" bIns="0" rtlCol="0" anchor="t"/>
          <a:lstStyle/>
          <a:p>
            <a:pPr indent="0" marL="0">
              <a:lnSpc>
                <a:spcPts val="4750"/>
              </a:lnSpc>
              <a:buNone/>
            </a:pPr>
            <a:r>
              <a:rPr lang="en-US" sz="3800" dirty="0">
                <a:solidFill>
                  <a:srgbClr val="F3F3F2"/>
                </a:solidFill>
                <a:latin typeface="IBM Plex Sans Medium" pitchFamily="34" charset="0"/>
                <a:ea typeface="IBM Plex Sans Medium" pitchFamily="34" charset="-122"/>
                <a:cs typeface="IBM Plex Sans Medium" pitchFamily="34" charset="-120"/>
              </a:rPr>
              <a:t>Families of Functions</a:t>
            </a:r>
            <a:endParaRPr lang="en-US" sz="3800" dirty="0"/>
          </a:p>
        </p:txBody>
      </p:sp>
      <p:sp>
        <p:nvSpPr>
          <p:cNvPr id="4" name="Text 1"/>
          <p:cNvSpPr/>
          <p:nvPr/>
        </p:nvSpPr>
        <p:spPr>
          <a:xfrm>
            <a:off x="6163389" y="1523286"/>
            <a:ext cx="7790021" cy="638294"/>
          </a:xfrm>
          <a:prstGeom prst="rect">
            <a:avLst/>
          </a:prstGeom>
          <a:noFill/>
          <a:ln/>
        </p:spPr>
        <p:txBody>
          <a:bodyPr wrap="none" lIns="0" tIns="0" rIns="0" bIns="0" rtlCol="0" anchor="t"/>
          <a:lstStyle/>
          <a:p>
            <a:pPr algn="ctr" indent="0" marL="0">
              <a:lnSpc>
                <a:spcPts val="5000"/>
              </a:lnSpc>
              <a:buNone/>
            </a:pPr>
            <a:r>
              <a:rPr lang="en-US" sz="5000" dirty="0">
                <a:solidFill>
                  <a:srgbClr val="D4D4D1"/>
                </a:solidFill>
                <a:latin typeface="IBM Plex Sans Medium" pitchFamily="34" charset="0"/>
                <a:ea typeface="IBM Plex Sans Medium" pitchFamily="34" charset="-122"/>
                <a:cs typeface="IBM Plex Sans Medium" pitchFamily="34" charset="-120"/>
              </a:rPr>
              <a:t>1</a:t>
            </a:r>
            <a:endParaRPr lang="en-US" sz="5000" dirty="0"/>
          </a:p>
        </p:txBody>
      </p:sp>
      <p:sp>
        <p:nvSpPr>
          <p:cNvPr id="5" name="Text 2"/>
          <p:cNvSpPr/>
          <p:nvPr/>
        </p:nvSpPr>
        <p:spPr>
          <a:xfrm>
            <a:off x="8849320" y="2403277"/>
            <a:ext cx="2418040" cy="302181"/>
          </a:xfrm>
          <a:prstGeom prst="rect">
            <a:avLst/>
          </a:prstGeom>
          <a:noFill/>
          <a:ln/>
        </p:spPr>
        <p:txBody>
          <a:bodyPr wrap="none" lIns="0" tIns="0" rIns="0" bIns="0" rtlCol="0" anchor="t"/>
          <a:lstStyle/>
          <a:p>
            <a:pPr algn="ctr" indent="0" marL="0">
              <a:lnSpc>
                <a:spcPts val="2350"/>
              </a:lnSpc>
              <a:buNone/>
            </a:pPr>
            <a:r>
              <a:rPr lang="en-US" sz="1900" dirty="0">
                <a:solidFill>
                  <a:srgbClr val="D4D4D1"/>
                </a:solidFill>
                <a:latin typeface="IBM Plex Sans Medium" pitchFamily="34" charset="0"/>
                <a:ea typeface="IBM Plex Sans Medium" pitchFamily="34" charset="-122"/>
                <a:cs typeface="IBM Plex Sans Medium" pitchFamily="34" charset="-120"/>
              </a:rPr>
              <a:t>Linear</a:t>
            </a:r>
            <a:endParaRPr lang="en-US" sz="1900" dirty="0"/>
          </a:p>
        </p:txBody>
      </p:sp>
      <p:sp>
        <p:nvSpPr>
          <p:cNvPr id="6" name="Text 3"/>
          <p:cNvSpPr/>
          <p:nvPr/>
        </p:nvSpPr>
        <p:spPr>
          <a:xfrm>
            <a:off x="6163389" y="2821424"/>
            <a:ext cx="7790021" cy="309563"/>
          </a:xfrm>
          <a:prstGeom prst="rect">
            <a:avLst/>
          </a:prstGeom>
          <a:noFill/>
          <a:ln/>
        </p:spPr>
        <p:txBody>
          <a:bodyPr wrap="none" lIns="0" tIns="0" rIns="0" bIns="0" rtlCol="0" anchor="t"/>
          <a:lstStyle/>
          <a:p>
            <a:pPr algn="ctr" indent="0" marL="0">
              <a:lnSpc>
                <a:spcPts val="2400"/>
              </a:lnSpc>
              <a:buNone/>
            </a:pPr>
            <a:r>
              <a:rPr lang="en-US" sz="1500" dirty="0">
                <a:solidFill>
                  <a:srgbClr val="D4D4D1"/>
                </a:solidFill>
                <a:latin typeface="Roboto" pitchFamily="34" charset="0"/>
                <a:ea typeface="Roboto" pitchFamily="34" charset="-122"/>
                <a:cs typeface="Roboto" pitchFamily="34" charset="-120"/>
              </a:rPr>
              <a:t>Straight lines, represented by equations like y = mx + b.</a:t>
            </a:r>
            <a:endParaRPr lang="en-US" sz="1500" dirty="0"/>
          </a:p>
        </p:txBody>
      </p:sp>
      <p:sp>
        <p:nvSpPr>
          <p:cNvPr id="7" name="Text 4"/>
          <p:cNvSpPr/>
          <p:nvPr/>
        </p:nvSpPr>
        <p:spPr>
          <a:xfrm>
            <a:off x="6163389" y="3807976"/>
            <a:ext cx="7790021" cy="638294"/>
          </a:xfrm>
          <a:prstGeom prst="rect">
            <a:avLst/>
          </a:prstGeom>
          <a:noFill/>
          <a:ln/>
        </p:spPr>
        <p:txBody>
          <a:bodyPr wrap="none" lIns="0" tIns="0" rIns="0" bIns="0" rtlCol="0" anchor="t"/>
          <a:lstStyle/>
          <a:p>
            <a:pPr algn="ctr" indent="0" marL="0">
              <a:lnSpc>
                <a:spcPts val="5000"/>
              </a:lnSpc>
              <a:buNone/>
            </a:pPr>
            <a:r>
              <a:rPr lang="en-US" sz="5000" dirty="0">
                <a:solidFill>
                  <a:srgbClr val="D4D4D1"/>
                </a:solidFill>
                <a:latin typeface="IBM Plex Sans Medium" pitchFamily="34" charset="0"/>
                <a:ea typeface="IBM Plex Sans Medium" pitchFamily="34" charset="-122"/>
                <a:cs typeface="IBM Plex Sans Medium" pitchFamily="34" charset="-120"/>
              </a:rPr>
              <a:t>2</a:t>
            </a:r>
            <a:endParaRPr lang="en-US" sz="5000" dirty="0"/>
          </a:p>
        </p:txBody>
      </p:sp>
      <p:sp>
        <p:nvSpPr>
          <p:cNvPr id="8" name="Text 5"/>
          <p:cNvSpPr/>
          <p:nvPr/>
        </p:nvSpPr>
        <p:spPr>
          <a:xfrm>
            <a:off x="8849320" y="4687967"/>
            <a:ext cx="2418040" cy="302181"/>
          </a:xfrm>
          <a:prstGeom prst="rect">
            <a:avLst/>
          </a:prstGeom>
          <a:noFill/>
          <a:ln/>
        </p:spPr>
        <p:txBody>
          <a:bodyPr wrap="none" lIns="0" tIns="0" rIns="0" bIns="0" rtlCol="0" anchor="t"/>
          <a:lstStyle/>
          <a:p>
            <a:pPr algn="ctr" indent="0" marL="0">
              <a:lnSpc>
                <a:spcPts val="2350"/>
              </a:lnSpc>
              <a:buNone/>
            </a:pPr>
            <a:r>
              <a:rPr lang="en-US" sz="1900" dirty="0">
                <a:solidFill>
                  <a:srgbClr val="D4D4D1"/>
                </a:solidFill>
                <a:latin typeface="IBM Plex Sans Medium" pitchFamily="34" charset="0"/>
                <a:ea typeface="IBM Plex Sans Medium" pitchFamily="34" charset="-122"/>
                <a:cs typeface="IBM Plex Sans Medium" pitchFamily="34" charset="-120"/>
              </a:rPr>
              <a:t>Quadratic</a:t>
            </a:r>
            <a:endParaRPr lang="en-US" sz="1900" dirty="0"/>
          </a:p>
        </p:txBody>
      </p:sp>
      <p:sp>
        <p:nvSpPr>
          <p:cNvPr id="9" name="Text 6"/>
          <p:cNvSpPr/>
          <p:nvPr/>
        </p:nvSpPr>
        <p:spPr>
          <a:xfrm>
            <a:off x="6163389" y="5106114"/>
            <a:ext cx="7790021" cy="309563"/>
          </a:xfrm>
          <a:prstGeom prst="rect">
            <a:avLst/>
          </a:prstGeom>
          <a:noFill/>
          <a:ln/>
        </p:spPr>
        <p:txBody>
          <a:bodyPr wrap="none" lIns="0" tIns="0" rIns="0" bIns="0" rtlCol="0" anchor="t"/>
          <a:lstStyle/>
          <a:p>
            <a:pPr algn="ctr" indent="0" marL="0">
              <a:lnSpc>
                <a:spcPts val="2400"/>
              </a:lnSpc>
              <a:buNone/>
            </a:pPr>
            <a:r>
              <a:rPr lang="en-US" sz="1500" dirty="0">
                <a:solidFill>
                  <a:srgbClr val="D4D4D1"/>
                </a:solidFill>
                <a:latin typeface="Roboto" pitchFamily="34" charset="0"/>
                <a:ea typeface="Roboto" pitchFamily="34" charset="-122"/>
                <a:cs typeface="Roboto" pitchFamily="34" charset="-120"/>
              </a:rPr>
              <a:t>Parabolas, represented by equations like y = ax^2 + bx + c.</a:t>
            </a:r>
            <a:endParaRPr lang="en-US" sz="1500" dirty="0"/>
          </a:p>
        </p:txBody>
      </p:sp>
      <p:sp>
        <p:nvSpPr>
          <p:cNvPr id="10" name="Text 7"/>
          <p:cNvSpPr/>
          <p:nvPr/>
        </p:nvSpPr>
        <p:spPr>
          <a:xfrm>
            <a:off x="6163389" y="6092666"/>
            <a:ext cx="7790021" cy="638294"/>
          </a:xfrm>
          <a:prstGeom prst="rect">
            <a:avLst/>
          </a:prstGeom>
          <a:noFill/>
          <a:ln/>
        </p:spPr>
        <p:txBody>
          <a:bodyPr wrap="none" lIns="0" tIns="0" rIns="0" bIns="0" rtlCol="0" anchor="t"/>
          <a:lstStyle/>
          <a:p>
            <a:pPr algn="ctr" indent="0" marL="0">
              <a:lnSpc>
                <a:spcPts val="5000"/>
              </a:lnSpc>
              <a:buNone/>
            </a:pPr>
            <a:r>
              <a:rPr lang="en-US" sz="5000" dirty="0">
                <a:solidFill>
                  <a:srgbClr val="D4D4D1"/>
                </a:solidFill>
                <a:latin typeface="IBM Plex Sans Medium" pitchFamily="34" charset="0"/>
                <a:ea typeface="IBM Plex Sans Medium" pitchFamily="34" charset="-122"/>
                <a:cs typeface="IBM Plex Sans Medium" pitchFamily="34" charset="-120"/>
              </a:rPr>
              <a:t>3</a:t>
            </a:r>
            <a:endParaRPr lang="en-US" sz="5000" dirty="0"/>
          </a:p>
        </p:txBody>
      </p:sp>
      <p:sp>
        <p:nvSpPr>
          <p:cNvPr id="11" name="Text 8"/>
          <p:cNvSpPr/>
          <p:nvPr/>
        </p:nvSpPr>
        <p:spPr>
          <a:xfrm>
            <a:off x="8849320" y="6972657"/>
            <a:ext cx="2418040" cy="302181"/>
          </a:xfrm>
          <a:prstGeom prst="rect">
            <a:avLst/>
          </a:prstGeom>
          <a:noFill/>
          <a:ln/>
        </p:spPr>
        <p:txBody>
          <a:bodyPr wrap="none" lIns="0" tIns="0" rIns="0" bIns="0" rtlCol="0" anchor="t"/>
          <a:lstStyle/>
          <a:p>
            <a:pPr algn="ctr" indent="0" marL="0">
              <a:lnSpc>
                <a:spcPts val="2350"/>
              </a:lnSpc>
              <a:buNone/>
            </a:pPr>
            <a:r>
              <a:rPr lang="en-US" sz="1900" dirty="0">
                <a:solidFill>
                  <a:srgbClr val="D4D4D1"/>
                </a:solidFill>
                <a:latin typeface="IBM Plex Sans Medium" pitchFamily="34" charset="0"/>
                <a:ea typeface="IBM Plex Sans Medium" pitchFamily="34" charset="-122"/>
                <a:cs typeface="IBM Plex Sans Medium" pitchFamily="34" charset="-120"/>
              </a:rPr>
              <a:t>Exponential</a:t>
            </a:r>
            <a:endParaRPr lang="en-US" sz="1900" dirty="0"/>
          </a:p>
        </p:txBody>
      </p:sp>
      <p:sp>
        <p:nvSpPr>
          <p:cNvPr id="12" name="Text 9"/>
          <p:cNvSpPr/>
          <p:nvPr/>
        </p:nvSpPr>
        <p:spPr>
          <a:xfrm>
            <a:off x="6163389" y="7390805"/>
            <a:ext cx="7790021" cy="309563"/>
          </a:xfrm>
          <a:prstGeom prst="rect">
            <a:avLst/>
          </a:prstGeom>
          <a:noFill/>
          <a:ln/>
        </p:spPr>
        <p:txBody>
          <a:bodyPr wrap="none" lIns="0" tIns="0" rIns="0" bIns="0" rtlCol="0" anchor="t"/>
          <a:lstStyle/>
          <a:p>
            <a:pPr algn="ctr" indent="0" marL="0">
              <a:lnSpc>
                <a:spcPts val="2400"/>
              </a:lnSpc>
              <a:buNone/>
            </a:pPr>
            <a:r>
              <a:rPr lang="en-US" sz="1500" dirty="0">
                <a:solidFill>
                  <a:srgbClr val="D4D4D1"/>
                </a:solidFill>
                <a:latin typeface="Roboto" pitchFamily="34" charset="0"/>
                <a:ea typeface="Roboto" pitchFamily="34" charset="-122"/>
                <a:cs typeface="Roboto" pitchFamily="34" charset="-120"/>
              </a:rPr>
              <a:t>Curved graphs with a constant growth factor, represented by equations like y = ab^x.</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915472"/>
            <a:ext cx="9711809"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Linear Functions and Their Properties</a:t>
            </a:r>
            <a:endParaRPr lang="en-US" sz="4450" dirty="0"/>
          </a:p>
        </p:txBody>
      </p:sp>
      <p:sp>
        <p:nvSpPr>
          <p:cNvPr id="3" name="Shape 1"/>
          <p:cNvSpPr/>
          <p:nvPr/>
        </p:nvSpPr>
        <p:spPr>
          <a:xfrm>
            <a:off x="793790" y="2077879"/>
            <a:ext cx="2173724" cy="1669852"/>
          </a:xfrm>
          <a:prstGeom prst="roundRect">
            <a:avLst>
              <a:gd name="adj" fmla="val 2038"/>
            </a:avLst>
          </a:prstGeom>
          <a:solidFill>
            <a:srgbClr val="484B51"/>
          </a:solidFill>
          <a:ln/>
        </p:spPr>
      </p:sp>
      <p:sp>
        <p:nvSpPr>
          <p:cNvPr id="4" name="Text 2"/>
          <p:cNvSpPr/>
          <p:nvPr/>
        </p:nvSpPr>
        <p:spPr>
          <a:xfrm>
            <a:off x="1020604" y="2686050"/>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1</a:t>
            </a:r>
            <a:endParaRPr lang="en-US" sz="2200" dirty="0"/>
          </a:p>
        </p:txBody>
      </p:sp>
      <p:sp>
        <p:nvSpPr>
          <p:cNvPr id="5" name="Text 3"/>
          <p:cNvSpPr/>
          <p:nvPr/>
        </p:nvSpPr>
        <p:spPr>
          <a:xfrm>
            <a:off x="3194328" y="2304693"/>
            <a:ext cx="3193018"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Constant Rate of Change</a:t>
            </a:r>
            <a:endParaRPr lang="en-US" sz="2200" dirty="0"/>
          </a:p>
        </p:txBody>
      </p:sp>
      <p:sp>
        <p:nvSpPr>
          <p:cNvPr id="6" name="Text 4"/>
          <p:cNvSpPr/>
          <p:nvPr/>
        </p:nvSpPr>
        <p:spPr>
          <a:xfrm>
            <a:off x="3194328" y="2795111"/>
            <a:ext cx="10415468" cy="72580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The slope of a linear function represents the constant rate at which the output changes with respect to the input.</a:t>
            </a:r>
            <a:endParaRPr lang="en-US" sz="1750" dirty="0"/>
          </a:p>
        </p:txBody>
      </p:sp>
      <p:sp>
        <p:nvSpPr>
          <p:cNvPr id="7" name="Shape 5"/>
          <p:cNvSpPr/>
          <p:nvPr/>
        </p:nvSpPr>
        <p:spPr>
          <a:xfrm>
            <a:off x="3080861" y="3732490"/>
            <a:ext cx="10642402" cy="15240"/>
          </a:xfrm>
          <a:prstGeom prst="roundRect">
            <a:avLst>
              <a:gd name="adj" fmla="val 223256"/>
            </a:avLst>
          </a:prstGeom>
          <a:solidFill>
            <a:srgbClr val="61646A"/>
          </a:solidFill>
          <a:ln/>
        </p:spPr>
      </p:sp>
      <p:sp>
        <p:nvSpPr>
          <p:cNvPr id="8" name="Shape 6"/>
          <p:cNvSpPr/>
          <p:nvPr/>
        </p:nvSpPr>
        <p:spPr>
          <a:xfrm>
            <a:off x="793790" y="3861078"/>
            <a:ext cx="4347567" cy="1669852"/>
          </a:xfrm>
          <a:prstGeom prst="roundRect">
            <a:avLst>
              <a:gd name="adj" fmla="val 2038"/>
            </a:avLst>
          </a:prstGeom>
          <a:solidFill>
            <a:srgbClr val="484B51"/>
          </a:solidFill>
          <a:ln/>
        </p:spPr>
      </p:sp>
      <p:sp>
        <p:nvSpPr>
          <p:cNvPr id="9" name="Text 7"/>
          <p:cNvSpPr/>
          <p:nvPr/>
        </p:nvSpPr>
        <p:spPr>
          <a:xfrm>
            <a:off x="1020604" y="4469249"/>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2</a:t>
            </a:r>
            <a:endParaRPr lang="en-US" sz="2200" dirty="0"/>
          </a:p>
        </p:txBody>
      </p:sp>
      <p:sp>
        <p:nvSpPr>
          <p:cNvPr id="10" name="Text 8"/>
          <p:cNvSpPr/>
          <p:nvPr/>
        </p:nvSpPr>
        <p:spPr>
          <a:xfrm>
            <a:off x="5368171" y="408789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Y-Intercept</a:t>
            </a:r>
            <a:endParaRPr lang="en-US" sz="2200" dirty="0"/>
          </a:p>
        </p:txBody>
      </p:sp>
      <p:sp>
        <p:nvSpPr>
          <p:cNvPr id="11" name="Text 9"/>
          <p:cNvSpPr/>
          <p:nvPr/>
        </p:nvSpPr>
        <p:spPr>
          <a:xfrm>
            <a:off x="5368171" y="4578310"/>
            <a:ext cx="8241625" cy="72580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The point where the line crosses the y-axis. It represents the output value when the input is zero.</a:t>
            </a:r>
            <a:endParaRPr lang="en-US" sz="1750" dirty="0"/>
          </a:p>
        </p:txBody>
      </p:sp>
      <p:sp>
        <p:nvSpPr>
          <p:cNvPr id="12" name="Shape 10"/>
          <p:cNvSpPr/>
          <p:nvPr/>
        </p:nvSpPr>
        <p:spPr>
          <a:xfrm>
            <a:off x="5254704" y="5515689"/>
            <a:ext cx="8468558" cy="15240"/>
          </a:xfrm>
          <a:prstGeom prst="roundRect">
            <a:avLst>
              <a:gd name="adj" fmla="val 223256"/>
            </a:avLst>
          </a:prstGeom>
          <a:solidFill>
            <a:srgbClr val="61646A"/>
          </a:solidFill>
          <a:ln/>
        </p:spPr>
      </p:sp>
      <p:sp>
        <p:nvSpPr>
          <p:cNvPr id="13" name="Shape 11"/>
          <p:cNvSpPr/>
          <p:nvPr/>
        </p:nvSpPr>
        <p:spPr>
          <a:xfrm>
            <a:off x="793790" y="5644277"/>
            <a:ext cx="6521410" cy="1669852"/>
          </a:xfrm>
          <a:prstGeom prst="roundRect">
            <a:avLst>
              <a:gd name="adj" fmla="val 2038"/>
            </a:avLst>
          </a:prstGeom>
          <a:solidFill>
            <a:srgbClr val="484B51"/>
          </a:solidFill>
          <a:ln/>
        </p:spPr>
      </p:sp>
      <p:sp>
        <p:nvSpPr>
          <p:cNvPr id="14" name="Text 12"/>
          <p:cNvSpPr/>
          <p:nvPr/>
        </p:nvSpPr>
        <p:spPr>
          <a:xfrm>
            <a:off x="1020604" y="6252448"/>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3</a:t>
            </a:r>
            <a:endParaRPr lang="en-US" sz="2200" dirty="0"/>
          </a:p>
        </p:txBody>
      </p:sp>
      <p:sp>
        <p:nvSpPr>
          <p:cNvPr id="15" name="Text 13"/>
          <p:cNvSpPr/>
          <p:nvPr/>
        </p:nvSpPr>
        <p:spPr>
          <a:xfrm>
            <a:off x="7542014" y="587109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Applications</a:t>
            </a:r>
            <a:endParaRPr lang="en-US" sz="2200" dirty="0"/>
          </a:p>
        </p:txBody>
      </p:sp>
      <p:sp>
        <p:nvSpPr>
          <p:cNvPr id="16" name="Text 14"/>
          <p:cNvSpPr/>
          <p:nvPr/>
        </p:nvSpPr>
        <p:spPr>
          <a:xfrm>
            <a:off x="7542014" y="6361509"/>
            <a:ext cx="6067782" cy="72580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Linear functions are used to model relationships with a constant rate of change, like speed, distance, or cost.</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2024-12-18T04:04:47Z</dcterms:created>
  <dcterms:modified xsi:type="dcterms:W3CDTF">2024-12-18T04:04:47Z</dcterms:modified>
</cp:coreProperties>
</file>