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3.png" Type="http://schemas.openxmlformats.org/officeDocument/2006/relationships/image"/><Relationship Id="rId3" Target="../media/image24.svg" Type="http://schemas.openxmlformats.org/officeDocument/2006/relationships/image"/><Relationship Id="rId4" Target="../media/image25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6.png" Type="http://schemas.openxmlformats.org/officeDocument/2006/relationships/image"/><Relationship Id="rId3" Target="../media/image27.svg" Type="http://schemas.openxmlformats.org/officeDocument/2006/relationships/image"/><Relationship Id="rId4" Target="../media/image28.png" Type="http://schemas.openxmlformats.org/officeDocument/2006/relationships/image"/><Relationship Id="rId5" Target="../media/image29.png" Type="http://schemas.openxmlformats.org/officeDocument/2006/relationships/image"/><Relationship Id="rId6" Target="../media/image30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1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2.png" Type="http://schemas.openxmlformats.org/officeDocument/2006/relationships/image"/><Relationship Id="rId3" Target="../media/image33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4.png" Type="http://schemas.openxmlformats.org/officeDocument/2006/relationships/image"/><Relationship Id="rId3" Target="../media/image35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png" Type="http://schemas.openxmlformats.org/officeDocument/2006/relationships/image"/><Relationship Id="rId11" Target="../media/image12.svg" Type="http://schemas.openxmlformats.org/officeDocument/2006/relationships/image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Relationship Id="rId8" Target="../media/image9.png" Type="http://schemas.openxmlformats.org/officeDocument/2006/relationships/image"/><Relationship Id="rId9" Target="../media/image10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png" Type="http://schemas.openxmlformats.org/officeDocument/2006/relationships/image"/><Relationship Id="rId11" Target="../media/image12.svg" Type="http://schemas.openxmlformats.org/officeDocument/2006/relationships/image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13.png" Type="http://schemas.openxmlformats.org/officeDocument/2006/relationships/image"/><Relationship Id="rId7" Target="../media/image14.svg" Type="http://schemas.openxmlformats.org/officeDocument/2006/relationships/image"/><Relationship Id="rId8" Target="../media/image9.png" Type="http://schemas.openxmlformats.org/officeDocument/2006/relationships/image"/><Relationship Id="rId9" Target="../media/image10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16.svg" Type="http://schemas.openxmlformats.org/officeDocument/2006/relationships/image"/><Relationship Id="rId4" Target="../media/image17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9.png" Type="http://schemas.openxmlformats.org/officeDocument/2006/relationships/image"/><Relationship Id="rId7" Target="../media/image10.svg" Type="http://schemas.openxmlformats.org/officeDocument/2006/relationships/image"/><Relationship Id="rId8" Target="../media/image18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Relationship Id="rId3" Target="../media/image20.png" Type="http://schemas.openxmlformats.org/officeDocument/2006/relationships/image"/><Relationship Id="rId4" Target="../media/image21.svg" Type="http://schemas.openxmlformats.org/officeDocument/2006/relationships/image"/><Relationship Id="rId5" Target="../media/image22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3.png" Type="http://schemas.openxmlformats.org/officeDocument/2006/relationships/image"/><Relationship Id="rId3" Target="../media/image24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436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88848" y="645698"/>
            <a:ext cx="17110305" cy="8995604"/>
            <a:chOff x="0" y="0"/>
            <a:chExt cx="4506418" cy="236921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506418" cy="2369213"/>
            </a:xfrm>
            <a:custGeom>
              <a:avLst/>
              <a:gdLst/>
              <a:ahLst/>
              <a:cxnLst/>
              <a:rect r="r" b="b" t="t" l="l"/>
              <a:pathLst>
                <a:path h="2369213" w="4506418">
                  <a:moveTo>
                    <a:pt x="16289" y="0"/>
                  </a:moveTo>
                  <a:lnTo>
                    <a:pt x="4490129" y="0"/>
                  </a:lnTo>
                  <a:cubicBezTo>
                    <a:pt x="4499125" y="0"/>
                    <a:pt x="4506418" y="7293"/>
                    <a:pt x="4506418" y="16289"/>
                  </a:cubicBezTo>
                  <a:lnTo>
                    <a:pt x="4506418" y="2352924"/>
                  </a:lnTo>
                  <a:cubicBezTo>
                    <a:pt x="4506418" y="2361920"/>
                    <a:pt x="4499125" y="2369213"/>
                    <a:pt x="4490129" y="2369213"/>
                  </a:cubicBezTo>
                  <a:lnTo>
                    <a:pt x="16289" y="2369213"/>
                  </a:lnTo>
                  <a:cubicBezTo>
                    <a:pt x="7293" y="2369213"/>
                    <a:pt x="0" y="2361920"/>
                    <a:pt x="0" y="2352924"/>
                  </a:cubicBezTo>
                  <a:lnTo>
                    <a:pt x="0" y="16289"/>
                  </a:lnTo>
                  <a:cubicBezTo>
                    <a:pt x="0" y="7293"/>
                    <a:pt x="7293" y="0"/>
                    <a:pt x="16289" y="0"/>
                  </a:cubicBezTo>
                  <a:close/>
                </a:path>
              </a:pathLst>
            </a:custGeom>
            <a:solidFill>
              <a:srgbClr val="90CBF9"/>
            </a:solidFill>
            <a:ln w="47625" cap="rnd">
              <a:solidFill>
                <a:srgbClr val="303030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506418" cy="240731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028700" y="1028700"/>
            <a:ext cx="16230600" cy="1564705"/>
            <a:chOff x="0" y="0"/>
            <a:chExt cx="4274726" cy="41210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274726" cy="412103"/>
            </a:xfrm>
            <a:custGeom>
              <a:avLst/>
              <a:gdLst/>
              <a:ahLst/>
              <a:cxnLst/>
              <a:rect r="r" b="b" t="t" l="l"/>
              <a:pathLst>
                <a:path h="412103" w="4274726">
                  <a:moveTo>
                    <a:pt x="17172" y="0"/>
                  </a:moveTo>
                  <a:lnTo>
                    <a:pt x="4257554" y="0"/>
                  </a:lnTo>
                  <a:cubicBezTo>
                    <a:pt x="4267038" y="0"/>
                    <a:pt x="4274726" y="7688"/>
                    <a:pt x="4274726" y="17172"/>
                  </a:cubicBezTo>
                  <a:lnTo>
                    <a:pt x="4274726" y="394932"/>
                  </a:lnTo>
                  <a:cubicBezTo>
                    <a:pt x="4274726" y="404415"/>
                    <a:pt x="4267038" y="412103"/>
                    <a:pt x="4257554" y="412103"/>
                  </a:cubicBezTo>
                  <a:lnTo>
                    <a:pt x="17172" y="412103"/>
                  </a:lnTo>
                  <a:cubicBezTo>
                    <a:pt x="7688" y="412103"/>
                    <a:pt x="0" y="404415"/>
                    <a:pt x="0" y="394932"/>
                  </a:cubicBezTo>
                  <a:lnTo>
                    <a:pt x="0" y="17172"/>
                  </a:lnTo>
                  <a:cubicBezTo>
                    <a:pt x="0" y="7688"/>
                    <a:pt x="7688" y="0"/>
                    <a:pt x="17172" y="0"/>
                  </a:cubicBezTo>
                  <a:close/>
                </a:path>
              </a:pathLst>
            </a:custGeom>
            <a:solidFill>
              <a:srgbClr val="FFE6A6"/>
            </a:solidFill>
            <a:ln w="47625" cap="rnd">
              <a:solidFill>
                <a:srgbClr val="303030"/>
              </a:solidFill>
              <a:prstDash val="solid"/>
              <a:round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4274726" cy="45020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3442417" y="3413387"/>
            <a:ext cx="10790463" cy="1212838"/>
            <a:chOff x="0" y="0"/>
            <a:chExt cx="14387285" cy="1617118"/>
          </a:xfrm>
        </p:grpSpPr>
        <p:grpSp>
          <p:nvGrpSpPr>
            <p:cNvPr name="Group 9" id="9"/>
            <p:cNvGrpSpPr/>
            <p:nvPr/>
          </p:nvGrpSpPr>
          <p:grpSpPr>
            <a:xfrm rot="0">
              <a:off x="0" y="0"/>
              <a:ext cx="14387285" cy="1617118"/>
              <a:chOff x="0" y="0"/>
              <a:chExt cx="2240626" cy="251844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2240626" cy="251844"/>
              </a:xfrm>
              <a:custGeom>
                <a:avLst/>
                <a:gdLst/>
                <a:ahLst/>
                <a:cxnLst/>
                <a:rect r="r" b="b" t="t" l="l"/>
                <a:pathLst>
                  <a:path h="251844" w="2240626">
                    <a:moveTo>
                      <a:pt x="32761" y="0"/>
                    </a:moveTo>
                    <a:lnTo>
                      <a:pt x="2207865" y="0"/>
                    </a:lnTo>
                    <a:cubicBezTo>
                      <a:pt x="2216553" y="0"/>
                      <a:pt x="2224886" y="3452"/>
                      <a:pt x="2231030" y="9595"/>
                    </a:cubicBezTo>
                    <a:cubicBezTo>
                      <a:pt x="2237174" y="15739"/>
                      <a:pt x="2240626" y="24072"/>
                      <a:pt x="2240626" y="32761"/>
                    </a:cubicBezTo>
                    <a:lnTo>
                      <a:pt x="2240626" y="219083"/>
                    </a:lnTo>
                    <a:cubicBezTo>
                      <a:pt x="2240626" y="227772"/>
                      <a:pt x="2237174" y="236105"/>
                      <a:pt x="2231030" y="242249"/>
                    </a:cubicBezTo>
                    <a:cubicBezTo>
                      <a:pt x="2224886" y="248393"/>
                      <a:pt x="2216553" y="251844"/>
                      <a:pt x="2207865" y="251844"/>
                    </a:cubicBezTo>
                    <a:lnTo>
                      <a:pt x="32761" y="251844"/>
                    </a:lnTo>
                    <a:cubicBezTo>
                      <a:pt x="24072" y="251844"/>
                      <a:pt x="15739" y="248393"/>
                      <a:pt x="9595" y="242249"/>
                    </a:cubicBezTo>
                    <a:cubicBezTo>
                      <a:pt x="3452" y="236105"/>
                      <a:pt x="0" y="227772"/>
                      <a:pt x="0" y="219083"/>
                    </a:cubicBezTo>
                    <a:lnTo>
                      <a:pt x="0" y="32761"/>
                    </a:lnTo>
                    <a:cubicBezTo>
                      <a:pt x="0" y="24072"/>
                      <a:pt x="3452" y="15739"/>
                      <a:pt x="9595" y="9595"/>
                    </a:cubicBezTo>
                    <a:cubicBezTo>
                      <a:pt x="15739" y="3452"/>
                      <a:pt x="24072" y="0"/>
                      <a:pt x="327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47625" cap="rnd">
                <a:solidFill>
                  <a:srgbClr val="303030"/>
                </a:solidFill>
                <a:prstDash val="solid"/>
                <a:round/>
              </a:ln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-38100"/>
                <a:ext cx="2240626" cy="28994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12" id="12"/>
            <p:cNvSpPr txBox="true"/>
            <p:nvPr/>
          </p:nvSpPr>
          <p:spPr>
            <a:xfrm rot="0">
              <a:off x="0" y="227511"/>
              <a:ext cx="14173271" cy="10954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649"/>
                </a:lnSpc>
              </a:pPr>
              <a:r>
                <a:rPr lang="en-US" b="true" sz="5114">
                  <a:solidFill>
                    <a:srgbClr val="303030"/>
                  </a:solidFill>
                  <a:latin typeface="Aristotelica Pro Bold"/>
                  <a:ea typeface="Aristotelica Pro Bold"/>
                  <a:cs typeface="Aristotelica Pro Bold"/>
                  <a:sym typeface="Aristotelica Pro Bold"/>
                </a:rPr>
                <a:t>Why do things look bent in water?</a:t>
              </a:r>
            </a:p>
          </p:txBody>
        </p:sp>
      </p:grpSp>
      <p:sp>
        <p:nvSpPr>
          <p:cNvPr name="TextBox 13" id="13"/>
          <p:cNvSpPr txBox="true"/>
          <p:nvPr/>
        </p:nvSpPr>
        <p:spPr>
          <a:xfrm rot="0">
            <a:off x="1229266" y="1265511"/>
            <a:ext cx="15829468" cy="11516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98"/>
              </a:lnSpc>
            </a:pPr>
            <a:r>
              <a:rPr lang="en-US" sz="7498" spc="149">
                <a:solidFill>
                  <a:srgbClr val="303030"/>
                </a:solidFill>
                <a:latin typeface="Funtastic"/>
                <a:ea typeface="Funtastic"/>
                <a:cs typeface="Funtastic"/>
                <a:sym typeface="Funtastic"/>
              </a:rPr>
              <a:t>REFRACTION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7544721" y="5143500"/>
            <a:ext cx="2585856" cy="3812925"/>
          </a:xfrm>
          <a:custGeom>
            <a:avLst/>
            <a:gdLst/>
            <a:ahLst/>
            <a:cxnLst/>
            <a:rect r="r" b="b" t="t" l="l"/>
            <a:pathLst>
              <a:path h="3812925" w="2585856">
                <a:moveTo>
                  <a:pt x="0" y="0"/>
                </a:moveTo>
                <a:lnTo>
                  <a:pt x="2585856" y="0"/>
                </a:lnTo>
                <a:lnTo>
                  <a:pt x="2585856" y="3812925"/>
                </a:lnTo>
                <a:lnTo>
                  <a:pt x="0" y="381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436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77168" y="415529"/>
            <a:ext cx="17110305" cy="8995604"/>
            <a:chOff x="0" y="0"/>
            <a:chExt cx="4506418" cy="236921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506418" cy="2369213"/>
            </a:xfrm>
            <a:custGeom>
              <a:avLst/>
              <a:gdLst/>
              <a:ahLst/>
              <a:cxnLst/>
              <a:rect r="r" b="b" t="t" l="l"/>
              <a:pathLst>
                <a:path h="2369213" w="4506418">
                  <a:moveTo>
                    <a:pt x="16289" y="0"/>
                  </a:moveTo>
                  <a:lnTo>
                    <a:pt x="4490129" y="0"/>
                  </a:lnTo>
                  <a:cubicBezTo>
                    <a:pt x="4499125" y="0"/>
                    <a:pt x="4506418" y="7293"/>
                    <a:pt x="4506418" y="16289"/>
                  </a:cubicBezTo>
                  <a:lnTo>
                    <a:pt x="4506418" y="2352924"/>
                  </a:lnTo>
                  <a:cubicBezTo>
                    <a:pt x="4506418" y="2361920"/>
                    <a:pt x="4499125" y="2369213"/>
                    <a:pt x="4490129" y="2369213"/>
                  </a:cubicBezTo>
                  <a:lnTo>
                    <a:pt x="16289" y="2369213"/>
                  </a:lnTo>
                  <a:cubicBezTo>
                    <a:pt x="7293" y="2369213"/>
                    <a:pt x="0" y="2361920"/>
                    <a:pt x="0" y="2352924"/>
                  </a:cubicBezTo>
                  <a:lnTo>
                    <a:pt x="0" y="16289"/>
                  </a:lnTo>
                  <a:cubicBezTo>
                    <a:pt x="0" y="7293"/>
                    <a:pt x="7293" y="0"/>
                    <a:pt x="16289" y="0"/>
                  </a:cubicBezTo>
                  <a:close/>
                </a:path>
              </a:pathLst>
            </a:custGeom>
            <a:solidFill>
              <a:srgbClr val="90CBF9"/>
            </a:solidFill>
            <a:ln w="47625" cap="rnd">
              <a:solidFill>
                <a:srgbClr val="303030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506418" cy="240731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028700" y="1028700"/>
            <a:ext cx="16230600" cy="1564705"/>
            <a:chOff x="0" y="0"/>
            <a:chExt cx="4274726" cy="41210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274726" cy="412103"/>
            </a:xfrm>
            <a:custGeom>
              <a:avLst/>
              <a:gdLst/>
              <a:ahLst/>
              <a:cxnLst/>
              <a:rect r="r" b="b" t="t" l="l"/>
              <a:pathLst>
                <a:path h="412103" w="4274726">
                  <a:moveTo>
                    <a:pt x="17172" y="0"/>
                  </a:moveTo>
                  <a:lnTo>
                    <a:pt x="4257554" y="0"/>
                  </a:lnTo>
                  <a:cubicBezTo>
                    <a:pt x="4267038" y="0"/>
                    <a:pt x="4274726" y="7688"/>
                    <a:pt x="4274726" y="17172"/>
                  </a:cubicBezTo>
                  <a:lnTo>
                    <a:pt x="4274726" y="394932"/>
                  </a:lnTo>
                  <a:cubicBezTo>
                    <a:pt x="4274726" y="404415"/>
                    <a:pt x="4267038" y="412103"/>
                    <a:pt x="4257554" y="412103"/>
                  </a:cubicBezTo>
                  <a:lnTo>
                    <a:pt x="17172" y="412103"/>
                  </a:lnTo>
                  <a:cubicBezTo>
                    <a:pt x="7688" y="412103"/>
                    <a:pt x="0" y="404415"/>
                    <a:pt x="0" y="394932"/>
                  </a:cubicBezTo>
                  <a:lnTo>
                    <a:pt x="0" y="17172"/>
                  </a:lnTo>
                  <a:cubicBezTo>
                    <a:pt x="0" y="7688"/>
                    <a:pt x="7688" y="0"/>
                    <a:pt x="17172" y="0"/>
                  </a:cubicBezTo>
                  <a:close/>
                </a:path>
              </a:pathLst>
            </a:custGeom>
            <a:solidFill>
              <a:srgbClr val="FFE6A6"/>
            </a:solidFill>
            <a:ln w="47625" cap="rnd">
              <a:solidFill>
                <a:srgbClr val="303030"/>
              </a:solidFill>
              <a:prstDash val="solid"/>
              <a:round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4274726" cy="45020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5477807" y="2743167"/>
            <a:ext cx="5200334" cy="2582074"/>
            <a:chOff x="0" y="0"/>
            <a:chExt cx="6933779" cy="3442766"/>
          </a:xfrm>
        </p:grpSpPr>
        <p:grpSp>
          <p:nvGrpSpPr>
            <p:cNvPr name="Group 9" id="9"/>
            <p:cNvGrpSpPr/>
            <p:nvPr/>
          </p:nvGrpSpPr>
          <p:grpSpPr>
            <a:xfrm rot="0">
              <a:off x="0" y="0"/>
              <a:ext cx="6933779" cy="3442766"/>
              <a:chOff x="0" y="0"/>
              <a:chExt cx="1914654" cy="950666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1914654" cy="950666"/>
              </a:xfrm>
              <a:custGeom>
                <a:avLst/>
                <a:gdLst/>
                <a:ahLst/>
                <a:cxnLst/>
                <a:rect r="r" b="b" t="t" l="l"/>
                <a:pathLst>
                  <a:path h="950666" w="1914654">
                    <a:moveTo>
                      <a:pt x="38338" y="0"/>
                    </a:moveTo>
                    <a:lnTo>
                      <a:pt x="1876316" y="0"/>
                    </a:lnTo>
                    <a:cubicBezTo>
                      <a:pt x="1897489" y="0"/>
                      <a:pt x="1914654" y="17165"/>
                      <a:pt x="1914654" y="38338"/>
                    </a:cubicBezTo>
                    <a:lnTo>
                      <a:pt x="1914654" y="912327"/>
                    </a:lnTo>
                    <a:cubicBezTo>
                      <a:pt x="1914654" y="922495"/>
                      <a:pt x="1910615" y="932247"/>
                      <a:pt x="1903425" y="939437"/>
                    </a:cubicBezTo>
                    <a:cubicBezTo>
                      <a:pt x="1896235" y="946627"/>
                      <a:pt x="1886484" y="950666"/>
                      <a:pt x="1876316" y="950666"/>
                    </a:cubicBezTo>
                    <a:lnTo>
                      <a:pt x="38338" y="950666"/>
                    </a:lnTo>
                    <a:cubicBezTo>
                      <a:pt x="28170" y="950666"/>
                      <a:pt x="18419" y="946627"/>
                      <a:pt x="11229" y="939437"/>
                    </a:cubicBezTo>
                    <a:cubicBezTo>
                      <a:pt x="4039" y="932247"/>
                      <a:pt x="0" y="922495"/>
                      <a:pt x="0" y="912327"/>
                    </a:cubicBezTo>
                    <a:lnTo>
                      <a:pt x="0" y="38338"/>
                    </a:lnTo>
                    <a:cubicBezTo>
                      <a:pt x="0" y="28170"/>
                      <a:pt x="4039" y="18419"/>
                      <a:pt x="11229" y="11229"/>
                    </a:cubicBezTo>
                    <a:cubicBezTo>
                      <a:pt x="18419" y="4039"/>
                      <a:pt x="28170" y="0"/>
                      <a:pt x="383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47625" cap="rnd">
                <a:solidFill>
                  <a:srgbClr val="303030"/>
                </a:solidFill>
                <a:prstDash val="solid"/>
                <a:round/>
              </a:ln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-38100"/>
                <a:ext cx="1914654" cy="988766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12" id="12"/>
            <p:cNvSpPr txBox="true"/>
            <p:nvPr/>
          </p:nvSpPr>
          <p:spPr>
            <a:xfrm rot="0">
              <a:off x="0" y="127817"/>
              <a:ext cx="6830637" cy="314903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750"/>
                </a:lnSpc>
              </a:pPr>
              <a:r>
                <a:rPr lang="en-US" sz="2884">
                  <a:solidFill>
                    <a:srgbClr val="303030"/>
                  </a:solidFill>
                  <a:latin typeface="Aristotelica Pro"/>
                  <a:ea typeface="Aristotelica Pro"/>
                  <a:cs typeface="Aristotelica Pro"/>
                  <a:sym typeface="Aristotelica Pro"/>
                </a:rPr>
                <a:t>Draw two arrows on paper </a:t>
              </a:r>
            </a:p>
            <a:p>
              <a:pPr algn="ctr">
                <a:lnSpc>
                  <a:spcPts val="3750"/>
                </a:lnSpc>
              </a:pPr>
              <a:r>
                <a:rPr lang="en-US" sz="2884">
                  <a:solidFill>
                    <a:srgbClr val="303030"/>
                  </a:solidFill>
                  <a:latin typeface="Aristotelica Pro"/>
                  <a:ea typeface="Aristotelica Pro"/>
                  <a:cs typeface="Aristotelica Pro"/>
                  <a:sym typeface="Aristotelica Pro"/>
                </a:rPr>
                <a:t>in same direction,</a:t>
              </a:r>
            </a:p>
            <a:p>
              <a:pPr algn="ctr">
                <a:lnSpc>
                  <a:spcPts val="3750"/>
                </a:lnSpc>
              </a:pPr>
              <a:r>
                <a:rPr lang="en-US" sz="2884">
                  <a:solidFill>
                    <a:srgbClr val="303030"/>
                  </a:solidFill>
                  <a:latin typeface="Aristotelica Pro"/>
                  <a:ea typeface="Aristotelica Pro"/>
                  <a:cs typeface="Aristotelica Pro"/>
                  <a:sym typeface="Aristotelica Pro"/>
                </a:rPr>
                <a:t> place a glass of water in front, and look through it. </a:t>
              </a:r>
            </a:p>
            <a:p>
              <a:pPr algn="ctr">
                <a:lnSpc>
                  <a:spcPts val="3750"/>
                </a:lnSpc>
              </a:pPr>
              <a:r>
                <a:rPr lang="en-US" sz="2884">
                  <a:solidFill>
                    <a:srgbClr val="303030"/>
                  </a:solidFill>
                  <a:latin typeface="Aristotelica Pro"/>
                  <a:ea typeface="Aristotelica Pro"/>
                  <a:cs typeface="Aristotelica Pro"/>
                  <a:sym typeface="Aristotelica Pro"/>
                </a:rPr>
                <a:t>What happens?</a:t>
              </a: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1775759" y="2743167"/>
            <a:ext cx="3353562" cy="4114800"/>
          </a:xfrm>
          <a:custGeom>
            <a:avLst/>
            <a:gdLst/>
            <a:ahLst/>
            <a:cxnLst/>
            <a:rect r="r" b="b" t="t" l="l"/>
            <a:pathLst>
              <a:path h="4114800" w="3353562">
                <a:moveTo>
                  <a:pt x="0" y="0"/>
                </a:moveTo>
                <a:lnTo>
                  <a:pt x="3353562" y="0"/>
                </a:lnTo>
                <a:lnTo>
                  <a:pt x="335356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6132917" y="5680197"/>
            <a:ext cx="3419111" cy="3419111"/>
          </a:xfrm>
          <a:custGeom>
            <a:avLst/>
            <a:gdLst/>
            <a:ahLst/>
            <a:cxnLst/>
            <a:rect r="r" b="b" t="t" l="l"/>
            <a:pathLst>
              <a:path h="3419111" w="3419111">
                <a:moveTo>
                  <a:pt x="0" y="0"/>
                </a:moveTo>
                <a:lnTo>
                  <a:pt x="3419110" y="0"/>
                </a:lnTo>
                <a:lnTo>
                  <a:pt x="3419110" y="3419111"/>
                </a:lnTo>
                <a:lnTo>
                  <a:pt x="0" y="341911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1322977" y="1344230"/>
            <a:ext cx="15642046" cy="9336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29"/>
              </a:lnSpc>
            </a:pPr>
            <a:r>
              <a:rPr lang="en-US" sz="6129" spc="122">
                <a:solidFill>
                  <a:srgbClr val="303030"/>
                </a:solidFill>
                <a:latin typeface="Funtastic"/>
                <a:ea typeface="Funtastic"/>
                <a:cs typeface="Funtastic"/>
                <a:sym typeface="Funtastic"/>
              </a:rPr>
              <a:t>ANOTHER EXPERIMENT: THE ARROW TRICK</a:t>
            </a:r>
          </a:p>
        </p:txBody>
      </p:sp>
      <p:grpSp>
        <p:nvGrpSpPr>
          <p:cNvPr name="Group 16" id="16"/>
          <p:cNvGrpSpPr/>
          <p:nvPr/>
        </p:nvGrpSpPr>
        <p:grpSpPr>
          <a:xfrm rot="0">
            <a:off x="11050093" y="6016604"/>
            <a:ext cx="6209207" cy="1385250"/>
            <a:chOff x="0" y="0"/>
            <a:chExt cx="8278943" cy="1847000"/>
          </a:xfrm>
        </p:grpSpPr>
        <p:grpSp>
          <p:nvGrpSpPr>
            <p:cNvPr name="Group 17" id="17"/>
            <p:cNvGrpSpPr/>
            <p:nvPr/>
          </p:nvGrpSpPr>
          <p:grpSpPr>
            <a:xfrm rot="0">
              <a:off x="0" y="0"/>
              <a:ext cx="8278943" cy="1847000"/>
              <a:chOff x="0" y="0"/>
              <a:chExt cx="1914654" cy="427152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0" y="0"/>
                <a:ext cx="1914654" cy="427152"/>
              </a:xfrm>
              <a:custGeom>
                <a:avLst/>
                <a:gdLst/>
                <a:ahLst/>
                <a:cxnLst/>
                <a:rect r="r" b="b" t="t" l="l"/>
                <a:pathLst>
                  <a:path h="427152" w="1914654">
                    <a:moveTo>
                      <a:pt x="38338" y="0"/>
                    </a:moveTo>
                    <a:lnTo>
                      <a:pt x="1876316" y="0"/>
                    </a:lnTo>
                    <a:cubicBezTo>
                      <a:pt x="1897489" y="0"/>
                      <a:pt x="1914654" y="17165"/>
                      <a:pt x="1914654" y="38338"/>
                    </a:cubicBezTo>
                    <a:lnTo>
                      <a:pt x="1914654" y="388813"/>
                    </a:lnTo>
                    <a:cubicBezTo>
                      <a:pt x="1914654" y="398981"/>
                      <a:pt x="1910615" y="408733"/>
                      <a:pt x="1903425" y="415923"/>
                    </a:cubicBezTo>
                    <a:cubicBezTo>
                      <a:pt x="1896235" y="423113"/>
                      <a:pt x="1886484" y="427152"/>
                      <a:pt x="1876316" y="427152"/>
                    </a:cubicBezTo>
                    <a:lnTo>
                      <a:pt x="38338" y="427152"/>
                    </a:lnTo>
                    <a:cubicBezTo>
                      <a:pt x="28170" y="427152"/>
                      <a:pt x="18419" y="423113"/>
                      <a:pt x="11229" y="415923"/>
                    </a:cubicBezTo>
                    <a:cubicBezTo>
                      <a:pt x="4039" y="408733"/>
                      <a:pt x="0" y="398981"/>
                      <a:pt x="0" y="388813"/>
                    </a:cubicBezTo>
                    <a:lnTo>
                      <a:pt x="0" y="38338"/>
                    </a:lnTo>
                    <a:cubicBezTo>
                      <a:pt x="0" y="28170"/>
                      <a:pt x="4039" y="18419"/>
                      <a:pt x="11229" y="11229"/>
                    </a:cubicBezTo>
                    <a:cubicBezTo>
                      <a:pt x="18419" y="4039"/>
                      <a:pt x="28170" y="0"/>
                      <a:pt x="383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47625" cap="rnd">
                <a:solidFill>
                  <a:srgbClr val="303030"/>
                </a:solidFill>
                <a:prstDash val="solid"/>
                <a:round/>
              </a:ln>
            </p:spPr>
          </p:sp>
          <p:sp>
            <p:nvSpPr>
              <p:cNvPr name="TextBox 19" id="19"/>
              <p:cNvSpPr txBox="true"/>
              <p:nvPr/>
            </p:nvSpPr>
            <p:spPr>
              <a:xfrm>
                <a:off x="0" y="-38100"/>
                <a:ext cx="1914654" cy="46525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20" id="20"/>
            <p:cNvSpPr txBox="true"/>
            <p:nvPr/>
          </p:nvSpPr>
          <p:spPr>
            <a:xfrm rot="0">
              <a:off x="0" y="160006"/>
              <a:ext cx="8155792" cy="148888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77"/>
                </a:lnSpc>
              </a:pPr>
              <a:r>
                <a:rPr lang="en-US" sz="3444">
                  <a:solidFill>
                    <a:srgbClr val="303030"/>
                  </a:solidFill>
                  <a:latin typeface="Aristotelica Pro"/>
                  <a:ea typeface="Aristotelica Pro"/>
                  <a:cs typeface="Aristotelica Pro"/>
                  <a:sym typeface="Aristotelica Pro"/>
                </a:rPr>
                <a:t>The arrow appears reversed because light bends in water.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436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88848" y="645698"/>
            <a:ext cx="17110305" cy="8995604"/>
            <a:chOff x="0" y="0"/>
            <a:chExt cx="4506418" cy="236921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506418" cy="2369213"/>
            </a:xfrm>
            <a:custGeom>
              <a:avLst/>
              <a:gdLst/>
              <a:ahLst/>
              <a:cxnLst/>
              <a:rect r="r" b="b" t="t" l="l"/>
              <a:pathLst>
                <a:path h="2369213" w="4506418">
                  <a:moveTo>
                    <a:pt x="16289" y="0"/>
                  </a:moveTo>
                  <a:lnTo>
                    <a:pt x="4490129" y="0"/>
                  </a:lnTo>
                  <a:cubicBezTo>
                    <a:pt x="4499125" y="0"/>
                    <a:pt x="4506418" y="7293"/>
                    <a:pt x="4506418" y="16289"/>
                  </a:cubicBezTo>
                  <a:lnTo>
                    <a:pt x="4506418" y="2352924"/>
                  </a:lnTo>
                  <a:cubicBezTo>
                    <a:pt x="4506418" y="2361920"/>
                    <a:pt x="4499125" y="2369213"/>
                    <a:pt x="4490129" y="2369213"/>
                  </a:cubicBezTo>
                  <a:lnTo>
                    <a:pt x="16289" y="2369213"/>
                  </a:lnTo>
                  <a:cubicBezTo>
                    <a:pt x="7293" y="2369213"/>
                    <a:pt x="0" y="2361920"/>
                    <a:pt x="0" y="2352924"/>
                  </a:cubicBezTo>
                  <a:lnTo>
                    <a:pt x="0" y="16289"/>
                  </a:lnTo>
                  <a:cubicBezTo>
                    <a:pt x="0" y="7293"/>
                    <a:pt x="7293" y="0"/>
                    <a:pt x="16289" y="0"/>
                  </a:cubicBezTo>
                  <a:close/>
                </a:path>
              </a:pathLst>
            </a:custGeom>
            <a:solidFill>
              <a:srgbClr val="90CBF9"/>
            </a:solidFill>
            <a:ln w="47625" cap="rnd">
              <a:solidFill>
                <a:srgbClr val="303030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506418" cy="240731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028700" y="1028700"/>
            <a:ext cx="16230600" cy="1564705"/>
            <a:chOff x="0" y="0"/>
            <a:chExt cx="4274726" cy="41210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274726" cy="412103"/>
            </a:xfrm>
            <a:custGeom>
              <a:avLst/>
              <a:gdLst/>
              <a:ahLst/>
              <a:cxnLst/>
              <a:rect r="r" b="b" t="t" l="l"/>
              <a:pathLst>
                <a:path h="412103" w="4274726">
                  <a:moveTo>
                    <a:pt x="17172" y="0"/>
                  </a:moveTo>
                  <a:lnTo>
                    <a:pt x="4257554" y="0"/>
                  </a:lnTo>
                  <a:cubicBezTo>
                    <a:pt x="4267038" y="0"/>
                    <a:pt x="4274726" y="7688"/>
                    <a:pt x="4274726" y="17172"/>
                  </a:cubicBezTo>
                  <a:lnTo>
                    <a:pt x="4274726" y="394932"/>
                  </a:lnTo>
                  <a:cubicBezTo>
                    <a:pt x="4274726" y="404415"/>
                    <a:pt x="4267038" y="412103"/>
                    <a:pt x="4257554" y="412103"/>
                  </a:cubicBezTo>
                  <a:lnTo>
                    <a:pt x="17172" y="412103"/>
                  </a:lnTo>
                  <a:cubicBezTo>
                    <a:pt x="7688" y="412103"/>
                    <a:pt x="0" y="404415"/>
                    <a:pt x="0" y="394932"/>
                  </a:cubicBezTo>
                  <a:lnTo>
                    <a:pt x="0" y="17172"/>
                  </a:lnTo>
                  <a:cubicBezTo>
                    <a:pt x="0" y="7688"/>
                    <a:pt x="7688" y="0"/>
                    <a:pt x="17172" y="0"/>
                  </a:cubicBezTo>
                  <a:close/>
                </a:path>
              </a:pathLst>
            </a:custGeom>
            <a:solidFill>
              <a:srgbClr val="FFE6A6"/>
            </a:solidFill>
            <a:ln w="47625" cap="rnd">
              <a:solidFill>
                <a:srgbClr val="303030"/>
              </a:solidFill>
              <a:prstDash val="solid"/>
              <a:round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4274726" cy="45020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3634899" y="2846864"/>
            <a:ext cx="12108791" cy="1621842"/>
            <a:chOff x="0" y="0"/>
            <a:chExt cx="16145055" cy="2162456"/>
          </a:xfrm>
        </p:grpSpPr>
        <p:grpSp>
          <p:nvGrpSpPr>
            <p:cNvPr name="Group 9" id="9"/>
            <p:cNvGrpSpPr/>
            <p:nvPr/>
          </p:nvGrpSpPr>
          <p:grpSpPr>
            <a:xfrm rot="0">
              <a:off x="0" y="0"/>
              <a:ext cx="16145055" cy="2162456"/>
              <a:chOff x="0" y="0"/>
              <a:chExt cx="3189147" cy="427152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3189147" cy="427152"/>
              </a:xfrm>
              <a:custGeom>
                <a:avLst/>
                <a:gdLst/>
                <a:ahLst/>
                <a:cxnLst/>
                <a:rect r="r" b="b" t="t" l="l"/>
                <a:pathLst>
                  <a:path h="427152" w="3189147">
                    <a:moveTo>
                      <a:pt x="23017" y="0"/>
                    </a:moveTo>
                    <a:lnTo>
                      <a:pt x="3166130" y="0"/>
                    </a:lnTo>
                    <a:cubicBezTo>
                      <a:pt x="3172234" y="0"/>
                      <a:pt x="3178089" y="2425"/>
                      <a:pt x="3182405" y="6742"/>
                    </a:cubicBezTo>
                    <a:cubicBezTo>
                      <a:pt x="3186722" y="11058"/>
                      <a:pt x="3189147" y="16913"/>
                      <a:pt x="3189147" y="23017"/>
                    </a:cubicBezTo>
                    <a:lnTo>
                      <a:pt x="3189147" y="404135"/>
                    </a:lnTo>
                    <a:cubicBezTo>
                      <a:pt x="3189147" y="410239"/>
                      <a:pt x="3186722" y="416094"/>
                      <a:pt x="3182405" y="420410"/>
                    </a:cubicBezTo>
                    <a:cubicBezTo>
                      <a:pt x="3178089" y="424727"/>
                      <a:pt x="3172234" y="427152"/>
                      <a:pt x="3166130" y="427152"/>
                    </a:cubicBezTo>
                    <a:lnTo>
                      <a:pt x="23017" y="427152"/>
                    </a:lnTo>
                    <a:cubicBezTo>
                      <a:pt x="10305" y="427152"/>
                      <a:pt x="0" y="416847"/>
                      <a:pt x="0" y="404135"/>
                    </a:cubicBezTo>
                    <a:lnTo>
                      <a:pt x="0" y="23017"/>
                    </a:lnTo>
                    <a:cubicBezTo>
                      <a:pt x="0" y="16913"/>
                      <a:pt x="2425" y="11058"/>
                      <a:pt x="6742" y="6742"/>
                    </a:cubicBezTo>
                    <a:cubicBezTo>
                      <a:pt x="11058" y="2425"/>
                      <a:pt x="16913" y="0"/>
                      <a:pt x="230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47625" cap="rnd">
                <a:solidFill>
                  <a:srgbClr val="303030"/>
                </a:solidFill>
                <a:prstDash val="solid"/>
                <a:round/>
              </a:ln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-38100"/>
                <a:ext cx="3189147" cy="46525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12" id="12"/>
            <p:cNvSpPr txBox="true"/>
            <p:nvPr/>
          </p:nvSpPr>
          <p:spPr>
            <a:xfrm rot="0">
              <a:off x="0" y="184316"/>
              <a:ext cx="15904895" cy="17462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242"/>
                </a:lnSpc>
              </a:pPr>
              <a:r>
                <a:rPr lang="en-US" sz="4032">
                  <a:solidFill>
                    <a:srgbClr val="303030"/>
                  </a:solidFill>
                  <a:latin typeface="Aristotelica Pro"/>
                  <a:ea typeface="Aristotelica Pro"/>
                  <a:cs typeface="Aristotelica Pro"/>
                  <a:sym typeface="Aristotelica Pro"/>
                </a:rPr>
                <a:t>Have you seen water on a hot road that disappears when you get closer? That’s a mirage!</a:t>
              </a: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1028700" y="2846864"/>
            <a:ext cx="2388589" cy="2550095"/>
          </a:xfrm>
          <a:custGeom>
            <a:avLst/>
            <a:gdLst/>
            <a:ahLst/>
            <a:cxnLst/>
            <a:rect r="r" b="b" t="t" l="l"/>
            <a:pathLst>
              <a:path h="2550095" w="2388589">
                <a:moveTo>
                  <a:pt x="0" y="0"/>
                </a:moveTo>
                <a:lnTo>
                  <a:pt x="2388589" y="0"/>
                </a:lnTo>
                <a:lnTo>
                  <a:pt x="2388589" y="2550095"/>
                </a:lnTo>
                <a:lnTo>
                  <a:pt x="0" y="25500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3932353" y="4897331"/>
            <a:ext cx="6994195" cy="4533522"/>
          </a:xfrm>
          <a:custGeom>
            <a:avLst/>
            <a:gdLst/>
            <a:ahLst/>
            <a:cxnLst/>
            <a:rect r="r" b="b" t="t" l="l"/>
            <a:pathLst>
              <a:path h="4533522" w="6994195">
                <a:moveTo>
                  <a:pt x="0" y="0"/>
                </a:moveTo>
                <a:lnTo>
                  <a:pt x="6994195" y="0"/>
                </a:lnTo>
                <a:lnTo>
                  <a:pt x="6994195" y="4533523"/>
                </a:lnTo>
                <a:lnTo>
                  <a:pt x="0" y="453352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1723499" y="5106693"/>
            <a:ext cx="5335235" cy="4114800"/>
          </a:xfrm>
          <a:custGeom>
            <a:avLst/>
            <a:gdLst/>
            <a:ahLst/>
            <a:cxnLst/>
            <a:rect r="r" b="b" t="t" l="l"/>
            <a:pathLst>
              <a:path h="4114800" w="5335235">
                <a:moveTo>
                  <a:pt x="0" y="0"/>
                </a:moveTo>
                <a:lnTo>
                  <a:pt x="5335235" y="0"/>
                </a:lnTo>
                <a:lnTo>
                  <a:pt x="53352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1229266" y="1265511"/>
            <a:ext cx="15829468" cy="11516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98"/>
              </a:lnSpc>
            </a:pPr>
            <a:r>
              <a:rPr lang="en-US" sz="7498" spc="149">
                <a:solidFill>
                  <a:srgbClr val="303030"/>
                </a:solidFill>
                <a:latin typeface="Funtastic"/>
                <a:ea typeface="Funtastic"/>
                <a:cs typeface="Funtastic"/>
                <a:sym typeface="Funtastic"/>
              </a:rPr>
              <a:t>MIRAGES AND REFRACTION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1980885" y="6169505"/>
            <a:ext cx="5077849" cy="2035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82"/>
              </a:lnSpc>
              <a:spcBef>
                <a:spcPct val="0"/>
              </a:spcBef>
            </a:pPr>
            <a:r>
              <a:rPr lang="en-US" b="true" sz="2344">
                <a:solidFill>
                  <a:srgbClr val="30303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Mirages happen because light bends when it moves through layers of hot and cool air. This makes it look like water is on the road, but it’s just light bending!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436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88848" y="645698"/>
            <a:ext cx="17110305" cy="8995604"/>
            <a:chOff x="0" y="0"/>
            <a:chExt cx="4506418" cy="236921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506418" cy="2369213"/>
            </a:xfrm>
            <a:custGeom>
              <a:avLst/>
              <a:gdLst/>
              <a:ahLst/>
              <a:cxnLst/>
              <a:rect r="r" b="b" t="t" l="l"/>
              <a:pathLst>
                <a:path h="2369213" w="4506418">
                  <a:moveTo>
                    <a:pt x="16289" y="0"/>
                  </a:moveTo>
                  <a:lnTo>
                    <a:pt x="4490129" y="0"/>
                  </a:lnTo>
                  <a:cubicBezTo>
                    <a:pt x="4499125" y="0"/>
                    <a:pt x="4506418" y="7293"/>
                    <a:pt x="4506418" y="16289"/>
                  </a:cubicBezTo>
                  <a:lnTo>
                    <a:pt x="4506418" y="2352924"/>
                  </a:lnTo>
                  <a:cubicBezTo>
                    <a:pt x="4506418" y="2361920"/>
                    <a:pt x="4499125" y="2369213"/>
                    <a:pt x="4490129" y="2369213"/>
                  </a:cubicBezTo>
                  <a:lnTo>
                    <a:pt x="16289" y="2369213"/>
                  </a:lnTo>
                  <a:cubicBezTo>
                    <a:pt x="7293" y="2369213"/>
                    <a:pt x="0" y="2361920"/>
                    <a:pt x="0" y="2352924"/>
                  </a:cubicBezTo>
                  <a:lnTo>
                    <a:pt x="0" y="16289"/>
                  </a:lnTo>
                  <a:cubicBezTo>
                    <a:pt x="0" y="7293"/>
                    <a:pt x="7293" y="0"/>
                    <a:pt x="16289" y="0"/>
                  </a:cubicBezTo>
                  <a:close/>
                </a:path>
              </a:pathLst>
            </a:custGeom>
            <a:solidFill>
              <a:srgbClr val="90CBF9"/>
            </a:solidFill>
            <a:ln w="47625" cap="rnd">
              <a:solidFill>
                <a:srgbClr val="303030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506418" cy="240731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028700" y="1028700"/>
            <a:ext cx="16230600" cy="1564705"/>
            <a:chOff x="0" y="0"/>
            <a:chExt cx="4274726" cy="41210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274726" cy="412103"/>
            </a:xfrm>
            <a:custGeom>
              <a:avLst/>
              <a:gdLst/>
              <a:ahLst/>
              <a:cxnLst/>
              <a:rect r="r" b="b" t="t" l="l"/>
              <a:pathLst>
                <a:path h="412103" w="4274726">
                  <a:moveTo>
                    <a:pt x="17172" y="0"/>
                  </a:moveTo>
                  <a:lnTo>
                    <a:pt x="4257554" y="0"/>
                  </a:lnTo>
                  <a:cubicBezTo>
                    <a:pt x="4267038" y="0"/>
                    <a:pt x="4274726" y="7688"/>
                    <a:pt x="4274726" y="17172"/>
                  </a:cubicBezTo>
                  <a:lnTo>
                    <a:pt x="4274726" y="394932"/>
                  </a:lnTo>
                  <a:cubicBezTo>
                    <a:pt x="4274726" y="404415"/>
                    <a:pt x="4267038" y="412103"/>
                    <a:pt x="4257554" y="412103"/>
                  </a:cubicBezTo>
                  <a:lnTo>
                    <a:pt x="17172" y="412103"/>
                  </a:lnTo>
                  <a:cubicBezTo>
                    <a:pt x="7688" y="412103"/>
                    <a:pt x="0" y="404415"/>
                    <a:pt x="0" y="394932"/>
                  </a:cubicBezTo>
                  <a:lnTo>
                    <a:pt x="0" y="17172"/>
                  </a:lnTo>
                  <a:cubicBezTo>
                    <a:pt x="0" y="7688"/>
                    <a:pt x="7688" y="0"/>
                    <a:pt x="17172" y="0"/>
                  </a:cubicBezTo>
                  <a:close/>
                </a:path>
              </a:pathLst>
            </a:custGeom>
            <a:solidFill>
              <a:srgbClr val="FFE6A6"/>
            </a:solidFill>
            <a:ln w="47625" cap="rnd">
              <a:solidFill>
                <a:srgbClr val="303030"/>
              </a:solidFill>
              <a:prstDash val="solid"/>
              <a:round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4274726" cy="45020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2969108" y="2909638"/>
            <a:ext cx="12882997" cy="959270"/>
            <a:chOff x="0" y="0"/>
            <a:chExt cx="17177330" cy="1279027"/>
          </a:xfrm>
        </p:grpSpPr>
        <p:grpSp>
          <p:nvGrpSpPr>
            <p:cNvPr name="Group 9" id="9"/>
            <p:cNvGrpSpPr/>
            <p:nvPr/>
          </p:nvGrpSpPr>
          <p:grpSpPr>
            <a:xfrm rot="0">
              <a:off x="0" y="0"/>
              <a:ext cx="17177330" cy="1279027"/>
              <a:chOff x="0" y="0"/>
              <a:chExt cx="3393053" cy="252647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3393053" cy="252647"/>
              </a:xfrm>
              <a:custGeom>
                <a:avLst/>
                <a:gdLst/>
                <a:ahLst/>
                <a:cxnLst/>
                <a:rect r="r" b="b" t="t" l="l"/>
                <a:pathLst>
                  <a:path h="252647" w="3393053">
                    <a:moveTo>
                      <a:pt x="21634" y="0"/>
                    </a:moveTo>
                    <a:lnTo>
                      <a:pt x="3371419" y="0"/>
                    </a:lnTo>
                    <a:cubicBezTo>
                      <a:pt x="3377157" y="0"/>
                      <a:pt x="3382659" y="2279"/>
                      <a:pt x="3386717" y="6336"/>
                    </a:cubicBezTo>
                    <a:cubicBezTo>
                      <a:pt x="3390774" y="10394"/>
                      <a:pt x="3393053" y="15896"/>
                      <a:pt x="3393053" y="21634"/>
                    </a:cubicBezTo>
                    <a:lnTo>
                      <a:pt x="3393053" y="231013"/>
                    </a:lnTo>
                    <a:cubicBezTo>
                      <a:pt x="3393053" y="236751"/>
                      <a:pt x="3390774" y="242254"/>
                      <a:pt x="3386717" y="246311"/>
                    </a:cubicBezTo>
                    <a:cubicBezTo>
                      <a:pt x="3382659" y="250368"/>
                      <a:pt x="3377157" y="252647"/>
                      <a:pt x="3371419" y="252647"/>
                    </a:cubicBezTo>
                    <a:lnTo>
                      <a:pt x="21634" y="252647"/>
                    </a:lnTo>
                    <a:cubicBezTo>
                      <a:pt x="15896" y="252647"/>
                      <a:pt x="10394" y="250368"/>
                      <a:pt x="6336" y="246311"/>
                    </a:cubicBezTo>
                    <a:cubicBezTo>
                      <a:pt x="2279" y="242254"/>
                      <a:pt x="0" y="236751"/>
                      <a:pt x="0" y="231013"/>
                    </a:cubicBezTo>
                    <a:lnTo>
                      <a:pt x="0" y="21634"/>
                    </a:lnTo>
                    <a:cubicBezTo>
                      <a:pt x="0" y="15896"/>
                      <a:pt x="2279" y="10394"/>
                      <a:pt x="6336" y="6336"/>
                    </a:cubicBezTo>
                    <a:cubicBezTo>
                      <a:pt x="10394" y="2279"/>
                      <a:pt x="15896" y="0"/>
                      <a:pt x="216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47625" cap="rnd">
                <a:solidFill>
                  <a:srgbClr val="303030"/>
                </a:solidFill>
                <a:prstDash val="solid"/>
                <a:round/>
              </a:ln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-38100"/>
                <a:ext cx="3393053" cy="29074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12" id="12"/>
            <p:cNvSpPr txBox="true"/>
            <p:nvPr/>
          </p:nvSpPr>
          <p:spPr>
            <a:xfrm rot="0">
              <a:off x="0" y="184316"/>
              <a:ext cx="16921814" cy="8627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242"/>
                </a:lnSpc>
              </a:pPr>
              <a:r>
                <a:rPr lang="en-US" sz="4032">
                  <a:solidFill>
                    <a:srgbClr val="303030"/>
                  </a:solidFill>
                  <a:latin typeface="Aristotelica Pro"/>
                  <a:ea typeface="Aristotelica Pro"/>
                  <a:cs typeface="Aristotelica Pro"/>
                  <a:sym typeface="Aristotelica Pro"/>
                </a:rPr>
                <a:t>Rainbows form because light refracts inside raindrops.</a:t>
              </a: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5345465" y="3864380"/>
            <a:ext cx="7597070" cy="5393920"/>
          </a:xfrm>
          <a:custGeom>
            <a:avLst/>
            <a:gdLst/>
            <a:ahLst/>
            <a:cxnLst/>
            <a:rect r="r" b="b" t="t" l="l"/>
            <a:pathLst>
              <a:path h="5393920" w="7597070">
                <a:moveTo>
                  <a:pt x="0" y="0"/>
                </a:moveTo>
                <a:lnTo>
                  <a:pt x="7597070" y="0"/>
                </a:lnTo>
                <a:lnTo>
                  <a:pt x="7597070" y="5393920"/>
                </a:lnTo>
                <a:lnTo>
                  <a:pt x="0" y="53939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1229266" y="1265511"/>
            <a:ext cx="15829468" cy="11516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98"/>
              </a:lnSpc>
            </a:pPr>
            <a:r>
              <a:rPr lang="en-US" sz="7498" spc="149">
                <a:solidFill>
                  <a:srgbClr val="303030"/>
                </a:solidFill>
                <a:latin typeface="Funtastic"/>
                <a:ea typeface="Funtastic"/>
                <a:cs typeface="Funtastic"/>
                <a:sym typeface="Funtastic"/>
              </a:rPr>
              <a:t>REFRACTION IN NATURE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436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88848" y="645698"/>
            <a:ext cx="17110305" cy="8995604"/>
            <a:chOff x="0" y="0"/>
            <a:chExt cx="4506418" cy="236921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506418" cy="2369213"/>
            </a:xfrm>
            <a:custGeom>
              <a:avLst/>
              <a:gdLst/>
              <a:ahLst/>
              <a:cxnLst/>
              <a:rect r="r" b="b" t="t" l="l"/>
              <a:pathLst>
                <a:path h="2369213" w="4506418">
                  <a:moveTo>
                    <a:pt x="16289" y="0"/>
                  </a:moveTo>
                  <a:lnTo>
                    <a:pt x="4490129" y="0"/>
                  </a:lnTo>
                  <a:cubicBezTo>
                    <a:pt x="4499125" y="0"/>
                    <a:pt x="4506418" y="7293"/>
                    <a:pt x="4506418" y="16289"/>
                  </a:cubicBezTo>
                  <a:lnTo>
                    <a:pt x="4506418" y="2352924"/>
                  </a:lnTo>
                  <a:cubicBezTo>
                    <a:pt x="4506418" y="2361920"/>
                    <a:pt x="4499125" y="2369213"/>
                    <a:pt x="4490129" y="2369213"/>
                  </a:cubicBezTo>
                  <a:lnTo>
                    <a:pt x="16289" y="2369213"/>
                  </a:lnTo>
                  <a:cubicBezTo>
                    <a:pt x="7293" y="2369213"/>
                    <a:pt x="0" y="2361920"/>
                    <a:pt x="0" y="2352924"/>
                  </a:cubicBezTo>
                  <a:lnTo>
                    <a:pt x="0" y="16289"/>
                  </a:lnTo>
                  <a:cubicBezTo>
                    <a:pt x="0" y="7293"/>
                    <a:pt x="7293" y="0"/>
                    <a:pt x="16289" y="0"/>
                  </a:cubicBezTo>
                  <a:close/>
                </a:path>
              </a:pathLst>
            </a:custGeom>
            <a:solidFill>
              <a:srgbClr val="90CBF9"/>
            </a:solidFill>
            <a:ln w="47625" cap="rnd">
              <a:solidFill>
                <a:srgbClr val="303030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506418" cy="240731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2948183" y="4374352"/>
            <a:ext cx="12882997" cy="3609559"/>
            <a:chOff x="0" y="0"/>
            <a:chExt cx="17177330" cy="4812745"/>
          </a:xfrm>
        </p:grpSpPr>
        <p:grpSp>
          <p:nvGrpSpPr>
            <p:cNvPr name="Group 6" id="6"/>
            <p:cNvGrpSpPr/>
            <p:nvPr/>
          </p:nvGrpSpPr>
          <p:grpSpPr>
            <a:xfrm rot="0">
              <a:off x="0" y="0"/>
              <a:ext cx="17177330" cy="4812745"/>
              <a:chOff x="0" y="0"/>
              <a:chExt cx="3393053" cy="950666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3393053" cy="950666"/>
              </a:xfrm>
              <a:custGeom>
                <a:avLst/>
                <a:gdLst/>
                <a:ahLst/>
                <a:cxnLst/>
                <a:rect r="r" b="b" t="t" l="l"/>
                <a:pathLst>
                  <a:path h="950666" w="3393053">
                    <a:moveTo>
                      <a:pt x="21634" y="0"/>
                    </a:moveTo>
                    <a:lnTo>
                      <a:pt x="3371419" y="0"/>
                    </a:lnTo>
                    <a:cubicBezTo>
                      <a:pt x="3377157" y="0"/>
                      <a:pt x="3382659" y="2279"/>
                      <a:pt x="3386717" y="6336"/>
                    </a:cubicBezTo>
                    <a:cubicBezTo>
                      <a:pt x="3390774" y="10394"/>
                      <a:pt x="3393053" y="15896"/>
                      <a:pt x="3393053" y="21634"/>
                    </a:cubicBezTo>
                    <a:lnTo>
                      <a:pt x="3393053" y="929032"/>
                    </a:lnTo>
                    <a:cubicBezTo>
                      <a:pt x="3393053" y="934769"/>
                      <a:pt x="3390774" y="940272"/>
                      <a:pt x="3386717" y="944329"/>
                    </a:cubicBezTo>
                    <a:cubicBezTo>
                      <a:pt x="3382659" y="948386"/>
                      <a:pt x="3377157" y="950666"/>
                      <a:pt x="3371419" y="950666"/>
                    </a:cubicBezTo>
                    <a:lnTo>
                      <a:pt x="21634" y="950666"/>
                    </a:lnTo>
                    <a:cubicBezTo>
                      <a:pt x="15896" y="950666"/>
                      <a:pt x="10394" y="948386"/>
                      <a:pt x="6336" y="944329"/>
                    </a:cubicBezTo>
                    <a:cubicBezTo>
                      <a:pt x="2279" y="940272"/>
                      <a:pt x="0" y="934769"/>
                      <a:pt x="0" y="929032"/>
                    </a:cubicBezTo>
                    <a:lnTo>
                      <a:pt x="0" y="21634"/>
                    </a:lnTo>
                    <a:cubicBezTo>
                      <a:pt x="0" y="15896"/>
                      <a:pt x="2279" y="10394"/>
                      <a:pt x="6336" y="6336"/>
                    </a:cubicBezTo>
                    <a:cubicBezTo>
                      <a:pt x="10394" y="2279"/>
                      <a:pt x="15896" y="0"/>
                      <a:pt x="216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47625" cap="rnd">
                <a:solidFill>
                  <a:srgbClr val="303030"/>
                </a:solidFill>
                <a:prstDash val="solid"/>
                <a:round/>
              </a:ln>
            </p:spPr>
          </p:sp>
          <p:sp>
            <p:nvSpPr>
              <p:cNvPr name="TextBox 8" id="8"/>
              <p:cNvSpPr txBox="true"/>
              <p:nvPr/>
            </p:nvSpPr>
            <p:spPr>
              <a:xfrm>
                <a:off x="0" y="-38100"/>
                <a:ext cx="3393053" cy="988766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9" id="9"/>
            <p:cNvSpPr txBox="true"/>
            <p:nvPr/>
          </p:nvSpPr>
          <p:spPr>
            <a:xfrm rot="0">
              <a:off x="0" y="184316"/>
              <a:ext cx="16921814" cy="439648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242"/>
                </a:lnSpc>
              </a:pPr>
              <a:r>
                <a:rPr lang="en-US" sz="4032">
                  <a:solidFill>
                    <a:srgbClr val="303030"/>
                  </a:solidFill>
                  <a:latin typeface="Aristotelica Pro"/>
                  <a:ea typeface="Aristotelica Pro"/>
                  <a:cs typeface="Aristotelica Pro"/>
                  <a:sym typeface="Aristotelica Pro"/>
                </a:rPr>
                <a:t>Refraction happens when light changes speed.</a:t>
              </a:r>
            </a:p>
            <a:p>
              <a:pPr algn="ctr">
                <a:lnSpc>
                  <a:spcPts val="5242"/>
                </a:lnSpc>
              </a:pPr>
            </a:p>
            <a:p>
              <a:pPr algn="ctr">
                <a:lnSpc>
                  <a:spcPts val="5242"/>
                </a:lnSpc>
              </a:pPr>
              <a:r>
                <a:rPr lang="en-US" sz="4032">
                  <a:solidFill>
                    <a:srgbClr val="303030"/>
                  </a:solidFill>
                  <a:latin typeface="Aristotelica Pro"/>
                  <a:ea typeface="Aristotelica Pro"/>
                  <a:cs typeface="Aristotelica Pro"/>
                  <a:sym typeface="Aristotelica Pro"/>
                </a:rPr>
                <a:t>It makes objects look bent or distorted.</a:t>
              </a:r>
            </a:p>
            <a:p>
              <a:pPr algn="ctr">
                <a:lnSpc>
                  <a:spcPts val="5242"/>
                </a:lnSpc>
              </a:pPr>
            </a:p>
            <a:p>
              <a:pPr algn="ctr">
                <a:lnSpc>
                  <a:spcPts val="5242"/>
                </a:lnSpc>
              </a:pPr>
              <a:r>
                <a:rPr lang="en-US" sz="4032">
                  <a:solidFill>
                    <a:srgbClr val="303030"/>
                  </a:solidFill>
                  <a:latin typeface="Aristotelica Pro"/>
                  <a:ea typeface="Aristotelica Pro"/>
                  <a:cs typeface="Aristotelica Pro"/>
                  <a:sym typeface="Aristotelica Pro"/>
                </a:rPr>
                <a:t>Refraction creates rainbows and mirages.</a:t>
              </a: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5256231" y="1028700"/>
            <a:ext cx="7315200" cy="2386584"/>
          </a:xfrm>
          <a:custGeom>
            <a:avLst/>
            <a:gdLst/>
            <a:ahLst/>
            <a:cxnLst/>
            <a:rect r="r" b="b" t="t" l="l"/>
            <a:pathLst>
              <a:path h="2386584" w="7315200">
                <a:moveTo>
                  <a:pt x="0" y="0"/>
                </a:moveTo>
                <a:lnTo>
                  <a:pt x="7315200" y="0"/>
                </a:lnTo>
                <a:lnTo>
                  <a:pt x="7315200" y="2386584"/>
                </a:lnTo>
                <a:lnTo>
                  <a:pt x="0" y="23865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436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88848" y="645698"/>
            <a:ext cx="17110305" cy="8995604"/>
            <a:chOff x="0" y="0"/>
            <a:chExt cx="4506418" cy="236921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506418" cy="2369213"/>
            </a:xfrm>
            <a:custGeom>
              <a:avLst/>
              <a:gdLst/>
              <a:ahLst/>
              <a:cxnLst/>
              <a:rect r="r" b="b" t="t" l="l"/>
              <a:pathLst>
                <a:path h="2369213" w="4506418">
                  <a:moveTo>
                    <a:pt x="16289" y="0"/>
                  </a:moveTo>
                  <a:lnTo>
                    <a:pt x="4490129" y="0"/>
                  </a:lnTo>
                  <a:cubicBezTo>
                    <a:pt x="4499125" y="0"/>
                    <a:pt x="4506418" y="7293"/>
                    <a:pt x="4506418" y="16289"/>
                  </a:cubicBezTo>
                  <a:lnTo>
                    <a:pt x="4506418" y="2352924"/>
                  </a:lnTo>
                  <a:cubicBezTo>
                    <a:pt x="4506418" y="2361920"/>
                    <a:pt x="4499125" y="2369213"/>
                    <a:pt x="4490129" y="2369213"/>
                  </a:cubicBezTo>
                  <a:lnTo>
                    <a:pt x="16289" y="2369213"/>
                  </a:lnTo>
                  <a:cubicBezTo>
                    <a:pt x="7293" y="2369213"/>
                    <a:pt x="0" y="2361920"/>
                    <a:pt x="0" y="2352924"/>
                  </a:cubicBezTo>
                  <a:lnTo>
                    <a:pt x="0" y="16289"/>
                  </a:lnTo>
                  <a:cubicBezTo>
                    <a:pt x="0" y="7293"/>
                    <a:pt x="7293" y="0"/>
                    <a:pt x="16289" y="0"/>
                  </a:cubicBezTo>
                  <a:close/>
                </a:path>
              </a:pathLst>
            </a:custGeom>
            <a:solidFill>
              <a:srgbClr val="90CBF9"/>
            </a:solidFill>
            <a:ln w="47625" cap="rnd">
              <a:solidFill>
                <a:srgbClr val="303030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506418" cy="240731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028700" y="1028700"/>
            <a:ext cx="16230600" cy="1564705"/>
            <a:chOff x="0" y="0"/>
            <a:chExt cx="4274726" cy="41210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274726" cy="412103"/>
            </a:xfrm>
            <a:custGeom>
              <a:avLst/>
              <a:gdLst/>
              <a:ahLst/>
              <a:cxnLst/>
              <a:rect r="r" b="b" t="t" l="l"/>
              <a:pathLst>
                <a:path h="412103" w="4274726">
                  <a:moveTo>
                    <a:pt x="17172" y="0"/>
                  </a:moveTo>
                  <a:lnTo>
                    <a:pt x="4257554" y="0"/>
                  </a:lnTo>
                  <a:cubicBezTo>
                    <a:pt x="4267038" y="0"/>
                    <a:pt x="4274726" y="7688"/>
                    <a:pt x="4274726" y="17172"/>
                  </a:cubicBezTo>
                  <a:lnTo>
                    <a:pt x="4274726" y="394932"/>
                  </a:lnTo>
                  <a:cubicBezTo>
                    <a:pt x="4274726" y="404415"/>
                    <a:pt x="4267038" y="412103"/>
                    <a:pt x="4257554" y="412103"/>
                  </a:cubicBezTo>
                  <a:lnTo>
                    <a:pt x="17172" y="412103"/>
                  </a:lnTo>
                  <a:cubicBezTo>
                    <a:pt x="7688" y="412103"/>
                    <a:pt x="0" y="404415"/>
                    <a:pt x="0" y="394932"/>
                  </a:cubicBezTo>
                  <a:lnTo>
                    <a:pt x="0" y="17172"/>
                  </a:lnTo>
                  <a:cubicBezTo>
                    <a:pt x="0" y="7688"/>
                    <a:pt x="7688" y="0"/>
                    <a:pt x="17172" y="0"/>
                  </a:cubicBezTo>
                  <a:close/>
                </a:path>
              </a:pathLst>
            </a:custGeom>
            <a:solidFill>
              <a:srgbClr val="FFE6A6"/>
            </a:solidFill>
            <a:ln w="47625" cap="rnd">
              <a:solidFill>
                <a:srgbClr val="303030"/>
              </a:solidFill>
              <a:prstDash val="solid"/>
              <a:round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4274726" cy="45020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3907162" y="4750992"/>
            <a:ext cx="12046018" cy="1611148"/>
            <a:chOff x="0" y="0"/>
            <a:chExt cx="16061357" cy="2148197"/>
          </a:xfrm>
        </p:grpSpPr>
        <p:grpSp>
          <p:nvGrpSpPr>
            <p:cNvPr name="Group 9" id="9"/>
            <p:cNvGrpSpPr/>
            <p:nvPr/>
          </p:nvGrpSpPr>
          <p:grpSpPr>
            <a:xfrm rot="0">
              <a:off x="0" y="0"/>
              <a:ext cx="16061357" cy="2148197"/>
              <a:chOff x="0" y="0"/>
              <a:chExt cx="3172614" cy="424335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3172614" cy="424335"/>
              </a:xfrm>
              <a:custGeom>
                <a:avLst/>
                <a:gdLst/>
                <a:ahLst/>
                <a:cxnLst/>
                <a:rect r="r" b="b" t="t" l="l"/>
                <a:pathLst>
                  <a:path h="424335" w="3172614">
                    <a:moveTo>
                      <a:pt x="23137" y="0"/>
                    </a:moveTo>
                    <a:lnTo>
                      <a:pt x="3149477" y="0"/>
                    </a:lnTo>
                    <a:cubicBezTo>
                      <a:pt x="3162255" y="0"/>
                      <a:pt x="3172614" y="10359"/>
                      <a:pt x="3172614" y="23137"/>
                    </a:cubicBezTo>
                    <a:lnTo>
                      <a:pt x="3172614" y="401198"/>
                    </a:lnTo>
                    <a:cubicBezTo>
                      <a:pt x="3172614" y="413976"/>
                      <a:pt x="3162255" y="424335"/>
                      <a:pt x="3149477" y="424335"/>
                    </a:cubicBezTo>
                    <a:lnTo>
                      <a:pt x="23137" y="424335"/>
                    </a:lnTo>
                    <a:cubicBezTo>
                      <a:pt x="10359" y="424335"/>
                      <a:pt x="0" y="413976"/>
                      <a:pt x="0" y="401198"/>
                    </a:cubicBezTo>
                    <a:lnTo>
                      <a:pt x="0" y="23137"/>
                    </a:lnTo>
                    <a:cubicBezTo>
                      <a:pt x="0" y="10359"/>
                      <a:pt x="10359" y="0"/>
                      <a:pt x="231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47625" cap="rnd">
                <a:solidFill>
                  <a:srgbClr val="303030"/>
                </a:solidFill>
                <a:prstDash val="solid"/>
                <a:round/>
              </a:ln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-38100"/>
                <a:ext cx="3172614" cy="46243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12" id="12"/>
            <p:cNvSpPr txBox="true"/>
            <p:nvPr/>
          </p:nvSpPr>
          <p:spPr>
            <a:xfrm rot="0">
              <a:off x="0" y="184316"/>
              <a:ext cx="15822442" cy="173194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870625" indent="-435313" lvl="1">
                <a:lnSpc>
                  <a:spcPts val="5242"/>
                </a:lnSpc>
                <a:buFont typeface="Arial"/>
                <a:buChar char="•"/>
              </a:pPr>
              <a:r>
                <a:rPr lang="en-US" sz="4032">
                  <a:solidFill>
                    <a:srgbClr val="303030"/>
                  </a:solidFill>
                  <a:latin typeface="Aristotelica Pro"/>
                  <a:ea typeface="Aristotelica Pro"/>
                  <a:cs typeface="Aristotelica Pro"/>
                  <a:sym typeface="Aristotelica Pro"/>
                </a:rPr>
                <a:t>"Why does a spoon in water look bent?"</a:t>
              </a:r>
            </a:p>
            <a:p>
              <a:pPr algn="l" marL="870625" indent="-435313" lvl="1">
                <a:lnSpc>
                  <a:spcPts val="5242"/>
                </a:lnSpc>
                <a:buFont typeface="Arial"/>
                <a:buChar char="•"/>
              </a:pPr>
              <a:r>
                <a:rPr lang="en-US" sz="4032">
                  <a:solidFill>
                    <a:srgbClr val="303030"/>
                  </a:solidFill>
                  <a:latin typeface="Aristotelica Pro"/>
                  <a:ea typeface="Aristotelica Pro"/>
                  <a:cs typeface="Aristotelica Pro"/>
                  <a:sym typeface="Aristotelica Pro"/>
                </a:rPr>
                <a:t>"Can you think of other examples of refraction?"</a:t>
              </a: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1700600" y="3086100"/>
            <a:ext cx="2206562" cy="4114800"/>
          </a:xfrm>
          <a:custGeom>
            <a:avLst/>
            <a:gdLst/>
            <a:ahLst/>
            <a:cxnLst/>
            <a:rect r="r" b="b" t="t" l="l"/>
            <a:pathLst>
              <a:path h="4114800" w="2206562">
                <a:moveTo>
                  <a:pt x="0" y="0"/>
                </a:moveTo>
                <a:lnTo>
                  <a:pt x="2206562" y="0"/>
                </a:lnTo>
                <a:lnTo>
                  <a:pt x="220656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1229266" y="1265511"/>
            <a:ext cx="15829468" cy="21033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98"/>
              </a:lnSpc>
            </a:pPr>
            <a:r>
              <a:rPr lang="en-US" sz="7498" spc="149">
                <a:solidFill>
                  <a:srgbClr val="303030"/>
                </a:solidFill>
                <a:latin typeface="Funtastic"/>
                <a:ea typeface="Funtastic"/>
                <a:cs typeface="Funtastic"/>
                <a:sym typeface="Funtastic"/>
              </a:rPr>
              <a:t>FUN QUESTION!</a:t>
            </a:r>
          </a:p>
          <a:p>
            <a:pPr algn="ctr">
              <a:lnSpc>
                <a:spcPts val="7498"/>
              </a:lnSpc>
            </a:pP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4C72B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350496" y="700623"/>
            <a:ext cx="14931480" cy="8860954"/>
            <a:chOff x="0" y="0"/>
            <a:chExt cx="3932571" cy="233374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932571" cy="2333749"/>
            </a:xfrm>
            <a:custGeom>
              <a:avLst/>
              <a:gdLst/>
              <a:ahLst/>
              <a:cxnLst/>
              <a:rect r="r" b="b" t="t" l="l"/>
              <a:pathLst>
                <a:path h="2333749" w="3932571">
                  <a:moveTo>
                    <a:pt x="0" y="0"/>
                  </a:moveTo>
                  <a:lnTo>
                    <a:pt x="3932571" y="0"/>
                  </a:lnTo>
                  <a:lnTo>
                    <a:pt x="3932571" y="2333749"/>
                  </a:lnTo>
                  <a:lnTo>
                    <a:pt x="0" y="2333749"/>
                  </a:lnTo>
                  <a:close/>
                </a:path>
              </a:pathLst>
            </a:custGeom>
            <a:solidFill>
              <a:srgbClr val="FFFFFF"/>
            </a:solidFill>
            <a:ln w="762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66675"/>
              <a:ext cx="3932571" cy="240042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72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5162924" y="7168515"/>
            <a:ext cx="1857457" cy="2068513"/>
            <a:chOff x="0" y="0"/>
            <a:chExt cx="489207" cy="54479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89207" cy="544793"/>
            </a:xfrm>
            <a:custGeom>
              <a:avLst/>
              <a:gdLst/>
              <a:ahLst/>
              <a:cxnLst/>
              <a:rect r="r" b="b" t="t" l="l"/>
              <a:pathLst>
                <a:path h="544793" w="489207">
                  <a:moveTo>
                    <a:pt x="0" y="0"/>
                  </a:moveTo>
                  <a:lnTo>
                    <a:pt x="489207" y="0"/>
                  </a:lnTo>
                  <a:lnTo>
                    <a:pt x="489207" y="544793"/>
                  </a:lnTo>
                  <a:lnTo>
                    <a:pt x="0" y="544793"/>
                  </a:lnTo>
                  <a:close/>
                </a:path>
              </a:pathLst>
            </a:custGeom>
            <a:solidFill>
              <a:srgbClr val="41C6F6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66675"/>
              <a:ext cx="489207" cy="61146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72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5162924" y="5129001"/>
            <a:ext cx="1857457" cy="2068513"/>
            <a:chOff x="0" y="0"/>
            <a:chExt cx="489207" cy="54479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89207" cy="544793"/>
            </a:xfrm>
            <a:custGeom>
              <a:avLst/>
              <a:gdLst/>
              <a:ahLst/>
              <a:cxnLst/>
              <a:rect r="r" b="b" t="t" l="l"/>
              <a:pathLst>
                <a:path h="544793" w="489207">
                  <a:moveTo>
                    <a:pt x="0" y="0"/>
                  </a:moveTo>
                  <a:lnTo>
                    <a:pt x="489207" y="0"/>
                  </a:lnTo>
                  <a:lnTo>
                    <a:pt x="489207" y="544793"/>
                  </a:lnTo>
                  <a:lnTo>
                    <a:pt x="0" y="544793"/>
                  </a:lnTo>
                  <a:close/>
                </a:path>
              </a:pathLst>
            </a:custGeom>
            <a:solidFill>
              <a:srgbClr val="FFDE59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66675"/>
              <a:ext cx="489207" cy="61146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72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6197275" y="7101840"/>
            <a:ext cx="801654" cy="66675"/>
            <a:chOff x="0" y="0"/>
            <a:chExt cx="211135" cy="1756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11135" cy="17560"/>
            </a:xfrm>
            <a:custGeom>
              <a:avLst/>
              <a:gdLst/>
              <a:ahLst/>
              <a:cxnLst/>
              <a:rect r="r" b="b" t="t" l="l"/>
              <a:pathLst>
                <a:path h="17560" w="211135">
                  <a:moveTo>
                    <a:pt x="0" y="0"/>
                  </a:moveTo>
                  <a:lnTo>
                    <a:pt x="211135" y="0"/>
                  </a:lnTo>
                  <a:lnTo>
                    <a:pt x="211135" y="17560"/>
                  </a:lnTo>
                  <a:lnTo>
                    <a:pt x="0" y="17560"/>
                  </a:lnTo>
                  <a:close/>
                </a:path>
              </a:pathLst>
            </a:custGeom>
            <a:solidFill>
              <a:srgbClr val="000000">
                <a:alpha val="55686"/>
              </a:srgbClr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66675"/>
              <a:ext cx="211135" cy="8423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72"/>
                </a:lnSpc>
              </a:pPr>
            </a:p>
          </p:txBody>
        </p:sp>
      </p:grpSp>
      <p:sp>
        <p:nvSpPr>
          <p:cNvPr name="TextBox 14" id="14"/>
          <p:cNvSpPr txBox="true"/>
          <p:nvPr/>
        </p:nvSpPr>
        <p:spPr>
          <a:xfrm rot="5400000">
            <a:off x="15578138" y="5983870"/>
            <a:ext cx="2068513" cy="358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true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Activity</a:t>
            </a:r>
          </a:p>
        </p:txBody>
      </p:sp>
      <p:grpSp>
        <p:nvGrpSpPr>
          <p:cNvPr name="Group 15" id="15"/>
          <p:cNvGrpSpPr/>
          <p:nvPr/>
        </p:nvGrpSpPr>
        <p:grpSpPr>
          <a:xfrm rot="0">
            <a:off x="16197275" y="5062326"/>
            <a:ext cx="801654" cy="66675"/>
            <a:chOff x="0" y="0"/>
            <a:chExt cx="211135" cy="1756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11135" cy="17560"/>
            </a:xfrm>
            <a:custGeom>
              <a:avLst/>
              <a:gdLst/>
              <a:ahLst/>
              <a:cxnLst/>
              <a:rect r="r" b="b" t="t" l="l"/>
              <a:pathLst>
                <a:path h="17560" w="211135">
                  <a:moveTo>
                    <a:pt x="0" y="0"/>
                  </a:moveTo>
                  <a:lnTo>
                    <a:pt x="211135" y="0"/>
                  </a:lnTo>
                  <a:lnTo>
                    <a:pt x="211135" y="17560"/>
                  </a:lnTo>
                  <a:lnTo>
                    <a:pt x="0" y="17560"/>
                  </a:lnTo>
                  <a:close/>
                </a:path>
              </a:pathLst>
            </a:custGeom>
            <a:solidFill>
              <a:srgbClr val="000000">
                <a:alpha val="55686"/>
              </a:srgbClr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66675"/>
              <a:ext cx="211135" cy="8423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72"/>
                </a:lnSpc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1244600" y="581819"/>
            <a:ext cx="14952675" cy="9123363"/>
            <a:chOff x="0" y="0"/>
            <a:chExt cx="3938153" cy="2402861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3938153" cy="2402861"/>
            </a:xfrm>
            <a:custGeom>
              <a:avLst/>
              <a:gdLst/>
              <a:ahLst/>
              <a:cxnLst/>
              <a:rect r="r" b="b" t="t" l="l"/>
              <a:pathLst>
                <a:path h="2402861" w="3938153">
                  <a:moveTo>
                    <a:pt x="0" y="0"/>
                  </a:moveTo>
                  <a:lnTo>
                    <a:pt x="3938153" y="0"/>
                  </a:lnTo>
                  <a:lnTo>
                    <a:pt x="3938153" y="2402861"/>
                  </a:lnTo>
                  <a:lnTo>
                    <a:pt x="0" y="2402861"/>
                  </a:lnTo>
                  <a:close/>
                </a:path>
              </a:pathLst>
            </a:custGeom>
            <a:solidFill>
              <a:srgbClr val="FFFFFF"/>
            </a:solidFill>
            <a:ln w="762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20" id="20"/>
            <p:cNvSpPr txBox="true"/>
            <p:nvPr/>
          </p:nvSpPr>
          <p:spPr>
            <a:xfrm>
              <a:off x="0" y="-66675"/>
              <a:ext cx="3938153" cy="246953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72"/>
                </a:lnSpc>
              </a:pPr>
            </a:p>
          </p:txBody>
        </p:sp>
      </p:grpSp>
      <p:sp>
        <p:nvSpPr>
          <p:cNvPr name="Freeform 21" id="21"/>
          <p:cNvSpPr/>
          <p:nvPr/>
        </p:nvSpPr>
        <p:spPr>
          <a:xfrm flipH="false" flipV="false" rot="-5400000">
            <a:off x="-1134062" y="4491969"/>
            <a:ext cx="4621924" cy="1340358"/>
          </a:xfrm>
          <a:custGeom>
            <a:avLst/>
            <a:gdLst/>
            <a:ahLst/>
            <a:cxnLst/>
            <a:rect r="r" b="b" t="t" l="l"/>
            <a:pathLst>
              <a:path h="1340358" w="4621924">
                <a:moveTo>
                  <a:pt x="0" y="0"/>
                </a:moveTo>
                <a:lnTo>
                  <a:pt x="4621924" y="0"/>
                </a:lnTo>
                <a:lnTo>
                  <a:pt x="4621924" y="1340358"/>
                </a:lnTo>
                <a:lnTo>
                  <a:pt x="0" y="13403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2" id="22"/>
          <p:cNvGrpSpPr/>
          <p:nvPr/>
        </p:nvGrpSpPr>
        <p:grpSpPr>
          <a:xfrm rot="0">
            <a:off x="6534250" y="7669212"/>
            <a:ext cx="2252502" cy="770644"/>
            <a:chOff x="0" y="0"/>
            <a:chExt cx="593251" cy="202968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593251" cy="202968"/>
            </a:xfrm>
            <a:custGeom>
              <a:avLst/>
              <a:gdLst/>
              <a:ahLst/>
              <a:cxnLst/>
              <a:rect r="r" b="b" t="t" l="l"/>
              <a:pathLst>
                <a:path h="202968" w="593251">
                  <a:moveTo>
                    <a:pt x="0" y="0"/>
                  </a:moveTo>
                  <a:lnTo>
                    <a:pt x="593251" y="0"/>
                  </a:lnTo>
                  <a:lnTo>
                    <a:pt x="593251" y="202968"/>
                  </a:lnTo>
                  <a:lnTo>
                    <a:pt x="0" y="202968"/>
                  </a:lnTo>
                  <a:close/>
                </a:path>
              </a:pathLst>
            </a:custGeom>
            <a:solidFill>
              <a:srgbClr val="FF66C4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24" id="24"/>
            <p:cNvSpPr txBox="true"/>
            <p:nvPr/>
          </p:nvSpPr>
          <p:spPr>
            <a:xfrm>
              <a:off x="0" y="-76200"/>
              <a:ext cx="593251" cy="27916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77"/>
                </a:lnSpc>
              </a:pPr>
              <a:r>
                <a:rPr lang="en-US" b="true" sz="1899">
                  <a:solidFill>
                    <a:srgbClr val="000000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solid</a:t>
              </a: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10774515" y="7669212"/>
            <a:ext cx="2252502" cy="770644"/>
            <a:chOff x="0" y="0"/>
            <a:chExt cx="593251" cy="202968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593251" cy="202968"/>
            </a:xfrm>
            <a:custGeom>
              <a:avLst/>
              <a:gdLst/>
              <a:ahLst/>
              <a:cxnLst/>
              <a:rect r="r" b="b" t="t" l="l"/>
              <a:pathLst>
                <a:path h="202968" w="593251">
                  <a:moveTo>
                    <a:pt x="0" y="0"/>
                  </a:moveTo>
                  <a:lnTo>
                    <a:pt x="593251" y="0"/>
                  </a:lnTo>
                  <a:lnTo>
                    <a:pt x="593251" y="202968"/>
                  </a:lnTo>
                  <a:lnTo>
                    <a:pt x="0" y="202968"/>
                  </a:lnTo>
                  <a:close/>
                </a:path>
              </a:pathLst>
            </a:custGeom>
            <a:solidFill>
              <a:srgbClr val="C1FF72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27" id="27"/>
            <p:cNvSpPr txBox="true"/>
            <p:nvPr/>
          </p:nvSpPr>
          <p:spPr>
            <a:xfrm>
              <a:off x="0" y="-76200"/>
              <a:ext cx="593251" cy="27916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77"/>
                </a:lnSpc>
              </a:pPr>
              <a:r>
                <a:rPr lang="en-US" b="true" sz="1899">
                  <a:solidFill>
                    <a:srgbClr val="000000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liquid</a:t>
              </a: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2293984" y="7669212"/>
            <a:ext cx="2252502" cy="770644"/>
            <a:chOff x="0" y="0"/>
            <a:chExt cx="593251" cy="202968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593251" cy="202968"/>
            </a:xfrm>
            <a:custGeom>
              <a:avLst/>
              <a:gdLst/>
              <a:ahLst/>
              <a:cxnLst/>
              <a:rect r="r" b="b" t="t" l="l"/>
              <a:pathLst>
                <a:path h="202968" w="593251">
                  <a:moveTo>
                    <a:pt x="0" y="0"/>
                  </a:moveTo>
                  <a:lnTo>
                    <a:pt x="593251" y="0"/>
                  </a:lnTo>
                  <a:lnTo>
                    <a:pt x="593251" y="202968"/>
                  </a:lnTo>
                  <a:lnTo>
                    <a:pt x="0" y="202968"/>
                  </a:lnTo>
                  <a:close/>
                </a:path>
              </a:pathLst>
            </a:custGeom>
            <a:solidFill>
              <a:srgbClr val="9BFB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30" id="30"/>
            <p:cNvSpPr txBox="true"/>
            <p:nvPr/>
          </p:nvSpPr>
          <p:spPr>
            <a:xfrm>
              <a:off x="0" y="-76200"/>
              <a:ext cx="593251" cy="27916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77"/>
                </a:lnSpc>
              </a:pPr>
              <a:r>
                <a:rPr lang="en-US" b="true" sz="1899">
                  <a:solidFill>
                    <a:srgbClr val="000000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gas</a:t>
              </a:r>
            </a:p>
          </p:txBody>
        </p:sp>
      </p:grpSp>
      <p:grpSp>
        <p:nvGrpSpPr>
          <p:cNvPr name="Group 31" id="31"/>
          <p:cNvGrpSpPr/>
          <p:nvPr/>
        </p:nvGrpSpPr>
        <p:grpSpPr>
          <a:xfrm rot="0">
            <a:off x="2281060" y="5873269"/>
            <a:ext cx="10745956" cy="1223569"/>
            <a:chOff x="0" y="0"/>
            <a:chExt cx="2830211" cy="322257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2830211" cy="322257"/>
            </a:xfrm>
            <a:custGeom>
              <a:avLst/>
              <a:gdLst/>
              <a:ahLst/>
              <a:cxnLst/>
              <a:rect r="r" b="b" t="t" l="l"/>
              <a:pathLst>
                <a:path h="322257" w="2830211">
                  <a:moveTo>
                    <a:pt x="0" y="0"/>
                  </a:moveTo>
                  <a:lnTo>
                    <a:pt x="2830211" y="0"/>
                  </a:lnTo>
                  <a:lnTo>
                    <a:pt x="2830211" y="322257"/>
                  </a:lnTo>
                  <a:lnTo>
                    <a:pt x="0" y="32225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18AD0"/>
              </a:solidFill>
              <a:prstDash val="solid"/>
              <a:miter/>
            </a:ln>
          </p:spPr>
        </p:sp>
        <p:sp>
          <p:nvSpPr>
            <p:cNvPr name="TextBox 33" id="33"/>
            <p:cNvSpPr txBox="true"/>
            <p:nvPr/>
          </p:nvSpPr>
          <p:spPr>
            <a:xfrm>
              <a:off x="0" y="-123825"/>
              <a:ext cx="2830211" cy="44608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 marL="604519" indent="-302260" lvl="1">
                <a:lnSpc>
                  <a:spcPts val="4535"/>
                </a:lnSpc>
                <a:buAutoNum type="arabicPeriod" startAt="1"/>
              </a:pPr>
              <a:r>
                <a:rPr lang="en-US" sz="2799">
                  <a:solidFill>
                    <a:srgbClr val="000000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Label the particles in a solid, liquid and gas.</a:t>
              </a:r>
            </a:p>
            <a:p>
              <a:pPr algn="l" marL="604519" indent="-302260" lvl="1">
                <a:lnSpc>
                  <a:spcPts val="4535"/>
                </a:lnSpc>
                <a:buAutoNum type="arabicPeriod" startAt="1"/>
              </a:pPr>
              <a:r>
                <a:rPr lang="en-US" sz="2799">
                  <a:solidFill>
                    <a:srgbClr val="000000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Explain how easily light can travel through each type of medium.</a:t>
              </a:r>
            </a:p>
          </p:txBody>
        </p:sp>
      </p:grpSp>
      <p:sp>
        <p:nvSpPr>
          <p:cNvPr name="Freeform 34" id="34"/>
          <p:cNvSpPr/>
          <p:nvPr/>
        </p:nvSpPr>
        <p:spPr>
          <a:xfrm flipH="false" flipV="false" rot="0">
            <a:off x="2420474" y="3392016"/>
            <a:ext cx="1999523" cy="1905000"/>
          </a:xfrm>
          <a:custGeom>
            <a:avLst/>
            <a:gdLst/>
            <a:ahLst/>
            <a:cxnLst/>
            <a:rect r="r" b="b" t="t" l="l"/>
            <a:pathLst>
              <a:path h="1905000" w="1999523">
                <a:moveTo>
                  <a:pt x="0" y="0"/>
                </a:moveTo>
                <a:lnTo>
                  <a:pt x="1999523" y="0"/>
                </a:lnTo>
                <a:lnTo>
                  <a:pt x="1999523" y="1905000"/>
                </a:lnTo>
                <a:lnTo>
                  <a:pt x="0" y="19050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0">
            <a:off x="6684252" y="3388137"/>
            <a:ext cx="2015359" cy="1912759"/>
          </a:xfrm>
          <a:custGeom>
            <a:avLst/>
            <a:gdLst/>
            <a:ahLst/>
            <a:cxnLst/>
            <a:rect r="r" b="b" t="t" l="l"/>
            <a:pathLst>
              <a:path h="1912759" w="2015359">
                <a:moveTo>
                  <a:pt x="0" y="0"/>
                </a:moveTo>
                <a:lnTo>
                  <a:pt x="2015358" y="0"/>
                </a:lnTo>
                <a:lnTo>
                  <a:pt x="2015358" y="1912758"/>
                </a:lnTo>
                <a:lnTo>
                  <a:pt x="0" y="191275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6" id="36"/>
          <p:cNvSpPr/>
          <p:nvPr/>
        </p:nvSpPr>
        <p:spPr>
          <a:xfrm flipH="false" flipV="false" rot="0">
            <a:off x="10963865" y="3392016"/>
            <a:ext cx="1999523" cy="1905000"/>
          </a:xfrm>
          <a:custGeom>
            <a:avLst/>
            <a:gdLst/>
            <a:ahLst/>
            <a:cxnLst/>
            <a:rect r="r" b="b" t="t" l="l"/>
            <a:pathLst>
              <a:path h="1905000" w="1999523">
                <a:moveTo>
                  <a:pt x="0" y="0"/>
                </a:moveTo>
                <a:lnTo>
                  <a:pt x="1999523" y="0"/>
                </a:lnTo>
                <a:lnTo>
                  <a:pt x="1999523" y="1905000"/>
                </a:lnTo>
                <a:lnTo>
                  <a:pt x="0" y="19050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7" id="37"/>
          <p:cNvSpPr txBox="true"/>
          <p:nvPr/>
        </p:nvSpPr>
        <p:spPr>
          <a:xfrm rot="5400000">
            <a:off x="15578138" y="8023384"/>
            <a:ext cx="2068513" cy="358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true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Investigation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2420474" y="1313116"/>
            <a:ext cx="12365997" cy="6889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599"/>
              </a:lnSpc>
              <a:spcBef>
                <a:spcPct val="0"/>
              </a:spcBef>
            </a:pPr>
            <a:r>
              <a:rPr lang="en-US" b="true" sz="3999" strike="noStrike" u="none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Checking understanding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2420474" y="2159476"/>
            <a:ext cx="12388850" cy="490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What do you know about bending of light?</a:t>
            </a:r>
          </a:p>
        </p:txBody>
      </p:sp>
      <p:sp>
        <p:nvSpPr>
          <p:cNvPr name="Freeform 40" id="40"/>
          <p:cNvSpPr/>
          <p:nvPr/>
        </p:nvSpPr>
        <p:spPr>
          <a:xfrm flipH="true" flipV="true" rot="5400000">
            <a:off x="12416917" y="5018185"/>
            <a:ext cx="4366185" cy="2002988"/>
          </a:xfrm>
          <a:custGeom>
            <a:avLst/>
            <a:gdLst/>
            <a:ahLst/>
            <a:cxnLst/>
            <a:rect r="r" b="b" t="t" l="l"/>
            <a:pathLst>
              <a:path h="2002988" w="4366185">
                <a:moveTo>
                  <a:pt x="4366186" y="2002987"/>
                </a:moveTo>
                <a:lnTo>
                  <a:pt x="0" y="2002987"/>
                </a:lnTo>
                <a:lnTo>
                  <a:pt x="0" y="0"/>
                </a:lnTo>
                <a:lnTo>
                  <a:pt x="4366186" y="0"/>
                </a:lnTo>
                <a:lnTo>
                  <a:pt x="4366186" y="2002987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4C72B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350496" y="700623"/>
            <a:ext cx="14931480" cy="8860954"/>
            <a:chOff x="0" y="0"/>
            <a:chExt cx="3932571" cy="233374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932571" cy="2333749"/>
            </a:xfrm>
            <a:custGeom>
              <a:avLst/>
              <a:gdLst/>
              <a:ahLst/>
              <a:cxnLst/>
              <a:rect r="r" b="b" t="t" l="l"/>
              <a:pathLst>
                <a:path h="2333749" w="3932571">
                  <a:moveTo>
                    <a:pt x="0" y="0"/>
                  </a:moveTo>
                  <a:lnTo>
                    <a:pt x="3932571" y="0"/>
                  </a:lnTo>
                  <a:lnTo>
                    <a:pt x="3932571" y="2333749"/>
                  </a:lnTo>
                  <a:lnTo>
                    <a:pt x="0" y="2333749"/>
                  </a:lnTo>
                  <a:close/>
                </a:path>
              </a:pathLst>
            </a:custGeom>
            <a:solidFill>
              <a:srgbClr val="FFFFFF"/>
            </a:solidFill>
            <a:ln w="762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66675"/>
              <a:ext cx="3932571" cy="240042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72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5162924" y="7168515"/>
            <a:ext cx="1857457" cy="2068513"/>
            <a:chOff x="0" y="0"/>
            <a:chExt cx="489207" cy="54479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89207" cy="544793"/>
            </a:xfrm>
            <a:custGeom>
              <a:avLst/>
              <a:gdLst/>
              <a:ahLst/>
              <a:cxnLst/>
              <a:rect r="r" b="b" t="t" l="l"/>
              <a:pathLst>
                <a:path h="544793" w="489207">
                  <a:moveTo>
                    <a:pt x="0" y="0"/>
                  </a:moveTo>
                  <a:lnTo>
                    <a:pt x="489207" y="0"/>
                  </a:lnTo>
                  <a:lnTo>
                    <a:pt x="489207" y="544793"/>
                  </a:lnTo>
                  <a:lnTo>
                    <a:pt x="0" y="544793"/>
                  </a:lnTo>
                  <a:close/>
                </a:path>
              </a:pathLst>
            </a:custGeom>
            <a:solidFill>
              <a:srgbClr val="41C6F6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66675"/>
              <a:ext cx="489207" cy="61146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72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5162924" y="5129001"/>
            <a:ext cx="1857457" cy="2068513"/>
            <a:chOff x="0" y="0"/>
            <a:chExt cx="489207" cy="54479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89207" cy="544793"/>
            </a:xfrm>
            <a:custGeom>
              <a:avLst/>
              <a:gdLst/>
              <a:ahLst/>
              <a:cxnLst/>
              <a:rect r="r" b="b" t="t" l="l"/>
              <a:pathLst>
                <a:path h="544793" w="489207">
                  <a:moveTo>
                    <a:pt x="0" y="0"/>
                  </a:moveTo>
                  <a:lnTo>
                    <a:pt x="489207" y="0"/>
                  </a:lnTo>
                  <a:lnTo>
                    <a:pt x="489207" y="544793"/>
                  </a:lnTo>
                  <a:lnTo>
                    <a:pt x="0" y="544793"/>
                  </a:lnTo>
                  <a:close/>
                </a:path>
              </a:pathLst>
            </a:custGeom>
            <a:solidFill>
              <a:srgbClr val="FFDE59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66675"/>
              <a:ext cx="489207" cy="61146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72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6197275" y="7101840"/>
            <a:ext cx="801654" cy="66675"/>
            <a:chOff x="0" y="0"/>
            <a:chExt cx="211135" cy="1756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11135" cy="17560"/>
            </a:xfrm>
            <a:custGeom>
              <a:avLst/>
              <a:gdLst/>
              <a:ahLst/>
              <a:cxnLst/>
              <a:rect r="r" b="b" t="t" l="l"/>
              <a:pathLst>
                <a:path h="17560" w="211135">
                  <a:moveTo>
                    <a:pt x="0" y="0"/>
                  </a:moveTo>
                  <a:lnTo>
                    <a:pt x="211135" y="0"/>
                  </a:lnTo>
                  <a:lnTo>
                    <a:pt x="211135" y="17560"/>
                  </a:lnTo>
                  <a:lnTo>
                    <a:pt x="0" y="17560"/>
                  </a:lnTo>
                  <a:close/>
                </a:path>
              </a:pathLst>
            </a:custGeom>
            <a:solidFill>
              <a:srgbClr val="000000">
                <a:alpha val="55686"/>
              </a:srgbClr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66675"/>
              <a:ext cx="211135" cy="8423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72"/>
                </a:lnSpc>
              </a:pPr>
            </a:p>
          </p:txBody>
        </p:sp>
      </p:grpSp>
      <p:sp>
        <p:nvSpPr>
          <p:cNvPr name="TextBox 14" id="14"/>
          <p:cNvSpPr txBox="true"/>
          <p:nvPr/>
        </p:nvSpPr>
        <p:spPr>
          <a:xfrm rot="5400000">
            <a:off x="15578138" y="5983870"/>
            <a:ext cx="2068513" cy="358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true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Activity</a:t>
            </a:r>
          </a:p>
        </p:txBody>
      </p:sp>
      <p:grpSp>
        <p:nvGrpSpPr>
          <p:cNvPr name="Group 15" id="15"/>
          <p:cNvGrpSpPr/>
          <p:nvPr/>
        </p:nvGrpSpPr>
        <p:grpSpPr>
          <a:xfrm rot="0">
            <a:off x="16197275" y="5062326"/>
            <a:ext cx="801654" cy="66675"/>
            <a:chOff x="0" y="0"/>
            <a:chExt cx="211135" cy="1756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11135" cy="17560"/>
            </a:xfrm>
            <a:custGeom>
              <a:avLst/>
              <a:gdLst/>
              <a:ahLst/>
              <a:cxnLst/>
              <a:rect r="r" b="b" t="t" l="l"/>
              <a:pathLst>
                <a:path h="17560" w="211135">
                  <a:moveTo>
                    <a:pt x="0" y="0"/>
                  </a:moveTo>
                  <a:lnTo>
                    <a:pt x="211135" y="0"/>
                  </a:lnTo>
                  <a:lnTo>
                    <a:pt x="211135" y="17560"/>
                  </a:lnTo>
                  <a:lnTo>
                    <a:pt x="0" y="17560"/>
                  </a:lnTo>
                  <a:close/>
                </a:path>
              </a:pathLst>
            </a:custGeom>
            <a:solidFill>
              <a:srgbClr val="000000">
                <a:alpha val="55686"/>
              </a:srgbClr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66675"/>
              <a:ext cx="211135" cy="8423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72"/>
                </a:lnSpc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1244600" y="581819"/>
            <a:ext cx="14952675" cy="9123363"/>
            <a:chOff x="0" y="0"/>
            <a:chExt cx="3938153" cy="2402861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3938153" cy="2402861"/>
            </a:xfrm>
            <a:custGeom>
              <a:avLst/>
              <a:gdLst/>
              <a:ahLst/>
              <a:cxnLst/>
              <a:rect r="r" b="b" t="t" l="l"/>
              <a:pathLst>
                <a:path h="2402861" w="3938153">
                  <a:moveTo>
                    <a:pt x="0" y="0"/>
                  </a:moveTo>
                  <a:lnTo>
                    <a:pt x="3938153" y="0"/>
                  </a:lnTo>
                  <a:lnTo>
                    <a:pt x="3938153" y="2402861"/>
                  </a:lnTo>
                  <a:lnTo>
                    <a:pt x="0" y="2402861"/>
                  </a:lnTo>
                  <a:close/>
                </a:path>
              </a:pathLst>
            </a:custGeom>
            <a:solidFill>
              <a:srgbClr val="FFFFFF"/>
            </a:solidFill>
            <a:ln w="762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20" id="20"/>
            <p:cNvSpPr txBox="true"/>
            <p:nvPr/>
          </p:nvSpPr>
          <p:spPr>
            <a:xfrm>
              <a:off x="0" y="-66675"/>
              <a:ext cx="3938153" cy="246953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72"/>
                </a:lnSpc>
              </a:pPr>
            </a:p>
          </p:txBody>
        </p:sp>
      </p:grpSp>
      <p:sp>
        <p:nvSpPr>
          <p:cNvPr name="Freeform 21" id="21"/>
          <p:cNvSpPr/>
          <p:nvPr/>
        </p:nvSpPr>
        <p:spPr>
          <a:xfrm flipH="false" flipV="false" rot="-5400000">
            <a:off x="-1134062" y="4491969"/>
            <a:ext cx="4621924" cy="1340358"/>
          </a:xfrm>
          <a:custGeom>
            <a:avLst/>
            <a:gdLst/>
            <a:ahLst/>
            <a:cxnLst/>
            <a:rect r="r" b="b" t="t" l="l"/>
            <a:pathLst>
              <a:path h="1340358" w="4621924">
                <a:moveTo>
                  <a:pt x="0" y="0"/>
                </a:moveTo>
                <a:lnTo>
                  <a:pt x="4621924" y="0"/>
                </a:lnTo>
                <a:lnTo>
                  <a:pt x="4621924" y="1340358"/>
                </a:lnTo>
                <a:lnTo>
                  <a:pt x="0" y="13403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2" id="22"/>
          <p:cNvGrpSpPr/>
          <p:nvPr/>
        </p:nvGrpSpPr>
        <p:grpSpPr>
          <a:xfrm rot="0">
            <a:off x="2420474" y="5693201"/>
            <a:ext cx="2252502" cy="770644"/>
            <a:chOff x="0" y="0"/>
            <a:chExt cx="593251" cy="202968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593251" cy="202968"/>
            </a:xfrm>
            <a:custGeom>
              <a:avLst/>
              <a:gdLst/>
              <a:ahLst/>
              <a:cxnLst/>
              <a:rect r="r" b="b" t="t" l="l"/>
              <a:pathLst>
                <a:path h="202968" w="593251">
                  <a:moveTo>
                    <a:pt x="0" y="0"/>
                  </a:moveTo>
                  <a:lnTo>
                    <a:pt x="593251" y="0"/>
                  </a:lnTo>
                  <a:lnTo>
                    <a:pt x="593251" y="202968"/>
                  </a:lnTo>
                  <a:lnTo>
                    <a:pt x="0" y="202968"/>
                  </a:lnTo>
                  <a:close/>
                </a:path>
              </a:pathLst>
            </a:custGeom>
            <a:solidFill>
              <a:srgbClr val="FF66C4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24" id="24"/>
            <p:cNvSpPr txBox="true"/>
            <p:nvPr/>
          </p:nvSpPr>
          <p:spPr>
            <a:xfrm>
              <a:off x="0" y="-76200"/>
              <a:ext cx="593251" cy="27916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77"/>
                </a:lnSpc>
              </a:pPr>
              <a:r>
                <a:rPr lang="en-US" b="true" sz="1899">
                  <a:solidFill>
                    <a:srgbClr val="000000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solid</a:t>
              </a: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6691518" y="5693201"/>
            <a:ext cx="2252502" cy="770644"/>
            <a:chOff x="0" y="0"/>
            <a:chExt cx="593251" cy="202968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593251" cy="202968"/>
            </a:xfrm>
            <a:custGeom>
              <a:avLst/>
              <a:gdLst/>
              <a:ahLst/>
              <a:cxnLst/>
              <a:rect r="r" b="b" t="t" l="l"/>
              <a:pathLst>
                <a:path h="202968" w="593251">
                  <a:moveTo>
                    <a:pt x="0" y="0"/>
                  </a:moveTo>
                  <a:lnTo>
                    <a:pt x="593251" y="0"/>
                  </a:lnTo>
                  <a:lnTo>
                    <a:pt x="593251" y="202968"/>
                  </a:lnTo>
                  <a:lnTo>
                    <a:pt x="0" y="202968"/>
                  </a:lnTo>
                  <a:close/>
                </a:path>
              </a:pathLst>
            </a:custGeom>
            <a:solidFill>
              <a:srgbClr val="C1FF72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27" id="27"/>
            <p:cNvSpPr txBox="true"/>
            <p:nvPr/>
          </p:nvSpPr>
          <p:spPr>
            <a:xfrm>
              <a:off x="0" y="-76200"/>
              <a:ext cx="593251" cy="27916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77"/>
                </a:lnSpc>
              </a:pPr>
              <a:r>
                <a:rPr lang="en-US" b="true" sz="1899">
                  <a:solidFill>
                    <a:srgbClr val="000000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liquid</a:t>
              </a: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10962562" y="5693201"/>
            <a:ext cx="2252502" cy="770644"/>
            <a:chOff x="0" y="0"/>
            <a:chExt cx="593251" cy="202968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593251" cy="202968"/>
            </a:xfrm>
            <a:custGeom>
              <a:avLst/>
              <a:gdLst/>
              <a:ahLst/>
              <a:cxnLst/>
              <a:rect r="r" b="b" t="t" l="l"/>
              <a:pathLst>
                <a:path h="202968" w="593251">
                  <a:moveTo>
                    <a:pt x="0" y="0"/>
                  </a:moveTo>
                  <a:lnTo>
                    <a:pt x="593251" y="0"/>
                  </a:lnTo>
                  <a:lnTo>
                    <a:pt x="593251" y="202968"/>
                  </a:lnTo>
                  <a:lnTo>
                    <a:pt x="0" y="202968"/>
                  </a:lnTo>
                  <a:close/>
                </a:path>
              </a:pathLst>
            </a:custGeom>
            <a:solidFill>
              <a:srgbClr val="9BFB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30" id="30"/>
            <p:cNvSpPr txBox="true"/>
            <p:nvPr/>
          </p:nvSpPr>
          <p:spPr>
            <a:xfrm>
              <a:off x="0" y="-76200"/>
              <a:ext cx="593251" cy="27916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77"/>
                </a:lnSpc>
              </a:pPr>
              <a:r>
                <a:rPr lang="en-US" b="true" sz="1899">
                  <a:solidFill>
                    <a:srgbClr val="000000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gas</a:t>
              </a:r>
            </a:p>
          </p:txBody>
        </p:sp>
      </p:grpSp>
      <p:grpSp>
        <p:nvGrpSpPr>
          <p:cNvPr name="Group 31" id="31"/>
          <p:cNvGrpSpPr/>
          <p:nvPr/>
        </p:nvGrpSpPr>
        <p:grpSpPr>
          <a:xfrm rot="0">
            <a:off x="2469107" y="6858739"/>
            <a:ext cx="10745956" cy="1795069"/>
            <a:chOff x="0" y="0"/>
            <a:chExt cx="2830211" cy="472775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2830211" cy="472775"/>
            </a:xfrm>
            <a:custGeom>
              <a:avLst/>
              <a:gdLst/>
              <a:ahLst/>
              <a:cxnLst/>
              <a:rect r="r" b="b" t="t" l="l"/>
              <a:pathLst>
                <a:path h="472775" w="2830211">
                  <a:moveTo>
                    <a:pt x="0" y="0"/>
                  </a:moveTo>
                  <a:lnTo>
                    <a:pt x="2830211" y="0"/>
                  </a:lnTo>
                  <a:lnTo>
                    <a:pt x="2830211" y="472775"/>
                  </a:lnTo>
                  <a:lnTo>
                    <a:pt x="0" y="47277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33" id="33"/>
            <p:cNvSpPr txBox="true"/>
            <p:nvPr/>
          </p:nvSpPr>
          <p:spPr>
            <a:xfrm>
              <a:off x="0" y="-123825"/>
              <a:ext cx="2830211" cy="59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>
                <a:lnSpc>
                  <a:spcPts val="4535"/>
                </a:lnSpc>
              </a:pPr>
              <a:r>
                <a:rPr lang="en-US" sz="2799" b="true">
                  <a:solidFill>
                    <a:srgbClr val="000000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Gas - </a:t>
              </a:r>
              <a:r>
                <a:rPr lang="en-US" sz="2799">
                  <a:solidFill>
                    <a:srgbClr val="000000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particles are spread out, allowing light to move quickly</a:t>
              </a:r>
            </a:p>
            <a:p>
              <a:pPr algn="l">
                <a:lnSpc>
                  <a:spcPts val="4535"/>
                </a:lnSpc>
              </a:pPr>
              <a:r>
                <a:rPr lang="en-US" sz="2799" b="true">
                  <a:solidFill>
                    <a:srgbClr val="000000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Liquid - </a:t>
              </a:r>
              <a:r>
                <a:rPr lang="en-US" sz="2799">
                  <a:solidFill>
                    <a:srgbClr val="000000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Particles are closer together, so light slows down a bit.</a:t>
              </a:r>
            </a:p>
            <a:p>
              <a:pPr algn="l">
                <a:lnSpc>
                  <a:spcPts val="4535"/>
                </a:lnSpc>
              </a:pPr>
              <a:r>
                <a:rPr lang="en-US" sz="2799" b="true">
                  <a:solidFill>
                    <a:srgbClr val="000000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Solid:</a:t>
              </a:r>
              <a:r>
                <a:rPr lang="en-US" sz="2799">
                  <a:solidFill>
                    <a:srgbClr val="000000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- Tightly packed particles so light slows down significantly.</a:t>
              </a:r>
            </a:p>
          </p:txBody>
        </p:sp>
      </p:grpSp>
      <p:sp>
        <p:nvSpPr>
          <p:cNvPr name="Freeform 34" id="34"/>
          <p:cNvSpPr/>
          <p:nvPr/>
        </p:nvSpPr>
        <p:spPr>
          <a:xfrm flipH="false" flipV="false" rot="0">
            <a:off x="2420474" y="3389429"/>
            <a:ext cx="1999523" cy="1905000"/>
          </a:xfrm>
          <a:custGeom>
            <a:avLst/>
            <a:gdLst/>
            <a:ahLst/>
            <a:cxnLst/>
            <a:rect r="r" b="b" t="t" l="l"/>
            <a:pathLst>
              <a:path h="1905000" w="1999523">
                <a:moveTo>
                  <a:pt x="0" y="0"/>
                </a:moveTo>
                <a:lnTo>
                  <a:pt x="1999523" y="0"/>
                </a:lnTo>
                <a:lnTo>
                  <a:pt x="1999523" y="1905000"/>
                </a:lnTo>
                <a:lnTo>
                  <a:pt x="0" y="19050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0">
            <a:off x="6684252" y="3385550"/>
            <a:ext cx="2015359" cy="1912759"/>
          </a:xfrm>
          <a:custGeom>
            <a:avLst/>
            <a:gdLst/>
            <a:ahLst/>
            <a:cxnLst/>
            <a:rect r="r" b="b" t="t" l="l"/>
            <a:pathLst>
              <a:path h="1912759" w="2015359">
                <a:moveTo>
                  <a:pt x="0" y="0"/>
                </a:moveTo>
                <a:lnTo>
                  <a:pt x="2015358" y="0"/>
                </a:lnTo>
                <a:lnTo>
                  <a:pt x="2015358" y="1912758"/>
                </a:lnTo>
                <a:lnTo>
                  <a:pt x="0" y="191275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6" id="36"/>
          <p:cNvSpPr/>
          <p:nvPr/>
        </p:nvSpPr>
        <p:spPr>
          <a:xfrm flipH="false" flipV="false" rot="0">
            <a:off x="10963865" y="3389429"/>
            <a:ext cx="1999523" cy="1905000"/>
          </a:xfrm>
          <a:custGeom>
            <a:avLst/>
            <a:gdLst/>
            <a:ahLst/>
            <a:cxnLst/>
            <a:rect r="r" b="b" t="t" l="l"/>
            <a:pathLst>
              <a:path h="1905000" w="1999523">
                <a:moveTo>
                  <a:pt x="0" y="0"/>
                </a:moveTo>
                <a:lnTo>
                  <a:pt x="1999523" y="0"/>
                </a:lnTo>
                <a:lnTo>
                  <a:pt x="1999523" y="1905000"/>
                </a:lnTo>
                <a:lnTo>
                  <a:pt x="0" y="19050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7" id="37"/>
          <p:cNvSpPr/>
          <p:nvPr/>
        </p:nvSpPr>
        <p:spPr>
          <a:xfrm flipH="true" flipV="true" rot="5400000">
            <a:off x="12397239" y="5018185"/>
            <a:ext cx="4366185" cy="2002988"/>
          </a:xfrm>
          <a:custGeom>
            <a:avLst/>
            <a:gdLst/>
            <a:ahLst/>
            <a:cxnLst/>
            <a:rect r="r" b="b" t="t" l="l"/>
            <a:pathLst>
              <a:path h="2002988" w="4366185">
                <a:moveTo>
                  <a:pt x="4366185" y="2002987"/>
                </a:moveTo>
                <a:lnTo>
                  <a:pt x="0" y="2002987"/>
                </a:lnTo>
                <a:lnTo>
                  <a:pt x="0" y="0"/>
                </a:lnTo>
                <a:lnTo>
                  <a:pt x="4366185" y="0"/>
                </a:lnTo>
                <a:lnTo>
                  <a:pt x="4366185" y="2002987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8" id="38"/>
          <p:cNvSpPr txBox="true"/>
          <p:nvPr/>
        </p:nvSpPr>
        <p:spPr>
          <a:xfrm rot="5400000">
            <a:off x="15578138" y="8023384"/>
            <a:ext cx="2068513" cy="358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true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Investigation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2420474" y="1313116"/>
            <a:ext cx="12365997" cy="6889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599"/>
              </a:lnSpc>
              <a:spcBef>
                <a:spcPct val="0"/>
              </a:spcBef>
            </a:pPr>
            <a:r>
              <a:rPr lang="en-US" b="true" sz="3999" strike="noStrike" u="none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Checking understanding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2420474" y="2159476"/>
            <a:ext cx="12388850" cy="490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What do you know about bending of light?</a:t>
            </a:r>
          </a:p>
        </p:txBody>
      </p:sp>
    </p:spTree>
  </p:cSld>
  <p:clrMapOvr>
    <a:masterClrMapping/>
  </p:clrMapOvr>
  <p:transition spd="slow">
    <p:cover dir="l"/>
  </p:transition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436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88848" y="645698"/>
            <a:ext cx="17110305" cy="8995604"/>
            <a:chOff x="0" y="0"/>
            <a:chExt cx="4506418" cy="236921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506418" cy="2369213"/>
            </a:xfrm>
            <a:custGeom>
              <a:avLst/>
              <a:gdLst/>
              <a:ahLst/>
              <a:cxnLst/>
              <a:rect r="r" b="b" t="t" l="l"/>
              <a:pathLst>
                <a:path h="2369213" w="4506418">
                  <a:moveTo>
                    <a:pt x="16289" y="0"/>
                  </a:moveTo>
                  <a:lnTo>
                    <a:pt x="4490129" y="0"/>
                  </a:lnTo>
                  <a:cubicBezTo>
                    <a:pt x="4499125" y="0"/>
                    <a:pt x="4506418" y="7293"/>
                    <a:pt x="4506418" y="16289"/>
                  </a:cubicBezTo>
                  <a:lnTo>
                    <a:pt x="4506418" y="2352924"/>
                  </a:lnTo>
                  <a:cubicBezTo>
                    <a:pt x="4506418" y="2361920"/>
                    <a:pt x="4499125" y="2369213"/>
                    <a:pt x="4490129" y="2369213"/>
                  </a:cubicBezTo>
                  <a:lnTo>
                    <a:pt x="16289" y="2369213"/>
                  </a:lnTo>
                  <a:cubicBezTo>
                    <a:pt x="7293" y="2369213"/>
                    <a:pt x="0" y="2361920"/>
                    <a:pt x="0" y="2352924"/>
                  </a:cubicBezTo>
                  <a:lnTo>
                    <a:pt x="0" y="16289"/>
                  </a:lnTo>
                  <a:cubicBezTo>
                    <a:pt x="0" y="7293"/>
                    <a:pt x="7293" y="0"/>
                    <a:pt x="16289" y="0"/>
                  </a:cubicBezTo>
                  <a:close/>
                </a:path>
              </a:pathLst>
            </a:custGeom>
            <a:solidFill>
              <a:srgbClr val="90CBF9"/>
            </a:solidFill>
            <a:ln w="47625" cap="rnd">
              <a:solidFill>
                <a:srgbClr val="303030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506418" cy="240731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028700" y="1028700"/>
            <a:ext cx="16230600" cy="1564705"/>
            <a:chOff x="0" y="0"/>
            <a:chExt cx="4274726" cy="41210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274726" cy="412103"/>
            </a:xfrm>
            <a:custGeom>
              <a:avLst/>
              <a:gdLst/>
              <a:ahLst/>
              <a:cxnLst/>
              <a:rect r="r" b="b" t="t" l="l"/>
              <a:pathLst>
                <a:path h="412103" w="4274726">
                  <a:moveTo>
                    <a:pt x="17172" y="0"/>
                  </a:moveTo>
                  <a:lnTo>
                    <a:pt x="4257554" y="0"/>
                  </a:lnTo>
                  <a:cubicBezTo>
                    <a:pt x="4267038" y="0"/>
                    <a:pt x="4274726" y="7688"/>
                    <a:pt x="4274726" y="17172"/>
                  </a:cubicBezTo>
                  <a:lnTo>
                    <a:pt x="4274726" y="394932"/>
                  </a:lnTo>
                  <a:cubicBezTo>
                    <a:pt x="4274726" y="404415"/>
                    <a:pt x="4267038" y="412103"/>
                    <a:pt x="4257554" y="412103"/>
                  </a:cubicBezTo>
                  <a:lnTo>
                    <a:pt x="17172" y="412103"/>
                  </a:lnTo>
                  <a:cubicBezTo>
                    <a:pt x="7688" y="412103"/>
                    <a:pt x="0" y="404415"/>
                    <a:pt x="0" y="394932"/>
                  </a:cubicBezTo>
                  <a:lnTo>
                    <a:pt x="0" y="17172"/>
                  </a:lnTo>
                  <a:cubicBezTo>
                    <a:pt x="0" y="7688"/>
                    <a:pt x="7688" y="0"/>
                    <a:pt x="17172" y="0"/>
                  </a:cubicBezTo>
                  <a:close/>
                </a:path>
              </a:pathLst>
            </a:custGeom>
            <a:solidFill>
              <a:srgbClr val="FFE6A6"/>
            </a:solidFill>
            <a:ln w="47625" cap="rnd">
              <a:solidFill>
                <a:srgbClr val="303030"/>
              </a:solidFill>
              <a:prstDash val="solid"/>
              <a:round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4274726" cy="45020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098754" y="2973408"/>
            <a:ext cx="15959980" cy="959270"/>
            <a:chOff x="0" y="0"/>
            <a:chExt cx="21279973" cy="1279027"/>
          </a:xfrm>
        </p:grpSpPr>
        <p:grpSp>
          <p:nvGrpSpPr>
            <p:cNvPr name="Group 9" id="9"/>
            <p:cNvGrpSpPr/>
            <p:nvPr/>
          </p:nvGrpSpPr>
          <p:grpSpPr>
            <a:xfrm rot="0">
              <a:off x="0" y="0"/>
              <a:ext cx="21279973" cy="1279027"/>
              <a:chOff x="0" y="0"/>
              <a:chExt cx="4203451" cy="252647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4203452" cy="252647"/>
              </a:xfrm>
              <a:custGeom>
                <a:avLst/>
                <a:gdLst/>
                <a:ahLst/>
                <a:cxnLst/>
                <a:rect r="r" b="b" t="t" l="l"/>
                <a:pathLst>
                  <a:path h="252647" w="4203452">
                    <a:moveTo>
                      <a:pt x="17463" y="0"/>
                    </a:moveTo>
                    <a:lnTo>
                      <a:pt x="4185989" y="0"/>
                    </a:lnTo>
                    <a:cubicBezTo>
                      <a:pt x="4190620" y="0"/>
                      <a:pt x="4195062" y="1840"/>
                      <a:pt x="4198337" y="5115"/>
                    </a:cubicBezTo>
                    <a:cubicBezTo>
                      <a:pt x="4201612" y="8390"/>
                      <a:pt x="4203452" y="12832"/>
                      <a:pt x="4203452" y="17463"/>
                    </a:cubicBezTo>
                    <a:lnTo>
                      <a:pt x="4203452" y="235184"/>
                    </a:lnTo>
                    <a:cubicBezTo>
                      <a:pt x="4203452" y="239816"/>
                      <a:pt x="4201612" y="244257"/>
                      <a:pt x="4198337" y="247532"/>
                    </a:cubicBezTo>
                    <a:cubicBezTo>
                      <a:pt x="4195062" y="250807"/>
                      <a:pt x="4190620" y="252647"/>
                      <a:pt x="4185989" y="252647"/>
                    </a:cubicBezTo>
                    <a:lnTo>
                      <a:pt x="17463" y="252647"/>
                    </a:lnTo>
                    <a:cubicBezTo>
                      <a:pt x="12832" y="252647"/>
                      <a:pt x="8390" y="250807"/>
                      <a:pt x="5115" y="247532"/>
                    </a:cubicBezTo>
                    <a:cubicBezTo>
                      <a:pt x="1840" y="244257"/>
                      <a:pt x="0" y="239816"/>
                      <a:pt x="0" y="235184"/>
                    </a:cubicBezTo>
                    <a:lnTo>
                      <a:pt x="0" y="17463"/>
                    </a:lnTo>
                    <a:cubicBezTo>
                      <a:pt x="0" y="12832"/>
                      <a:pt x="1840" y="8390"/>
                      <a:pt x="5115" y="5115"/>
                    </a:cubicBezTo>
                    <a:cubicBezTo>
                      <a:pt x="8390" y="1840"/>
                      <a:pt x="12832" y="0"/>
                      <a:pt x="174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47625" cap="rnd">
                <a:solidFill>
                  <a:srgbClr val="303030"/>
                </a:solidFill>
                <a:prstDash val="solid"/>
                <a:round/>
              </a:ln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-38100"/>
                <a:ext cx="4203451" cy="29074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12" id="12"/>
            <p:cNvSpPr txBox="true"/>
            <p:nvPr/>
          </p:nvSpPr>
          <p:spPr>
            <a:xfrm rot="0">
              <a:off x="0" y="184316"/>
              <a:ext cx="20963430" cy="8627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242"/>
                </a:lnSpc>
              </a:pPr>
              <a:r>
                <a:rPr lang="en-US" sz="4032">
                  <a:solidFill>
                    <a:srgbClr val="303030"/>
                  </a:solidFill>
                  <a:latin typeface="Aristotelica Pro"/>
                  <a:ea typeface="Aristotelica Pro"/>
                  <a:cs typeface="Aristotelica Pro"/>
                  <a:sym typeface="Aristotelica Pro"/>
                </a:rPr>
                <a:t>Refraction is when light changes direction because its speed changes</a:t>
              </a: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1229266" y="4313678"/>
            <a:ext cx="4836416" cy="5179562"/>
          </a:xfrm>
          <a:custGeom>
            <a:avLst/>
            <a:gdLst/>
            <a:ahLst/>
            <a:cxnLst/>
            <a:rect r="r" b="b" t="t" l="l"/>
            <a:pathLst>
              <a:path h="5179562" w="4836416">
                <a:moveTo>
                  <a:pt x="0" y="0"/>
                </a:moveTo>
                <a:lnTo>
                  <a:pt x="4836416" y="0"/>
                </a:lnTo>
                <a:lnTo>
                  <a:pt x="4836416" y="5179562"/>
                </a:lnTo>
                <a:lnTo>
                  <a:pt x="0" y="5179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7929532" y="3932678"/>
            <a:ext cx="7116021" cy="5286667"/>
          </a:xfrm>
          <a:custGeom>
            <a:avLst/>
            <a:gdLst/>
            <a:ahLst/>
            <a:cxnLst/>
            <a:rect r="r" b="b" t="t" l="l"/>
            <a:pathLst>
              <a:path h="5286667" w="7116021">
                <a:moveTo>
                  <a:pt x="0" y="0"/>
                </a:moveTo>
                <a:lnTo>
                  <a:pt x="7116021" y="0"/>
                </a:lnTo>
                <a:lnTo>
                  <a:pt x="7116021" y="5286667"/>
                </a:lnTo>
                <a:lnTo>
                  <a:pt x="0" y="528666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1229266" y="1265511"/>
            <a:ext cx="15829468" cy="11516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98"/>
              </a:lnSpc>
            </a:pPr>
            <a:r>
              <a:rPr lang="en-US" sz="7498" spc="149">
                <a:solidFill>
                  <a:srgbClr val="303030"/>
                </a:solidFill>
                <a:latin typeface="Funtastic"/>
                <a:ea typeface="Funtastic"/>
                <a:cs typeface="Funtastic"/>
                <a:sym typeface="Funtastic"/>
              </a:rPr>
              <a:t>WHAT IS REFRACTION?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713451" y="5733860"/>
            <a:ext cx="3868045" cy="11695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27"/>
              </a:lnSpc>
            </a:pPr>
            <a:r>
              <a:rPr lang="en-US" b="true" sz="2405">
                <a:solidFill>
                  <a:srgbClr val="303030"/>
                </a:solidFill>
                <a:latin typeface="Aristotelica Pro Bold"/>
                <a:ea typeface="Aristotelica Pro Bold"/>
                <a:cs typeface="Aristotelica Pro Bold"/>
                <a:sym typeface="Aristotelica Pro Bold"/>
              </a:rPr>
              <a:t>Think of a car moving from a smooth road to mud—it slows and changes direction!</a:t>
            </a:r>
          </a:p>
        </p:txBody>
      </p:sp>
    </p:spTree>
  </p:cSld>
  <p:clrMapOvr>
    <a:masterClrMapping/>
  </p:clrMapOvr>
  <p:transition spd="slow">
    <p:cover dir="l"/>
  </p:transition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436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88848" y="645698"/>
            <a:ext cx="17110305" cy="8995604"/>
            <a:chOff x="0" y="0"/>
            <a:chExt cx="4506418" cy="236921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506418" cy="2369213"/>
            </a:xfrm>
            <a:custGeom>
              <a:avLst/>
              <a:gdLst/>
              <a:ahLst/>
              <a:cxnLst/>
              <a:rect r="r" b="b" t="t" l="l"/>
              <a:pathLst>
                <a:path h="2369213" w="4506418">
                  <a:moveTo>
                    <a:pt x="16289" y="0"/>
                  </a:moveTo>
                  <a:lnTo>
                    <a:pt x="4490129" y="0"/>
                  </a:lnTo>
                  <a:cubicBezTo>
                    <a:pt x="4499125" y="0"/>
                    <a:pt x="4506418" y="7293"/>
                    <a:pt x="4506418" y="16289"/>
                  </a:cubicBezTo>
                  <a:lnTo>
                    <a:pt x="4506418" y="2352924"/>
                  </a:lnTo>
                  <a:cubicBezTo>
                    <a:pt x="4506418" y="2361920"/>
                    <a:pt x="4499125" y="2369213"/>
                    <a:pt x="4490129" y="2369213"/>
                  </a:cubicBezTo>
                  <a:lnTo>
                    <a:pt x="16289" y="2369213"/>
                  </a:lnTo>
                  <a:cubicBezTo>
                    <a:pt x="7293" y="2369213"/>
                    <a:pt x="0" y="2361920"/>
                    <a:pt x="0" y="2352924"/>
                  </a:cubicBezTo>
                  <a:lnTo>
                    <a:pt x="0" y="16289"/>
                  </a:lnTo>
                  <a:cubicBezTo>
                    <a:pt x="0" y="7293"/>
                    <a:pt x="7293" y="0"/>
                    <a:pt x="16289" y="0"/>
                  </a:cubicBezTo>
                  <a:close/>
                </a:path>
              </a:pathLst>
            </a:custGeom>
            <a:solidFill>
              <a:srgbClr val="90CBF9"/>
            </a:solidFill>
            <a:ln w="47625" cap="rnd">
              <a:solidFill>
                <a:srgbClr val="303030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506418" cy="240731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028700" y="1028700"/>
            <a:ext cx="16230600" cy="1564705"/>
            <a:chOff x="0" y="0"/>
            <a:chExt cx="4274726" cy="41210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274726" cy="412103"/>
            </a:xfrm>
            <a:custGeom>
              <a:avLst/>
              <a:gdLst/>
              <a:ahLst/>
              <a:cxnLst/>
              <a:rect r="r" b="b" t="t" l="l"/>
              <a:pathLst>
                <a:path h="412103" w="4274726">
                  <a:moveTo>
                    <a:pt x="17172" y="0"/>
                  </a:moveTo>
                  <a:lnTo>
                    <a:pt x="4257554" y="0"/>
                  </a:lnTo>
                  <a:cubicBezTo>
                    <a:pt x="4267038" y="0"/>
                    <a:pt x="4274726" y="7688"/>
                    <a:pt x="4274726" y="17172"/>
                  </a:cubicBezTo>
                  <a:lnTo>
                    <a:pt x="4274726" y="394932"/>
                  </a:lnTo>
                  <a:cubicBezTo>
                    <a:pt x="4274726" y="404415"/>
                    <a:pt x="4267038" y="412103"/>
                    <a:pt x="4257554" y="412103"/>
                  </a:cubicBezTo>
                  <a:lnTo>
                    <a:pt x="17172" y="412103"/>
                  </a:lnTo>
                  <a:cubicBezTo>
                    <a:pt x="7688" y="412103"/>
                    <a:pt x="0" y="404415"/>
                    <a:pt x="0" y="394932"/>
                  </a:cubicBezTo>
                  <a:lnTo>
                    <a:pt x="0" y="17172"/>
                  </a:lnTo>
                  <a:cubicBezTo>
                    <a:pt x="0" y="7688"/>
                    <a:pt x="7688" y="0"/>
                    <a:pt x="17172" y="0"/>
                  </a:cubicBezTo>
                  <a:close/>
                </a:path>
              </a:pathLst>
            </a:custGeom>
            <a:solidFill>
              <a:srgbClr val="FFE6A6"/>
            </a:solidFill>
            <a:ln w="47625" cap="rnd">
              <a:solidFill>
                <a:srgbClr val="303030"/>
              </a:solidFill>
              <a:prstDash val="solid"/>
              <a:round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4274726" cy="45020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3324824" y="2972411"/>
            <a:ext cx="13029469" cy="1621842"/>
            <a:chOff x="0" y="0"/>
            <a:chExt cx="17372625" cy="2162456"/>
          </a:xfrm>
        </p:grpSpPr>
        <p:grpSp>
          <p:nvGrpSpPr>
            <p:cNvPr name="Group 9" id="9"/>
            <p:cNvGrpSpPr/>
            <p:nvPr/>
          </p:nvGrpSpPr>
          <p:grpSpPr>
            <a:xfrm rot="0">
              <a:off x="0" y="0"/>
              <a:ext cx="17372625" cy="2162456"/>
              <a:chOff x="0" y="0"/>
              <a:chExt cx="3431630" cy="427152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3431630" cy="427152"/>
              </a:xfrm>
              <a:custGeom>
                <a:avLst/>
                <a:gdLst/>
                <a:ahLst/>
                <a:cxnLst/>
                <a:rect r="r" b="b" t="t" l="l"/>
                <a:pathLst>
                  <a:path h="427152" w="3431630">
                    <a:moveTo>
                      <a:pt x="21391" y="0"/>
                    </a:moveTo>
                    <a:lnTo>
                      <a:pt x="3410239" y="0"/>
                    </a:lnTo>
                    <a:cubicBezTo>
                      <a:pt x="3415912" y="0"/>
                      <a:pt x="3421353" y="2254"/>
                      <a:pt x="3425365" y="6265"/>
                    </a:cubicBezTo>
                    <a:cubicBezTo>
                      <a:pt x="3429376" y="10277"/>
                      <a:pt x="3431630" y="15718"/>
                      <a:pt x="3431630" y="21391"/>
                    </a:cubicBezTo>
                    <a:lnTo>
                      <a:pt x="3431630" y="405761"/>
                    </a:lnTo>
                    <a:cubicBezTo>
                      <a:pt x="3431630" y="411434"/>
                      <a:pt x="3429376" y="416875"/>
                      <a:pt x="3425365" y="420887"/>
                    </a:cubicBezTo>
                    <a:cubicBezTo>
                      <a:pt x="3421353" y="424898"/>
                      <a:pt x="3415912" y="427152"/>
                      <a:pt x="3410239" y="427152"/>
                    </a:cubicBezTo>
                    <a:lnTo>
                      <a:pt x="21391" y="427152"/>
                    </a:lnTo>
                    <a:cubicBezTo>
                      <a:pt x="9577" y="427152"/>
                      <a:pt x="0" y="417575"/>
                      <a:pt x="0" y="405761"/>
                    </a:cubicBezTo>
                    <a:lnTo>
                      <a:pt x="0" y="21391"/>
                    </a:lnTo>
                    <a:cubicBezTo>
                      <a:pt x="0" y="9577"/>
                      <a:pt x="9577" y="0"/>
                      <a:pt x="213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47625" cap="rnd">
                <a:solidFill>
                  <a:srgbClr val="303030"/>
                </a:solidFill>
                <a:prstDash val="solid"/>
                <a:round/>
              </a:ln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-38100"/>
                <a:ext cx="3431630" cy="46525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12" id="12"/>
            <p:cNvSpPr txBox="true"/>
            <p:nvPr/>
          </p:nvSpPr>
          <p:spPr>
            <a:xfrm rot="0">
              <a:off x="0" y="184316"/>
              <a:ext cx="17114204" cy="17462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242"/>
                </a:lnSpc>
              </a:pPr>
              <a:r>
                <a:rPr lang="en-US" sz="4032">
                  <a:solidFill>
                    <a:srgbClr val="303030"/>
                  </a:solidFill>
                  <a:latin typeface="Aristotelica Pro"/>
                  <a:ea typeface="Aristotelica Pro"/>
                  <a:cs typeface="Aristotelica Pro"/>
                  <a:sym typeface="Aristotelica Pro"/>
                </a:rPr>
                <a:t>Activity: Put a pencil in a clear glass of water and look from the side. What do you see?</a:t>
              </a:r>
            </a:p>
          </p:txBody>
        </p:sp>
      </p:grpSp>
      <p:sp>
        <p:nvSpPr>
          <p:cNvPr name="TextBox 13" id="13"/>
          <p:cNvSpPr txBox="true"/>
          <p:nvPr/>
        </p:nvSpPr>
        <p:spPr>
          <a:xfrm rot="0">
            <a:off x="1229266" y="1265511"/>
            <a:ext cx="15829468" cy="11516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98"/>
              </a:lnSpc>
            </a:pPr>
            <a:r>
              <a:rPr lang="en-US" sz="7498" spc="149">
                <a:solidFill>
                  <a:srgbClr val="303030"/>
                </a:solidFill>
                <a:latin typeface="Funtastic"/>
                <a:ea typeface="Funtastic"/>
                <a:cs typeface="Funtastic"/>
                <a:sym typeface="Funtastic"/>
              </a:rPr>
              <a:t>EXPERIMENT: THE BENT PENCIL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8546630" y="4975253"/>
            <a:ext cx="2585856" cy="3812925"/>
          </a:xfrm>
          <a:custGeom>
            <a:avLst/>
            <a:gdLst/>
            <a:ahLst/>
            <a:cxnLst/>
            <a:rect r="r" b="b" t="t" l="l"/>
            <a:pathLst>
              <a:path h="3812925" w="2585856">
                <a:moveTo>
                  <a:pt x="0" y="0"/>
                </a:moveTo>
                <a:lnTo>
                  <a:pt x="2585856" y="0"/>
                </a:lnTo>
                <a:lnTo>
                  <a:pt x="2585856" y="3812925"/>
                </a:lnTo>
                <a:lnTo>
                  <a:pt x="0" y="381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436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88848" y="645698"/>
            <a:ext cx="17110305" cy="8995604"/>
            <a:chOff x="0" y="0"/>
            <a:chExt cx="4506418" cy="236921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506418" cy="2369213"/>
            </a:xfrm>
            <a:custGeom>
              <a:avLst/>
              <a:gdLst/>
              <a:ahLst/>
              <a:cxnLst/>
              <a:rect r="r" b="b" t="t" l="l"/>
              <a:pathLst>
                <a:path h="2369213" w="4506418">
                  <a:moveTo>
                    <a:pt x="16289" y="0"/>
                  </a:moveTo>
                  <a:lnTo>
                    <a:pt x="4490129" y="0"/>
                  </a:lnTo>
                  <a:cubicBezTo>
                    <a:pt x="4499125" y="0"/>
                    <a:pt x="4506418" y="7293"/>
                    <a:pt x="4506418" y="16289"/>
                  </a:cubicBezTo>
                  <a:lnTo>
                    <a:pt x="4506418" y="2352924"/>
                  </a:lnTo>
                  <a:cubicBezTo>
                    <a:pt x="4506418" y="2361920"/>
                    <a:pt x="4499125" y="2369213"/>
                    <a:pt x="4490129" y="2369213"/>
                  </a:cubicBezTo>
                  <a:lnTo>
                    <a:pt x="16289" y="2369213"/>
                  </a:lnTo>
                  <a:cubicBezTo>
                    <a:pt x="7293" y="2369213"/>
                    <a:pt x="0" y="2361920"/>
                    <a:pt x="0" y="2352924"/>
                  </a:cubicBezTo>
                  <a:lnTo>
                    <a:pt x="0" y="16289"/>
                  </a:lnTo>
                  <a:cubicBezTo>
                    <a:pt x="0" y="7293"/>
                    <a:pt x="7293" y="0"/>
                    <a:pt x="16289" y="0"/>
                  </a:cubicBezTo>
                  <a:close/>
                </a:path>
              </a:pathLst>
            </a:custGeom>
            <a:solidFill>
              <a:srgbClr val="90CBF9"/>
            </a:solidFill>
            <a:ln w="47625" cap="rnd">
              <a:solidFill>
                <a:srgbClr val="303030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506418" cy="240731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028700" y="1028700"/>
            <a:ext cx="16230600" cy="1564705"/>
            <a:chOff x="0" y="0"/>
            <a:chExt cx="4274726" cy="41210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274726" cy="412103"/>
            </a:xfrm>
            <a:custGeom>
              <a:avLst/>
              <a:gdLst/>
              <a:ahLst/>
              <a:cxnLst/>
              <a:rect r="r" b="b" t="t" l="l"/>
              <a:pathLst>
                <a:path h="412103" w="4274726">
                  <a:moveTo>
                    <a:pt x="17172" y="0"/>
                  </a:moveTo>
                  <a:lnTo>
                    <a:pt x="4257554" y="0"/>
                  </a:lnTo>
                  <a:cubicBezTo>
                    <a:pt x="4267038" y="0"/>
                    <a:pt x="4274726" y="7688"/>
                    <a:pt x="4274726" y="17172"/>
                  </a:cubicBezTo>
                  <a:lnTo>
                    <a:pt x="4274726" y="394932"/>
                  </a:lnTo>
                  <a:cubicBezTo>
                    <a:pt x="4274726" y="404415"/>
                    <a:pt x="4267038" y="412103"/>
                    <a:pt x="4257554" y="412103"/>
                  </a:cubicBezTo>
                  <a:lnTo>
                    <a:pt x="17172" y="412103"/>
                  </a:lnTo>
                  <a:cubicBezTo>
                    <a:pt x="7688" y="412103"/>
                    <a:pt x="0" y="404415"/>
                    <a:pt x="0" y="394932"/>
                  </a:cubicBezTo>
                  <a:lnTo>
                    <a:pt x="0" y="17172"/>
                  </a:lnTo>
                  <a:cubicBezTo>
                    <a:pt x="0" y="7688"/>
                    <a:pt x="7688" y="0"/>
                    <a:pt x="17172" y="0"/>
                  </a:cubicBezTo>
                  <a:close/>
                </a:path>
              </a:pathLst>
            </a:custGeom>
            <a:solidFill>
              <a:srgbClr val="FFE6A6"/>
            </a:solidFill>
            <a:ln w="47625" cap="rnd">
              <a:solidFill>
                <a:srgbClr val="303030"/>
              </a:solidFill>
              <a:prstDash val="solid"/>
              <a:round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4274726" cy="45020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028700" y="4102976"/>
            <a:ext cx="5350183" cy="2946987"/>
            <a:chOff x="0" y="0"/>
            <a:chExt cx="7133577" cy="3929315"/>
          </a:xfrm>
        </p:grpSpPr>
        <p:grpSp>
          <p:nvGrpSpPr>
            <p:cNvPr name="Group 9" id="9"/>
            <p:cNvGrpSpPr/>
            <p:nvPr/>
          </p:nvGrpSpPr>
          <p:grpSpPr>
            <a:xfrm rot="0">
              <a:off x="0" y="0"/>
              <a:ext cx="7133577" cy="3929315"/>
              <a:chOff x="0" y="0"/>
              <a:chExt cx="1409102" cy="776161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1409102" cy="776161"/>
              </a:xfrm>
              <a:custGeom>
                <a:avLst/>
                <a:gdLst/>
                <a:ahLst/>
                <a:cxnLst/>
                <a:rect r="r" b="b" t="t" l="l"/>
                <a:pathLst>
                  <a:path h="776161" w="1409102">
                    <a:moveTo>
                      <a:pt x="52093" y="0"/>
                    </a:moveTo>
                    <a:lnTo>
                      <a:pt x="1357008" y="0"/>
                    </a:lnTo>
                    <a:cubicBezTo>
                      <a:pt x="1370824" y="0"/>
                      <a:pt x="1384074" y="5488"/>
                      <a:pt x="1393844" y="15258"/>
                    </a:cubicBezTo>
                    <a:cubicBezTo>
                      <a:pt x="1403613" y="25027"/>
                      <a:pt x="1409102" y="38277"/>
                      <a:pt x="1409102" y="52093"/>
                    </a:cubicBezTo>
                    <a:lnTo>
                      <a:pt x="1409102" y="724068"/>
                    </a:lnTo>
                    <a:cubicBezTo>
                      <a:pt x="1409102" y="752838"/>
                      <a:pt x="1385779" y="776161"/>
                      <a:pt x="1357008" y="776161"/>
                    </a:cubicBezTo>
                    <a:lnTo>
                      <a:pt x="52093" y="776161"/>
                    </a:lnTo>
                    <a:cubicBezTo>
                      <a:pt x="38277" y="776161"/>
                      <a:pt x="25027" y="770673"/>
                      <a:pt x="15258" y="760903"/>
                    </a:cubicBezTo>
                    <a:cubicBezTo>
                      <a:pt x="5488" y="751134"/>
                      <a:pt x="0" y="737884"/>
                      <a:pt x="0" y="724068"/>
                    </a:cubicBezTo>
                    <a:lnTo>
                      <a:pt x="0" y="52093"/>
                    </a:lnTo>
                    <a:cubicBezTo>
                      <a:pt x="0" y="38277"/>
                      <a:pt x="5488" y="25027"/>
                      <a:pt x="15258" y="15258"/>
                    </a:cubicBezTo>
                    <a:cubicBezTo>
                      <a:pt x="25027" y="5488"/>
                      <a:pt x="38277" y="0"/>
                      <a:pt x="5209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47625" cap="rnd">
                <a:solidFill>
                  <a:srgbClr val="303030"/>
                </a:solidFill>
                <a:prstDash val="solid"/>
                <a:round/>
              </a:ln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-38100"/>
                <a:ext cx="1409102" cy="81426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12" id="12"/>
            <p:cNvSpPr txBox="true"/>
            <p:nvPr/>
          </p:nvSpPr>
          <p:spPr>
            <a:xfrm rot="0">
              <a:off x="0" y="184316"/>
              <a:ext cx="7027464" cy="351305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242"/>
                </a:lnSpc>
              </a:pPr>
              <a:r>
                <a:rPr lang="en-US" sz="4032">
                  <a:solidFill>
                    <a:srgbClr val="303030"/>
                  </a:solidFill>
                  <a:latin typeface="Aristotelica Pro"/>
                  <a:ea typeface="Aristotelica Pro"/>
                  <a:cs typeface="Aristotelica Pro"/>
                  <a:sym typeface="Aristotelica Pro"/>
                </a:rPr>
                <a:t>Activity: Put a pencil in a clear glass of water and look from the side. What do you see?</a:t>
              </a:r>
            </a:p>
          </p:txBody>
        </p:sp>
      </p:grpSp>
      <p:sp>
        <p:nvSpPr>
          <p:cNvPr name="TextBox 13" id="13"/>
          <p:cNvSpPr txBox="true"/>
          <p:nvPr/>
        </p:nvSpPr>
        <p:spPr>
          <a:xfrm rot="0">
            <a:off x="1229266" y="1265511"/>
            <a:ext cx="15829468" cy="11516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98"/>
              </a:lnSpc>
            </a:pPr>
            <a:r>
              <a:rPr lang="en-US" sz="7498" spc="149">
                <a:solidFill>
                  <a:srgbClr val="303030"/>
                </a:solidFill>
                <a:latin typeface="Funtastic"/>
                <a:ea typeface="Funtastic"/>
                <a:cs typeface="Funtastic"/>
                <a:sym typeface="Funtastic"/>
              </a:rPr>
              <a:t>EXPERIMENT: THE BENT PENCIL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7398250" y="3406768"/>
            <a:ext cx="2585856" cy="3812925"/>
          </a:xfrm>
          <a:custGeom>
            <a:avLst/>
            <a:gdLst/>
            <a:ahLst/>
            <a:cxnLst/>
            <a:rect r="r" b="b" t="t" l="l"/>
            <a:pathLst>
              <a:path h="3812925" w="2585856">
                <a:moveTo>
                  <a:pt x="0" y="0"/>
                </a:moveTo>
                <a:lnTo>
                  <a:pt x="2585856" y="0"/>
                </a:lnTo>
                <a:lnTo>
                  <a:pt x="2585856" y="3812924"/>
                </a:lnTo>
                <a:lnTo>
                  <a:pt x="0" y="38129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5" id="15"/>
          <p:cNvGrpSpPr/>
          <p:nvPr/>
        </p:nvGrpSpPr>
        <p:grpSpPr>
          <a:xfrm rot="0">
            <a:off x="10794865" y="4102976"/>
            <a:ext cx="6040691" cy="2946987"/>
            <a:chOff x="0" y="0"/>
            <a:chExt cx="8054254" cy="3929315"/>
          </a:xfrm>
        </p:grpSpPr>
        <p:grpSp>
          <p:nvGrpSpPr>
            <p:cNvPr name="Group 16" id="16"/>
            <p:cNvGrpSpPr/>
            <p:nvPr/>
          </p:nvGrpSpPr>
          <p:grpSpPr>
            <a:xfrm rot="0">
              <a:off x="0" y="0"/>
              <a:ext cx="8054254" cy="3929315"/>
              <a:chOff x="0" y="0"/>
              <a:chExt cx="1590964" cy="776161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1590964" cy="776161"/>
              </a:xfrm>
              <a:custGeom>
                <a:avLst/>
                <a:gdLst/>
                <a:ahLst/>
                <a:cxnLst/>
                <a:rect r="r" b="b" t="t" l="l"/>
                <a:pathLst>
                  <a:path h="776161" w="1590964">
                    <a:moveTo>
                      <a:pt x="46139" y="0"/>
                    </a:moveTo>
                    <a:lnTo>
                      <a:pt x="1544825" y="0"/>
                    </a:lnTo>
                    <a:cubicBezTo>
                      <a:pt x="1557062" y="0"/>
                      <a:pt x="1568797" y="4861"/>
                      <a:pt x="1577450" y="13514"/>
                    </a:cubicBezTo>
                    <a:cubicBezTo>
                      <a:pt x="1586103" y="22166"/>
                      <a:pt x="1590964" y="33902"/>
                      <a:pt x="1590964" y="46139"/>
                    </a:cubicBezTo>
                    <a:lnTo>
                      <a:pt x="1590964" y="730022"/>
                    </a:lnTo>
                    <a:cubicBezTo>
                      <a:pt x="1590964" y="742259"/>
                      <a:pt x="1586103" y="753995"/>
                      <a:pt x="1577450" y="762647"/>
                    </a:cubicBezTo>
                    <a:cubicBezTo>
                      <a:pt x="1568797" y="771300"/>
                      <a:pt x="1557062" y="776161"/>
                      <a:pt x="1544825" y="776161"/>
                    </a:cubicBezTo>
                    <a:lnTo>
                      <a:pt x="46139" y="776161"/>
                    </a:lnTo>
                    <a:cubicBezTo>
                      <a:pt x="33902" y="776161"/>
                      <a:pt x="22166" y="771300"/>
                      <a:pt x="13514" y="762647"/>
                    </a:cubicBezTo>
                    <a:cubicBezTo>
                      <a:pt x="4861" y="753995"/>
                      <a:pt x="0" y="742259"/>
                      <a:pt x="0" y="730022"/>
                    </a:cubicBezTo>
                    <a:lnTo>
                      <a:pt x="0" y="46139"/>
                    </a:lnTo>
                    <a:cubicBezTo>
                      <a:pt x="0" y="33902"/>
                      <a:pt x="4861" y="22166"/>
                      <a:pt x="13514" y="13514"/>
                    </a:cubicBezTo>
                    <a:cubicBezTo>
                      <a:pt x="22166" y="4861"/>
                      <a:pt x="33902" y="0"/>
                      <a:pt x="461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47625" cap="rnd">
                <a:solidFill>
                  <a:srgbClr val="303030"/>
                </a:solidFill>
                <a:prstDash val="solid"/>
                <a:round/>
              </a:ln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0" y="-38100"/>
                <a:ext cx="1590964" cy="81426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19" id="19"/>
            <p:cNvSpPr txBox="true"/>
            <p:nvPr/>
          </p:nvSpPr>
          <p:spPr>
            <a:xfrm rot="0">
              <a:off x="0" y="184316"/>
              <a:ext cx="7934446" cy="351305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242"/>
                </a:lnSpc>
              </a:pPr>
              <a:r>
                <a:rPr lang="en-US" sz="4032">
                  <a:solidFill>
                    <a:srgbClr val="303030"/>
                  </a:solidFill>
                  <a:latin typeface="Aristotelica Pro"/>
                  <a:ea typeface="Aristotelica Pro"/>
                  <a:cs typeface="Aristotelica Pro"/>
                  <a:sym typeface="Aristotelica Pro"/>
                </a:rPr>
                <a:t>Explanation: "The pencil looks bent because light bends when moving from air to water."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436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88848" y="645698"/>
            <a:ext cx="17110305" cy="8995604"/>
            <a:chOff x="0" y="0"/>
            <a:chExt cx="4506418" cy="236921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506418" cy="2369213"/>
            </a:xfrm>
            <a:custGeom>
              <a:avLst/>
              <a:gdLst/>
              <a:ahLst/>
              <a:cxnLst/>
              <a:rect r="r" b="b" t="t" l="l"/>
              <a:pathLst>
                <a:path h="2369213" w="4506418">
                  <a:moveTo>
                    <a:pt x="16289" y="0"/>
                  </a:moveTo>
                  <a:lnTo>
                    <a:pt x="4490129" y="0"/>
                  </a:lnTo>
                  <a:cubicBezTo>
                    <a:pt x="4499125" y="0"/>
                    <a:pt x="4506418" y="7293"/>
                    <a:pt x="4506418" y="16289"/>
                  </a:cubicBezTo>
                  <a:lnTo>
                    <a:pt x="4506418" y="2352924"/>
                  </a:lnTo>
                  <a:cubicBezTo>
                    <a:pt x="4506418" y="2361920"/>
                    <a:pt x="4499125" y="2369213"/>
                    <a:pt x="4490129" y="2369213"/>
                  </a:cubicBezTo>
                  <a:lnTo>
                    <a:pt x="16289" y="2369213"/>
                  </a:lnTo>
                  <a:cubicBezTo>
                    <a:pt x="7293" y="2369213"/>
                    <a:pt x="0" y="2361920"/>
                    <a:pt x="0" y="2352924"/>
                  </a:cubicBezTo>
                  <a:lnTo>
                    <a:pt x="0" y="16289"/>
                  </a:lnTo>
                  <a:cubicBezTo>
                    <a:pt x="0" y="7293"/>
                    <a:pt x="7293" y="0"/>
                    <a:pt x="16289" y="0"/>
                  </a:cubicBezTo>
                  <a:close/>
                </a:path>
              </a:pathLst>
            </a:custGeom>
            <a:solidFill>
              <a:srgbClr val="90CBF9"/>
            </a:solidFill>
            <a:ln w="47625" cap="rnd">
              <a:solidFill>
                <a:srgbClr val="303030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506418" cy="240731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028700" y="1028700"/>
            <a:ext cx="16230600" cy="1564705"/>
            <a:chOff x="0" y="0"/>
            <a:chExt cx="4274726" cy="41210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274726" cy="412103"/>
            </a:xfrm>
            <a:custGeom>
              <a:avLst/>
              <a:gdLst/>
              <a:ahLst/>
              <a:cxnLst/>
              <a:rect r="r" b="b" t="t" l="l"/>
              <a:pathLst>
                <a:path h="412103" w="4274726">
                  <a:moveTo>
                    <a:pt x="17172" y="0"/>
                  </a:moveTo>
                  <a:lnTo>
                    <a:pt x="4257554" y="0"/>
                  </a:lnTo>
                  <a:cubicBezTo>
                    <a:pt x="4267038" y="0"/>
                    <a:pt x="4274726" y="7688"/>
                    <a:pt x="4274726" y="17172"/>
                  </a:cubicBezTo>
                  <a:lnTo>
                    <a:pt x="4274726" y="394932"/>
                  </a:lnTo>
                  <a:cubicBezTo>
                    <a:pt x="4274726" y="404415"/>
                    <a:pt x="4267038" y="412103"/>
                    <a:pt x="4257554" y="412103"/>
                  </a:cubicBezTo>
                  <a:lnTo>
                    <a:pt x="17172" y="412103"/>
                  </a:lnTo>
                  <a:cubicBezTo>
                    <a:pt x="7688" y="412103"/>
                    <a:pt x="0" y="404415"/>
                    <a:pt x="0" y="394932"/>
                  </a:cubicBezTo>
                  <a:lnTo>
                    <a:pt x="0" y="17172"/>
                  </a:lnTo>
                  <a:cubicBezTo>
                    <a:pt x="0" y="7688"/>
                    <a:pt x="7688" y="0"/>
                    <a:pt x="17172" y="0"/>
                  </a:cubicBezTo>
                  <a:close/>
                </a:path>
              </a:pathLst>
            </a:custGeom>
            <a:solidFill>
              <a:srgbClr val="FFE6A6"/>
            </a:solidFill>
            <a:ln w="47625" cap="rnd">
              <a:solidFill>
                <a:srgbClr val="303030"/>
              </a:solidFill>
              <a:prstDash val="solid"/>
              <a:round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4274726" cy="45020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2556030" y="2844751"/>
            <a:ext cx="13175940" cy="1621842"/>
            <a:chOff x="0" y="0"/>
            <a:chExt cx="17567920" cy="2162456"/>
          </a:xfrm>
        </p:grpSpPr>
        <p:grpSp>
          <p:nvGrpSpPr>
            <p:cNvPr name="Group 9" id="9"/>
            <p:cNvGrpSpPr/>
            <p:nvPr/>
          </p:nvGrpSpPr>
          <p:grpSpPr>
            <a:xfrm rot="0">
              <a:off x="0" y="0"/>
              <a:ext cx="17567920" cy="2162456"/>
              <a:chOff x="0" y="0"/>
              <a:chExt cx="3470206" cy="427152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3470206" cy="427152"/>
              </a:xfrm>
              <a:custGeom>
                <a:avLst/>
                <a:gdLst/>
                <a:ahLst/>
                <a:cxnLst/>
                <a:rect r="r" b="b" t="t" l="l"/>
                <a:pathLst>
                  <a:path h="427152" w="3470206">
                    <a:moveTo>
                      <a:pt x="21153" y="0"/>
                    </a:moveTo>
                    <a:lnTo>
                      <a:pt x="3449053" y="0"/>
                    </a:lnTo>
                    <a:cubicBezTo>
                      <a:pt x="3460736" y="0"/>
                      <a:pt x="3470206" y="9470"/>
                      <a:pt x="3470206" y="21153"/>
                    </a:cubicBezTo>
                    <a:lnTo>
                      <a:pt x="3470206" y="405999"/>
                    </a:lnTo>
                    <a:cubicBezTo>
                      <a:pt x="3470206" y="417681"/>
                      <a:pt x="3460736" y="427152"/>
                      <a:pt x="3449053" y="427152"/>
                    </a:cubicBezTo>
                    <a:lnTo>
                      <a:pt x="21153" y="427152"/>
                    </a:lnTo>
                    <a:cubicBezTo>
                      <a:pt x="9470" y="427152"/>
                      <a:pt x="0" y="417681"/>
                      <a:pt x="0" y="405999"/>
                    </a:cubicBezTo>
                    <a:lnTo>
                      <a:pt x="0" y="21153"/>
                    </a:lnTo>
                    <a:cubicBezTo>
                      <a:pt x="0" y="9470"/>
                      <a:pt x="9470" y="0"/>
                      <a:pt x="211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47625" cap="rnd">
                <a:solidFill>
                  <a:srgbClr val="303030"/>
                </a:solidFill>
                <a:prstDash val="solid"/>
                <a:round/>
              </a:ln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-38100"/>
                <a:ext cx="3470206" cy="46525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12" id="12"/>
            <p:cNvSpPr txBox="true"/>
            <p:nvPr/>
          </p:nvSpPr>
          <p:spPr>
            <a:xfrm rot="0">
              <a:off x="0" y="184316"/>
              <a:ext cx="17306594" cy="17462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242"/>
                </a:lnSpc>
              </a:pPr>
              <a:r>
                <a:rPr lang="en-US" sz="4032">
                  <a:solidFill>
                    <a:srgbClr val="303030"/>
                  </a:solidFill>
                  <a:latin typeface="Aristotelica Pro"/>
                  <a:ea typeface="Aristotelica Pro"/>
                  <a:cs typeface="Aristotelica Pro"/>
                  <a:sym typeface="Aristotelica Pro"/>
                </a:rPr>
                <a:t>Light moves at different speeds in different materials. </a:t>
              </a:r>
            </a:p>
            <a:p>
              <a:pPr algn="ctr">
                <a:lnSpc>
                  <a:spcPts val="5242"/>
                </a:lnSpc>
              </a:pPr>
              <a:r>
                <a:rPr lang="en-US" sz="4032">
                  <a:solidFill>
                    <a:srgbClr val="303030"/>
                  </a:solidFill>
                  <a:latin typeface="Aristotelica Pro"/>
                  <a:ea typeface="Aristotelica Pro"/>
                  <a:cs typeface="Aristotelica Pro"/>
                  <a:sym typeface="Aristotelica Pro"/>
                </a:rPr>
                <a:t>It slows down in water.</a:t>
              </a: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1556268" y="4895218"/>
            <a:ext cx="1999523" cy="1905000"/>
          </a:xfrm>
          <a:custGeom>
            <a:avLst/>
            <a:gdLst/>
            <a:ahLst/>
            <a:cxnLst/>
            <a:rect r="r" b="b" t="t" l="l"/>
            <a:pathLst>
              <a:path h="1905000" w="1999523">
                <a:moveTo>
                  <a:pt x="0" y="0"/>
                </a:moveTo>
                <a:lnTo>
                  <a:pt x="1999523" y="0"/>
                </a:lnTo>
                <a:lnTo>
                  <a:pt x="1999523" y="1905000"/>
                </a:lnTo>
                <a:lnTo>
                  <a:pt x="0" y="1905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4994344" y="4895218"/>
            <a:ext cx="2015359" cy="1912759"/>
          </a:xfrm>
          <a:custGeom>
            <a:avLst/>
            <a:gdLst/>
            <a:ahLst/>
            <a:cxnLst/>
            <a:rect r="r" b="b" t="t" l="l"/>
            <a:pathLst>
              <a:path h="1912759" w="2015359">
                <a:moveTo>
                  <a:pt x="0" y="0"/>
                </a:moveTo>
                <a:lnTo>
                  <a:pt x="2015359" y="0"/>
                </a:lnTo>
                <a:lnTo>
                  <a:pt x="2015359" y="1912758"/>
                </a:lnTo>
                <a:lnTo>
                  <a:pt x="0" y="19127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8614676" y="4902976"/>
            <a:ext cx="1999523" cy="1905000"/>
          </a:xfrm>
          <a:custGeom>
            <a:avLst/>
            <a:gdLst/>
            <a:ahLst/>
            <a:cxnLst/>
            <a:rect r="r" b="b" t="t" l="l"/>
            <a:pathLst>
              <a:path h="1905000" w="1999523">
                <a:moveTo>
                  <a:pt x="0" y="0"/>
                </a:moveTo>
                <a:lnTo>
                  <a:pt x="1999523" y="0"/>
                </a:lnTo>
                <a:lnTo>
                  <a:pt x="1999523" y="1905000"/>
                </a:lnTo>
                <a:lnTo>
                  <a:pt x="0" y="19050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2412244" y="4902976"/>
            <a:ext cx="4646490" cy="2311803"/>
          </a:xfrm>
          <a:custGeom>
            <a:avLst/>
            <a:gdLst/>
            <a:ahLst/>
            <a:cxnLst/>
            <a:rect r="r" b="b" t="t" l="l"/>
            <a:pathLst>
              <a:path h="2311803" w="4646490">
                <a:moveTo>
                  <a:pt x="0" y="0"/>
                </a:moveTo>
                <a:lnTo>
                  <a:pt x="4646490" y="0"/>
                </a:lnTo>
                <a:lnTo>
                  <a:pt x="4646490" y="2311804"/>
                </a:lnTo>
                <a:lnTo>
                  <a:pt x="0" y="231180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20543" t="-161458" r="-158467" b="-158933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1229266" y="1265511"/>
            <a:ext cx="15829468" cy="11516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98"/>
              </a:lnSpc>
            </a:pPr>
            <a:r>
              <a:rPr lang="en-US" sz="7498" spc="149">
                <a:solidFill>
                  <a:srgbClr val="303030"/>
                </a:solidFill>
                <a:latin typeface="Funtastic"/>
                <a:ea typeface="Funtastic"/>
                <a:cs typeface="Funtastic"/>
                <a:sym typeface="Funtastic"/>
              </a:rPr>
              <a:t>WHY DOES LIGHT BEND?</a:t>
            </a:r>
          </a:p>
        </p:txBody>
      </p:sp>
      <p:grpSp>
        <p:nvGrpSpPr>
          <p:cNvPr name="Group 18" id="18"/>
          <p:cNvGrpSpPr/>
          <p:nvPr/>
        </p:nvGrpSpPr>
        <p:grpSpPr>
          <a:xfrm rot="0">
            <a:off x="1743646" y="7047868"/>
            <a:ext cx="1624767" cy="494182"/>
            <a:chOff x="0" y="0"/>
            <a:chExt cx="427922" cy="130155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427922" cy="130155"/>
            </a:xfrm>
            <a:custGeom>
              <a:avLst/>
              <a:gdLst/>
              <a:ahLst/>
              <a:cxnLst/>
              <a:rect r="r" b="b" t="t" l="l"/>
              <a:pathLst>
                <a:path h="130155" w="427922">
                  <a:moveTo>
                    <a:pt x="0" y="0"/>
                  </a:moveTo>
                  <a:lnTo>
                    <a:pt x="427922" y="0"/>
                  </a:lnTo>
                  <a:lnTo>
                    <a:pt x="427922" y="130155"/>
                  </a:lnTo>
                  <a:lnTo>
                    <a:pt x="0" y="130155"/>
                  </a:lnTo>
                  <a:close/>
                </a:path>
              </a:pathLst>
            </a:custGeom>
            <a:solidFill>
              <a:srgbClr val="FF66C4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20" id="20"/>
            <p:cNvSpPr txBox="true"/>
            <p:nvPr/>
          </p:nvSpPr>
          <p:spPr>
            <a:xfrm>
              <a:off x="0" y="-76200"/>
              <a:ext cx="427922" cy="2063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77"/>
                </a:lnSpc>
              </a:pPr>
              <a:r>
                <a:rPr lang="en-US" b="true" sz="1899">
                  <a:solidFill>
                    <a:srgbClr val="000000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solid</a:t>
              </a: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5183159" y="7043925"/>
            <a:ext cx="1637729" cy="498125"/>
            <a:chOff x="0" y="0"/>
            <a:chExt cx="431336" cy="131193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431336" cy="131193"/>
            </a:xfrm>
            <a:custGeom>
              <a:avLst/>
              <a:gdLst/>
              <a:ahLst/>
              <a:cxnLst/>
              <a:rect r="r" b="b" t="t" l="l"/>
              <a:pathLst>
                <a:path h="131193" w="431336">
                  <a:moveTo>
                    <a:pt x="0" y="0"/>
                  </a:moveTo>
                  <a:lnTo>
                    <a:pt x="431336" y="0"/>
                  </a:lnTo>
                  <a:lnTo>
                    <a:pt x="431336" y="131193"/>
                  </a:lnTo>
                  <a:lnTo>
                    <a:pt x="0" y="131193"/>
                  </a:lnTo>
                  <a:close/>
                </a:path>
              </a:pathLst>
            </a:custGeom>
            <a:solidFill>
              <a:srgbClr val="C1FF72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23" id="23"/>
            <p:cNvSpPr txBox="true"/>
            <p:nvPr/>
          </p:nvSpPr>
          <p:spPr>
            <a:xfrm>
              <a:off x="0" y="-76200"/>
              <a:ext cx="431336" cy="2073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77"/>
                </a:lnSpc>
              </a:pPr>
              <a:r>
                <a:rPr lang="en-US" b="true" sz="1899">
                  <a:solidFill>
                    <a:srgbClr val="000000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liquid</a:t>
              </a: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8762334" y="7043925"/>
            <a:ext cx="1708465" cy="494182"/>
            <a:chOff x="0" y="0"/>
            <a:chExt cx="449966" cy="130155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449966" cy="130155"/>
            </a:xfrm>
            <a:custGeom>
              <a:avLst/>
              <a:gdLst/>
              <a:ahLst/>
              <a:cxnLst/>
              <a:rect r="r" b="b" t="t" l="l"/>
              <a:pathLst>
                <a:path h="130155" w="449966">
                  <a:moveTo>
                    <a:pt x="0" y="0"/>
                  </a:moveTo>
                  <a:lnTo>
                    <a:pt x="449966" y="0"/>
                  </a:lnTo>
                  <a:lnTo>
                    <a:pt x="449966" y="130155"/>
                  </a:lnTo>
                  <a:lnTo>
                    <a:pt x="0" y="130155"/>
                  </a:lnTo>
                  <a:close/>
                </a:path>
              </a:pathLst>
            </a:custGeom>
            <a:solidFill>
              <a:srgbClr val="9BFB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26" id="26"/>
            <p:cNvSpPr txBox="true"/>
            <p:nvPr/>
          </p:nvSpPr>
          <p:spPr>
            <a:xfrm>
              <a:off x="0" y="-76200"/>
              <a:ext cx="449966" cy="2063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77"/>
                </a:lnSpc>
              </a:pPr>
              <a:r>
                <a:rPr lang="en-US" b="true" sz="1899">
                  <a:solidFill>
                    <a:srgbClr val="000000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gas</a:t>
              </a: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1229266" y="7780175"/>
            <a:ext cx="10745956" cy="1795069"/>
            <a:chOff x="0" y="0"/>
            <a:chExt cx="2830211" cy="472775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2830211" cy="472775"/>
            </a:xfrm>
            <a:custGeom>
              <a:avLst/>
              <a:gdLst/>
              <a:ahLst/>
              <a:cxnLst/>
              <a:rect r="r" b="b" t="t" l="l"/>
              <a:pathLst>
                <a:path h="472775" w="2830211">
                  <a:moveTo>
                    <a:pt x="0" y="0"/>
                  </a:moveTo>
                  <a:lnTo>
                    <a:pt x="2830211" y="0"/>
                  </a:lnTo>
                  <a:lnTo>
                    <a:pt x="2830211" y="472775"/>
                  </a:lnTo>
                  <a:lnTo>
                    <a:pt x="0" y="47277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29" id="29"/>
            <p:cNvSpPr txBox="true"/>
            <p:nvPr/>
          </p:nvSpPr>
          <p:spPr>
            <a:xfrm>
              <a:off x="0" y="-123825"/>
              <a:ext cx="2830211" cy="59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>
                <a:lnSpc>
                  <a:spcPts val="4535"/>
                </a:lnSpc>
              </a:pPr>
              <a:r>
                <a:rPr lang="en-US" sz="2799" b="true">
                  <a:solidFill>
                    <a:srgbClr val="000000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Gas - </a:t>
              </a:r>
              <a:r>
                <a:rPr lang="en-US" sz="2799">
                  <a:solidFill>
                    <a:srgbClr val="000000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particles are spread out, allowing light to move quickly</a:t>
              </a:r>
            </a:p>
            <a:p>
              <a:pPr algn="l">
                <a:lnSpc>
                  <a:spcPts val="4535"/>
                </a:lnSpc>
              </a:pPr>
              <a:r>
                <a:rPr lang="en-US" sz="2799" b="true">
                  <a:solidFill>
                    <a:srgbClr val="000000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Liquid - </a:t>
              </a:r>
              <a:r>
                <a:rPr lang="en-US" sz="2799">
                  <a:solidFill>
                    <a:srgbClr val="000000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Particles are closer together, so light slows down a bit.</a:t>
              </a:r>
            </a:p>
            <a:p>
              <a:pPr algn="l">
                <a:lnSpc>
                  <a:spcPts val="4535"/>
                </a:lnSpc>
              </a:pPr>
              <a:r>
                <a:rPr lang="en-US" sz="2799" b="true">
                  <a:solidFill>
                    <a:srgbClr val="000000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Solid:</a:t>
              </a:r>
              <a:r>
                <a:rPr lang="en-US" sz="2799">
                  <a:solidFill>
                    <a:srgbClr val="000000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- Tightly packed particles so light slows down a lot.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436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88848" y="645698"/>
            <a:ext cx="17110305" cy="8995604"/>
            <a:chOff x="0" y="0"/>
            <a:chExt cx="4506418" cy="236921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506418" cy="2369213"/>
            </a:xfrm>
            <a:custGeom>
              <a:avLst/>
              <a:gdLst/>
              <a:ahLst/>
              <a:cxnLst/>
              <a:rect r="r" b="b" t="t" l="l"/>
              <a:pathLst>
                <a:path h="2369213" w="4506418">
                  <a:moveTo>
                    <a:pt x="16289" y="0"/>
                  </a:moveTo>
                  <a:lnTo>
                    <a:pt x="4490129" y="0"/>
                  </a:lnTo>
                  <a:cubicBezTo>
                    <a:pt x="4499125" y="0"/>
                    <a:pt x="4506418" y="7293"/>
                    <a:pt x="4506418" y="16289"/>
                  </a:cubicBezTo>
                  <a:lnTo>
                    <a:pt x="4506418" y="2352924"/>
                  </a:lnTo>
                  <a:cubicBezTo>
                    <a:pt x="4506418" y="2361920"/>
                    <a:pt x="4499125" y="2369213"/>
                    <a:pt x="4490129" y="2369213"/>
                  </a:cubicBezTo>
                  <a:lnTo>
                    <a:pt x="16289" y="2369213"/>
                  </a:lnTo>
                  <a:cubicBezTo>
                    <a:pt x="7293" y="2369213"/>
                    <a:pt x="0" y="2361920"/>
                    <a:pt x="0" y="2352924"/>
                  </a:cubicBezTo>
                  <a:lnTo>
                    <a:pt x="0" y="16289"/>
                  </a:lnTo>
                  <a:cubicBezTo>
                    <a:pt x="0" y="7293"/>
                    <a:pt x="7293" y="0"/>
                    <a:pt x="16289" y="0"/>
                  </a:cubicBezTo>
                  <a:close/>
                </a:path>
              </a:pathLst>
            </a:custGeom>
            <a:solidFill>
              <a:srgbClr val="90CBF9"/>
            </a:solidFill>
            <a:ln w="47625" cap="rnd">
              <a:solidFill>
                <a:srgbClr val="303030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506418" cy="240731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028700" y="1028700"/>
            <a:ext cx="16230600" cy="1564705"/>
            <a:chOff x="0" y="0"/>
            <a:chExt cx="4274726" cy="41210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274726" cy="412103"/>
            </a:xfrm>
            <a:custGeom>
              <a:avLst/>
              <a:gdLst/>
              <a:ahLst/>
              <a:cxnLst/>
              <a:rect r="r" b="b" t="t" l="l"/>
              <a:pathLst>
                <a:path h="412103" w="4274726">
                  <a:moveTo>
                    <a:pt x="17172" y="0"/>
                  </a:moveTo>
                  <a:lnTo>
                    <a:pt x="4257554" y="0"/>
                  </a:lnTo>
                  <a:cubicBezTo>
                    <a:pt x="4267038" y="0"/>
                    <a:pt x="4274726" y="7688"/>
                    <a:pt x="4274726" y="17172"/>
                  </a:cubicBezTo>
                  <a:lnTo>
                    <a:pt x="4274726" y="394932"/>
                  </a:lnTo>
                  <a:cubicBezTo>
                    <a:pt x="4274726" y="404415"/>
                    <a:pt x="4267038" y="412103"/>
                    <a:pt x="4257554" y="412103"/>
                  </a:cubicBezTo>
                  <a:lnTo>
                    <a:pt x="17172" y="412103"/>
                  </a:lnTo>
                  <a:cubicBezTo>
                    <a:pt x="7688" y="412103"/>
                    <a:pt x="0" y="404415"/>
                    <a:pt x="0" y="394932"/>
                  </a:cubicBezTo>
                  <a:lnTo>
                    <a:pt x="0" y="17172"/>
                  </a:lnTo>
                  <a:cubicBezTo>
                    <a:pt x="0" y="7688"/>
                    <a:pt x="7688" y="0"/>
                    <a:pt x="17172" y="0"/>
                  </a:cubicBezTo>
                  <a:close/>
                </a:path>
              </a:pathLst>
            </a:custGeom>
            <a:solidFill>
              <a:srgbClr val="FFE6A6"/>
            </a:solidFill>
            <a:ln w="47625" cap="rnd">
              <a:solidFill>
                <a:srgbClr val="303030"/>
              </a:solidFill>
              <a:prstDash val="solid"/>
              <a:round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4274726" cy="45020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229266" y="4742064"/>
            <a:ext cx="2683865" cy="2284640"/>
          </a:xfrm>
          <a:custGeom>
            <a:avLst/>
            <a:gdLst/>
            <a:ahLst/>
            <a:cxnLst/>
            <a:rect r="r" b="b" t="t" l="l"/>
            <a:pathLst>
              <a:path h="2284640" w="2683865">
                <a:moveTo>
                  <a:pt x="0" y="0"/>
                </a:moveTo>
                <a:lnTo>
                  <a:pt x="2683865" y="0"/>
                </a:lnTo>
                <a:lnTo>
                  <a:pt x="2683865" y="2284640"/>
                </a:lnTo>
                <a:lnTo>
                  <a:pt x="0" y="22846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true" flipV="false" rot="0">
            <a:off x="3913131" y="2814082"/>
            <a:ext cx="4640093" cy="2656453"/>
          </a:xfrm>
          <a:custGeom>
            <a:avLst/>
            <a:gdLst/>
            <a:ahLst/>
            <a:cxnLst/>
            <a:rect r="r" b="b" t="t" l="l"/>
            <a:pathLst>
              <a:path h="2656453" w="4640093">
                <a:moveTo>
                  <a:pt x="4640093" y="0"/>
                </a:moveTo>
                <a:lnTo>
                  <a:pt x="0" y="0"/>
                </a:lnTo>
                <a:lnTo>
                  <a:pt x="0" y="2656453"/>
                </a:lnTo>
                <a:lnTo>
                  <a:pt x="4640093" y="2656453"/>
                </a:lnTo>
                <a:lnTo>
                  <a:pt x="464009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0338228" y="2901342"/>
            <a:ext cx="4767719" cy="6356958"/>
          </a:xfrm>
          <a:custGeom>
            <a:avLst/>
            <a:gdLst/>
            <a:ahLst/>
            <a:cxnLst/>
            <a:rect r="r" b="b" t="t" l="l"/>
            <a:pathLst>
              <a:path h="6356958" w="4767719">
                <a:moveTo>
                  <a:pt x="0" y="0"/>
                </a:moveTo>
                <a:lnTo>
                  <a:pt x="4767718" y="0"/>
                </a:lnTo>
                <a:lnTo>
                  <a:pt x="4767718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229266" y="1275036"/>
            <a:ext cx="16030034" cy="10336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86"/>
              </a:lnSpc>
            </a:pPr>
            <a:r>
              <a:rPr lang="en-US" sz="6786" spc="135">
                <a:solidFill>
                  <a:srgbClr val="303030"/>
                </a:solidFill>
                <a:latin typeface="Funtastic"/>
                <a:ea typeface="Funtastic"/>
                <a:cs typeface="Funtastic"/>
                <a:sym typeface="Funtastic"/>
              </a:rPr>
              <a:t>REAL-LIFE EXAMPLE: SWIMMING POOL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4229868" y="3287720"/>
            <a:ext cx="4006620" cy="12861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62"/>
              </a:lnSpc>
              <a:spcBef>
                <a:spcPct val="0"/>
              </a:spcBef>
            </a:pPr>
            <a:r>
              <a:rPr lang="en-US" b="true" sz="2137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Ever noticed how people’s legs look weird underwater? That’s refraction!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436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77168" y="415529"/>
            <a:ext cx="17110305" cy="8995604"/>
            <a:chOff x="0" y="0"/>
            <a:chExt cx="4506418" cy="236921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506418" cy="2369213"/>
            </a:xfrm>
            <a:custGeom>
              <a:avLst/>
              <a:gdLst/>
              <a:ahLst/>
              <a:cxnLst/>
              <a:rect r="r" b="b" t="t" l="l"/>
              <a:pathLst>
                <a:path h="2369213" w="4506418">
                  <a:moveTo>
                    <a:pt x="16289" y="0"/>
                  </a:moveTo>
                  <a:lnTo>
                    <a:pt x="4490129" y="0"/>
                  </a:lnTo>
                  <a:cubicBezTo>
                    <a:pt x="4499125" y="0"/>
                    <a:pt x="4506418" y="7293"/>
                    <a:pt x="4506418" y="16289"/>
                  </a:cubicBezTo>
                  <a:lnTo>
                    <a:pt x="4506418" y="2352924"/>
                  </a:lnTo>
                  <a:cubicBezTo>
                    <a:pt x="4506418" y="2361920"/>
                    <a:pt x="4499125" y="2369213"/>
                    <a:pt x="4490129" y="2369213"/>
                  </a:cubicBezTo>
                  <a:lnTo>
                    <a:pt x="16289" y="2369213"/>
                  </a:lnTo>
                  <a:cubicBezTo>
                    <a:pt x="7293" y="2369213"/>
                    <a:pt x="0" y="2361920"/>
                    <a:pt x="0" y="2352924"/>
                  </a:cubicBezTo>
                  <a:lnTo>
                    <a:pt x="0" y="16289"/>
                  </a:lnTo>
                  <a:cubicBezTo>
                    <a:pt x="0" y="7293"/>
                    <a:pt x="7293" y="0"/>
                    <a:pt x="16289" y="0"/>
                  </a:cubicBezTo>
                  <a:close/>
                </a:path>
              </a:pathLst>
            </a:custGeom>
            <a:solidFill>
              <a:srgbClr val="90CBF9"/>
            </a:solidFill>
            <a:ln w="47625" cap="rnd">
              <a:solidFill>
                <a:srgbClr val="303030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506418" cy="240731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028700" y="1028700"/>
            <a:ext cx="16230600" cy="1564705"/>
            <a:chOff x="0" y="0"/>
            <a:chExt cx="4274726" cy="41210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274726" cy="412103"/>
            </a:xfrm>
            <a:custGeom>
              <a:avLst/>
              <a:gdLst/>
              <a:ahLst/>
              <a:cxnLst/>
              <a:rect r="r" b="b" t="t" l="l"/>
              <a:pathLst>
                <a:path h="412103" w="4274726">
                  <a:moveTo>
                    <a:pt x="17172" y="0"/>
                  </a:moveTo>
                  <a:lnTo>
                    <a:pt x="4257554" y="0"/>
                  </a:lnTo>
                  <a:cubicBezTo>
                    <a:pt x="4267038" y="0"/>
                    <a:pt x="4274726" y="7688"/>
                    <a:pt x="4274726" y="17172"/>
                  </a:cubicBezTo>
                  <a:lnTo>
                    <a:pt x="4274726" y="394932"/>
                  </a:lnTo>
                  <a:cubicBezTo>
                    <a:pt x="4274726" y="404415"/>
                    <a:pt x="4267038" y="412103"/>
                    <a:pt x="4257554" y="412103"/>
                  </a:cubicBezTo>
                  <a:lnTo>
                    <a:pt x="17172" y="412103"/>
                  </a:lnTo>
                  <a:cubicBezTo>
                    <a:pt x="7688" y="412103"/>
                    <a:pt x="0" y="404415"/>
                    <a:pt x="0" y="394932"/>
                  </a:cubicBezTo>
                  <a:lnTo>
                    <a:pt x="0" y="17172"/>
                  </a:lnTo>
                  <a:cubicBezTo>
                    <a:pt x="0" y="7688"/>
                    <a:pt x="7688" y="0"/>
                    <a:pt x="17172" y="0"/>
                  </a:cubicBezTo>
                  <a:close/>
                </a:path>
              </a:pathLst>
            </a:custGeom>
            <a:solidFill>
              <a:srgbClr val="FFE6A6"/>
            </a:solidFill>
            <a:ln w="47625" cap="rnd">
              <a:solidFill>
                <a:srgbClr val="303030"/>
              </a:solidFill>
              <a:prstDash val="solid"/>
              <a:round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4274726" cy="45020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6482182" y="3412750"/>
            <a:ext cx="10482841" cy="5204949"/>
            <a:chOff x="0" y="0"/>
            <a:chExt cx="13977121" cy="6939933"/>
          </a:xfrm>
        </p:grpSpPr>
        <p:grpSp>
          <p:nvGrpSpPr>
            <p:cNvPr name="Group 9" id="9"/>
            <p:cNvGrpSpPr/>
            <p:nvPr/>
          </p:nvGrpSpPr>
          <p:grpSpPr>
            <a:xfrm rot="0">
              <a:off x="0" y="0"/>
              <a:ext cx="13977121" cy="6939933"/>
              <a:chOff x="0" y="0"/>
              <a:chExt cx="1914654" cy="950666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1914654" cy="950666"/>
              </a:xfrm>
              <a:custGeom>
                <a:avLst/>
                <a:gdLst/>
                <a:ahLst/>
                <a:cxnLst/>
                <a:rect r="r" b="b" t="t" l="l"/>
                <a:pathLst>
                  <a:path h="950666" w="1914654">
                    <a:moveTo>
                      <a:pt x="38338" y="0"/>
                    </a:moveTo>
                    <a:lnTo>
                      <a:pt x="1876316" y="0"/>
                    </a:lnTo>
                    <a:cubicBezTo>
                      <a:pt x="1897489" y="0"/>
                      <a:pt x="1914654" y="17165"/>
                      <a:pt x="1914654" y="38338"/>
                    </a:cubicBezTo>
                    <a:lnTo>
                      <a:pt x="1914654" y="912327"/>
                    </a:lnTo>
                    <a:cubicBezTo>
                      <a:pt x="1914654" y="922495"/>
                      <a:pt x="1910615" y="932247"/>
                      <a:pt x="1903425" y="939437"/>
                    </a:cubicBezTo>
                    <a:cubicBezTo>
                      <a:pt x="1896235" y="946627"/>
                      <a:pt x="1886484" y="950666"/>
                      <a:pt x="1876316" y="950666"/>
                    </a:cubicBezTo>
                    <a:lnTo>
                      <a:pt x="38338" y="950666"/>
                    </a:lnTo>
                    <a:cubicBezTo>
                      <a:pt x="28170" y="950666"/>
                      <a:pt x="18419" y="946627"/>
                      <a:pt x="11229" y="939437"/>
                    </a:cubicBezTo>
                    <a:cubicBezTo>
                      <a:pt x="4039" y="932247"/>
                      <a:pt x="0" y="922495"/>
                      <a:pt x="0" y="912327"/>
                    </a:cubicBezTo>
                    <a:lnTo>
                      <a:pt x="0" y="38338"/>
                    </a:lnTo>
                    <a:cubicBezTo>
                      <a:pt x="0" y="28170"/>
                      <a:pt x="4039" y="18419"/>
                      <a:pt x="11229" y="11229"/>
                    </a:cubicBezTo>
                    <a:cubicBezTo>
                      <a:pt x="18419" y="4039"/>
                      <a:pt x="28170" y="0"/>
                      <a:pt x="383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47625" cap="rnd">
                <a:solidFill>
                  <a:srgbClr val="303030"/>
                </a:solidFill>
                <a:prstDash val="solid"/>
                <a:round/>
              </a:ln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-38100"/>
                <a:ext cx="1914654" cy="988766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12" id="12"/>
            <p:cNvSpPr txBox="true"/>
            <p:nvPr/>
          </p:nvSpPr>
          <p:spPr>
            <a:xfrm rot="0">
              <a:off x="0" y="267781"/>
              <a:ext cx="13769209" cy="633769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559"/>
                </a:lnSpc>
              </a:pPr>
              <a:r>
                <a:rPr lang="en-US" sz="5814">
                  <a:solidFill>
                    <a:srgbClr val="303030"/>
                  </a:solidFill>
                  <a:latin typeface="Aristotelica Pro"/>
                  <a:ea typeface="Aristotelica Pro"/>
                  <a:cs typeface="Aristotelica Pro"/>
                  <a:sym typeface="Aristotelica Pro"/>
                </a:rPr>
                <a:t>Draw two arrows on paper </a:t>
              </a:r>
            </a:p>
            <a:p>
              <a:pPr algn="ctr">
                <a:lnSpc>
                  <a:spcPts val="7559"/>
                </a:lnSpc>
              </a:pPr>
              <a:r>
                <a:rPr lang="en-US" sz="5814">
                  <a:solidFill>
                    <a:srgbClr val="303030"/>
                  </a:solidFill>
                  <a:latin typeface="Aristotelica Pro"/>
                  <a:ea typeface="Aristotelica Pro"/>
                  <a:cs typeface="Aristotelica Pro"/>
                  <a:sym typeface="Aristotelica Pro"/>
                </a:rPr>
                <a:t>in same direction,</a:t>
              </a:r>
            </a:p>
            <a:p>
              <a:pPr algn="ctr">
                <a:lnSpc>
                  <a:spcPts val="7559"/>
                </a:lnSpc>
              </a:pPr>
              <a:r>
                <a:rPr lang="en-US" sz="5814">
                  <a:solidFill>
                    <a:srgbClr val="303030"/>
                  </a:solidFill>
                  <a:latin typeface="Aristotelica Pro"/>
                  <a:ea typeface="Aristotelica Pro"/>
                  <a:cs typeface="Aristotelica Pro"/>
                  <a:sym typeface="Aristotelica Pro"/>
                </a:rPr>
                <a:t> place a glass of water in front, and look through it. </a:t>
              </a:r>
            </a:p>
            <a:p>
              <a:pPr algn="ctr">
                <a:lnSpc>
                  <a:spcPts val="7559"/>
                </a:lnSpc>
              </a:pPr>
              <a:r>
                <a:rPr lang="en-US" sz="5814">
                  <a:solidFill>
                    <a:srgbClr val="303030"/>
                  </a:solidFill>
                  <a:latin typeface="Aristotelica Pro"/>
                  <a:ea typeface="Aristotelica Pro"/>
                  <a:cs typeface="Aristotelica Pro"/>
                  <a:sym typeface="Aristotelica Pro"/>
                </a:rPr>
                <a:t>What happens?</a:t>
              </a: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2236098" y="3755684"/>
            <a:ext cx="3353562" cy="4114800"/>
          </a:xfrm>
          <a:custGeom>
            <a:avLst/>
            <a:gdLst/>
            <a:ahLst/>
            <a:cxnLst/>
            <a:rect r="r" b="b" t="t" l="l"/>
            <a:pathLst>
              <a:path h="4114800" w="3353562">
                <a:moveTo>
                  <a:pt x="0" y="0"/>
                </a:moveTo>
                <a:lnTo>
                  <a:pt x="3353562" y="0"/>
                </a:lnTo>
                <a:lnTo>
                  <a:pt x="335356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1322977" y="1344230"/>
            <a:ext cx="15642046" cy="9336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29"/>
              </a:lnSpc>
            </a:pPr>
            <a:r>
              <a:rPr lang="en-US" sz="6129" spc="122">
                <a:solidFill>
                  <a:srgbClr val="303030"/>
                </a:solidFill>
                <a:latin typeface="Funtastic"/>
                <a:ea typeface="Funtastic"/>
                <a:cs typeface="Funtastic"/>
                <a:sym typeface="Funtastic"/>
              </a:rPr>
              <a:t>ANOTHER EXPERIMENT: THE ARROW TRICK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DAGe2E6Ejkc</dc:identifier>
  <dcterms:modified xsi:type="dcterms:W3CDTF">2011-08-01T06:04:30Z</dcterms:modified>
  <cp:revision>1</cp:revision>
  <dc:title>Refraction</dc:title>
</cp:coreProperties>
</file>