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3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 custLinFactNeighborX="17539" custLinFactNeighborY="-1064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378250"/>
          <a:ext cx="11521435" cy="690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7030A0"/>
              </a:solidFill>
            </a:rPr>
            <a:t>Dr Okwudili O. Onwurah</a:t>
          </a:r>
        </a:p>
      </dsp:txBody>
      <dsp:txXfrm>
        <a:off x="0" y="3378250"/>
        <a:ext cx="11521435" cy="690946"/>
      </dsp:txXfrm>
    </dsp:sp>
    <dsp:sp modelId="{50E560F1-A1B3-4C64-B8C9-000AEB7FD047}">
      <dsp:nvSpPr>
        <dsp:cNvPr id="0" name=""/>
        <dsp:cNvSpPr/>
      </dsp:nvSpPr>
      <dsp:spPr>
        <a:xfrm rot="10800000">
          <a:off x="0" y="2840"/>
          <a:ext cx="11521435" cy="34326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Tutor</a:t>
          </a:r>
          <a:r>
            <a:rPr lang="en-US" sz="2500" kern="1200" dirty="0"/>
            <a:t>: </a:t>
          </a:r>
          <a:r>
            <a:rPr lang="en-GB" sz="2500" b="1" kern="1200" dirty="0"/>
            <a:t>Okwudili</a:t>
          </a:r>
          <a:r>
            <a:rPr lang="en-GB" sz="2500" kern="1200" dirty="0"/>
            <a:t> O. ONWURAH, </a:t>
          </a:r>
          <a:r>
            <a:rPr lang="en-GB" sz="2500" b="1" kern="1200" dirty="0"/>
            <a:t>LL.B.</a:t>
          </a:r>
          <a:r>
            <a:rPr lang="en-GB" sz="2500" kern="1200" dirty="0"/>
            <a:t> (Nigeria); </a:t>
          </a:r>
          <a:r>
            <a:rPr lang="en-GB" sz="2500" b="1" kern="1200" dirty="0"/>
            <a:t>BL</a:t>
          </a:r>
          <a:r>
            <a:rPr lang="en-GB" sz="2500" kern="1200" dirty="0"/>
            <a:t> (Abuja, Nigeria); </a:t>
          </a:r>
          <a:r>
            <a:rPr lang="en-GB" sz="2500" b="1" kern="1200" dirty="0"/>
            <a:t>LLM</a:t>
          </a:r>
          <a:r>
            <a:rPr lang="en-GB" sz="2500" kern="1200" dirty="0"/>
            <a:t> (Exeter, UK); </a:t>
          </a:r>
          <a:r>
            <a:rPr lang="en-GB" sz="2500" b="1" kern="1200" dirty="0"/>
            <a:t>LLM</a:t>
          </a:r>
          <a:r>
            <a:rPr lang="en-GB" sz="2500" kern="1200" dirty="0"/>
            <a:t> (Qingdao, PRC); </a:t>
          </a:r>
          <a:r>
            <a:rPr lang="en-GB" sz="2500" b="1" kern="1200" dirty="0"/>
            <a:t>LLM</a:t>
          </a:r>
          <a:r>
            <a:rPr lang="en-GB" sz="2500" kern="1200" dirty="0"/>
            <a:t> (Shanghai, PRC)</a:t>
          </a:r>
          <a:endParaRPr lang="en-US" sz="2500" kern="1200" dirty="0"/>
        </a:p>
      </dsp:txBody>
      <dsp:txXfrm rot="-10800000">
        <a:off x="0" y="2840"/>
        <a:ext cx="11521435" cy="1204855"/>
      </dsp:txXfrm>
    </dsp:sp>
    <dsp:sp modelId="{776488E1-41F0-4B79-AF8B-E69517EDFD16}">
      <dsp:nvSpPr>
        <dsp:cNvPr id="0" name=""/>
        <dsp:cNvSpPr/>
      </dsp:nvSpPr>
      <dsp:spPr>
        <a:xfrm>
          <a:off x="0" y="1034225"/>
          <a:ext cx="11521435" cy="13732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PhD in Law (Hong Kong)</a:t>
          </a:r>
          <a:br>
            <a:rPr lang="en-US" sz="4800" kern="1200" dirty="0"/>
          </a:br>
          <a:endParaRPr lang="en-US" sz="4800" kern="1200" dirty="0"/>
        </a:p>
      </dsp:txBody>
      <dsp:txXfrm>
        <a:off x="0" y="1034225"/>
        <a:ext cx="11521435" cy="137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F1E78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845F-89B8-426F-A7CE-6A86FFB65293}" type="datetime1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8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82A3-7B3F-4483-A81F-57EDB15FADA7}" type="datetime1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50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7C24-A1E2-44ED-9AEC-F82965804F42}" type="datetime1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C6A2-508E-417D-A65E-19866EEC2945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4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9343-932B-4B39-A4F9-65D2F9EF04ED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9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2C49-F232-426B-B556-924B488CDCCE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8D3-47D7-439F-872A-DAE17BE88DA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10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EF8-A388-498C-931A-5E8B45B9C73A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285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7731-A5D6-45B7-B50F-70BD8A77E514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68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500-D394-4EB6-967B-A58FB2FFB14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67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F1E78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2B87-7EB5-46C8-B88C-50EC63B7CB2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55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F2D-FED3-4993-BF2A-C99417DAEFC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05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0F08-7EB3-4601-83E3-1FACD753EA8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2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F1E78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F1E78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1B1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A8476EFB-4B01-4EA6-B0D4-FFE443BA177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35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769E-EAD6-49BB-84EA-F56167DA96CD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5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BFE-7690-4479-971C-751CB5A923E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55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6D8-2810-4DDF-A91B-36D9056DA71B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1B1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304" y="679450"/>
            <a:ext cx="13067791" cy="141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F1E78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29927" y="3137916"/>
            <a:ext cx="7658734" cy="3703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717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037161-A336-493F-97B8-2768EBE8F59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246334"/>
            <a:ext cx="13558470" cy="29785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  <a:t>Nuisance in the Digital Age: </a:t>
            </a:r>
            <a:b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</a:br>
            <a: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  <a:t>Noise, Light, and Electronic Interference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3313568"/>
          <a:ext cx="11521435" cy="409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71A57A1F-FA3A-4FA6-ACC6-767CFD9062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325" rIns="0" bIns="0" rtlCol="0">
            <a:spAutoFit/>
          </a:bodyPr>
          <a:lstStyle/>
          <a:p>
            <a:pPr marL="5499100">
              <a:lnSpc>
                <a:spcPct val="100000"/>
              </a:lnSpc>
              <a:spcBef>
                <a:spcPts val="105"/>
              </a:spcBef>
            </a:pPr>
            <a:r>
              <a:rPr spc="320" dirty="0"/>
              <a:t>Case</a:t>
            </a:r>
            <a:r>
              <a:rPr spc="-25" dirty="0"/>
              <a:t> </a:t>
            </a:r>
            <a:r>
              <a:rPr spc="135" dirty="0"/>
              <a:t>Study:</a:t>
            </a:r>
            <a:r>
              <a:rPr spc="15" dirty="0"/>
              <a:t> </a:t>
            </a:r>
            <a:r>
              <a:rPr spc="110" dirty="0"/>
              <a:t>Light</a:t>
            </a:r>
            <a:r>
              <a:rPr dirty="0"/>
              <a:t> </a:t>
            </a:r>
            <a:r>
              <a:rPr spc="125" dirty="0"/>
              <a:t>Pollution</a:t>
            </a:r>
          </a:p>
        </p:txBody>
      </p:sp>
      <p:sp>
        <p:nvSpPr>
          <p:cNvPr id="4" name="object 4"/>
          <p:cNvSpPr/>
          <p:nvPr/>
        </p:nvSpPr>
        <p:spPr>
          <a:xfrm>
            <a:off x="6280403" y="2493264"/>
            <a:ext cx="3665220" cy="2395855"/>
          </a:xfrm>
          <a:custGeom>
            <a:avLst/>
            <a:gdLst/>
            <a:ahLst/>
            <a:cxnLst/>
            <a:rect l="l" t="t" r="r" b="b"/>
            <a:pathLst>
              <a:path w="3665220" h="2395854">
                <a:moveTo>
                  <a:pt x="3631184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2361691"/>
                </a:lnTo>
                <a:lnTo>
                  <a:pt x="2674" y="2374939"/>
                </a:lnTo>
                <a:lnTo>
                  <a:pt x="9969" y="2385758"/>
                </a:lnTo>
                <a:lnTo>
                  <a:pt x="20788" y="2393053"/>
                </a:lnTo>
                <a:lnTo>
                  <a:pt x="34036" y="2395728"/>
                </a:lnTo>
                <a:lnTo>
                  <a:pt x="3631184" y="2395728"/>
                </a:lnTo>
                <a:lnTo>
                  <a:pt x="3644431" y="2393053"/>
                </a:lnTo>
                <a:lnTo>
                  <a:pt x="3655250" y="2385758"/>
                </a:lnTo>
                <a:lnTo>
                  <a:pt x="3662545" y="2374939"/>
                </a:lnTo>
                <a:lnTo>
                  <a:pt x="3665220" y="2361691"/>
                </a:lnTo>
                <a:lnTo>
                  <a:pt x="3665220" y="34036"/>
                </a:lnTo>
                <a:lnTo>
                  <a:pt x="3662545" y="20788"/>
                </a:lnTo>
                <a:lnTo>
                  <a:pt x="3655250" y="9969"/>
                </a:lnTo>
                <a:lnTo>
                  <a:pt x="3644431" y="2674"/>
                </a:lnTo>
                <a:lnTo>
                  <a:pt x="3631184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94779" y="2676296"/>
            <a:ext cx="3151505" cy="196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5120">
              <a:lnSpc>
                <a:spcPct val="105500"/>
              </a:lnSpc>
              <a:spcBef>
                <a:spcPts val="100"/>
              </a:spcBef>
            </a:pPr>
            <a:r>
              <a:rPr sz="2200" spc="90" dirty="0">
                <a:solidFill>
                  <a:srgbClr val="CFCABE"/>
                </a:solidFill>
                <a:latin typeface="Georgia"/>
                <a:cs typeface="Georgia"/>
              </a:rPr>
              <a:t>Case:</a:t>
            </a:r>
            <a:r>
              <a:rPr sz="2200" spc="1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120" dirty="0">
                <a:solidFill>
                  <a:srgbClr val="CFCABE"/>
                </a:solidFill>
                <a:latin typeface="Georgia"/>
                <a:cs typeface="Georgia"/>
              </a:rPr>
              <a:t>Stone</a:t>
            </a:r>
            <a:r>
              <a:rPr sz="220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75" dirty="0">
                <a:solidFill>
                  <a:srgbClr val="CFCABE"/>
                </a:solidFill>
                <a:latin typeface="Georgia"/>
                <a:cs typeface="Georgia"/>
              </a:rPr>
              <a:t>v</a:t>
            </a:r>
            <a:r>
              <a:rPr sz="220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80" dirty="0">
                <a:solidFill>
                  <a:srgbClr val="CFCABE"/>
                </a:solidFill>
                <a:latin typeface="Georgia"/>
                <a:cs typeface="Georgia"/>
              </a:rPr>
              <a:t>Bolton </a:t>
            </a:r>
            <a:r>
              <a:rPr sz="2200" spc="55" dirty="0">
                <a:solidFill>
                  <a:srgbClr val="CFCABE"/>
                </a:solidFill>
                <a:latin typeface="Georgia"/>
                <a:cs typeface="Georgia"/>
              </a:rPr>
              <a:t>[2005]</a:t>
            </a:r>
            <a:r>
              <a:rPr sz="220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165" dirty="0">
                <a:solidFill>
                  <a:srgbClr val="CFCABE"/>
                </a:solidFill>
                <a:latin typeface="Georgia"/>
                <a:cs typeface="Georgia"/>
              </a:rPr>
              <a:t>EWCA</a:t>
            </a:r>
            <a:r>
              <a:rPr sz="2200" spc="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90" dirty="0">
                <a:solidFill>
                  <a:srgbClr val="CFCABE"/>
                </a:solidFill>
                <a:latin typeface="Georgia"/>
                <a:cs typeface="Georgia"/>
              </a:rPr>
              <a:t>Civ</a:t>
            </a:r>
            <a:r>
              <a:rPr sz="220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110" dirty="0">
                <a:solidFill>
                  <a:srgbClr val="CFCABE"/>
                </a:solidFill>
                <a:latin typeface="Georgia"/>
                <a:cs typeface="Georgia"/>
              </a:rPr>
              <a:t>29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300"/>
              </a:lnSpc>
              <a:spcBef>
                <a:spcPts val="944"/>
              </a:spcBef>
            </a:pP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Homeowners</a:t>
            </a:r>
            <a:r>
              <a:rPr sz="1750" spc="-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complained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light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from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neighboring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school's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floodlit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sports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pitch.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71176" y="2493264"/>
            <a:ext cx="3665220" cy="2395855"/>
          </a:xfrm>
          <a:custGeom>
            <a:avLst/>
            <a:gdLst/>
            <a:ahLst/>
            <a:cxnLst/>
            <a:rect l="l" t="t" r="r" b="b"/>
            <a:pathLst>
              <a:path w="3665219" h="2395854">
                <a:moveTo>
                  <a:pt x="363118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2361691"/>
                </a:lnTo>
                <a:lnTo>
                  <a:pt x="2674" y="2374939"/>
                </a:lnTo>
                <a:lnTo>
                  <a:pt x="9969" y="2385758"/>
                </a:lnTo>
                <a:lnTo>
                  <a:pt x="20788" y="2393053"/>
                </a:lnTo>
                <a:lnTo>
                  <a:pt x="34035" y="2395728"/>
                </a:lnTo>
                <a:lnTo>
                  <a:pt x="3631183" y="2395728"/>
                </a:lnTo>
                <a:lnTo>
                  <a:pt x="3644431" y="2393053"/>
                </a:lnTo>
                <a:lnTo>
                  <a:pt x="3655250" y="2385758"/>
                </a:lnTo>
                <a:lnTo>
                  <a:pt x="3662545" y="2374939"/>
                </a:lnTo>
                <a:lnTo>
                  <a:pt x="3665220" y="2361691"/>
                </a:lnTo>
                <a:lnTo>
                  <a:pt x="3665220" y="34036"/>
                </a:lnTo>
                <a:lnTo>
                  <a:pt x="3662545" y="20788"/>
                </a:lnTo>
                <a:lnTo>
                  <a:pt x="3655250" y="9969"/>
                </a:lnTo>
                <a:lnTo>
                  <a:pt x="3644431" y="2674"/>
                </a:lnTo>
                <a:lnTo>
                  <a:pt x="3631183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87076" y="2693923"/>
            <a:ext cx="3222625" cy="1955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70" dirty="0">
                <a:solidFill>
                  <a:srgbClr val="CFCABE"/>
                </a:solidFill>
                <a:latin typeface="Georgia"/>
                <a:cs typeface="Georgia"/>
              </a:rPr>
              <a:t>Court's</a:t>
            </a:r>
            <a:r>
              <a:rPr sz="220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CFCABE"/>
                </a:solidFill>
                <a:latin typeface="Georgia"/>
                <a:cs typeface="Georgia"/>
              </a:rPr>
              <a:t>Ruling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100"/>
              </a:lnSpc>
              <a:spcBef>
                <a:spcPts val="955"/>
              </a:spcBef>
            </a:pP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court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found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light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constituted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nuisance,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emphasizing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importance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balancing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interests.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0403" y="5116067"/>
            <a:ext cx="7556500" cy="1668780"/>
          </a:xfrm>
          <a:custGeom>
            <a:avLst/>
            <a:gdLst/>
            <a:ahLst/>
            <a:cxnLst/>
            <a:rect l="l" t="t" r="r" b="b"/>
            <a:pathLst>
              <a:path w="7556500" h="1668779">
                <a:moveTo>
                  <a:pt x="7521956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634743"/>
                </a:lnTo>
                <a:lnTo>
                  <a:pt x="2674" y="1647991"/>
                </a:lnTo>
                <a:lnTo>
                  <a:pt x="9969" y="1658810"/>
                </a:lnTo>
                <a:lnTo>
                  <a:pt x="20788" y="1666105"/>
                </a:lnTo>
                <a:lnTo>
                  <a:pt x="34036" y="1668779"/>
                </a:lnTo>
                <a:lnTo>
                  <a:pt x="7521956" y="1668779"/>
                </a:lnTo>
                <a:lnTo>
                  <a:pt x="7535203" y="1666105"/>
                </a:lnTo>
                <a:lnTo>
                  <a:pt x="7546022" y="1658810"/>
                </a:lnTo>
                <a:lnTo>
                  <a:pt x="7553317" y="1647991"/>
                </a:lnTo>
                <a:lnTo>
                  <a:pt x="7555992" y="1634743"/>
                </a:lnTo>
                <a:lnTo>
                  <a:pt x="7555992" y="34035"/>
                </a:lnTo>
                <a:lnTo>
                  <a:pt x="7553317" y="20788"/>
                </a:lnTo>
                <a:lnTo>
                  <a:pt x="7546022" y="9969"/>
                </a:lnTo>
                <a:lnTo>
                  <a:pt x="7535203" y="2674"/>
                </a:lnTo>
                <a:lnTo>
                  <a:pt x="7521956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94779" y="5316982"/>
            <a:ext cx="6391910" cy="121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95" dirty="0">
                <a:solidFill>
                  <a:srgbClr val="CFCABE"/>
                </a:solidFill>
                <a:latin typeface="Georgia"/>
                <a:cs typeface="Georgia"/>
              </a:rPr>
              <a:t>Legal</a:t>
            </a:r>
            <a:r>
              <a:rPr sz="2200" spc="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70" dirty="0">
                <a:solidFill>
                  <a:srgbClr val="CFCABE"/>
                </a:solidFill>
                <a:latin typeface="Georgia"/>
                <a:cs typeface="Georgia"/>
              </a:rPr>
              <a:t>Principle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300"/>
              </a:lnSpc>
              <a:spcBef>
                <a:spcPts val="950"/>
              </a:spcBef>
            </a:pP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case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established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that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even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lawful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activities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can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become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a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nuisance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5" dirty="0">
                <a:solidFill>
                  <a:srgbClr val="CFCABE"/>
                </a:solidFill>
                <a:latin typeface="Trebuchet MS"/>
                <a:cs typeface="Trebuchet MS"/>
              </a:rPr>
              <a:t>if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unreasonably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conducted.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2782" y="706983"/>
            <a:ext cx="5691505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95"/>
              </a:spcBef>
            </a:pPr>
            <a:r>
              <a:rPr sz="4100" spc="275" dirty="0"/>
              <a:t>Case</a:t>
            </a:r>
            <a:r>
              <a:rPr sz="4100" spc="-30" dirty="0"/>
              <a:t> </a:t>
            </a:r>
            <a:r>
              <a:rPr sz="4100" spc="135" dirty="0"/>
              <a:t>Study:</a:t>
            </a:r>
            <a:r>
              <a:rPr sz="4100" spc="-5" dirty="0"/>
              <a:t> </a:t>
            </a:r>
            <a:r>
              <a:rPr sz="4100" spc="170" dirty="0"/>
              <a:t>Electronic </a:t>
            </a:r>
            <a:r>
              <a:rPr sz="4100" spc="175" dirty="0"/>
              <a:t>Interference</a:t>
            </a:r>
            <a:endParaRPr sz="41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091" y="2407920"/>
            <a:ext cx="1050036" cy="50413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88260" y="2590545"/>
            <a:ext cx="5790565" cy="447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85" dirty="0">
                <a:solidFill>
                  <a:srgbClr val="CFCABE"/>
                </a:solidFill>
                <a:latin typeface="Georgia"/>
                <a:cs typeface="Georgia"/>
              </a:rPr>
              <a:t>Case:</a:t>
            </a:r>
            <a:r>
              <a:rPr sz="20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95" dirty="0">
                <a:solidFill>
                  <a:srgbClr val="CFCABE"/>
                </a:solidFill>
                <a:latin typeface="Georgia"/>
                <a:cs typeface="Georgia"/>
              </a:rPr>
              <a:t>Dawlat</a:t>
            </a:r>
            <a:r>
              <a:rPr sz="20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70" dirty="0">
                <a:solidFill>
                  <a:srgbClr val="CFCABE"/>
                </a:solidFill>
                <a:latin typeface="Georgia"/>
                <a:cs typeface="Georgia"/>
              </a:rPr>
              <a:t>v</a:t>
            </a:r>
            <a:r>
              <a:rPr sz="20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80" dirty="0">
                <a:solidFill>
                  <a:srgbClr val="CFCABE"/>
                </a:solidFill>
                <a:latin typeface="Georgia"/>
                <a:cs typeface="Georgia"/>
              </a:rPr>
              <a:t>Hustan</a:t>
            </a:r>
            <a:r>
              <a:rPr sz="2050" dirty="0">
                <a:solidFill>
                  <a:srgbClr val="CFCABE"/>
                </a:solidFill>
                <a:latin typeface="Georgia"/>
                <a:cs typeface="Georgia"/>
              </a:rPr>
              <a:t> [2015]</a:t>
            </a:r>
            <a:r>
              <a:rPr sz="20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95" dirty="0">
                <a:solidFill>
                  <a:srgbClr val="CFCABE"/>
                </a:solidFill>
                <a:latin typeface="Georgia"/>
                <a:cs typeface="Georgia"/>
              </a:rPr>
              <a:t>HKCFI</a:t>
            </a:r>
            <a:r>
              <a:rPr sz="2050" spc="-1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40" dirty="0">
                <a:solidFill>
                  <a:srgbClr val="CFCABE"/>
                </a:solidFill>
                <a:latin typeface="Georgia"/>
                <a:cs typeface="Georgia"/>
              </a:rPr>
              <a:t>1339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1100"/>
              </a:lnSpc>
              <a:spcBef>
                <a:spcPts val="925"/>
              </a:spcBef>
            </a:pPr>
            <a:r>
              <a:rPr sz="1650" spc="-40" dirty="0">
                <a:solidFill>
                  <a:srgbClr val="CFCABE"/>
                </a:solidFill>
                <a:latin typeface="Trebuchet MS"/>
                <a:cs typeface="Trebuchet MS"/>
              </a:rPr>
              <a:t>Plaintiff</a:t>
            </a:r>
            <a:r>
              <a:rPr sz="16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claimed</a:t>
            </a:r>
            <a:r>
              <a:rPr sz="16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defendant's</a:t>
            </a:r>
            <a:r>
              <a:rPr sz="16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CFCABE"/>
                </a:solidFill>
                <a:latin typeface="Trebuchet MS"/>
                <a:cs typeface="Trebuchet MS"/>
              </a:rPr>
              <a:t>Wi-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Fi</a:t>
            </a:r>
            <a:r>
              <a:rPr sz="16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router</a:t>
            </a:r>
            <a:r>
              <a:rPr sz="16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CFCABE"/>
                </a:solidFill>
                <a:latin typeface="Trebuchet MS"/>
                <a:cs typeface="Trebuchet MS"/>
              </a:rPr>
              <a:t>interfered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 with</a:t>
            </a:r>
            <a:r>
              <a:rPr sz="16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CFCABE"/>
                </a:solidFill>
                <a:latin typeface="Trebuchet MS"/>
                <a:cs typeface="Trebuchet MS"/>
              </a:rPr>
              <a:t>his </a:t>
            </a:r>
            <a:r>
              <a:rPr sz="1650" spc="90" dirty="0">
                <a:solidFill>
                  <a:srgbClr val="CFCABE"/>
                </a:solidFill>
                <a:latin typeface="Trebuchet MS"/>
                <a:cs typeface="Trebuchet MS"/>
              </a:rPr>
              <a:t>home</a:t>
            </a:r>
            <a:r>
              <a:rPr sz="16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network</a:t>
            </a:r>
            <a:r>
              <a:rPr sz="16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60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6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CFCABE"/>
                </a:solidFill>
                <a:latin typeface="Trebuchet MS"/>
                <a:cs typeface="Trebuchet MS"/>
              </a:rPr>
              <a:t>devices.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spc="70" dirty="0">
                <a:solidFill>
                  <a:srgbClr val="CFCABE"/>
                </a:solidFill>
                <a:latin typeface="Georgia"/>
                <a:cs typeface="Georgia"/>
              </a:rPr>
              <a:t>Court's</a:t>
            </a:r>
            <a:r>
              <a:rPr sz="2050" spc="-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55" dirty="0">
                <a:solidFill>
                  <a:srgbClr val="CFCABE"/>
                </a:solidFill>
                <a:latin typeface="Georgia"/>
                <a:cs typeface="Georgia"/>
              </a:rPr>
              <a:t>Analysis</a:t>
            </a:r>
            <a:endParaRPr sz="20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650" spc="5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6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court</a:t>
            </a:r>
            <a:r>
              <a:rPr sz="16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55" dirty="0">
                <a:solidFill>
                  <a:srgbClr val="CFCABE"/>
                </a:solidFill>
                <a:latin typeface="Trebuchet MS"/>
                <a:cs typeface="Trebuchet MS"/>
              </a:rPr>
              <a:t>considered</a:t>
            </a:r>
            <a:r>
              <a:rPr sz="16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expert</a:t>
            </a:r>
            <a:r>
              <a:rPr sz="16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testimony</a:t>
            </a:r>
            <a:r>
              <a:rPr sz="16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80" dirty="0">
                <a:solidFill>
                  <a:srgbClr val="CFCABE"/>
                </a:solidFill>
                <a:latin typeface="Trebuchet MS"/>
                <a:cs typeface="Trebuchet MS"/>
              </a:rPr>
              <a:t>on</a:t>
            </a:r>
            <a:r>
              <a:rPr sz="16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CFCABE"/>
                </a:solidFill>
                <a:latin typeface="Trebuchet MS"/>
                <a:cs typeface="Trebuchet MS"/>
              </a:rPr>
              <a:t>electromagnetic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interference</a:t>
            </a:r>
            <a:r>
              <a:rPr sz="16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60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6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CFCABE"/>
                </a:solidFill>
                <a:latin typeface="Trebuchet MS"/>
                <a:cs typeface="Trebuchet MS"/>
              </a:rPr>
              <a:t>its</a:t>
            </a:r>
            <a:r>
              <a:rPr sz="16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effects</a:t>
            </a:r>
            <a:r>
              <a:rPr sz="16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80" dirty="0">
                <a:solidFill>
                  <a:srgbClr val="CFCABE"/>
                </a:solidFill>
                <a:latin typeface="Trebuchet MS"/>
                <a:cs typeface="Trebuchet MS"/>
              </a:rPr>
              <a:t>on</a:t>
            </a:r>
            <a:r>
              <a:rPr sz="16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neighboring</a:t>
            </a:r>
            <a:r>
              <a:rPr sz="16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CFCABE"/>
                </a:solidFill>
                <a:latin typeface="Trebuchet MS"/>
                <a:cs typeface="Trebuchet MS"/>
              </a:rPr>
              <a:t>properties.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50" spc="-10" dirty="0">
                <a:solidFill>
                  <a:srgbClr val="CFCABE"/>
                </a:solidFill>
                <a:latin typeface="Georgia"/>
                <a:cs typeface="Georgia"/>
              </a:rPr>
              <a:t>Ruling</a:t>
            </a:r>
            <a:endParaRPr sz="2050">
              <a:latin typeface="Georgia"/>
              <a:cs typeface="Georgia"/>
            </a:endParaRPr>
          </a:p>
          <a:p>
            <a:pPr marL="12700" marR="88900">
              <a:lnSpc>
                <a:spcPct val="130900"/>
              </a:lnSpc>
              <a:spcBef>
                <a:spcPts val="930"/>
              </a:spcBef>
            </a:pPr>
            <a:r>
              <a:rPr sz="1650" spc="5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6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court</a:t>
            </a:r>
            <a:r>
              <a:rPr sz="16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50" dirty="0">
                <a:solidFill>
                  <a:srgbClr val="CFCABE"/>
                </a:solidFill>
                <a:latin typeface="Trebuchet MS"/>
                <a:cs typeface="Trebuchet MS"/>
              </a:rPr>
              <a:t>recognized</a:t>
            </a:r>
            <a:r>
              <a:rPr sz="16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electronic</a:t>
            </a:r>
            <a:r>
              <a:rPr sz="16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interference</a:t>
            </a:r>
            <a:r>
              <a:rPr sz="16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8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6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6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CFCABE"/>
                </a:solidFill>
                <a:latin typeface="Trebuchet MS"/>
                <a:cs typeface="Trebuchet MS"/>
              </a:rPr>
              <a:t>potential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nuisance</a:t>
            </a:r>
            <a:r>
              <a:rPr sz="16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but</a:t>
            </a:r>
            <a:r>
              <a:rPr sz="16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50" dirty="0">
                <a:solidFill>
                  <a:srgbClr val="CFCABE"/>
                </a:solidFill>
                <a:latin typeface="Trebuchet MS"/>
                <a:cs typeface="Trebuchet MS"/>
              </a:rPr>
              <a:t>found</a:t>
            </a:r>
            <a:r>
              <a:rPr sz="16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CFCABE"/>
                </a:solidFill>
                <a:latin typeface="Trebuchet MS"/>
                <a:cs typeface="Trebuchet MS"/>
              </a:rPr>
              <a:t>insufficient</a:t>
            </a:r>
            <a:r>
              <a:rPr sz="16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45" dirty="0">
                <a:solidFill>
                  <a:srgbClr val="CFCABE"/>
                </a:solidFill>
                <a:latin typeface="Trebuchet MS"/>
                <a:cs typeface="Trebuchet MS"/>
              </a:rPr>
              <a:t>evidence</a:t>
            </a:r>
            <a:r>
              <a:rPr sz="16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650" dirty="0">
                <a:solidFill>
                  <a:srgbClr val="CFCABE"/>
                </a:solidFill>
                <a:latin typeface="Trebuchet MS"/>
                <a:cs typeface="Trebuchet MS"/>
              </a:rPr>
              <a:t> this</a:t>
            </a:r>
            <a:r>
              <a:rPr sz="16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CFCABE"/>
                </a:solidFill>
                <a:latin typeface="Trebuchet MS"/>
                <a:cs typeface="Trebuchet MS"/>
              </a:rPr>
              <a:t>case.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958" y="1335481"/>
            <a:ext cx="6288405" cy="141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590"/>
              </a:lnSpc>
            </a:pPr>
            <a:r>
              <a:rPr spc="204" dirty="0"/>
              <a:t>Legal</a:t>
            </a:r>
            <a:r>
              <a:rPr spc="10" dirty="0"/>
              <a:t> </a:t>
            </a:r>
            <a:r>
              <a:rPr spc="204" dirty="0"/>
              <a:t>Challenges</a:t>
            </a:r>
            <a:r>
              <a:rPr spc="10" dirty="0"/>
              <a:t> </a:t>
            </a:r>
            <a:r>
              <a:rPr spc="75" dirty="0"/>
              <a:t>in</a:t>
            </a:r>
            <a:r>
              <a:rPr spc="10" dirty="0"/>
              <a:t> </a:t>
            </a:r>
            <a:r>
              <a:rPr spc="160" dirty="0"/>
              <a:t>the </a:t>
            </a:r>
            <a:r>
              <a:rPr spc="110" dirty="0"/>
              <a:t>Digital</a:t>
            </a:r>
            <a:r>
              <a:rPr spc="15" dirty="0"/>
              <a:t> </a:t>
            </a:r>
            <a:r>
              <a:rPr spc="195" dirty="0"/>
              <a:t>Age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68027" y="3137916"/>
          <a:ext cx="7540625" cy="3703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750" spc="5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Challenge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0447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750" spc="5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Example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0447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750" spc="7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Legal</a:t>
                      </a:r>
                      <a:r>
                        <a:rPr sz="1750" spc="-5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-1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Adaptation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0447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75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Proving</a:t>
                      </a:r>
                      <a:r>
                        <a:rPr sz="1750" spc="27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-1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Causation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97485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4315" marR="536575">
                        <a:lnSpc>
                          <a:spcPct val="138300"/>
                        </a:lnSpc>
                        <a:spcBef>
                          <a:spcPts val="750"/>
                        </a:spcBef>
                      </a:pPr>
                      <a:r>
                        <a:rPr sz="1750" spc="17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EMF</a:t>
                      </a:r>
                      <a:r>
                        <a:rPr sz="1750" spc="-9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-1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Sensitivity Claims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561975">
                        <a:lnSpc>
                          <a:spcPct val="138300"/>
                        </a:lnSpc>
                        <a:spcBef>
                          <a:spcPts val="750"/>
                        </a:spcBef>
                      </a:pPr>
                      <a:r>
                        <a:rPr sz="175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Requiring</a:t>
                      </a:r>
                      <a:r>
                        <a:rPr sz="1750" spc="28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-1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Expert </a:t>
                      </a:r>
                      <a:r>
                        <a:rPr sz="1750" spc="3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Testimony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55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75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Quantifying</a:t>
                      </a:r>
                      <a:r>
                        <a:rPr sz="1750" spc="13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4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Harm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97485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4315" marR="812800">
                        <a:lnSpc>
                          <a:spcPct val="138300"/>
                        </a:lnSpc>
                        <a:spcBef>
                          <a:spcPts val="750"/>
                        </a:spcBef>
                      </a:pPr>
                      <a:r>
                        <a:rPr sz="175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Data</a:t>
                      </a:r>
                      <a:r>
                        <a:rPr sz="1750" spc="1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-1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Privacy </a:t>
                      </a:r>
                      <a:r>
                        <a:rPr sz="1750" spc="6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Breaches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549275">
                        <a:lnSpc>
                          <a:spcPct val="138300"/>
                        </a:lnSpc>
                        <a:spcBef>
                          <a:spcPts val="750"/>
                        </a:spcBef>
                      </a:pPr>
                      <a:r>
                        <a:rPr sz="1750" spc="6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Developing</a:t>
                      </a:r>
                      <a:r>
                        <a:rPr sz="1750" spc="-4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12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New </a:t>
                      </a:r>
                      <a:r>
                        <a:rPr sz="1750" spc="11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Damage</a:t>
                      </a:r>
                      <a:r>
                        <a:rPr sz="1750" spc="-7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10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Models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71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75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Jurisdictional</a:t>
                      </a:r>
                      <a:r>
                        <a:rPr sz="1750" spc="-6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7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Issues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98755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750" spc="8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Cross-</a:t>
                      </a:r>
                      <a:r>
                        <a:rPr sz="1750" spc="-1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border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75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Online</a:t>
                      </a:r>
                      <a:r>
                        <a:rPr sz="1750" spc="10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6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Nuisance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9875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750" spc="6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Applying</a:t>
                      </a:r>
                      <a:r>
                        <a:rPr sz="1750" spc="-5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Conflict</a:t>
                      </a:r>
                      <a:r>
                        <a:rPr sz="1750" spc="-4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-25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750" spc="10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Laws</a:t>
                      </a:r>
                      <a:r>
                        <a:rPr sz="1750" spc="-7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-10" dirty="0">
                          <a:solidFill>
                            <a:srgbClr val="CFCABE"/>
                          </a:solidFill>
                          <a:latin typeface="Trebuchet MS"/>
                          <a:cs typeface="Trebuchet MS"/>
                        </a:rPr>
                        <a:t>Principles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98755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657" rIns="0" bIns="0" rtlCol="0">
            <a:spAutoFit/>
          </a:bodyPr>
          <a:lstStyle/>
          <a:p>
            <a:pPr marL="54991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Role</a:t>
            </a:r>
            <a:r>
              <a:rPr dirty="0"/>
              <a:t> </a:t>
            </a:r>
            <a:r>
              <a:rPr spc="170" dirty="0"/>
              <a:t>of</a:t>
            </a:r>
            <a:r>
              <a:rPr dirty="0"/>
              <a:t> </a:t>
            </a:r>
            <a:r>
              <a:rPr spc="235" dirty="0"/>
              <a:t>Local</a:t>
            </a:r>
            <a:r>
              <a:rPr spc="5" dirty="0"/>
              <a:t> </a:t>
            </a:r>
            <a:r>
              <a:rPr spc="130" dirty="0"/>
              <a:t>Authorities</a:t>
            </a:r>
          </a:p>
        </p:txBody>
      </p:sp>
      <p:sp>
        <p:nvSpPr>
          <p:cNvPr id="4" name="object 4"/>
          <p:cNvSpPr/>
          <p:nvPr/>
        </p:nvSpPr>
        <p:spPr>
          <a:xfrm>
            <a:off x="6280403" y="2583179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4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40"/>
                </a:lnTo>
                <a:lnTo>
                  <a:pt x="476503" y="510540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4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65189" y="2574417"/>
            <a:ext cx="14160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180" dirty="0">
                <a:solidFill>
                  <a:srgbClr val="CFCABE"/>
                </a:solidFill>
                <a:latin typeface="Georgia"/>
                <a:cs typeface="Georgia"/>
              </a:rPr>
              <a:t>1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5319" y="2558033"/>
            <a:ext cx="2733040" cy="1955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85" dirty="0">
                <a:solidFill>
                  <a:srgbClr val="CFCABE"/>
                </a:solidFill>
                <a:latin typeface="Georgia"/>
                <a:cs typeface="Georgia"/>
              </a:rPr>
              <a:t>Policy</a:t>
            </a:r>
            <a:r>
              <a:rPr sz="220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105" dirty="0">
                <a:solidFill>
                  <a:srgbClr val="CFCABE"/>
                </a:solidFill>
                <a:latin typeface="Georgia"/>
                <a:cs typeface="Georgia"/>
              </a:rPr>
              <a:t>Development</a:t>
            </a:r>
            <a:endParaRPr sz="2200">
              <a:latin typeface="Georgia"/>
              <a:cs typeface="Georgia"/>
            </a:endParaRPr>
          </a:p>
          <a:p>
            <a:pPr marL="12700" marR="298450">
              <a:lnSpc>
                <a:spcPct val="138100"/>
              </a:lnSpc>
              <a:spcBef>
                <a:spcPts val="955"/>
              </a:spcBef>
            </a:pP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Local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authorities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create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zoning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laws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noise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ordinances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address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750" spc="-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age</a:t>
            </a:r>
            <a:r>
              <a:rPr sz="1750" spc="-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nuisances.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71176" y="2583179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4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5" y="510540"/>
                </a:lnTo>
                <a:lnTo>
                  <a:pt x="476503" y="510540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4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11510" y="2574417"/>
            <a:ext cx="23241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95" dirty="0">
                <a:solidFill>
                  <a:srgbClr val="CFCABE"/>
                </a:solidFill>
                <a:latin typeface="Georgia"/>
                <a:cs typeface="Georgia"/>
              </a:rPr>
              <a:t>2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97361" y="2558033"/>
            <a:ext cx="2292350" cy="232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90" dirty="0">
                <a:solidFill>
                  <a:srgbClr val="CFCABE"/>
                </a:solidFill>
                <a:latin typeface="Georgia"/>
                <a:cs typeface="Georgia"/>
              </a:rPr>
              <a:t>Enforcement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50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Environmental</a:t>
            </a:r>
            <a:r>
              <a:rPr sz="1750" spc="3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health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officers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investigate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complaints</a:t>
            </a:r>
            <a:r>
              <a:rPr sz="175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1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issue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abatement</a:t>
            </a:r>
            <a:r>
              <a:rPr sz="1750" spc="1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notices</a:t>
            </a:r>
            <a:r>
              <a:rPr sz="1750" spc="2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for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violations.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80403" y="5370576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4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40"/>
                </a:lnTo>
                <a:lnTo>
                  <a:pt x="476503" y="510540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4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18579" y="5361813"/>
            <a:ext cx="23431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125" dirty="0">
                <a:solidFill>
                  <a:srgbClr val="CFCABE"/>
                </a:solidFill>
                <a:latin typeface="Georgia"/>
                <a:cs typeface="Georgia"/>
              </a:rPr>
              <a:t>3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05319" y="5345429"/>
            <a:ext cx="6723380" cy="1588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45" dirty="0">
                <a:solidFill>
                  <a:srgbClr val="CFCABE"/>
                </a:solidFill>
                <a:latin typeface="Georgia"/>
                <a:cs typeface="Georgia"/>
              </a:rPr>
              <a:t>Case</a:t>
            </a:r>
            <a:r>
              <a:rPr sz="2200" spc="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105" dirty="0">
                <a:solidFill>
                  <a:srgbClr val="CFCABE"/>
                </a:solidFill>
                <a:latin typeface="Georgia"/>
                <a:cs typeface="Georgia"/>
              </a:rPr>
              <a:t>Example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400"/>
              </a:lnSpc>
              <a:spcBef>
                <a:spcPts val="950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 </a:t>
            </a:r>
            <a:r>
              <a:rPr sz="1750" spc="120" dirty="0">
                <a:solidFill>
                  <a:srgbClr val="CFCABE"/>
                </a:solidFill>
                <a:latin typeface="Trebuchet MS"/>
                <a:cs typeface="Trebuchet MS"/>
              </a:rPr>
              <a:t>R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v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Falmouth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Truro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Port Health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Authority,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ex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parte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Southwest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Water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[2000],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court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upheld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local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authority's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power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serve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abatement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notice.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1822" y="485597"/>
            <a:ext cx="5542280" cy="59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180" dirty="0"/>
              <a:t>Technological</a:t>
            </a:r>
            <a:r>
              <a:rPr sz="3750" spc="5" dirty="0"/>
              <a:t> </a:t>
            </a:r>
            <a:r>
              <a:rPr sz="3750" spc="145" dirty="0"/>
              <a:t>Solutions</a:t>
            </a:r>
            <a:endParaRPr sz="37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131" y="1421891"/>
            <a:ext cx="481584" cy="4815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1822" y="2076069"/>
            <a:ext cx="7673340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70" dirty="0">
                <a:solidFill>
                  <a:srgbClr val="CFCABE"/>
                </a:solidFill>
                <a:latin typeface="Georgia"/>
                <a:cs typeface="Georgia"/>
              </a:rPr>
              <a:t>Noise</a:t>
            </a:r>
            <a:r>
              <a:rPr sz="18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850" spc="70" dirty="0">
                <a:solidFill>
                  <a:srgbClr val="CFCABE"/>
                </a:solidFill>
                <a:latin typeface="Georgia"/>
                <a:cs typeface="Georgia"/>
              </a:rPr>
              <a:t>Reduction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3300"/>
              </a:lnSpc>
              <a:spcBef>
                <a:spcPts val="825"/>
              </a:spcBef>
            </a:pPr>
            <a:r>
              <a:rPr sz="1500" spc="75" dirty="0">
                <a:solidFill>
                  <a:srgbClr val="CFCABE"/>
                </a:solidFill>
                <a:latin typeface="Trebuchet MS"/>
                <a:cs typeface="Trebuchet MS"/>
              </a:rPr>
              <a:t>Advanced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 soundproofing</a:t>
            </a:r>
            <a:r>
              <a:rPr sz="150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materials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active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noise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cancellation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technologies</a:t>
            </a:r>
            <a:r>
              <a:rPr sz="150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mitigate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urban</a:t>
            </a:r>
            <a:r>
              <a:rPr sz="150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noise</a:t>
            </a:r>
            <a:r>
              <a:rPr sz="150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pollution.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131" y="3706367"/>
            <a:ext cx="481584" cy="4815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1822" y="4361433"/>
            <a:ext cx="7618095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90" dirty="0">
                <a:solidFill>
                  <a:srgbClr val="CFCABE"/>
                </a:solidFill>
                <a:latin typeface="Georgia"/>
                <a:cs typeface="Georgia"/>
              </a:rPr>
              <a:t>Smart</a:t>
            </a:r>
            <a:r>
              <a:rPr sz="18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850" spc="-10" dirty="0">
                <a:solidFill>
                  <a:srgbClr val="CFCABE"/>
                </a:solidFill>
                <a:latin typeface="Georgia"/>
                <a:cs typeface="Georgia"/>
              </a:rPr>
              <a:t>Lighting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3500"/>
              </a:lnSpc>
              <a:spcBef>
                <a:spcPts val="819"/>
              </a:spcBef>
            </a:pP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Adaptive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14" dirty="0">
                <a:solidFill>
                  <a:srgbClr val="CFCABE"/>
                </a:solidFill>
                <a:latin typeface="Trebuchet MS"/>
                <a:cs typeface="Trebuchet MS"/>
              </a:rPr>
              <a:t>LED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systems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CFCABE"/>
                </a:solidFill>
                <a:latin typeface="Trebuchet MS"/>
                <a:cs typeface="Trebuchet MS"/>
              </a:rPr>
              <a:t>sensors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reduce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light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pollution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while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maintaining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necessary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illumination.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131" y="5992367"/>
            <a:ext cx="481584" cy="4815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1822" y="6647180"/>
            <a:ext cx="7764780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70" dirty="0">
                <a:solidFill>
                  <a:srgbClr val="CFCABE"/>
                </a:solidFill>
                <a:latin typeface="Georgia"/>
                <a:cs typeface="Georgia"/>
              </a:rPr>
              <a:t>EMI</a:t>
            </a:r>
            <a:r>
              <a:rPr sz="1850" spc="-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850" spc="55" dirty="0">
                <a:solidFill>
                  <a:srgbClr val="CFCABE"/>
                </a:solidFill>
                <a:latin typeface="Georgia"/>
                <a:cs typeface="Georgia"/>
              </a:rPr>
              <a:t>Shielding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3300"/>
              </a:lnSpc>
              <a:spcBef>
                <a:spcPts val="825"/>
              </a:spcBef>
            </a:pP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Electromagnetic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 interference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(EMI)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shielding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materials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protect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sensitive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equipment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from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electronic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nuisances.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7294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1433" y="3289553"/>
            <a:ext cx="11176635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spc="190" dirty="0"/>
              <a:t>Future</a:t>
            </a:r>
            <a:r>
              <a:rPr sz="4250" dirty="0"/>
              <a:t> </a:t>
            </a:r>
            <a:r>
              <a:rPr sz="4250" spc="240" dirty="0"/>
              <a:t>Trends</a:t>
            </a:r>
            <a:r>
              <a:rPr sz="4250" dirty="0"/>
              <a:t> </a:t>
            </a:r>
            <a:r>
              <a:rPr sz="4250" spc="75" dirty="0"/>
              <a:t>in</a:t>
            </a:r>
            <a:r>
              <a:rPr sz="4250" dirty="0"/>
              <a:t> </a:t>
            </a:r>
            <a:r>
              <a:rPr sz="4250" spc="105" dirty="0"/>
              <a:t>Digital</a:t>
            </a:r>
            <a:r>
              <a:rPr sz="4250" spc="5" dirty="0"/>
              <a:t> </a:t>
            </a:r>
            <a:r>
              <a:rPr sz="4250" spc="210" dirty="0"/>
              <a:t>Age</a:t>
            </a:r>
            <a:r>
              <a:rPr sz="4250" dirty="0"/>
              <a:t> </a:t>
            </a:r>
            <a:r>
              <a:rPr sz="4250" spc="215" dirty="0"/>
              <a:t>Nuisance</a:t>
            </a:r>
            <a:r>
              <a:rPr sz="4250" spc="5" dirty="0"/>
              <a:t> </a:t>
            </a:r>
            <a:r>
              <a:rPr sz="4250" spc="260" dirty="0"/>
              <a:t>Law</a:t>
            </a:r>
            <a:endParaRPr sz="4250"/>
          </a:p>
        </p:txBody>
      </p:sp>
      <p:sp>
        <p:nvSpPr>
          <p:cNvPr id="4" name="object 4"/>
          <p:cNvSpPr txBox="1"/>
          <p:nvPr/>
        </p:nvSpPr>
        <p:spPr>
          <a:xfrm>
            <a:off x="969670" y="5486862"/>
            <a:ext cx="3797935" cy="19030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100" dirty="0">
                <a:solidFill>
                  <a:srgbClr val="CFCABE"/>
                </a:solidFill>
                <a:latin typeface="Georgia"/>
                <a:cs typeface="Georgia"/>
              </a:rPr>
              <a:t>AI-</a:t>
            </a:r>
            <a:r>
              <a:rPr sz="2100" spc="135" dirty="0">
                <a:solidFill>
                  <a:srgbClr val="CFCABE"/>
                </a:solidFill>
                <a:latin typeface="Georgia"/>
                <a:cs typeface="Georgia"/>
              </a:rPr>
              <a:t>Powered</a:t>
            </a:r>
            <a:r>
              <a:rPr sz="210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00" spc="90" dirty="0">
                <a:solidFill>
                  <a:srgbClr val="CFCABE"/>
                </a:solidFill>
                <a:latin typeface="Georgia"/>
                <a:cs typeface="Georgia"/>
              </a:rPr>
              <a:t>Nuisance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100" spc="85" dirty="0">
                <a:solidFill>
                  <a:srgbClr val="CFCABE"/>
                </a:solidFill>
                <a:latin typeface="Georgia"/>
                <a:cs typeface="Georgia"/>
              </a:rPr>
              <a:t>Detection</a:t>
            </a:r>
            <a:endParaRPr sz="2100">
              <a:latin typeface="Georgia"/>
              <a:cs typeface="Georgia"/>
            </a:endParaRPr>
          </a:p>
          <a:p>
            <a:pPr marL="12700" marR="5080" algn="just">
              <a:lnSpc>
                <a:spcPct val="137400"/>
              </a:lnSpc>
              <a:spcBef>
                <a:spcPts val="905"/>
              </a:spcBef>
            </a:pPr>
            <a:r>
              <a:rPr sz="1700" spc="65" dirty="0">
                <a:solidFill>
                  <a:srgbClr val="CFCABE"/>
                </a:solidFill>
                <a:latin typeface="Trebuchet MS"/>
                <a:cs typeface="Trebuchet MS"/>
              </a:rPr>
              <a:t>Machine</a:t>
            </a:r>
            <a:r>
              <a:rPr sz="17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learning</a:t>
            </a:r>
            <a:r>
              <a:rPr sz="17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algorithms</a:t>
            </a:r>
            <a:r>
              <a:rPr sz="17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CFCABE"/>
                </a:solidFill>
                <a:latin typeface="Trebuchet MS"/>
                <a:cs typeface="Trebuchet MS"/>
              </a:rPr>
              <a:t>will</a:t>
            </a:r>
            <a:r>
              <a:rPr sz="17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CFCABE"/>
                </a:solidFill>
                <a:latin typeface="Trebuchet MS"/>
                <a:cs typeface="Trebuchet MS"/>
              </a:rPr>
              <a:t>help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identify</a:t>
            </a:r>
            <a:r>
              <a:rPr sz="170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0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quantify</a:t>
            </a:r>
            <a:r>
              <a:rPr sz="170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70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CFCABE"/>
                </a:solidFill>
                <a:latin typeface="Trebuchet MS"/>
                <a:cs typeface="Trebuchet MS"/>
              </a:rPr>
              <a:t>nuisances </a:t>
            </a:r>
            <a:r>
              <a:rPr sz="1700" spc="55" dirty="0">
                <a:solidFill>
                  <a:srgbClr val="CFCABE"/>
                </a:solidFill>
                <a:latin typeface="Trebuchet MS"/>
                <a:cs typeface="Trebuchet MS"/>
              </a:rPr>
              <a:t>more</a:t>
            </a:r>
            <a:r>
              <a:rPr sz="170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accurately.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523" y="4340352"/>
            <a:ext cx="13103352" cy="8732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37428" y="5518530"/>
            <a:ext cx="3771265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FCABE"/>
                </a:solidFill>
                <a:latin typeface="Georgia"/>
                <a:cs typeface="Georgia"/>
              </a:rPr>
              <a:t>Virtual</a:t>
            </a:r>
            <a:r>
              <a:rPr sz="2100" spc="1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00" spc="50" dirty="0">
                <a:solidFill>
                  <a:srgbClr val="CFCABE"/>
                </a:solidFill>
                <a:latin typeface="Georgia"/>
                <a:cs typeface="Georgia"/>
              </a:rPr>
              <a:t>Reality</a:t>
            </a:r>
            <a:r>
              <a:rPr sz="2100" spc="17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00" spc="85" dirty="0">
                <a:solidFill>
                  <a:srgbClr val="CFCABE"/>
                </a:solidFill>
                <a:latin typeface="Georgia"/>
                <a:cs typeface="Georgia"/>
              </a:rPr>
              <a:t>Disputes</a:t>
            </a:r>
            <a:endParaRPr sz="2100">
              <a:latin typeface="Georgia"/>
              <a:cs typeface="Georgia"/>
            </a:endParaRPr>
          </a:p>
          <a:p>
            <a:pPr marL="12700" marR="5080">
              <a:lnSpc>
                <a:spcPct val="137400"/>
              </a:lnSpc>
              <a:spcBef>
                <a:spcPts val="915"/>
              </a:spcBef>
            </a:pP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7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CFCABE"/>
                </a:solidFill>
                <a:latin typeface="Trebuchet MS"/>
                <a:cs typeface="Trebuchet MS"/>
              </a:rPr>
              <a:t>may</a:t>
            </a:r>
            <a:r>
              <a:rPr sz="17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face</a:t>
            </a:r>
            <a:r>
              <a:rPr sz="17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7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CFCABE"/>
                </a:solidFill>
                <a:latin typeface="Trebuchet MS"/>
                <a:cs typeface="Trebuchet MS"/>
              </a:rPr>
              <a:t>challenges</a:t>
            </a:r>
            <a:r>
              <a:rPr sz="17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CFCABE"/>
                </a:solidFill>
                <a:latin typeface="Trebuchet MS"/>
                <a:cs typeface="Trebuchet MS"/>
              </a:rPr>
              <a:t>in </a:t>
            </a:r>
            <a:r>
              <a:rPr sz="1700" spc="60" dirty="0">
                <a:solidFill>
                  <a:srgbClr val="CFCABE"/>
                </a:solidFill>
                <a:latin typeface="Trebuchet MS"/>
                <a:cs typeface="Trebuchet MS"/>
              </a:rPr>
              <a:t>addressing</a:t>
            </a:r>
            <a:r>
              <a:rPr sz="170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CFCABE"/>
                </a:solidFill>
                <a:latin typeface="Trebuchet MS"/>
                <a:cs typeface="Trebuchet MS"/>
              </a:rPr>
              <a:t>nuisances</a:t>
            </a:r>
            <a:r>
              <a:rPr sz="170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occurring</a:t>
            </a:r>
            <a:r>
              <a:rPr sz="17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CFCABE"/>
                </a:solidFill>
                <a:latin typeface="Trebuchet MS"/>
                <a:cs typeface="Trebuchet MS"/>
              </a:rPr>
              <a:t>in </a:t>
            </a:r>
            <a:r>
              <a:rPr sz="1700" spc="-20" dirty="0">
                <a:solidFill>
                  <a:srgbClr val="CFCABE"/>
                </a:solidFill>
                <a:latin typeface="Trebuchet MS"/>
                <a:cs typeface="Trebuchet MS"/>
              </a:rPr>
              <a:t>virtual</a:t>
            </a:r>
            <a:r>
              <a:rPr sz="170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0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70" dirty="0">
                <a:solidFill>
                  <a:srgbClr val="CFCABE"/>
                </a:solidFill>
                <a:latin typeface="Trebuchet MS"/>
                <a:cs typeface="Trebuchet MS"/>
              </a:rPr>
              <a:t>augmented</a:t>
            </a:r>
            <a:r>
              <a:rPr sz="170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CFCABE"/>
                </a:solidFill>
                <a:latin typeface="Trebuchet MS"/>
                <a:cs typeface="Trebuchet MS"/>
              </a:rPr>
              <a:t>reality</a:t>
            </a:r>
            <a:r>
              <a:rPr sz="170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spaces.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05213" y="5518530"/>
            <a:ext cx="3606165" cy="1885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85" dirty="0">
                <a:solidFill>
                  <a:srgbClr val="CFCABE"/>
                </a:solidFill>
                <a:latin typeface="Georgia"/>
                <a:cs typeface="Georgia"/>
              </a:rPr>
              <a:t>IoT</a:t>
            </a:r>
            <a:r>
              <a:rPr sz="210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00" spc="55" dirty="0">
                <a:solidFill>
                  <a:srgbClr val="CFCABE"/>
                </a:solidFill>
                <a:latin typeface="Georgia"/>
                <a:cs typeface="Georgia"/>
              </a:rPr>
              <a:t>Regulation</a:t>
            </a:r>
            <a:endParaRPr sz="2100">
              <a:latin typeface="Georgia"/>
              <a:cs typeface="Georgia"/>
            </a:endParaRPr>
          </a:p>
          <a:p>
            <a:pPr marL="12700" marR="5080">
              <a:lnSpc>
                <a:spcPct val="137300"/>
              </a:lnSpc>
              <a:spcBef>
                <a:spcPts val="919"/>
              </a:spcBef>
            </a:pPr>
            <a:r>
              <a:rPr sz="1700" spc="14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70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Internet</a:t>
            </a:r>
            <a:r>
              <a:rPr sz="17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0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65" dirty="0">
                <a:solidFill>
                  <a:srgbClr val="CFCABE"/>
                </a:solidFill>
                <a:latin typeface="Trebuchet MS"/>
                <a:cs typeface="Trebuchet MS"/>
              </a:rPr>
              <a:t>Things</a:t>
            </a:r>
            <a:r>
              <a:rPr sz="170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CFCABE"/>
                </a:solidFill>
                <a:latin typeface="Trebuchet MS"/>
                <a:cs typeface="Trebuchet MS"/>
              </a:rPr>
              <a:t>(IoT) </a:t>
            </a:r>
            <a:r>
              <a:rPr sz="1700" spc="45" dirty="0">
                <a:solidFill>
                  <a:srgbClr val="CFCABE"/>
                </a:solidFill>
                <a:latin typeface="Trebuchet MS"/>
                <a:cs typeface="Trebuchet MS"/>
              </a:rPr>
              <a:t>devices </a:t>
            </a:r>
            <a:r>
              <a:rPr sz="1700" spc="-35" dirty="0">
                <a:solidFill>
                  <a:srgbClr val="CFCABE"/>
                </a:solidFill>
                <a:latin typeface="Trebuchet MS"/>
                <a:cs typeface="Trebuchet MS"/>
              </a:rPr>
              <a:t>proliferate,</a:t>
            </a:r>
            <a:r>
              <a:rPr sz="170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70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55" dirty="0">
                <a:solidFill>
                  <a:srgbClr val="CFCABE"/>
                </a:solidFill>
                <a:latin typeface="Trebuchet MS"/>
                <a:cs typeface="Trebuchet MS"/>
              </a:rPr>
              <a:t>laws</a:t>
            </a:r>
            <a:r>
              <a:rPr sz="170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will</a:t>
            </a:r>
            <a:r>
              <a:rPr sz="17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CFCABE"/>
                </a:solidFill>
                <a:latin typeface="Trebuchet MS"/>
                <a:cs typeface="Trebuchet MS"/>
              </a:rPr>
              <a:t>emerge</a:t>
            </a:r>
            <a:r>
              <a:rPr sz="170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CFCABE"/>
                </a:solidFill>
                <a:latin typeface="Trebuchet MS"/>
                <a:cs typeface="Trebuchet MS"/>
              </a:rPr>
              <a:t>to </a:t>
            </a:r>
            <a:r>
              <a:rPr sz="1700" spc="85" dirty="0">
                <a:solidFill>
                  <a:srgbClr val="CFCABE"/>
                </a:solidFill>
                <a:latin typeface="Trebuchet MS"/>
                <a:cs typeface="Trebuchet MS"/>
              </a:rPr>
              <a:t>manage</a:t>
            </a:r>
            <a:r>
              <a:rPr sz="170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70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potential</a:t>
            </a:r>
            <a:r>
              <a:rPr sz="170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nuisance impacts.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2113025"/>
            <a:ext cx="811212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Practical</a:t>
            </a:r>
            <a:r>
              <a:rPr spc="-15" dirty="0"/>
              <a:t> </a:t>
            </a:r>
            <a:r>
              <a:rPr spc="204" dirty="0"/>
              <a:t>Tips</a:t>
            </a:r>
            <a:r>
              <a:rPr spc="-5" dirty="0"/>
              <a:t> </a:t>
            </a:r>
            <a:r>
              <a:rPr spc="150" dirty="0"/>
              <a:t>for</a:t>
            </a:r>
            <a:r>
              <a:rPr spc="-25" dirty="0"/>
              <a:t> </a:t>
            </a:r>
            <a:r>
              <a:rPr spc="229" dirty="0"/>
              <a:t>Compliance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4" y="3410204"/>
            <a:ext cx="5838190" cy="1825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10" dirty="0">
                <a:solidFill>
                  <a:srgbClr val="F1E782"/>
                </a:solidFill>
                <a:latin typeface="Georgia"/>
                <a:cs typeface="Georgia"/>
              </a:rPr>
              <a:t>For</a:t>
            </a:r>
            <a:r>
              <a:rPr sz="2200" spc="-5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200" spc="95" dirty="0">
                <a:solidFill>
                  <a:srgbClr val="F1E782"/>
                </a:solidFill>
                <a:latin typeface="Georgia"/>
                <a:cs typeface="Georgia"/>
              </a:rPr>
              <a:t>Businesses</a:t>
            </a:r>
            <a:endParaRPr sz="220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2470"/>
              </a:spcBef>
              <a:buFont typeface="Courier New"/>
              <a:buChar char="•"/>
              <a:tabLst>
                <a:tab pos="354965" algn="l"/>
              </a:tabLst>
            </a:pP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Conduct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regular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environmental</a:t>
            </a:r>
            <a:r>
              <a:rPr sz="1750" spc="114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impact</a:t>
            </a:r>
            <a:r>
              <a:rPr sz="175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assessments</a:t>
            </a:r>
            <a:endParaRPr sz="175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380"/>
              </a:spcBef>
              <a:buFont typeface="Courier New"/>
              <a:buChar char="•"/>
              <a:tabLst>
                <a:tab pos="354965" algn="l"/>
              </a:tabLst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Invest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in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noise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light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reduction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technologies</a:t>
            </a:r>
            <a:endParaRPr sz="175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385"/>
              </a:spcBef>
              <a:buFont typeface="Courier New"/>
              <a:buChar char="•"/>
              <a:tabLst>
                <a:tab pos="354965" algn="l"/>
              </a:tabLst>
            </a:pP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Develop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clear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policies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managing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emissions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87488" y="3410204"/>
            <a:ext cx="6200775" cy="2557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10" dirty="0">
                <a:solidFill>
                  <a:srgbClr val="F1E782"/>
                </a:solidFill>
                <a:latin typeface="Georgia"/>
                <a:cs typeface="Georgia"/>
              </a:rPr>
              <a:t>For</a:t>
            </a:r>
            <a:r>
              <a:rPr sz="2200" spc="-5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200" spc="45" dirty="0">
                <a:solidFill>
                  <a:srgbClr val="F1E782"/>
                </a:solidFill>
                <a:latin typeface="Georgia"/>
                <a:cs typeface="Georgia"/>
              </a:rPr>
              <a:t>Individuals</a:t>
            </a:r>
            <a:endParaRPr sz="220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2470"/>
              </a:spcBef>
              <a:buFont typeface="Courier New"/>
              <a:buChar char="•"/>
              <a:tabLst>
                <a:tab pos="354965" algn="l"/>
              </a:tabLst>
            </a:pPr>
            <a:r>
              <a:rPr sz="1750" spc="130" dirty="0">
                <a:solidFill>
                  <a:srgbClr val="CFCABE"/>
                </a:solidFill>
                <a:latin typeface="Trebuchet MS"/>
                <a:cs typeface="Trebuchet MS"/>
              </a:rPr>
              <a:t>Use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noise-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cancelling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devices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light-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blocking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curtains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CFCABE"/>
              </a:buClr>
              <a:buFont typeface="Courier New"/>
              <a:buChar char="•"/>
            </a:pP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"/>
              </a:spcBef>
              <a:buClr>
                <a:srgbClr val="CFCABE"/>
              </a:buClr>
              <a:buFont typeface="Courier New"/>
              <a:buChar char="•"/>
            </a:pPr>
            <a:endParaRPr sz="175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Courier New"/>
              <a:buChar char="•"/>
              <a:tabLst>
                <a:tab pos="354965" algn="l"/>
              </a:tabLst>
            </a:pPr>
            <a:r>
              <a:rPr sz="1750" spc="125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mindful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your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own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footprint</a:t>
            </a:r>
            <a:endParaRPr sz="1750">
              <a:latin typeface="Trebuchet MS"/>
              <a:cs typeface="Trebuchet MS"/>
            </a:endParaRPr>
          </a:p>
          <a:p>
            <a:pPr marL="355600" marR="156210" indent="-342900">
              <a:lnSpc>
                <a:spcPct val="138300"/>
              </a:lnSpc>
              <a:spcBef>
                <a:spcPts val="575"/>
              </a:spcBef>
              <a:buFont typeface="Courier New"/>
              <a:buChar char="•"/>
              <a:tabLst>
                <a:tab pos="355600" algn="l"/>
              </a:tabLst>
            </a:pPr>
            <a:r>
              <a:rPr sz="1750" spc="114" dirty="0">
                <a:solidFill>
                  <a:srgbClr val="CFCABE"/>
                </a:solidFill>
                <a:latin typeface="Trebuchet MS"/>
                <a:cs typeface="Trebuchet MS"/>
              </a:rPr>
              <a:t>Engage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community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discussions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local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nuisance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issues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4795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634" y="3292855"/>
            <a:ext cx="13167994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145" dirty="0"/>
              <a:t>Conclusion:</a:t>
            </a:r>
            <a:r>
              <a:rPr sz="3900" spc="15" dirty="0"/>
              <a:t> </a:t>
            </a:r>
            <a:r>
              <a:rPr sz="3900" spc="110" dirty="0"/>
              <a:t>Navigating</a:t>
            </a:r>
            <a:r>
              <a:rPr sz="3900" spc="15" dirty="0"/>
              <a:t> </a:t>
            </a:r>
            <a:r>
              <a:rPr sz="3900" spc="145" dirty="0"/>
              <a:t>the</a:t>
            </a:r>
            <a:r>
              <a:rPr sz="3900" spc="15" dirty="0"/>
              <a:t> </a:t>
            </a:r>
            <a:r>
              <a:rPr sz="3900" spc="100" dirty="0"/>
              <a:t>Digital</a:t>
            </a:r>
            <a:r>
              <a:rPr sz="3900" dirty="0"/>
              <a:t> </a:t>
            </a:r>
            <a:r>
              <a:rPr sz="3900" spc="195" dirty="0"/>
              <a:t>Nuisance</a:t>
            </a:r>
            <a:r>
              <a:rPr sz="3900" spc="20" dirty="0"/>
              <a:t> </a:t>
            </a:r>
            <a:r>
              <a:rPr sz="3900" spc="229" dirty="0"/>
              <a:t>Landscape</a:t>
            </a:r>
            <a:endParaRPr sz="3900"/>
          </a:p>
        </p:txBody>
      </p:sp>
      <p:sp>
        <p:nvSpPr>
          <p:cNvPr id="4" name="object 4"/>
          <p:cNvSpPr/>
          <p:nvPr/>
        </p:nvSpPr>
        <p:spPr>
          <a:xfrm>
            <a:off x="694944" y="4253484"/>
            <a:ext cx="6521450" cy="1461770"/>
          </a:xfrm>
          <a:custGeom>
            <a:avLst/>
            <a:gdLst/>
            <a:ahLst/>
            <a:cxnLst/>
            <a:rect l="l" t="t" r="r" b="b"/>
            <a:pathLst>
              <a:path w="6521450" h="1461770">
                <a:moveTo>
                  <a:pt x="6491351" y="0"/>
                </a:moveTo>
                <a:lnTo>
                  <a:pt x="29794" y="0"/>
                </a:lnTo>
                <a:lnTo>
                  <a:pt x="18195" y="2341"/>
                </a:lnTo>
                <a:lnTo>
                  <a:pt x="8724" y="8731"/>
                </a:lnTo>
                <a:lnTo>
                  <a:pt x="2340" y="18216"/>
                </a:lnTo>
                <a:lnTo>
                  <a:pt x="0" y="29844"/>
                </a:lnTo>
                <a:lnTo>
                  <a:pt x="0" y="1431670"/>
                </a:lnTo>
                <a:lnTo>
                  <a:pt x="2340" y="1443299"/>
                </a:lnTo>
                <a:lnTo>
                  <a:pt x="8724" y="1452784"/>
                </a:lnTo>
                <a:lnTo>
                  <a:pt x="18195" y="1459174"/>
                </a:lnTo>
                <a:lnTo>
                  <a:pt x="29794" y="1461515"/>
                </a:lnTo>
                <a:lnTo>
                  <a:pt x="6491351" y="1461515"/>
                </a:lnTo>
                <a:lnTo>
                  <a:pt x="6502979" y="1459174"/>
                </a:lnTo>
                <a:lnTo>
                  <a:pt x="6512464" y="1452784"/>
                </a:lnTo>
                <a:lnTo>
                  <a:pt x="6518854" y="1443299"/>
                </a:lnTo>
                <a:lnTo>
                  <a:pt x="6521196" y="1431670"/>
                </a:lnTo>
                <a:lnTo>
                  <a:pt x="6521196" y="29844"/>
                </a:lnTo>
                <a:lnTo>
                  <a:pt x="6518854" y="18216"/>
                </a:lnTo>
                <a:lnTo>
                  <a:pt x="6512464" y="8731"/>
                </a:lnTo>
                <a:lnTo>
                  <a:pt x="6502979" y="2341"/>
                </a:lnTo>
                <a:lnTo>
                  <a:pt x="6491351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059" y="4419346"/>
            <a:ext cx="5702935" cy="1071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65" dirty="0">
                <a:solidFill>
                  <a:srgbClr val="CFCABE"/>
                </a:solidFill>
                <a:latin typeface="Georgia"/>
                <a:cs typeface="Georgia"/>
              </a:rPr>
              <a:t>Evolving</a:t>
            </a:r>
            <a:r>
              <a:rPr sz="1950" spc="-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85" dirty="0">
                <a:solidFill>
                  <a:srgbClr val="CFCABE"/>
                </a:solidFill>
                <a:latin typeface="Georgia"/>
                <a:cs typeface="Georgia"/>
              </a:rPr>
              <a:t>Legal</a:t>
            </a:r>
            <a:r>
              <a:rPr sz="19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100" dirty="0">
                <a:solidFill>
                  <a:srgbClr val="CFCABE"/>
                </a:solidFill>
                <a:latin typeface="Georgia"/>
                <a:cs typeface="Georgia"/>
              </a:rPr>
              <a:t>Framework</a:t>
            </a:r>
            <a:endParaRPr sz="1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550" spc="114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legislators</a:t>
            </a:r>
            <a:r>
              <a:rPr sz="1550" spc="1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must</a:t>
            </a:r>
            <a:r>
              <a:rPr sz="155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continue</a:t>
            </a:r>
            <a:r>
              <a:rPr sz="15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adapting</a:t>
            </a:r>
            <a:r>
              <a:rPr sz="1550" spc="1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nuisance</a:t>
            </a:r>
            <a:r>
              <a:rPr sz="155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law</a:t>
            </a:r>
            <a:r>
              <a:rPr sz="1550" spc="114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address</a:t>
            </a:r>
            <a:r>
              <a:rPr sz="15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emerging</a:t>
            </a:r>
            <a:r>
              <a:rPr sz="15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5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85" dirty="0">
                <a:solidFill>
                  <a:srgbClr val="CFCABE"/>
                </a:solidFill>
                <a:latin typeface="Trebuchet MS"/>
                <a:cs typeface="Trebuchet MS"/>
              </a:rPr>
              <a:t>age</a:t>
            </a:r>
            <a:r>
              <a:rPr sz="15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challenges.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4259" y="4253484"/>
            <a:ext cx="6521450" cy="1461770"/>
          </a:xfrm>
          <a:custGeom>
            <a:avLst/>
            <a:gdLst/>
            <a:ahLst/>
            <a:cxnLst/>
            <a:rect l="l" t="t" r="r" b="b"/>
            <a:pathLst>
              <a:path w="6521450" h="1461770">
                <a:moveTo>
                  <a:pt x="6491351" y="0"/>
                </a:moveTo>
                <a:lnTo>
                  <a:pt x="29845" y="0"/>
                </a:lnTo>
                <a:lnTo>
                  <a:pt x="18216" y="2341"/>
                </a:lnTo>
                <a:lnTo>
                  <a:pt x="8731" y="8731"/>
                </a:lnTo>
                <a:lnTo>
                  <a:pt x="2341" y="18216"/>
                </a:lnTo>
                <a:lnTo>
                  <a:pt x="0" y="29844"/>
                </a:lnTo>
                <a:lnTo>
                  <a:pt x="0" y="1431670"/>
                </a:lnTo>
                <a:lnTo>
                  <a:pt x="2341" y="1443299"/>
                </a:lnTo>
                <a:lnTo>
                  <a:pt x="8731" y="1452784"/>
                </a:lnTo>
                <a:lnTo>
                  <a:pt x="18216" y="1459174"/>
                </a:lnTo>
                <a:lnTo>
                  <a:pt x="29845" y="1461515"/>
                </a:lnTo>
                <a:lnTo>
                  <a:pt x="6491351" y="1461515"/>
                </a:lnTo>
                <a:lnTo>
                  <a:pt x="6502979" y="1459174"/>
                </a:lnTo>
                <a:lnTo>
                  <a:pt x="6512464" y="1452784"/>
                </a:lnTo>
                <a:lnTo>
                  <a:pt x="6518854" y="1443299"/>
                </a:lnTo>
                <a:lnTo>
                  <a:pt x="6521196" y="1431670"/>
                </a:lnTo>
                <a:lnTo>
                  <a:pt x="6521196" y="29844"/>
                </a:lnTo>
                <a:lnTo>
                  <a:pt x="6518854" y="18216"/>
                </a:lnTo>
                <a:lnTo>
                  <a:pt x="6512464" y="8731"/>
                </a:lnTo>
                <a:lnTo>
                  <a:pt x="6502979" y="2341"/>
                </a:lnTo>
                <a:lnTo>
                  <a:pt x="6491351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00950" y="4419346"/>
            <a:ext cx="6108065" cy="1071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80" dirty="0">
                <a:solidFill>
                  <a:srgbClr val="CFCABE"/>
                </a:solidFill>
                <a:latin typeface="Georgia"/>
                <a:cs typeface="Georgia"/>
              </a:rPr>
              <a:t>Balancing</a:t>
            </a:r>
            <a:r>
              <a:rPr sz="1950" spc="-1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60" dirty="0">
                <a:solidFill>
                  <a:srgbClr val="CFCABE"/>
                </a:solidFill>
                <a:latin typeface="Georgia"/>
                <a:cs typeface="Georgia"/>
              </a:rPr>
              <a:t>Act</a:t>
            </a:r>
            <a:endParaRPr sz="1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Finding</a:t>
            </a:r>
            <a:r>
              <a:rPr sz="15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equilibrium</a:t>
            </a:r>
            <a:r>
              <a:rPr sz="1550" spc="1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between</a:t>
            </a:r>
            <a:r>
              <a:rPr sz="1550" spc="1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technological</a:t>
            </a:r>
            <a:r>
              <a:rPr sz="1550" spc="1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progress</a:t>
            </a:r>
            <a:r>
              <a:rPr sz="1550" spc="1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individual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rights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remains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key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challenge.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4944" y="5913120"/>
            <a:ext cx="6521450" cy="1460500"/>
          </a:xfrm>
          <a:custGeom>
            <a:avLst/>
            <a:gdLst/>
            <a:ahLst/>
            <a:cxnLst/>
            <a:rect l="l" t="t" r="r" b="b"/>
            <a:pathLst>
              <a:path w="6521450" h="1460500">
                <a:moveTo>
                  <a:pt x="6491478" y="0"/>
                </a:moveTo>
                <a:lnTo>
                  <a:pt x="29756" y="0"/>
                </a:lnTo>
                <a:lnTo>
                  <a:pt x="18173" y="2339"/>
                </a:lnTo>
                <a:lnTo>
                  <a:pt x="8715" y="8715"/>
                </a:lnTo>
                <a:lnTo>
                  <a:pt x="2338" y="18162"/>
                </a:lnTo>
                <a:lnTo>
                  <a:pt x="0" y="29717"/>
                </a:lnTo>
                <a:lnTo>
                  <a:pt x="0" y="1430235"/>
                </a:lnTo>
                <a:lnTo>
                  <a:pt x="2338" y="1441818"/>
                </a:lnTo>
                <a:lnTo>
                  <a:pt x="8715" y="1451276"/>
                </a:lnTo>
                <a:lnTo>
                  <a:pt x="18173" y="1457653"/>
                </a:lnTo>
                <a:lnTo>
                  <a:pt x="29756" y="1459991"/>
                </a:lnTo>
                <a:lnTo>
                  <a:pt x="6491478" y="1459991"/>
                </a:lnTo>
                <a:lnTo>
                  <a:pt x="6503033" y="1457653"/>
                </a:lnTo>
                <a:lnTo>
                  <a:pt x="6512480" y="1451276"/>
                </a:lnTo>
                <a:lnTo>
                  <a:pt x="6518856" y="1441818"/>
                </a:lnTo>
                <a:lnTo>
                  <a:pt x="6521196" y="1430235"/>
                </a:lnTo>
                <a:lnTo>
                  <a:pt x="6521196" y="29717"/>
                </a:lnTo>
                <a:lnTo>
                  <a:pt x="6518856" y="18162"/>
                </a:lnTo>
                <a:lnTo>
                  <a:pt x="6512480" y="8715"/>
                </a:lnTo>
                <a:lnTo>
                  <a:pt x="6503033" y="2339"/>
                </a:lnTo>
                <a:lnTo>
                  <a:pt x="6491478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0059" y="6078473"/>
            <a:ext cx="5836285" cy="107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80" dirty="0">
                <a:solidFill>
                  <a:srgbClr val="CFCABE"/>
                </a:solidFill>
                <a:latin typeface="Georgia"/>
                <a:cs typeface="Georgia"/>
              </a:rPr>
              <a:t>Collaborative</a:t>
            </a:r>
            <a:r>
              <a:rPr sz="19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100" dirty="0">
                <a:solidFill>
                  <a:srgbClr val="CFCABE"/>
                </a:solidFill>
                <a:latin typeface="Georgia"/>
                <a:cs typeface="Georgia"/>
              </a:rPr>
              <a:t>Approach</a:t>
            </a:r>
            <a:endParaRPr sz="1950">
              <a:latin typeface="Georgia"/>
              <a:cs typeface="Georgia"/>
            </a:endParaRPr>
          </a:p>
          <a:p>
            <a:pPr marL="12700" marR="5080">
              <a:lnSpc>
                <a:spcPct val="134900"/>
              </a:lnSpc>
              <a:spcBef>
                <a:spcPts val="869"/>
              </a:spcBef>
            </a:pP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Addressing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85" dirty="0">
                <a:solidFill>
                  <a:srgbClr val="CFCABE"/>
                </a:solidFill>
                <a:latin typeface="Trebuchet MS"/>
                <a:cs typeface="Trebuchet MS"/>
              </a:rPr>
              <a:t>age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nuisances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requires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cooperation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between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lawmakers,</a:t>
            </a:r>
            <a:r>
              <a:rPr sz="15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technologists,</a:t>
            </a:r>
            <a:r>
              <a:rPr sz="15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community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members.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14259" y="5913120"/>
            <a:ext cx="6521450" cy="1460500"/>
          </a:xfrm>
          <a:custGeom>
            <a:avLst/>
            <a:gdLst/>
            <a:ahLst/>
            <a:cxnLst/>
            <a:rect l="l" t="t" r="r" b="b"/>
            <a:pathLst>
              <a:path w="6521450" h="1460500">
                <a:moveTo>
                  <a:pt x="6491478" y="0"/>
                </a:moveTo>
                <a:lnTo>
                  <a:pt x="29718" y="0"/>
                </a:lnTo>
                <a:lnTo>
                  <a:pt x="18162" y="2339"/>
                </a:lnTo>
                <a:lnTo>
                  <a:pt x="8715" y="8715"/>
                </a:lnTo>
                <a:lnTo>
                  <a:pt x="2339" y="18162"/>
                </a:lnTo>
                <a:lnTo>
                  <a:pt x="0" y="29717"/>
                </a:lnTo>
                <a:lnTo>
                  <a:pt x="0" y="1430235"/>
                </a:lnTo>
                <a:lnTo>
                  <a:pt x="2339" y="1441818"/>
                </a:lnTo>
                <a:lnTo>
                  <a:pt x="8715" y="1451276"/>
                </a:lnTo>
                <a:lnTo>
                  <a:pt x="18162" y="1457653"/>
                </a:lnTo>
                <a:lnTo>
                  <a:pt x="29718" y="1459991"/>
                </a:lnTo>
                <a:lnTo>
                  <a:pt x="6491478" y="1459991"/>
                </a:lnTo>
                <a:lnTo>
                  <a:pt x="6503033" y="1457653"/>
                </a:lnTo>
                <a:lnTo>
                  <a:pt x="6512480" y="1451276"/>
                </a:lnTo>
                <a:lnTo>
                  <a:pt x="6518856" y="1441818"/>
                </a:lnTo>
                <a:lnTo>
                  <a:pt x="6521196" y="1430235"/>
                </a:lnTo>
                <a:lnTo>
                  <a:pt x="6521196" y="29717"/>
                </a:lnTo>
                <a:lnTo>
                  <a:pt x="6518856" y="18162"/>
                </a:lnTo>
                <a:lnTo>
                  <a:pt x="6512480" y="8715"/>
                </a:lnTo>
                <a:lnTo>
                  <a:pt x="6503033" y="2339"/>
                </a:lnTo>
                <a:lnTo>
                  <a:pt x="6491478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00950" y="6078473"/>
            <a:ext cx="5099685" cy="107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95" dirty="0">
                <a:solidFill>
                  <a:srgbClr val="CFCABE"/>
                </a:solidFill>
                <a:latin typeface="Georgia"/>
                <a:cs typeface="Georgia"/>
              </a:rPr>
              <a:t>Future</a:t>
            </a:r>
            <a:r>
              <a:rPr sz="1950" spc="-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75" dirty="0">
                <a:solidFill>
                  <a:srgbClr val="CFCABE"/>
                </a:solidFill>
                <a:latin typeface="Georgia"/>
                <a:cs typeface="Georgia"/>
              </a:rPr>
              <a:t>Outlook</a:t>
            </a:r>
            <a:endParaRPr sz="1950">
              <a:latin typeface="Georgia"/>
              <a:cs typeface="Georgia"/>
            </a:endParaRPr>
          </a:p>
          <a:p>
            <a:pPr marL="12700" marR="5080">
              <a:lnSpc>
                <a:spcPct val="134900"/>
              </a:lnSpc>
              <a:spcBef>
                <a:spcPts val="869"/>
              </a:spcBef>
            </a:pPr>
            <a:r>
              <a:rPr sz="1550" spc="12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technology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evolves,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CFCABE"/>
                </a:solidFill>
                <a:latin typeface="Trebuchet MS"/>
                <a:cs typeface="Trebuchet MS"/>
              </a:rPr>
              <a:t>so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too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must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our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legal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social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approaches</a:t>
            </a:r>
            <a:r>
              <a:rPr sz="15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managing</a:t>
            </a:r>
            <a:r>
              <a:rPr sz="15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5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nuisances.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EC7C53EF-5AB0-492B-BEA7-FFFE93B42A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690" y="1003502"/>
            <a:ext cx="7533005" cy="54007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5900" spc="305" dirty="0">
                <a:solidFill>
                  <a:srgbClr val="F1E782"/>
                </a:solidFill>
                <a:latin typeface="Georgia"/>
                <a:cs typeface="Georgia"/>
              </a:rPr>
              <a:t>Introduction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GB" sz="5900" spc="305" dirty="0">
              <a:solidFill>
                <a:srgbClr val="F1E782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GB" sz="5900" spc="305" dirty="0">
              <a:solidFill>
                <a:srgbClr val="F1E782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5900" dirty="0">
              <a:latin typeface="Georgia"/>
              <a:cs typeface="Georgia"/>
            </a:endParaRPr>
          </a:p>
          <a:p>
            <a:pPr marL="12700" marR="155575">
              <a:lnSpc>
                <a:spcPct val="132400"/>
              </a:lnSpc>
              <a:spcBef>
                <a:spcPts val="2900"/>
              </a:spcBef>
            </a:pPr>
            <a:r>
              <a:rPr sz="170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0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70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revolution</a:t>
            </a:r>
            <a:r>
              <a:rPr sz="170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CFCABE"/>
                </a:solidFill>
                <a:latin typeface="Trebuchet MS"/>
                <a:cs typeface="Trebuchet MS"/>
              </a:rPr>
              <a:t>has</a:t>
            </a:r>
            <a:r>
              <a:rPr sz="170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45" dirty="0">
                <a:solidFill>
                  <a:srgbClr val="CFCABE"/>
                </a:solidFill>
                <a:latin typeface="Trebuchet MS"/>
                <a:cs typeface="Trebuchet MS"/>
              </a:rPr>
              <a:t>brought</a:t>
            </a:r>
            <a:r>
              <a:rPr sz="17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CFCABE"/>
                </a:solidFill>
                <a:latin typeface="Trebuchet MS"/>
                <a:cs typeface="Trebuchet MS"/>
              </a:rPr>
              <a:t>unprecedented</a:t>
            </a:r>
            <a:r>
              <a:rPr sz="170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55" dirty="0">
                <a:solidFill>
                  <a:srgbClr val="CFCABE"/>
                </a:solidFill>
                <a:latin typeface="Trebuchet MS"/>
                <a:cs typeface="Trebuchet MS"/>
              </a:rPr>
              <a:t>convenience</a:t>
            </a:r>
            <a:r>
              <a:rPr sz="170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35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connectivity.</a:t>
            </a:r>
            <a:r>
              <a:rPr sz="17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However,</a:t>
            </a:r>
            <a:r>
              <a:rPr sz="17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20" dirty="0">
                <a:solidFill>
                  <a:srgbClr val="CFCABE"/>
                </a:solidFill>
                <a:latin typeface="Trebuchet MS"/>
                <a:cs typeface="Trebuchet MS"/>
              </a:rPr>
              <a:t>it</a:t>
            </a:r>
            <a:r>
              <a:rPr sz="17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CFCABE"/>
                </a:solidFill>
                <a:latin typeface="Trebuchet MS"/>
                <a:cs typeface="Trebuchet MS"/>
              </a:rPr>
              <a:t>has</a:t>
            </a:r>
            <a:r>
              <a:rPr sz="17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55" dirty="0">
                <a:solidFill>
                  <a:srgbClr val="CFCABE"/>
                </a:solidFill>
                <a:latin typeface="Trebuchet MS"/>
                <a:cs typeface="Trebuchet MS"/>
              </a:rPr>
              <a:t>also</a:t>
            </a:r>
            <a:r>
              <a:rPr sz="17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introduced</a:t>
            </a:r>
            <a:r>
              <a:rPr sz="17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7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forms</a:t>
            </a:r>
            <a:r>
              <a:rPr sz="17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nuisance.</a:t>
            </a:r>
            <a:r>
              <a:rPr sz="17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CFCABE"/>
                </a:solidFill>
                <a:latin typeface="Trebuchet MS"/>
                <a:cs typeface="Trebuchet MS"/>
              </a:rPr>
              <a:t>This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presentation</a:t>
            </a:r>
            <a:r>
              <a:rPr sz="17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explores</a:t>
            </a:r>
            <a:r>
              <a:rPr sz="17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90" dirty="0">
                <a:solidFill>
                  <a:srgbClr val="CFCABE"/>
                </a:solidFill>
                <a:latin typeface="Trebuchet MS"/>
                <a:cs typeface="Trebuchet MS"/>
              </a:rPr>
              <a:t>how</a:t>
            </a:r>
            <a:r>
              <a:rPr sz="17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noise,</a:t>
            </a:r>
            <a:r>
              <a:rPr sz="17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CFCABE"/>
                </a:solidFill>
                <a:latin typeface="Trebuchet MS"/>
                <a:cs typeface="Trebuchet MS"/>
              </a:rPr>
              <a:t>light,</a:t>
            </a:r>
            <a:r>
              <a:rPr sz="17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electronic</a:t>
            </a:r>
            <a:r>
              <a:rPr sz="17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interference</a:t>
            </a:r>
            <a:r>
              <a:rPr sz="17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impact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our</a:t>
            </a:r>
            <a:r>
              <a:rPr sz="17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lives</a:t>
            </a:r>
            <a:r>
              <a:rPr sz="17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legal</a:t>
            </a:r>
            <a:r>
              <a:rPr sz="17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landscape.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679450"/>
            <a:ext cx="7233284" cy="141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590"/>
              </a:lnSpc>
            </a:pPr>
            <a:r>
              <a:rPr spc="165" dirty="0"/>
              <a:t>Introduction</a:t>
            </a:r>
            <a:r>
              <a:rPr spc="10" dirty="0"/>
              <a:t> </a:t>
            </a:r>
            <a:r>
              <a:rPr spc="135" dirty="0"/>
              <a:t>to</a:t>
            </a:r>
            <a:r>
              <a:rPr spc="10" dirty="0"/>
              <a:t> </a:t>
            </a:r>
            <a:r>
              <a:rPr spc="110" dirty="0"/>
              <a:t>Digital</a:t>
            </a:r>
            <a:r>
              <a:rPr spc="10" dirty="0"/>
              <a:t> </a:t>
            </a:r>
            <a:r>
              <a:rPr spc="195" dirty="0"/>
              <a:t>Age </a:t>
            </a:r>
            <a:r>
              <a:rPr spc="215" dirty="0"/>
              <a:t>Nuisance</a:t>
            </a:r>
          </a:p>
        </p:txBody>
      </p:sp>
      <p:sp>
        <p:nvSpPr>
          <p:cNvPr id="4" name="object 4"/>
          <p:cNvSpPr/>
          <p:nvPr/>
        </p:nvSpPr>
        <p:spPr>
          <a:xfrm>
            <a:off x="794004" y="2484120"/>
            <a:ext cx="3665220" cy="3122930"/>
          </a:xfrm>
          <a:custGeom>
            <a:avLst/>
            <a:gdLst/>
            <a:ahLst/>
            <a:cxnLst/>
            <a:rect l="l" t="t" r="r" b="b"/>
            <a:pathLst>
              <a:path w="3665220" h="3122929">
                <a:moveTo>
                  <a:pt x="3631184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3088640"/>
                </a:lnTo>
                <a:lnTo>
                  <a:pt x="2674" y="3101887"/>
                </a:lnTo>
                <a:lnTo>
                  <a:pt x="9969" y="3112706"/>
                </a:lnTo>
                <a:lnTo>
                  <a:pt x="20788" y="3120001"/>
                </a:lnTo>
                <a:lnTo>
                  <a:pt x="34036" y="3122675"/>
                </a:lnTo>
                <a:lnTo>
                  <a:pt x="3631184" y="3122675"/>
                </a:lnTo>
                <a:lnTo>
                  <a:pt x="3644431" y="3120001"/>
                </a:lnTo>
                <a:lnTo>
                  <a:pt x="3655250" y="3112706"/>
                </a:lnTo>
                <a:lnTo>
                  <a:pt x="3662545" y="3101887"/>
                </a:lnTo>
                <a:lnTo>
                  <a:pt x="3665220" y="3088640"/>
                </a:lnTo>
                <a:lnTo>
                  <a:pt x="3665220" y="34035"/>
                </a:lnTo>
                <a:lnTo>
                  <a:pt x="3662545" y="20788"/>
                </a:lnTo>
                <a:lnTo>
                  <a:pt x="3655250" y="9969"/>
                </a:lnTo>
                <a:lnTo>
                  <a:pt x="3644431" y="2674"/>
                </a:lnTo>
                <a:lnTo>
                  <a:pt x="3631184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8075" y="2685668"/>
            <a:ext cx="3018790" cy="232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60" dirty="0">
                <a:solidFill>
                  <a:srgbClr val="CFCABE"/>
                </a:solidFill>
                <a:latin typeface="Georgia"/>
                <a:cs typeface="Georgia"/>
              </a:rPr>
              <a:t>Definition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55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age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nuisance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refers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to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disturbances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caused</a:t>
            </a:r>
            <a:r>
              <a:rPr sz="1750" spc="1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by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modern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technology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that interfere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an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individual's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right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enjoy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property.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4776" y="2484120"/>
            <a:ext cx="3665220" cy="3122930"/>
          </a:xfrm>
          <a:custGeom>
            <a:avLst/>
            <a:gdLst/>
            <a:ahLst/>
            <a:cxnLst/>
            <a:rect l="l" t="t" r="r" b="b"/>
            <a:pathLst>
              <a:path w="3665220" h="3122929">
                <a:moveTo>
                  <a:pt x="363118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3088640"/>
                </a:lnTo>
                <a:lnTo>
                  <a:pt x="2674" y="3101887"/>
                </a:lnTo>
                <a:lnTo>
                  <a:pt x="9969" y="3112706"/>
                </a:lnTo>
                <a:lnTo>
                  <a:pt x="20788" y="3120001"/>
                </a:lnTo>
                <a:lnTo>
                  <a:pt x="34036" y="3122675"/>
                </a:lnTo>
                <a:lnTo>
                  <a:pt x="3631183" y="3122675"/>
                </a:lnTo>
                <a:lnTo>
                  <a:pt x="3644431" y="3120001"/>
                </a:lnTo>
                <a:lnTo>
                  <a:pt x="3655250" y="3112706"/>
                </a:lnTo>
                <a:lnTo>
                  <a:pt x="3662545" y="3101887"/>
                </a:lnTo>
                <a:lnTo>
                  <a:pt x="3665220" y="3088640"/>
                </a:lnTo>
                <a:lnTo>
                  <a:pt x="3665220" y="34035"/>
                </a:lnTo>
                <a:lnTo>
                  <a:pt x="3662545" y="20788"/>
                </a:lnTo>
                <a:lnTo>
                  <a:pt x="3655250" y="9969"/>
                </a:lnTo>
                <a:lnTo>
                  <a:pt x="3644431" y="2674"/>
                </a:lnTo>
                <a:lnTo>
                  <a:pt x="3631183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0040" y="2685668"/>
            <a:ext cx="3171190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14" dirty="0">
                <a:solidFill>
                  <a:srgbClr val="CFCABE"/>
                </a:solidFill>
                <a:latin typeface="Georgia"/>
                <a:cs typeface="Georgia"/>
              </a:rPr>
              <a:t>Types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55"/>
              </a:spcBef>
            </a:pPr>
            <a:r>
              <a:rPr sz="1750" spc="120" dirty="0">
                <a:solidFill>
                  <a:srgbClr val="CFCABE"/>
                </a:solidFill>
                <a:latin typeface="Trebuchet MS"/>
                <a:cs typeface="Trebuchet MS"/>
              </a:rPr>
              <a:t>Common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forms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include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excessive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noise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from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electronic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devices,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light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pollution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from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45" dirty="0">
                <a:solidFill>
                  <a:srgbClr val="CFCABE"/>
                </a:solidFill>
                <a:latin typeface="Trebuchet MS"/>
                <a:cs typeface="Trebuchet MS"/>
              </a:rPr>
              <a:t>LED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displays,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electronic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interference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wireless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communications.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4004" y="5832347"/>
            <a:ext cx="7556500" cy="1670685"/>
          </a:xfrm>
          <a:custGeom>
            <a:avLst/>
            <a:gdLst/>
            <a:ahLst/>
            <a:cxnLst/>
            <a:rect l="l" t="t" r="r" b="b"/>
            <a:pathLst>
              <a:path w="7556500" h="1670684">
                <a:moveTo>
                  <a:pt x="7521956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636267"/>
                </a:lnTo>
                <a:lnTo>
                  <a:pt x="2674" y="1649515"/>
                </a:lnTo>
                <a:lnTo>
                  <a:pt x="9969" y="1660334"/>
                </a:lnTo>
                <a:lnTo>
                  <a:pt x="20788" y="1667629"/>
                </a:lnTo>
                <a:lnTo>
                  <a:pt x="34036" y="1670303"/>
                </a:lnTo>
                <a:lnTo>
                  <a:pt x="7521956" y="1670303"/>
                </a:lnTo>
                <a:lnTo>
                  <a:pt x="7535203" y="1667629"/>
                </a:lnTo>
                <a:lnTo>
                  <a:pt x="7546022" y="1660334"/>
                </a:lnTo>
                <a:lnTo>
                  <a:pt x="7553317" y="1649515"/>
                </a:lnTo>
                <a:lnTo>
                  <a:pt x="7555992" y="1636267"/>
                </a:lnTo>
                <a:lnTo>
                  <a:pt x="7555992" y="34035"/>
                </a:lnTo>
                <a:lnTo>
                  <a:pt x="7553317" y="20788"/>
                </a:lnTo>
                <a:lnTo>
                  <a:pt x="7546022" y="9969"/>
                </a:lnTo>
                <a:lnTo>
                  <a:pt x="7535203" y="2674"/>
                </a:lnTo>
                <a:lnTo>
                  <a:pt x="7521956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8075" y="6034532"/>
            <a:ext cx="6781800" cy="121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95" dirty="0">
                <a:solidFill>
                  <a:srgbClr val="CFCABE"/>
                </a:solidFill>
                <a:latin typeface="Georgia"/>
                <a:cs typeface="Georgia"/>
              </a:rPr>
              <a:t>Legal</a:t>
            </a:r>
            <a:r>
              <a:rPr sz="220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55" dirty="0">
                <a:solidFill>
                  <a:srgbClr val="CFCABE"/>
                </a:solidFill>
                <a:latin typeface="Georgia"/>
                <a:cs typeface="Georgia"/>
              </a:rPr>
              <a:t>Implications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300"/>
              </a:lnSpc>
              <a:spcBef>
                <a:spcPts val="950"/>
              </a:spcBef>
            </a:pP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These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nuisances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challenge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traditional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legal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frameworks,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requiring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adapt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existing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laws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technological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realities.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453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319" y="2947492"/>
            <a:ext cx="5342255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spc="130" dirty="0"/>
              <a:t>Historical</a:t>
            </a:r>
            <a:r>
              <a:rPr sz="3850" spc="20" dirty="0"/>
              <a:t> </a:t>
            </a:r>
            <a:r>
              <a:rPr sz="3850" spc="195" dirty="0"/>
              <a:t>Background</a:t>
            </a:r>
            <a:endParaRPr sz="3850"/>
          </a:p>
        </p:txBody>
      </p:sp>
      <p:grpSp>
        <p:nvGrpSpPr>
          <p:cNvPr id="4" name="object 4"/>
          <p:cNvGrpSpPr/>
          <p:nvPr/>
        </p:nvGrpSpPr>
        <p:grpSpPr>
          <a:xfrm>
            <a:off x="760476" y="3902964"/>
            <a:ext cx="1106805" cy="3785870"/>
            <a:chOff x="760476" y="3902964"/>
            <a:chExt cx="1106805" cy="3785870"/>
          </a:xfrm>
        </p:grpSpPr>
        <p:sp>
          <p:nvSpPr>
            <p:cNvPr id="5" name="object 5"/>
            <p:cNvSpPr/>
            <p:nvPr/>
          </p:nvSpPr>
          <p:spPr>
            <a:xfrm>
              <a:off x="969264" y="3902963"/>
              <a:ext cx="897890" cy="3785870"/>
            </a:xfrm>
            <a:custGeom>
              <a:avLst/>
              <a:gdLst/>
              <a:ahLst/>
              <a:cxnLst/>
              <a:rect l="l" t="t" r="r" b="b"/>
              <a:pathLst>
                <a:path w="897889" h="3785870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3780498"/>
                  </a:lnTo>
                  <a:lnTo>
                    <a:pt x="5118" y="3785616"/>
                  </a:lnTo>
                  <a:lnTo>
                    <a:pt x="17741" y="3785616"/>
                  </a:lnTo>
                  <a:lnTo>
                    <a:pt x="22860" y="3780498"/>
                  </a:lnTo>
                  <a:lnTo>
                    <a:pt x="22860" y="5080"/>
                  </a:lnTo>
                  <a:close/>
                </a:path>
                <a:path w="897889" h="3785870">
                  <a:moveTo>
                    <a:pt x="897636" y="434848"/>
                  </a:moveTo>
                  <a:lnTo>
                    <a:pt x="892556" y="429768"/>
                  </a:lnTo>
                  <a:lnTo>
                    <a:pt x="215430" y="429768"/>
                  </a:lnTo>
                  <a:lnTo>
                    <a:pt x="210312" y="434848"/>
                  </a:lnTo>
                  <a:lnTo>
                    <a:pt x="210312" y="441198"/>
                  </a:lnTo>
                  <a:lnTo>
                    <a:pt x="210312" y="447548"/>
                  </a:lnTo>
                  <a:lnTo>
                    <a:pt x="215430" y="452628"/>
                  </a:lnTo>
                  <a:lnTo>
                    <a:pt x="892556" y="452628"/>
                  </a:lnTo>
                  <a:lnTo>
                    <a:pt x="897636" y="447548"/>
                  </a:lnTo>
                  <a:lnTo>
                    <a:pt x="897636" y="434848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0476" y="4123944"/>
              <a:ext cx="441959" cy="440690"/>
            </a:xfrm>
            <a:custGeom>
              <a:avLst/>
              <a:gdLst/>
              <a:ahLst/>
              <a:cxnLst/>
              <a:rect l="l" t="t" r="r" b="b"/>
              <a:pathLst>
                <a:path w="441959" h="440689">
                  <a:moveTo>
                    <a:pt x="412597" y="0"/>
                  </a:moveTo>
                  <a:lnTo>
                    <a:pt x="29362" y="0"/>
                  </a:lnTo>
                  <a:lnTo>
                    <a:pt x="17932" y="2315"/>
                  </a:lnTo>
                  <a:lnTo>
                    <a:pt x="8599" y="8620"/>
                  </a:lnTo>
                  <a:lnTo>
                    <a:pt x="2307" y="17948"/>
                  </a:lnTo>
                  <a:lnTo>
                    <a:pt x="0" y="29336"/>
                  </a:lnTo>
                  <a:lnTo>
                    <a:pt x="0" y="411098"/>
                  </a:lnTo>
                  <a:lnTo>
                    <a:pt x="2307" y="422487"/>
                  </a:lnTo>
                  <a:lnTo>
                    <a:pt x="8599" y="431815"/>
                  </a:lnTo>
                  <a:lnTo>
                    <a:pt x="17932" y="438120"/>
                  </a:lnTo>
                  <a:lnTo>
                    <a:pt x="29362" y="440435"/>
                  </a:lnTo>
                  <a:lnTo>
                    <a:pt x="412597" y="440435"/>
                  </a:lnTo>
                  <a:lnTo>
                    <a:pt x="424027" y="438120"/>
                  </a:lnTo>
                  <a:lnTo>
                    <a:pt x="433360" y="431815"/>
                  </a:lnTo>
                  <a:lnTo>
                    <a:pt x="439652" y="422487"/>
                  </a:lnTo>
                  <a:lnTo>
                    <a:pt x="441960" y="411098"/>
                  </a:lnTo>
                  <a:lnTo>
                    <a:pt x="441960" y="29336"/>
                  </a:lnTo>
                  <a:lnTo>
                    <a:pt x="439652" y="17948"/>
                  </a:lnTo>
                  <a:lnTo>
                    <a:pt x="433360" y="8620"/>
                  </a:lnTo>
                  <a:lnTo>
                    <a:pt x="424027" y="2315"/>
                  </a:lnTo>
                  <a:lnTo>
                    <a:pt x="412597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8768" y="4110608"/>
            <a:ext cx="126364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50" dirty="0">
                <a:solidFill>
                  <a:srgbClr val="CFCABE"/>
                </a:solidFill>
                <a:latin typeface="Georgia"/>
                <a:cs typeface="Georgia"/>
              </a:rPr>
              <a:t>1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8382" y="4073398"/>
            <a:ext cx="8995410" cy="73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CFCABE"/>
                </a:solidFill>
                <a:latin typeface="Georgia"/>
                <a:cs typeface="Georgia"/>
              </a:rPr>
              <a:t>19th</a:t>
            </a:r>
            <a:r>
              <a:rPr sz="1900" spc="7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80" dirty="0">
                <a:solidFill>
                  <a:srgbClr val="CFCABE"/>
                </a:solidFill>
                <a:latin typeface="Georgia"/>
                <a:cs typeface="Georgia"/>
              </a:rPr>
              <a:t>Century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Traditional</a:t>
            </a:r>
            <a:r>
              <a:rPr sz="15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nuisance</a:t>
            </a:r>
            <a:r>
              <a:rPr sz="15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5" dirty="0">
                <a:solidFill>
                  <a:srgbClr val="CFCABE"/>
                </a:solidFill>
                <a:latin typeface="Trebuchet MS"/>
                <a:cs typeface="Trebuchet MS"/>
              </a:rPr>
              <a:t>cases</a:t>
            </a:r>
            <a:r>
              <a:rPr sz="15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primarily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dealt</a:t>
            </a:r>
            <a:r>
              <a:rPr sz="15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with industrial</a:t>
            </a:r>
            <a:r>
              <a:rPr sz="15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pollution,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 noise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from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factories,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foul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odors.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0476" y="5451347"/>
            <a:ext cx="1106805" cy="440690"/>
            <a:chOff x="760476" y="5451347"/>
            <a:chExt cx="1106805" cy="440690"/>
          </a:xfrm>
        </p:grpSpPr>
        <p:sp>
          <p:nvSpPr>
            <p:cNvPr id="10" name="object 10"/>
            <p:cNvSpPr/>
            <p:nvPr/>
          </p:nvSpPr>
          <p:spPr>
            <a:xfrm>
              <a:off x="1179576" y="5660135"/>
              <a:ext cx="687705" cy="22860"/>
            </a:xfrm>
            <a:custGeom>
              <a:avLst/>
              <a:gdLst/>
              <a:ahLst/>
              <a:cxnLst/>
              <a:rect l="l" t="t" r="r" b="b"/>
              <a:pathLst>
                <a:path w="687705" h="22860">
                  <a:moveTo>
                    <a:pt x="682244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59"/>
                  </a:lnTo>
                  <a:lnTo>
                    <a:pt x="682244" y="22859"/>
                  </a:lnTo>
                  <a:lnTo>
                    <a:pt x="687324" y="17780"/>
                  </a:lnTo>
                  <a:lnTo>
                    <a:pt x="687324" y="5080"/>
                  </a:lnTo>
                  <a:lnTo>
                    <a:pt x="682244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0476" y="5451347"/>
              <a:ext cx="441959" cy="440690"/>
            </a:xfrm>
            <a:custGeom>
              <a:avLst/>
              <a:gdLst/>
              <a:ahLst/>
              <a:cxnLst/>
              <a:rect l="l" t="t" r="r" b="b"/>
              <a:pathLst>
                <a:path w="441959" h="440689">
                  <a:moveTo>
                    <a:pt x="412597" y="0"/>
                  </a:moveTo>
                  <a:lnTo>
                    <a:pt x="29362" y="0"/>
                  </a:lnTo>
                  <a:lnTo>
                    <a:pt x="17932" y="2315"/>
                  </a:lnTo>
                  <a:lnTo>
                    <a:pt x="8599" y="8620"/>
                  </a:lnTo>
                  <a:lnTo>
                    <a:pt x="2307" y="17948"/>
                  </a:lnTo>
                  <a:lnTo>
                    <a:pt x="0" y="29337"/>
                  </a:lnTo>
                  <a:lnTo>
                    <a:pt x="0" y="411099"/>
                  </a:lnTo>
                  <a:lnTo>
                    <a:pt x="2307" y="422487"/>
                  </a:lnTo>
                  <a:lnTo>
                    <a:pt x="8599" y="431815"/>
                  </a:lnTo>
                  <a:lnTo>
                    <a:pt x="17932" y="438120"/>
                  </a:lnTo>
                  <a:lnTo>
                    <a:pt x="29362" y="440435"/>
                  </a:lnTo>
                  <a:lnTo>
                    <a:pt x="412597" y="440435"/>
                  </a:lnTo>
                  <a:lnTo>
                    <a:pt x="424027" y="438120"/>
                  </a:lnTo>
                  <a:lnTo>
                    <a:pt x="433360" y="431815"/>
                  </a:lnTo>
                  <a:lnTo>
                    <a:pt x="439652" y="422487"/>
                  </a:lnTo>
                  <a:lnTo>
                    <a:pt x="441960" y="411099"/>
                  </a:lnTo>
                  <a:lnTo>
                    <a:pt x="441960" y="29337"/>
                  </a:lnTo>
                  <a:lnTo>
                    <a:pt x="439652" y="17948"/>
                  </a:lnTo>
                  <a:lnTo>
                    <a:pt x="433360" y="8620"/>
                  </a:lnTo>
                  <a:lnTo>
                    <a:pt x="424027" y="2315"/>
                  </a:lnTo>
                  <a:lnTo>
                    <a:pt x="412597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8839" y="5438013"/>
            <a:ext cx="205104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65" dirty="0">
                <a:solidFill>
                  <a:srgbClr val="CFCABE"/>
                </a:solidFill>
                <a:latin typeface="Georgia"/>
                <a:cs typeface="Georgia"/>
              </a:rPr>
              <a:t>2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8382" y="5400802"/>
            <a:ext cx="7761605" cy="73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75" dirty="0">
                <a:solidFill>
                  <a:srgbClr val="CFCABE"/>
                </a:solidFill>
                <a:latin typeface="Georgia"/>
                <a:cs typeface="Georgia"/>
              </a:rPr>
              <a:t>20th</a:t>
            </a:r>
            <a:r>
              <a:rPr sz="1900" spc="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80" dirty="0">
                <a:solidFill>
                  <a:srgbClr val="CFCABE"/>
                </a:solidFill>
                <a:latin typeface="Georgia"/>
                <a:cs typeface="Georgia"/>
              </a:rPr>
              <a:t>Century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Nuisance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law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expanded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 to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include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issues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like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CFCABE"/>
                </a:solidFill>
                <a:latin typeface="Trebuchet MS"/>
                <a:cs typeface="Trebuchet MS"/>
              </a:rPr>
              <a:t>aircraft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 noise</a:t>
            </a:r>
            <a:r>
              <a:rPr sz="15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environmental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pollution.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0476" y="6777228"/>
            <a:ext cx="1106805" cy="441959"/>
            <a:chOff x="760476" y="6777228"/>
            <a:chExt cx="1106805" cy="441959"/>
          </a:xfrm>
        </p:grpSpPr>
        <p:sp>
          <p:nvSpPr>
            <p:cNvPr id="15" name="object 15"/>
            <p:cNvSpPr/>
            <p:nvPr/>
          </p:nvSpPr>
          <p:spPr>
            <a:xfrm>
              <a:off x="1179576" y="6987540"/>
              <a:ext cx="687705" cy="22860"/>
            </a:xfrm>
            <a:custGeom>
              <a:avLst/>
              <a:gdLst/>
              <a:ahLst/>
              <a:cxnLst/>
              <a:rect l="l" t="t" r="r" b="b"/>
              <a:pathLst>
                <a:path w="687705" h="22859">
                  <a:moveTo>
                    <a:pt x="682244" y="0"/>
                  </a:moveTo>
                  <a:lnTo>
                    <a:pt x="5118" y="0"/>
                  </a:lnTo>
                  <a:lnTo>
                    <a:pt x="0" y="5118"/>
                  </a:lnTo>
                  <a:lnTo>
                    <a:pt x="0" y="11429"/>
                  </a:lnTo>
                  <a:lnTo>
                    <a:pt x="0" y="17741"/>
                  </a:lnTo>
                  <a:lnTo>
                    <a:pt x="5118" y="22859"/>
                  </a:lnTo>
                  <a:lnTo>
                    <a:pt x="682244" y="22859"/>
                  </a:lnTo>
                  <a:lnTo>
                    <a:pt x="687324" y="17741"/>
                  </a:lnTo>
                  <a:lnTo>
                    <a:pt x="687324" y="5118"/>
                  </a:lnTo>
                  <a:lnTo>
                    <a:pt x="682244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0476" y="6777228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59" h="441959">
                  <a:moveTo>
                    <a:pt x="412495" y="0"/>
                  </a:moveTo>
                  <a:lnTo>
                    <a:pt x="29464" y="0"/>
                  </a:lnTo>
                  <a:lnTo>
                    <a:pt x="17996" y="2317"/>
                  </a:lnTo>
                  <a:lnTo>
                    <a:pt x="8631" y="8636"/>
                  </a:lnTo>
                  <a:lnTo>
                    <a:pt x="2315" y="18002"/>
                  </a:lnTo>
                  <a:lnTo>
                    <a:pt x="0" y="29464"/>
                  </a:lnTo>
                  <a:lnTo>
                    <a:pt x="0" y="412496"/>
                  </a:lnTo>
                  <a:lnTo>
                    <a:pt x="2315" y="423963"/>
                  </a:lnTo>
                  <a:lnTo>
                    <a:pt x="8631" y="433328"/>
                  </a:lnTo>
                  <a:lnTo>
                    <a:pt x="17996" y="439644"/>
                  </a:lnTo>
                  <a:lnTo>
                    <a:pt x="29464" y="441960"/>
                  </a:lnTo>
                  <a:lnTo>
                    <a:pt x="412495" y="441960"/>
                  </a:lnTo>
                  <a:lnTo>
                    <a:pt x="423963" y="439644"/>
                  </a:lnTo>
                  <a:lnTo>
                    <a:pt x="433328" y="433328"/>
                  </a:lnTo>
                  <a:lnTo>
                    <a:pt x="439644" y="423963"/>
                  </a:lnTo>
                  <a:lnTo>
                    <a:pt x="441960" y="412496"/>
                  </a:lnTo>
                  <a:lnTo>
                    <a:pt x="441960" y="29464"/>
                  </a:lnTo>
                  <a:lnTo>
                    <a:pt x="439644" y="18002"/>
                  </a:lnTo>
                  <a:lnTo>
                    <a:pt x="433328" y="8636"/>
                  </a:lnTo>
                  <a:lnTo>
                    <a:pt x="423963" y="2317"/>
                  </a:lnTo>
                  <a:lnTo>
                    <a:pt x="412495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78230" y="6765442"/>
            <a:ext cx="2070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00" dirty="0">
                <a:solidFill>
                  <a:srgbClr val="CFCABE"/>
                </a:solidFill>
                <a:latin typeface="Georgia"/>
                <a:cs typeface="Georgia"/>
              </a:rPr>
              <a:t>3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48382" y="6728256"/>
            <a:ext cx="9606915" cy="73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CFCABE"/>
                </a:solidFill>
                <a:latin typeface="Georgia"/>
                <a:cs typeface="Georgia"/>
              </a:rPr>
              <a:t>21st</a:t>
            </a:r>
            <a:r>
              <a:rPr sz="1900" spc="-1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80" dirty="0">
                <a:solidFill>
                  <a:srgbClr val="CFCABE"/>
                </a:solidFill>
                <a:latin typeface="Georgia"/>
                <a:cs typeface="Georgia"/>
              </a:rPr>
              <a:t>Century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CFCABE"/>
                </a:solidFill>
                <a:latin typeface="Trebuchet MS"/>
                <a:cs typeface="Trebuchet MS"/>
              </a:rPr>
              <a:t>age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introduces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forms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of nuisance,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challenging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apply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old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principles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technologies.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958" y="695909"/>
            <a:ext cx="5844540" cy="141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590"/>
              </a:lnSpc>
            </a:pPr>
            <a:r>
              <a:rPr spc="200" dirty="0"/>
              <a:t>Noise</a:t>
            </a:r>
            <a:r>
              <a:rPr spc="-20" dirty="0"/>
              <a:t> </a:t>
            </a:r>
            <a:r>
              <a:rPr spc="135" dirty="0"/>
              <a:t>Pollution</a:t>
            </a:r>
            <a:r>
              <a:rPr spc="5" dirty="0"/>
              <a:t> </a:t>
            </a:r>
            <a:r>
              <a:rPr spc="75" dirty="0"/>
              <a:t>in</a:t>
            </a:r>
            <a:r>
              <a:rPr spc="-5" dirty="0"/>
              <a:t> </a:t>
            </a:r>
            <a:r>
              <a:rPr spc="160" dirty="0"/>
              <a:t>the </a:t>
            </a:r>
            <a:r>
              <a:rPr spc="110" dirty="0"/>
              <a:t>Digital</a:t>
            </a:r>
            <a:r>
              <a:rPr spc="15" dirty="0"/>
              <a:t> </a:t>
            </a:r>
            <a:r>
              <a:rPr spc="195" dirty="0"/>
              <a:t>Age</a:t>
            </a:r>
          </a:p>
        </p:txBody>
      </p:sp>
      <p:sp>
        <p:nvSpPr>
          <p:cNvPr id="4" name="object 4"/>
          <p:cNvSpPr/>
          <p:nvPr/>
        </p:nvSpPr>
        <p:spPr>
          <a:xfrm>
            <a:off x="6280403" y="2756916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4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39"/>
                </a:lnTo>
                <a:lnTo>
                  <a:pt x="476503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4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65189" y="2746959"/>
            <a:ext cx="14224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175" dirty="0">
                <a:solidFill>
                  <a:srgbClr val="CFCABE"/>
                </a:solidFill>
                <a:latin typeface="Georgia"/>
                <a:cs typeface="Georgia"/>
              </a:rPr>
              <a:t>1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5319" y="2730449"/>
            <a:ext cx="2921635" cy="2324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30" dirty="0">
                <a:solidFill>
                  <a:srgbClr val="CFCABE"/>
                </a:solidFill>
                <a:latin typeface="Georgia"/>
                <a:cs typeface="Georgia"/>
              </a:rPr>
              <a:t>Sources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60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Constant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notifications</a:t>
            </a:r>
            <a:r>
              <a:rPr sz="175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from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smartphones,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loud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music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from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portable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speakers,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drone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noise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contribute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to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modern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acoustic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pollution.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71176" y="2756916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4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5" y="510539"/>
                </a:lnTo>
                <a:lnTo>
                  <a:pt x="476503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4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11510" y="2746959"/>
            <a:ext cx="23241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95" dirty="0">
                <a:solidFill>
                  <a:srgbClr val="CFCABE"/>
                </a:solidFill>
                <a:latin typeface="Georgia"/>
                <a:cs typeface="Georgia"/>
              </a:rPr>
              <a:t>2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97361" y="2730449"/>
            <a:ext cx="2757805" cy="195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95" dirty="0">
                <a:solidFill>
                  <a:srgbClr val="CFCABE"/>
                </a:solidFill>
                <a:latin typeface="Georgia"/>
                <a:cs typeface="Georgia"/>
              </a:rPr>
              <a:t>Legal</a:t>
            </a:r>
            <a:r>
              <a:rPr sz="220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95" dirty="0">
                <a:solidFill>
                  <a:srgbClr val="CFCABE"/>
                </a:solidFill>
                <a:latin typeface="Georgia"/>
                <a:cs typeface="Georgia"/>
              </a:rPr>
              <a:t>Standards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100"/>
              </a:lnSpc>
              <a:spcBef>
                <a:spcPts val="960"/>
              </a:spcBef>
            </a:pP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apply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decibel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limits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1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"reasonable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person"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standards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assess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noise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nuisance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claims.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80403" y="5907023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3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39"/>
                </a:lnTo>
                <a:lnTo>
                  <a:pt x="476503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3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18579" y="5897626"/>
            <a:ext cx="23431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125" dirty="0">
                <a:solidFill>
                  <a:srgbClr val="CFCABE"/>
                </a:solidFill>
                <a:latin typeface="Georgia"/>
                <a:cs typeface="Georgia"/>
              </a:rPr>
              <a:t>3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05319" y="5880938"/>
            <a:ext cx="6838315" cy="1588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50" dirty="0">
                <a:solidFill>
                  <a:srgbClr val="CFCABE"/>
                </a:solidFill>
                <a:latin typeface="Georgia"/>
                <a:cs typeface="Georgia"/>
              </a:rPr>
              <a:t>Case</a:t>
            </a:r>
            <a:r>
              <a:rPr sz="2200" spc="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110" dirty="0">
                <a:solidFill>
                  <a:srgbClr val="CFCABE"/>
                </a:solidFill>
                <a:latin typeface="Georgia"/>
                <a:cs typeface="Georgia"/>
              </a:rPr>
              <a:t>Example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300"/>
              </a:lnSpc>
              <a:spcBef>
                <a:spcPts val="955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Godfrey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v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Conwy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County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Borough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Council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[2001],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court</a:t>
            </a:r>
            <a:r>
              <a:rPr sz="1750" spc="5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ruled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persistent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noise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from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neighbors'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amplified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music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constituted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statutory</a:t>
            </a:r>
            <a:r>
              <a:rPr sz="1750" spc="-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nuisance.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2492755"/>
            <a:ext cx="1191133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Light</a:t>
            </a:r>
            <a:r>
              <a:rPr dirty="0"/>
              <a:t> </a:t>
            </a:r>
            <a:r>
              <a:rPr spc="95" dirty="0"/>
              <a:t>Pollution:</a:t>
            </a:r>
            <a:r>
              <a:rPr spc="5" dirty="0"/>
              <a:t> </a:t>
            </a:r>
            <a:r>
              <a:rPr spc="295" dirty="0"/>
              <a:t>The</a:t>
            </a:r>
            <a:r>
              <a:rPr dirty="0"/>
              <a:t> </a:t>
            </a:r>
            <a:r>
              <a:rPr spc="125" dirty="0"/>
              <a:t>Bright</a:t>
            </a:r>
            <a:r>
              <a:rPr spc="5" dirty="0"/>
              <a:t> </a:t>
            </a:r>
            <a:r>
              <a:rPr spc="275" dirty="0"/>
              <a:t>Side</a:t>
            </a:r>
            <a:r>
              <a:rPr dirty="0"/>
              <a:t> </a:t>
            </a:r>
            <a:r>
              <a:rPr spc="170" dirty="0"/>
              <a:t>of</a:t>
            </a:r>
            <a:r>
              <a:rPr spc="5" dirty="0"/>
              <a:t> </a:t>
            </a:r>
            <a:r>
              <a:rPr spc="215" dirty="0"/>
              <a:t>Nuisance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4" y="3789934"/>
            <a:ext cx="3630929" cy="1678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30" dirty="0">
                <a:solidFill>
                  <a:srgbClr val="F1E782"/>
                </a:solidFill>
                <a:latin typeface="Georgia"/>
                <a:cs typeface="Georgia"/>
              </a:rPr>
              <a:t>Sources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400"/>
              </a:lnSpc>
              <a:spcBef>
                <a:spcPts val="1664"/>
              </a:spcBef>
            </a:pPr>
            <a:r>
              <a:rPr sz="1750" spc="145" dirty="0">
                <a:solidFill>
                  <a:srgbClr val="CFCABE"/>
                </a:solidFill>
                <a:latin typeface="Trebuchet MS"/>
                <a:cs typeface="Trebuchet MS"/>
              </a:rPr>
              <a:t>LED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billboards,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signage,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excessively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bright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security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lights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contribute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light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pollution.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0665" y="3789934"/>
            <a:ext cx="3797300" cy="1678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95" dirty="0">
                <a:solidFill>
                  <a:srgbClr val="F1E782"/>
                </a:solidFill>
                <a:latin typeface="Georgia"/>
                <a:cs typeface="Georgia"/>
              </a:rPr>
              <a:t>Legal</a:t>
            </a:r>
            <a:r>
              <a:rPr sz="2200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200" spc="100" dirty="0">
                <a:solidFill>
                  <a:srgbClr val="F1E782"/>
                </a:solidFill>
                <a:latin typeface="Georgia"/>
                <a:cs typeface="Georgia"/>
              </a:rPr>
              <a:t>Standards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400"/>
              </a:lnSpc>
              <a:spcBef>
                <a:spcPts val="1664"/>
              </a:spcBef>
            </a:pP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consider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factors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like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intensity,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duration,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purpose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when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evaluating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light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nuisance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claims.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0406" y="3789934"/>
            <a:ext cx="3735070" cy="1678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45" dirty="0">
                <a:solidFill>
                  <a:srgbClr val="F1E782"/>
                </a:solidFill>
                <a:latin typeface="Georgia"/>
                <a:cs typeface="Georgia"/>
              </a:rPr>
              <a:t>Case</a:t>
            </a:r>
            <a:r>
              <a:rPr sz="2200" spc="10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200" spc="95" dirty="0">
                <a:solidFill>
                  <a:srgbClr val="F1E782"/>
                </a:solidFill>
                <a:latin typeface="Georgia"/>
                <a:cs typeface="Georgia"/>
              </a:rPr>
              <a:t>Study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400"/>
              </a:lnSpc>
              <a:spcBef>
                <a:spcPts val="1664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Salamone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v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20" dirty="0">
                <a:solidFill>
                  <a:srgbClr val="CFCABE"/>
                </a:solidFill>
                <a:latin typeface="Trebuchet MS"/>
                <a:cs typeface="Trebuchet MS"/>
              </a:rPr>
              <a:t>Noosa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Shire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Council 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[1988],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court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recognized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artificial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lighting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potential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nuisance.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0966" y="603961"/>
            <a:ext cx="6591934" cy="121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90"/>
              </a:lnSpc>
            </a:pPr>
            <a:r>
              <a:rPr sz="3800" spc="175" dirty="0"/>
              <a:t>Electronic</a:t>
            </a:r>
            <a:r>
              <a:rPr sz="3800" spc="-20" dirty="0"/>
              <a:t> </a:t>
            </a:r>
            <a:r>
              <a:rPr sz="3800" spc="130" dirty="0"/>
              <a:t>Interference:</a:t>
            </a:r>
            <a:r>
              <a:rPr sz="3800" spc="-20" dirty="0"/>
              <a:t> </a:t>
            </a:r>
            <a:r>
              <a:rPr sz="3800" spc="229" dirty="0"/>
              <a:t>The </a:t>
            </a:r>
            <a:r>
              <a:rPr sz="3800" spc="110" dirty="0"/>
              <a:t>Invisible</a:t>
            </a:r>
            <a:r>
              <a:rPr sz="3800" spc="-10" dirty="0"/>
              <a:t> </a:t>
            </a:r>
            <a:r>
              <a:rPr sz="3800" spc="180" dirty="0"/>
              <a:t>Nuisance</a:t>
            </a:r>
            <a:endParaRPr sz="3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76" y="2157983"/>
            <a:ext cx="487680" cy="4876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0966" y="2815843"/>
            <a:ext cx="7249795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CFCABE"/>
                </a:solidFill>
                <a:latin typeface="Georgia"/>
                <a:cs typeface="Georgia"/>
              </a:rPr>
              <a:t>Wi-</a:t>
            </a:r>
            <a:r>
              <a:rPr sz="1900" spc="55" dirty="0">
                <a:solidFill>
                  <a:srgbClr val="CFCABE"/>
                </a:solidFill>
                <a:latin typeface="Georgia"/>
                <a:cs typeface="Georgia"/>
              </a:rPr>
              <a:t>Fi</a:t>
            </a:r>
            <a:r>
              <a:rPr sz="1900" spc="10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75" dirty="0">
                <a:solidFill>
                  <a:srgbClr val="CFCABE"/>
                </a:solidFill>
                <a:latin typeface="Georgia"/>
                <a:cs typeface="Georgia"/>
              </a:rPr>
              <a:t>Interference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Overlapping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CFCABE"/>
                </a:solidFill>
                <a:latin typeface="Trebuchet MS"/>
                <a:cs typeface="Trebuchet MS"/>
              </a:rPr>
              <a:t>Wi-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Fi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networks</a:t>
            </a:r>
            <a:r>
              <a:rPr sz="15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can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cause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signal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degradation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connectivity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issues.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276" y="4162044"/>
            <a:ext cx="487680" cy="4892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0966" y="4820539"/>
            <a:ext cx="6863715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70" dirty="0">
                <a:solidFill>
                  <a:srgbClr val="CFCABE"/>
                </a:solidFill>
                <a:latin typeface="Georgia"/>
                <a:cs typeface="Georgia"/>
              </a:rPr>
              <a:t>Cellular</a:t>
            </a:r>
            <a:r>
              <a:rPr sz="1900" spc="-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55" dirty="0">
                <a:solidFill>
                  <a:srgbClr val="CFCABE"/>
                </a:solidFill>
                <a:latin typeface="Georgia"/>
                <a:cs typeface="Georgia"/>
              </a:rPr>
              <a:t>Signals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Cell tower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proximity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can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interfere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CFCABE"/>
                </a:solidFill>
                <a:latin typeface="Trebuchet MS"/>
                <a:cs typeface="Trebuchet MS"/>
              </a:rPr>
              <a:t>home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electronics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medical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devices.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276" y="6167628"/>
            <a:ext cx="487680" cy="4876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70966" y="6825488"/>
            <a:ext cx="7007225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65" dirty="0">
                <a:solidFill>
                  <a:srgbClr val="CFCABE"/>
                </a:solidFill>
                <a:latin typeface="Georgia"/>
                <a:cs typeface="Georgia"/>
              </a:rPr>
              <a:t>Satellite</a:t>
            </a:r>
            <a:r>
              <a:rPr sz="1900" spc="-1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70" dirty="0">
                <a:solidFill>
                  <a:srgbClr val="CFCABE"/>
                </a:solidFill>
                <a:latin typeface="Georgia"/>
                <a:cs typeface="Georgia"/>
              </a:rPr>
              <a:t>Communications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Satellite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signals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can</a:t>
            </a:r>
            <a:r>
              <a:rPr sz="15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disrupted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5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nearby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electronic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equipment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or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structures.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45478" y="732789"/>
            <a:ext cx="725297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285" dirty="0"/>
              <a:t>Case</a:t>
            </a:r>
            <a:r>
              <a:rPr sz="4300" spc="-5" dirty="0"/>
              <a:t> </a:t>
            </a:r>
            <a:r>
              <a:rPr sz="4300" spc="140" dirty="0"/>
              <a:t>Study:</a:t>
            </a:r>
            <a:r>
              <a:rPr sz="4300" spc="15" dirty="0"/>
              <a:t> </a:t>
            </a:r>
            <a:r>
              <a:rPr sz="4300" spc="180" dirty="0"/>
              <a:t>Noise</a:t>
            </a:r>
            <a:r>
              <a:rPr sz="4300" spc="10" dirty="0"/>
              <a:t> </a:t>
            </a:r>
            <a:r>
              <a:rPr sz="4300" spc="114" dirty="0"/>
              <a:t>Pollution</a:t>
            </a:r>
            <a:endParaRPr sz="4300"/>
          </a:p>
        </p:txBody>
      </p:sp>
      <p:grpSp>
        <p:nvGrpSpPr>
          <p:cNvPr id="4" name="object 4"/>
          <p:cNvGrpSpPr/>
          <p:nvPr/>
        </p:nvGrpSpPr>
        <p:grpSpPr>
          <a:xfrm>
            <a:off x="6339840" y="1799844"/>
            <a:ext cx="1236345" cy="5649595"/>
            <a:chOff x="6339840" y="1799844"/>
            <a:chExt cx="1236345" cy="5649595"/>
          </a:xfrm>
        </p:grpSpPr>
        <p:sp>
          <p:nvSpPr>
            <p:cNvPr id="5" name="object 5"/>
            <p:cNvSpPr/>
            <p:nvPr/>
          </p:nvSpPr>
          <p:spPr>
            <a:xfrm>
              <a:off x="6572999" y="1799843"/>
              <a:ext cx="1003300" cy="5649595"/>
            </a:xfrm>
            <a:custGeom>
              <a:avLst/>
              <a:gdLst/>
              <a:ahLst/>
              <a:cxnLst/>
              <a:rect l="l" t="t" r="r" b="b"/>
              <a:pathLst>
                <a:path w="1003300" h="5649595">
                  <a:moveTo>
                    <a:pt x="30492" y="6858"/>
                  </a:moveTo>
                  <a:lnTo>
                    <a:pt x="23622" y="0"/>
                  </a:lnTo>
                  <a:lnTo>
                    <a:pt x="6870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5642648"/>
                  </a:lnTo>
                  <a:lnTo>
                    <a:pt x="6870" y="5649468"/>
                  </a:lnTo>
                  <a:lnTo>
                    <a:pt x="23622" y="5649468"/>
                  </a:lnTo>
                  <a:lnTo>
                    <a:pt x="30492" y="5642648"/>
                  </a:lnTo>
                  <a:lnTo>
                    <a:pt x="30492" y="6858"/>
                  </a:lnTo>
                  <a:close/>
                </a:path>
                <a:path w="1003300" h="5649595">
                  <a:moveTo>
                    <a:pt x="1002804" y="486918"/>
                  </a:moveTo>
                  <a:lnTo>
                    <a:pt x="995946" y="480060"/>
                  </a:lnTo>
                  <a:lnTo>
                    <a:pt x="238518" y="480060"/>
                  </a:lnTo>
                  <a:lnTo>
                    <a:pt x="231660" y="486918"/>
                  </a:lnTo>
                  <a:lnTo>
                    <a:pt x="231660" y="495300"/>
                  </a:lnTo>
                  <a:lnTo>
                    <a:pt x="231660" y="503682"/>
                  </a:lnTo>
                  <a:lnTo>
                    <a:pt x="238518" y="510540"/>
                  </a:lnTo>
                  <a:lnTo>
                    <a:pt x="995946" y="510540"/>
                  </a:lnTo>
                  <a:lnTo>
                    <a:pt x="1002804" y="503682"/>
                  </a:lnTo>
                  <a:lnTo>
                    <a:pt x="1002804" y="486918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9840" y="2046732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62280" y="0"/>
                  </a:moveTo>
                  <a:lnTo>
                    <a:pt x="33020" y="0"/>
                  </a:lnTo>
                  <a:lnTo>
                    <a:pt x="20145" y="2587"/>
                  </a:lnTo>
                  <a:lnTo>
                    <a:pt x="9652" y="9651"/>
                  </a:lnTo>
                  <a:lnTo>
                    <a:pt x="2587" y="20145"/>
                  </a:lnTo>
                  <a:lnTo>
                    <a:pt x="0" y="33019"/>
                  </a:lnTo>
                  <a:lnTo>
                    <a:pt x="0" y="462279"/>
                  </a:lnTo>
                  <a:lnTo>
                    <a:pt x="2587" y="475154"/>
                  </a:lnTo>
                  <a:lnTo>
                    <a:pt x="9651" y="485647"/>
                  </a:lnTo>
                  <a:lnTo>
                    <a:pt x="20145" y="492712"/>
                  </a:lnTo>
                  <a:lnTo>
                    <a:pt x="33020" y="495300"/>
                  </a:lnTo>
                  <a:lnTo>
                    <a:pt x="462280" y="495300"/>
                  </a:lnTo>
                  <a:lnTo>
                    <a:pt x="475154" y="492712"/>
                  </a:lnTo>
                  <a:lnTo>
                    <a:pt x="485648" y="485648"/>
                  </a:lnTo>
                  <a:lnTo>
                    <a:pt x="492712" y="475154"/>
                  </a:lnTo>
                  <a:lnTo>
                    <a:pt x="495300" y="462279"/>
                  </a:lnTo>
                  <a:lnTo>
                    <a:pt x="495300" y="33019"/>
                  </a:lnTo>
                  <a:lnTo>
                    <a:pt x="492712" y="20145"/>
                  </a:lnTo>
                  <a:lnTo>
                    <a:pt x="485647" y="9651"/>
                  </a:lnTo>
                  <a:lnTo>
                    <a:pt x="475154" y="2587"/>
                  </a:lnTo>
                  <a:lnTo>
                    <a:pt x="462280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19418" y="2031873"/>
            <a:ext cx="1397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70" dirty="0">
                <a:solidFill>
                  <a:srgbClr val="CFCABE"/>
                </a:solidFill>
                <a:latin typeface="Georgia"/>
                <a:cs typeface="Georgia"/>
              </a:rPr>
              <a:t>1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7385" y="1990470"/>
            <a:ext cx="5796280" cy="15284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0325">
              <a:lnSpc>
                <a:spcPts val="2700"/>
              </a:lnSpc>
              <a:spcBef>
                <a:spcPts val="85"/>
              </a:spcBef>
            </a:pPr>
            <a:r>
              <a:rPr sz="2150" spc="85" dirty="0">
                <a:solidFill>
                  <a:srgbClr val="CFCABE"/>
                </a:solidFill>
                <a:latin typeface="Georgia"/>
                <a:cs typeface="Georgia"/>
              </a:rPr>
              <a:t>Case:</a:t>
            </a:r>
            <a:r>
              <a:rPr sz="2150" spc="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110" dirty="0">
                <a:solidFill>
                  <a:srgbClr val="CFCABE"/>
                </a:solidFill>
                <a:latin typeface="Georgia"/>
                <a:cs typeface="Georgia"/>
              </a:rPr>
              <a:t>Barr</a:t>
            </a:r>
            <a:r>
              <a:rPr sz="2150" spc="2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70" dirty="0">
                <a:solidFill>
                  <a:srgbClr val="CFCABE"/>
                </a:solidFill>
                <a:latin typeface="Georgia"/>
                <a:cs typeface="Georgia"/>
              </a:rPr>
              <a:t>v</a:t>
            </a:r>
            <a:r>
              <a:rPr sz="21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70" dirty="0">
                <a:solidFill>
                  <a:srgbClr val="CFCABE"/>
                </a:solidFill>
                <a:latin typeface="Georgia"/>
                <a:cs typeface="Georgia"/>
              </a:rPr>
              <a:t>Biffa</a:t>
            </a:r>
            <a:r>
              <a:rPr sz="215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110" dirty="0">
                <a:solidFill>
                  <a:srgbClr val="CFCABE"/>
                </a:solidFill>
                <a:latin typeface="Georgia"/>
                <a:cs typeface="Georgia"/>
              </a:rPr>
              <a:t>Waste</a:t>
            </a:r>
            <a:r>
              <a:rPr sz="2150" spc="3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120" dirty="0">
                <a:solidFill>
                  <a:srgbClr val="CFCABE"/>
                </a:solidFill>
                <a:latin typeface="Georgia"/>
                <a:cs typeface="Georgia"/>
              </a:rPr>
              <a:t>Services</a:t>
            </a:r>
            <a:r>
              <a:rPr sz="2150" spc="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95" dirty="0">
                <a:solidFill>
                  <a:srgbClr val="CFCABE"/>
                </a:solidFill>
                <a:latin typeface="Georgia"/>
                <a:cs typeface="Georgia"/>
              </a:rPr>
              <a:t>Ltd</a:t>
            </a:r>
            <a:r>
              <a:rPr sz="21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-10" dirty="0">
                <a:solidFill>
                  <a:srgbClr val="CFCABE"/>
                </a:solidFill>
                <a:latin typeface="Georgia"/>
                <a:cs typeface="Georgia"/>
              </a:rPr>
              <a:t>[2012] </a:t>
            </a:r>
            <a:r>
              <a:rPr sz="2150" spc="160" dirty="0">
                <a:solidFill>
                  <a:srgbClr val="CFCABE"/>
                </a:solidFill>
                <a:latin typeface="Georgia"/>
                <a:cs typeface="Georgia"/>
              </a:rPr>
              <a:t>EWCA</a:t>
            </a:r>
            <a:r>
              <a:rPr sz="2150" spc="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90" dirty="0">
                <a:solidFill>
                  <a:srgbClr val="CFCABE"/>
                </a:solidFill>
                <a:latin typeface="Georgia"/>
                <a:cs typeface="Georgia"/>
              </a:rPr>
              <a:t>Civ</a:t>
            </a:r>
            <a:r>
              <a:rPr sz="215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-25" dirty="0">
                <a:solidFill>
                  <a:srgbClr val="CFCABE"/>
                </a:solidFill>
                <a:latin typeface="Georgia"/>
                <a:cs typeface="Georgia"/>
              </a:rPr>
              <a:t>312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7100"/>
              </a:lnSpc>
              <a:spcBef>
                <a:spcPts val="850"/>
              </a:spcBef>
            </a:pP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Residents</a:t>
            </a:r>
            <a:r>
              <a:rPr sz="170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CFCABE"/>
                </a:solidFill>
                <a:latin typeface="Trebuchet MS"/>
                <a:cs typeface="Trebuchet MS"/>
              </a:rPr>
              <a:t>complained</a:t>
            </a:r>
            <a:r>
              <a:rPr sz="170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7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noise</a:t>
            </a:r>
            <a:r>
              <a:rPr sz="170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700" spc="50" dirty="0">
                <a:solidFill>
                  <a:srgbClr val="CFCABE"/>
                </a:solidFill>
                <a:latin typeface="Trebuchet MS"/>
                <a:cs typeface="Trebuchet MS"/>
              </a:rPr>
              <a:t>odor</a:t>
            </a:r>
            <a:r>
              <a:rPr sz="17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from</a:t>
            </a:r>
            <a:r>
              <a:rPr sz="170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70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waste </a:t>
            </a:r>
            <a:r>
              <a:rPr sz="1700" spc="65" dirty="0">
                <a:solidFill>
                  <a:srgbClr val="CFCABE"/>
                </a:solidFill>
                <a:latin typeface="Trebuchet MS"/>
                <a:cs typeface="Trebuchet MS"/>
              </a:rPr>
              <a:t>management</a:t>
            </a:r>
            <a:r>
              <a:rPr sz="17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facility.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39840" y="4233671"/>
            <a:ext cx="1236345" cy="495300"/>
            <a:chOff x="6339840" y="4233671"/>
            <a:chExt cx="1236345" cy="495300"/>
          </a:xfrm>
        </p:grpSpPr>
        <p:sp>
          <p:nvSpPr>
            <p:cNvPr id="10" name="object 10"/>
            <p:cNvSpPr/>
            <p:nvPr/>
          </p:nvSpPr>
          <p:spPr>
            <a:xfrm>
              <a:off x="6804660" y="4465319"/>
              <a:ext cx="771525" cy="30480"/>
            </a:xfrm>
            <a:custGeom>
              <a:avLst/>
              <a:gdLst/>
              <a:ahLst/>
              <a:cxnLst/>
              <a:rect l="l" t="t" r="r" b="b"/>
              <a:pathLst>
                <a:path w="771525" h="30479">
                  <a:moveTo>
                    <a:pt x="764286" y="0"/>
                  </a:moveTo>
                  <a:lnTo>
                    <a:pt x="6858" y="0"/>
                  </a:lnTo>
                  <a:lnTo>
                    <a:pt x="0" y="6857"/>
                  </a:lnTo>
                  <a:lnTo>
                    <a:pt x="0" y="15239"/>
                  </a:lnTo>
                  <a:lnTo>
                    <a:pt x="0" y="23621"/>
                  </a:lnTo>
                  <a:lnTo>
                    <a:pt x="6858" y="30479"/>
                  </a:lnTo>
                  <a:lnTo>
                    <a:pt x="764286" y="30479"/>
                  </a:lnTo>
                  <a:lnTo>
                    <a:pt x="771144" y="23621"/>
                  </a:lnTo>
                  <a:lnTo>
                    <a:pt x="771144" y="6857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9840" y="4233671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62280" y="0"/>
                  </a:moveTo>
                  <a:lnTo>
                    <a:pt x="33020" y="0"/>
                  </a:lnTo>
                  <a:lnTo>
                    <a:pt x="20145" y="2587"/>
                  </a:lnTo>
                  <a:lnTo>
                    <a:pt x="9652" y="9651"/>
                  </a:lnTo>
                  <a:lnTo>
                    <a:pt x="2587" y="20145"/>
                  </a:lnTo>
                  <a:lnTo>
                    <a:pt x="0" y="33019"/>
                  </a:lnTo>
                  <a:lnTo>
                    <a:pt x="0" y="462279"/>
                  </a:lnTo>
                  <a:lnTo>
                    <a:pt x="2587" y="475154"/>
                  </a:lnTo>
                  <a:lnTo>
                    <a:pt x="9651" y="485647"/>
                  </a:lnTo>
                  <a:lnTo>
                    <a:pt x="20145" y="492712"/>
                  </a:lnTo>
                  <a:lnTo>
                    <a:pt x="33020" y="495300"/>
                  </a:lnTo>
                  <a:lnTo>
                    <a:pt x="462280" y="495300"/>
                  </a:lnTo>
                  <a:lnTo>
                    <a:pt x="475154" y="492712"/>
                  </a:lnTo>
                  <a:lnTo>
                    <a:pt x="485648" y="485648"/>
                  </a:lnTo>
                  <a:lnTo>
                    <a:pt x="492712" y="475154"/>
                  </a:lnTo>
                  <a:lnTo>
                    <a:pt x="495300" y="462279"/>
                  </a:lnTo>
                  <a:lnTo>
                    <a:pt x="495300" y="33019"/>
                  </a:lnTo>
                  <a:lnTo>
                    <a:pt x="492712" y="20145"/>
                  </a:lnTo>
                  <a:lnTo>
                    <a:pt x="485647" y="9651"/>
                  </a:lnTo>
                  <a:lnTo>
                    <a:pt x="475154" y="2587"/>
                  </a:lnTo>
                  <a:lnTo>
                    <a:pt x="462280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74967" y="4218558"/>
            <a:ext cx="2286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95" dirty="0">
                <a:solidFill>
                  <a:srgbClr val="CFCABE"/>
                </a:solidFill>
                <a:latin typeface="Georgia"/>
                <a:cs typeface="Georgia"/>
              </a:rPr>
              <a:t>2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87385" y="4177029"/>
            <a:ext cx="5876290" cy="1184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70" dirty="0">
                <a:solidFill>
                  <a:srgbClr val="CFCABE"/>
                </a:solidFill>
                <a:latin typeface="Georgia"/>
                <a:cs typeface="Georgia"/>
              </a:rPr>
              <a:t>Court's</a:t>
            </a:r>
            <a:r>
              <a:rPr sz="2150" spc="2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90" dirty="0">
                <a:solidFill>
                  <a:srgbClr val="CFCABE"/>
                </a:solidFill>
                <a:latin typeface="Georgia"/>
                <a:cs typeface="Georgia"/>
              </a:rPr>
              <a:t>Decision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7100"/>
              </a:lnSpc>
              <a:spcBef>
                <a:spcPts val="950"/>
              </a:spcBef>
            </a:pPr>
            <a:r>
              <a:rPr sz="1700" spc="6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0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Court</a:t>
            </a:r>
            <a:r>
              <a:rPr sz="17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65" dirty="0">
                <a:solidFill>
                  <a:srgbClr val="CFCABE"/>
                </a:solidFill>
                <a:latin typeface="Trebuchet MS"/>
                <a:cs typeface="Trebuchet MS"/>
              </a:rPr>
              <a:t>Appeal</a:t>
            </a:r>
            <a:r>
              <a:rPr sz="170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held</a:t>
            </a:r>
            <a:r>
              <a:rPr sz="17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CFCABE"/>
                </a:solidFill>
                <a:latin typeface="Trebuchet MS"/>
                <a:cs typeface="Trebuchet MS"/>
              </a:rPr>
              <a:t>that</a:t>
            </a:r>
            <a:r>
              <a:rPr sz="17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CFCABE"/>
                </a:solidFill>
                <a:latin typeface="Trebuchet MS"/>
                <a:cs typeface="Trebuchet MS"/>
              </a:rPr>
              <a:t>compliance</a:t>
            </a:r>
            <a:r>
              <a:rPr sz="17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7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regulations </a:t>
            </a:r>
            <a:r>
              <a:rPr sz="1700" spc="55" dirty="0">
                <a:solidFill>
                  <a:srgbClr val="CFCABE"/>
                </a:solidFill>
                <a:latin typeface="Trebuchet MS"/>
                <a:cs typeface="Trebuchet MS"/>
              </a:rPr>
              <a:t>doesn't</a:t>
            </a:r>
            <a:r>
              <a:rPr sz="170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automatically</a:t>
            </a:r>
            <a:r>
              <a:rPr sz="170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CFCABE"/>
                </a:solidFill>
                <a:latin typeface="Trebuchet MS"/>
                <a:cs typeface="Trebuchet MS"/>
              </a:rPr>
              <a:t>preclude</a:t>
            </a:r>
            <a:r>
              <a:rPr sz="170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nuisance</a:t>
            </a:r>
            <a:r>
              <a:rPr sz="170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liability.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39840" y="6074664"/>
            <a:ext cx="1236345" cy="497205"/>
            <a:chOff x="6339840" y="6074664"/>
            <a:chExt cx="1236345" cy="497205"/>
          </a:xfrm>
        </p:grpSpPr>
        <p:sp>
          <p:nvSpPr>
            <p:cNvPr id="15" name="object 15"/>
            <p:cNvSpPr/>
            <p:nvPr/>
          </p:nvSpPr>
          <p:spPr>
            <a:xfrm>
              <a:off x="6804660" y="6307836"/>
              <a:ext cx="771525" cy="30480"/>
            </a:xfrm>
            <a:custGeom>
              <a:avLst/>
              <a:gdLst/>
              <a:ahLst/>
              <a:cxnLst/>
              <a:rect l="l" t="t" r="r" b="b"/>
              <a:pathLst>
                <a:path w="771525" h="30479">
                  <a:moveTo>
                    <a:pt x="764286" y="0"/>
                  </a:moveTo>
                  <a:lnTo>
                    <a:pt x="6858" y="0"/>
                  </a:lnTo>
                  <a:lnTo>
                    <a:pt x="0" y="6857"/>
                  </a:lnTo>
                  <a:lnTo>
                    <a:pt x="0" y="15239"/>
                  </a:lnTo>
                  <a:lnTo>
                    <a:pt x="0" y="23621"/>
                  </a:lnTo>
                  <a:lnTo>
                    <a:pt x="6858" y="30480"/>
                  </a:lnTo>
                  <a:lnTo>
                    <a:pt x="764286" y="30480"/>
                  </a:lnTo>
                  <a:lnTo>
                    <a:pt x="771144" y="23621"/>
                  </a:lnTo>
                  <a:lnTo>
                    <a:pt x="771144" y="6857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39840" y="6074664"/>
              <a:ext cx="495300" cy="497205"/>
            </a:xfrm>
            <a:custGeom>
              <a:avLst/>
              <a:gdLst/>
              <a:ahLst/>
              <a:cxnLst/>
              <a:rect l="l" t="t" r="r" b="b"/>
              <a:pathLst>
                <a:path w="495300" h="497204">
                  <a:moveTo>
                    <a:pt x="462280" y="0"/>
                  </a:moveTo>
                  <a:lnTo>
                    <a:pt x="33020" y="0"/>
                  </a:lnTo>
                  <a:lnTo>
                    <a:pt x="20145" y="2587"/>
                  </a:lnTo>
                  <a:lnTo>
                    <a:pt x="9652" y="9652"/>
                  </a:lnTo>
                  <a:lnTo>
                    <a:pt x="2587" y="20145"/>
                  </a:lnTo>
                  <a:lnTo>
                    <a:pt x="0" y="33019"/>
                  </a:lnTo>
                  <a:lnTo>
                    <a:pt x="0" y="463804"/>
                  </a:lnTo>
                  <a:lnTo>
                    <a:pt x="2587" y="476678"/>
                  </a:lnTo>
                  <a:lnTo>
                    <a:pt x="9651" y="487171"/>
                  </a:lnTo>
                  <a:lnTo>
                    <a:pt x="20145" y="494236"/>
                  </a:lnTo>
                  <a:lnTo>
                    <a:pt x="33020" y="496824"/>
                  </a:lnTo>
                  <a:lnTo>
                    <a:pt x="462280" y="496824"/>
                  </a:lnTo>
                  <a:lnTo>
                    <a:pt x="475154" y="494236"/>
                  </a:lnTo>
                  <a:lnTo>
                    <a:pt x="485648" y="487171"/>
                  </a:lnTo>
                  <a:lnTo>
                    <a:pt x="492712" y="476678"/>
                  </a:lnTo>
                  <a:lnTo>
                    <a:pt x="495300" y="463804"/>
                  </a:lnTo>
                  <a:lnTo>
                    <a:pt x="495300" y="33019"/>
                  </a:lnTo>
                  <a:lnTo>
                    <a:pt x="492712" y="20145"/>
                  </a:lnTo>
                  <a:lnTo>
                    <a:pt x="485647" y="9652"/>
                  </a:lnTo>
                  <a:lnTo>
                    <a:pt x="475154" y="2587"/>
                  </a:lnTo>
                  <a:lnTo>
                    <a:pt x="462280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73444" y="6061075"/>
            <a:ext cx="23050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20" dirty="0">
                <a:solidFill>
                  <a:srgbClr val="CFCABE"/>
                </a:solidFill>
                <a:latin typeface="Georgia"/>
                <a:cs typeface="Georgia"/>
              </a:rPr>
              <a:t>3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787385" y="6018987"/>
            <a:ext cx="5779770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80" dirty="0">
                <a:solidFill>
                  <a:srgbClr val="CFCABE"/>
                </a:solidFill>
                <a:latin typeface="Georgia"/>
                <a:cs typeface="Georgia"/>
              </a:rPr>
              <a:t>Impact</a:t>
            </a:r>
            <a:endParaRPr sz="21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1700" spc="1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7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CFCABE"/>
                </a:solidFill>
                <a:latin typeface="Trebuchet MS"/>
                <a:cs typeface="Trebuchet MS"/>
              </a:rPr>
              <a:t>case</a:t>
            </a:r>
            <a:r>
              <a:rPr sz="17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10" dirty="0">
                <a:solidFill>
                  <a:srgbClr val="CFCABE"/>
                </a:solidFill>
                <a:latin typeface="Trebuchet MS"/>
                <a:cs typeface="Trebuchet MS"/>
              </a:rPr>
              <a:t>reinforced</a:t>
            </a:r>
            <a:r>
              <a:rPr sz="170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1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10" dirty="0">
                <a:solidFill>
                  <a:srgbClr val="CFCABE"/>
                </a:solidFill>
                <a:latin typeface="Trebuchet MS"/>
                <a:cs typeface="Trebuchet MS"/>
              </a:rPr>
              <a:t>importance</a:t>
            </a:r>
            <a:r>
              <a:rPr sz="17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1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0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10" dirty="0">
                <a:solidFill>
                  <a:srgbClr val="CFCABE"/>
                </a:solidFill>
                <a:latin typeface="Trebuchet MS"/>
                <a:cs typeface="Trebuchet MS"/>
              </a:rPr>
              <a:t>considering</a:t>
            </a:r>
            <a:r>
              <a:rPr sz="17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actual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impact</a:t>
            </a:r>
            <a:r>
              <a:rPr sz="170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CFCABE"/>
                </a:solidFill>
                <a:latin typeface="Trebuchet MS"/>
                <a:cs typeface="Trebuchet MS"/>
              </a:rPr>
              <a:t>on</a:t>
            </a:r>
            <a:r>
              <a:rPr sz="170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residents</a:t>
            </a:r>
            <a:r>
              <a:rPr sz="170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0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CFCABE"/>
                </a:solidFill>
                <a:latin typeface="Trebuchet MS"/>
                <a:cs typeface="Trebuchet MS"/>
              </a:rPr>
              <a:t>nuisance</a:t>
            </a:r>
            <a:r>
              <a:rPr sz="17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CFCABE"/>
                </a:solidFill>
                <a:latin typeface="Trebuchet MS"/>
                <a:cs typeface="Trebuchet MS"/>
              </a:rPr>
              <a:t>claims.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1052</Words>
  <Application>Microsoft Office PowerPoint</Application>
  <PresentationFormat>Custom</PresentationFormat>
  <Paragraphs>166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Garamond</vt:lpstr>
      <vt:lpstr>Georgia</vt:lpstr>
      <vt:lpstr>Noto Sans</vt:lpstr>
      <vt:lpstr>Trebuchet MS</vt:lpstr>
      <vt:lpstr>Office Theme</vt:lpstr>
      <vt:lpstr>Organic</vt:lpstr>
      <vt:lpstr>Nuisance in the Digital Age:  Noise, Light, and Electronic Interference</vt:lpstr>
      <vt:lpstr>Minor House Keeping</vt:lpstr>
      <vt:lpstr>PowerPoint Presentation</vt:lpstr>
      <vt:lpstr>Introduction to Digital Age Nuisance</vt:lpstr>
      <vt:lpstr>Historical Background</vt:lpstr>
      <vt:lpstr>Noise Pollution in the Digital Age</vt:lpstr>
      <vt:lpstr>Light Pollution: The Bright Side of Nuisance</vt:lpstr>
      <vt:lpstr>Electronic Interference: The Invisible Nuisance</vt:lpstr>
      <vt:lpstr>Case Study: Noise Pollution</vt:lpstr>
      <vt:lpstr>Case Study: Light Pollution</vt:lpstr>
      <vt:lpstr>Case Study: Electronic Interference</vt:lpstr>
      <vt:lpstr>Legal Challenges in the Digital Age</vt:lpstr>
      <vt:lpstr>Role of Local Authorities</vt:lpstr>
      <vt:lpstr>Technological Solutions</vt:lpstr>
      <vt:lpstr>Future Trends in Digital Age Nuisance Law</vt:lpstr>
      <vt:lpstr>Practical Tips for Compliance</vt:lpstr>
      <vt:lpstr>Conclusion: Navigating the Digital Nuisance Landscape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2</cp:revision>
  <dcterms:created xsi:type="dcterms:W3CDTF">2024-11-22T17:03:43Z</dcterms:created>
  <dcterms:modified xsi:type="dcterms:W3CDTF">2024-11-25T17:47:00Z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