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524E-53FA-4BD4-9B2D-E98770936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B792C2DF-B4F7-441F-995A-D438799FDA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7C5698CA-8EE9-4E60-96AA-EED111DC64C5}"/>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5" name="Footer Placeholder 4">
            <a:extLst>
              <a:ext uri="{FF2B5EF4-FFF2-40B4-BE49-F238E27FC236}">
                <a16:creationId xmlns:a16="http://schemas.microsoft.com/office/drawing/2014/main" id="{80433F59-0EE9-4B5C-8AD2-1FC79FD7CB2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3487FEEF-4A0D-460A-A5F3-6DAC2F8BDD7D}"/>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33380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FB81-0588-427F-911A-7D667423348E}"/>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1C24AF96-F819-4511-AD83-FFDC330116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B9E7B49B-34F6-4829-9AD7-8FB11B66D2F4}"/>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5" name="Footer Placeholder 4">
            <a:extLst>
              <a:ext uri="{FF2B5EF4-FFF2-40B4-BE49-F238E27FC236}">
                <a16:creationId xmlns:a16="http://schemas.microsoft.com/office/drawing/2014/main" id="{D31F1A42-7FA5-4590-91E4-60051CE7E78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D7EA9EDA-254D-4FE8-96B6-DDB16C37C04D}"/>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5468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0D85F-312F-435B-B5C8-1591E40AD8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99A10987-5583-43E6-B063-7EE02EA05A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35A20E24-4B60-4F67-B81D-E7A4360DA273}"/>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5" name="Footer Placeholder 4">
            <a:extLst>
              <a:ext uri="{FF2B5EF4-FFF2-40B4-BE49-F238E27FC236}">
                <a16:creationId xmlns:a16="http://schemas.microsoft.com/office/drawing/2014/main" id="{D575AFA9-EFEC-4A32-A8CD-DB5468668427}"/>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16FECE70-AC6E-4BC0-B60F-BDEF291067D9}"/>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358960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7D4C-51E9-49B6-AB97-DB07B550DF9E}"/>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6FE76D9-454B-4B2F-8CE3-2AEDAFF09A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F0C8318C-4414-4F97-93DF-97944F692963}"/>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5" name="Footer Placeholder 4">
            <a:extLst>
              <a:ext uri="{FF2B5EF4-FFF2-40B4-BE49-F238E27FC236}">
                <a16:creationId xmlns:a16="http://schemas.microsoft.com/office/drawing/2014/main" id="{B95FC393-0B00-4E63-9452-09B873D8DA45}"/>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AF520AED-F2BF-4AB9-80DE-BA338A80413D}"/>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9226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3D16-A325-4F12-9374-A95E142871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76DDB81-80C4-4B12-8566-E08D62DDC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F11459-CCAD-4085-8C74-0F23B7D2DAE9}"/>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5" name="Footer Placeholder 4">
            <a:extLst>
              <a:ext uri="{FF2B5EF4-FFF2-40B4-BE49-F238E27FC236}">
                <a16:creationId xmlns:a16="http://schemas.microsoft.com/office/drawing/2014/main" id="{188F8109-C614-4E0F-B1A5-874512F112E5}"/>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2B26AE7-01F9-46A0-A4DD-8BEAD52E7F0C}"/>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192213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9501-A1DB-4F89-8E32-0464F81F43F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CA4B8DF-3084-46B0-BC42-0EFEA5646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63736241-0847-416C-B7AA-74F687AFB2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FF08C19D-1577-4088-8027-3121357FAD45}"/>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6" name="Footer Placeholder 5">
            <a:extLst>
              <a:ext uri="{FF2B5EF4-FFF2-40B4-BE49-F238E27FC236}">
                <a16:creationId xmlns:a16="http://schemas.microsoft.com/office/drawing/2014/main" id="{0648D75F-3301-4BFC-B9B3-B6291771F10A}"/>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CDF58CC0-B4F4-415B-B0F2-64C6CA813C9C}"/>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414756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5A47-0474-4DD6-876E-8904FCBBBBC3}"/>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FA69CBDE-0E7A-43FC-96FF-6B525C7B3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1AA7D3-2B0F-4002-BA7B-74A5A6CDBF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6C21017D-6876-4DEE-A02E-A52E6FB1A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7FEB31-8AC1-4B0F-8D44-D02A63AA90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756AF447-58D4-40E1-B956-98379489E6CD}"/>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8" name="Footer Placeholder 7">
            <a:extLst>
              <a:ext uri="{FF2B5EF4-FFF2-40B4-BE49-F238E27FC236}">
                <a16:creationId xmlns:a16="http://schemas.microsoft.com/office/drawing/2014/main" id="{1A8072F2-E047-420A-A1A1-0C7D11E1BCD8}"/>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7880ADE0-F2DF-40B0-9597-B1BB08372823}"/>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04667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D184-B6A7-4F4E-A4F4-56EC4B03AD8E}"/>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909D9C7D-933F-4FE7-976E-9957A10F6E62}"/>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4" name="Footer Placeholder 3">
            <a:extLst>
              <a:ext uri="{FF2B5EF4-FFF2-40B4-BE49-F238E27FC236}">
                <a16:creationId xmlns:a16="http://schemas.microsoft.com/office/drawing/2014/main" id="{4D68002E-FAA7-4D14-BB3C-67AB418DA8B8}"/>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F324A67-7CFF-4655-BA1E-79E133FEB39F}"/>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77431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2CD78-2ECC-4502-873A-F0C1A40A1131}"/>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3" name="Footer Placeholder 2">
            <a:extLst>
              <a:ext uri="{FF2B5EF4-FFF2-40B4-BE49-F238E27FC236}">
                <a16:creationId xmlns:a16="http://schemas.microsoft.com/office/drawing/2014/main" id="{048079EF-C7FE-4C38-AB5B-8FB6098DB639}"/>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CB71E7E1-30A6-4E95-AAA6-3C7A3B92A18C}"/>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40744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EAFA-FCEA-4B82-8DDD-EEADE39D7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EBAC92BB-4A2D-407F-A5C1-63C61749D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FFEA9D4A-907E-499E-B69B-02EA3A34D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CAC2CA-1DE7-4EED-88F3-7F304C32A4E3}"/>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6" name="Footer Placeholder 5">
            <a:extLst>
              <a:ext uri="{FF2B5EF4-FFF2-40B4-BE49-F238E27FC236}">
                <a16:creationId xmlns:a16="http://schemas.microsoft.com/office/drawing/2014/main" id="{4677D3CB-F338-4422-B30B-E02B67239ECA}"/>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8F2D45B-48C2-4D6E-A65B-BA2BD3F47DC7}"/>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51399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49B9-D5AB-4C87-8F29-8DF1648B8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D6353204-AA64-45E8-A781-122DF34A6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EA6CDA6-EDDA-4A33-B8F6-51CC97DC2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DE5911-074C-4990-8025-E35F92F8C18D}"/>
              </a:ext>
            </a:extLst>
          </p:cNvPr>
          <p:cNvSpPr>
            <a:spLocks noGrp="1"/>
          </p:cNvSpPr>
          <p:nvPr>
            <p:ph type="dt" sz="half" idx="10"/>
          </p:nvPr>
        </p:nvSpPr>
        <p:spPr/>
        <p:txBody>
          <a:bodyPr/>
          <a:lstStyle/>
          <a:p>
            <a:fld id="{EE72E807-58C8-4E75-81D5-DCC1AB153C4A}" type="datetimeFigureOut">
              <a:rPr lang="th-TH" smtClean="0"/>
              <a:t>06/07/68</a:t>
            </a:fld>
            <a:endParaRPr lang="th-TH"/>
          </a:p>
        </p:txBody>
      </p:sp>
      <p:sp>
        <p:nvSpPr>
          <p:cNvPr id="6" name="Footer Placeholder 5">
            <a:extLst>
              <a:ext uri="{FF2B5EF4-FFF2-40B4-BE49-F238E27FC236}">
                <a16:creationId xmlns:a16="http://schemas.microsoft.com/office/drawing/2014/main" id="{AC6F7699-0E28-41D3-A18E-F6DF2E235C75}"/>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6560F340-9857-4C54-AFEA-82FA5BF57349}"/>
              </a:ext>
            </a:extLst>
          </p:cNvPr>
          <p:cNvSpPr>
            <a:spLocks noGrp="1"/>
          </p:cNvSpPr>
          <p:nvPr>
            <p:ph type="sldNum" sz="quarter" idx="12"/>
          </p:nvPr>
        </p:nvSpPr>
        <p:spPr/>
        <p:txBody>
          <a:bodyPr/>
          <a:lstStyle/>
          <a:p>
            <a:fld id="{2690816F-78FE-48E6-907D-8876A9FB1725}" type="slidenum">
              <a:rPr lang="th-TH" smtClean="0"/>
              <a:t>‹#›</a:t>
            </a:fld>
            <a:endParaRPr lang="th-TH"/>
          </a:p>
        </p:txBody>
      </p:sp>
    </p:spTree>
    <p:extLst>
      <p:ext uri="{BB962C8B-B14F-4D97-AF65-F5344CB8AC3E}">
        <p14:creationId xmlns:p14="http://schemas.microsoft.com/office/powerpoint/2010/main" val="2551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64253-4519-440C-8410-E6AE3FF7D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0AD4717-21A9-4BE5-B597-9300C6592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E5455A4B-1CC4-4A30-8235-30BF062DB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2E807-58C8-4E75-81D5-DCC1AB153C4A}" type="datetimeFigureOut">
              <a:rPr lang="th-TH" smtClean="0"/>
              <a:t>06/07/68</a:t>
            </a:fld>
            <a:endParaRPr lang="th-TH"/>
          </a:p>
        </p:txBody>
      </p:sp>
      <p:sp>
        <p:nvSpPr>
          <p:cNvPr id="5" name="Footer Placeholder 4">
            <a:extLst>
              <a:ext uri="{FF2B5EF4-FFF2-40B4-BE49-F238E27FC236}">
                <a16:creationId xmlns:a16="http://schemas.microsoft.com/office/drawing/2014/main" id="{08E29FCE-E0B6-41B6-A249-3568BBAAD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02A3F82E-1DB8-4118-A68F-B11A69E13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0816F-78FE-48E6-907D-8876A9FB1725}" type="slidenum">
              <a:rPr lang="th-TH" smtClean="0"/>
              <a:t>‹#›</a:t>
            </a:fld>
            <a:endParaRPr lang="th-TH"/>
          </a:p>
        </p:txBody>
      </p:sp>
    </p:spTree>
    <p:extLst>
      <p:ext uri="{BB962C8B-B14F-4D97-AF65-F5344CB8AC3E}">
        <p14:creationId xmlns:p14="http://schemas.microsoft.com/office/powerpoint/2010/main" val="276203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CB60-3065-472A-83A2-AE512451F64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IELTS Writing Task 1 knowledge</a:t>
            </a:r>
            <a:endParaRPr lang="th-T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60F488F-9E63-453A-B76B-19A031D14F32}"/>
              </a:ext>
            </a:extLst>
          </p:cNvPr>
          <p:cNvSpPr>
            <a:spLocks noGrp="1"/>
          </p:cNvSpPr>
          <p:nvPr>
            <p:ph idx="1"/>
          </p:nvPr>
        </p:nvSpPr>
        <p:spPr>
          <a:xfrm>
            <a:off x="2031275" y="2931613"/>
            <a:ext cx="10515600" cy="4351338"/>
          </a:xfrm>
        </p:spPr>
        <p:txBody>
          <a:bodyPr/>
          <a:lstStyle/>
          <a:p>
            <a:pPr marL="0" indent="0">
              <a:buNone/>
            </a:pPr>
            <a:r>
              <a:rPr lang="en-US" dirty="0" err="1">
                <a:effectLst>
                  <a:outerShdw blurRad="38100" dist="38100" dir="2700000" algn="tl">
                    <a:srgbClr val="000000">
                      <a:alpha val="43137"/>
                    </a:srgbClr>
                  </a:outerShdw>
                </a:effectLst>
              </a:rPr>
              <a:t>Sayar</a:t>
            </a:r>
            <a:r>
              <a:rPr lang="en-US" dirty="0">
                <a:effectLst>
                  <a:outerShdw blurRad="38100" dist="38100" dir="2700000" algn="tl">
                    <a:srgbClr val="000000">
                      <a:alpha val="43137"/>
                    </a:srgbClr>
                  </a:outerShdw>
                </a:effectLst>
              </a:rPr>
              <a:t> Saw</a:t>
            </a:r>
            <a:endParaRPr lang="th-T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134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4B6E90-E48B-4801-A7FF-C2805CBB4F02}"/>
              </a:ext>
            </a:extLst>
          </p:cNvPr>
          <p:cNvPicPr>
            <a:picLocks noGrp="1" noChangeAspect="1"/>
          </p:cNvPicPr>
          <p:nvPr>
            <p:ph idx="1"/>
          </p:nvPr>
        </p:nvPicPr>
        <p:blipFill>
          <a:blip r:embed="rId2"/>
          <a:stretch>
            <a:fillRect/>
          </a:stretch>
        </p:blipFill>
        <p:spPr>
          <a:xfrm>
            <a:off x="318135" y="312533"/>
            <a:ext cx="4972050" cy="3267075"/>
          </a:xfrm>
          <a:prstGeom prst="rect">
            <a:avLst/>
          </a:prstGeom>
        </p:spPr>
      </p:pic>
      <p:pic>
        <p:nvPicPr>
          <p:cNvPr id="5" name="Picture 4">
            <a:extLst>
              <a:ext uri="{FF2B5EF4-FFF2-40B4-BE49-F238E27FC236}">
                <a16:creationId xmlns:a16="http://schemas.microsoft.com/office/drawing/2014/main" id="{DD9C9F76-53D1-4EFC-9E2D-00522F749264}"/>
              </a:ext>
            </a:extLst>
          </p:cNvPr>
          <p:cNvPicPr>
            <a:picLocks noChangeAspect="1"/>
          </p:cNvPicPr>
          <p:nvPr/>
        </p:nvPicPr>
        <p:blipFill>
          <a:blip r:embed="rId3"/>
          <a:stretch>
            <a:fillRect/>
          </a:stretch>
        </p:blipFill>
        <p:spPr>
          <a:xfrm>
            <a:off x="183697" y="3892867"/>
            <a:ext cx="6076950" cy="2486025"/>
          </a:xfrm>
          <a:prstGeom prst="rect">
            <a:avLst/>
          </a:prstGeom>
        </p:spPr>
      </p:pic>
      <p:pic>
        <p:nvPicPr>
          <p:cNvPr id="6" name="Picture 5">
            <a:extLst>
              <a:ext uri="{FF2B5EF4-FFF2-40B4-BE49-F238E27FC236}">
                <a16:creationId xmlns:a16="http://schemas.microsoft.com/office/drawing/2014/main" id="{270C8E1B-1300-42A9-A3B5-25271A33D230}"/>
              </a:ext>
            </a:extLst>
          </p:cNvPr>
          <p:cNvPicPr>
            <a:picLocks noChangeAspect="1"/>
          </p:cNvPicPr>
          <p:nvPr/>
        </p:nvPicPr>
        <p:blipFill>
          <a:blip r:embed="rId4"/>
          <a:stretch>
            <a:fillRect/>
          </a:stretch>
        </p:blipFill>
        <p:spPr>
          <a:xfrm>
            <a:off x="5693629" y="4615941"/>
            <a:ext cx="804742" cy="865707"/>
          </a:xfrm>
          <a:prstGeom prst="rect">
            <a:avLst/>
          </a:prstGeom>
        </p:spPr>
      </p:pic>
      <p:sp>
        <p:nvSpPr>
          <p:cNvPr id="2" name="Rectangle 1">
            <a:extLst>
              <a:ext uri="{FF2B5EF4-FFF2-40B4-BE49-F238E27FC236}">
                <a16:creationId xmlns:a16="http://schemas.microsoft.com/office/drawing/2014/main" id="{058E7ACB-CA19-4CD6-BFF2-ED0A24137F7C}"/>
              </a:ext>
            </a:extLst>
          </p:cNvPr>
          <p:cNvSpPr/>
          <p:nvPr/>
        </p:nvSpPr>
        <p:spPr>
          <a:xfrm>
            <a:off x="5933813" y="807507"/>
            <a:ext cx="6096000" cy="1815882"/>
          </a:xfrm>
          <a:prstGeom prst="rect">
            <a:avLst/>
          </a:prstGeom>
        </p:spPr>
        <p:txBody>
          <a:bodyPr>
            <a:spAutoFit/>
          </a:bodyPr>
          <a:lstStyle/>
          <a:p>
            <a:r>
              <a:rPr lang="en-US" dirty="0"/>
              <a:t>You should paraphrase the rubric. The first one simply copies it word for word. The third one is also nearly identical with just a few words missed out.</a:t>
            </a:r>
            <a:endParaRPr lang="th-TH" dirty="0"/>
          </a:p>
        </p:txBody>
      </p:sp>
    </p:spTree>
    <p:extLst>
      <p:ext uri="{BB962C8B-B14F-4D97-AF65-F5344CB8AC3E}">
        <p14:creationId xmlns:p14="http://schemas.microsoft.com/office/powerpoint/2010/main" val="37298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51338-6F76-4C29-8440-864BA3BE7AC6}"/>
              </a:ext>
            </a:extLst>
          </p:cNvPr>
          <p:cNvPicPr>
            <a:picLocks noChangeAspect="1"/>
          </p:cNvPicPr>
          <p:nvPr/>
        </p:nvPicPr>
        <p:blipFill>
          <a:blip r:embed="rId2"/>
          <a:stretch>
            <a:fillRect/>
          </a:stretch>
        </p:blipFill>
        <p:spPr>
          <a:xfrm>
            <a:off x="0" y="184921"/>
            <a:ext cx="6096000" cy="4067175"/>
          </a:xfrm>
          <a:prstGeom prst="rect">
            <a:avLst/>
          </a:prstGeom>
        </p:spPr>
      </p:pic>
      <p:pic>
        <p:nvPicPr>
          <p:cNvPr id="5" name="Picture 4">
            <a:extLst>
              <a:ext uri="{FF2B5EF4-FFF2-40B4-BE49-F238E27FC236}">
                <a16:creationId xmlns:a16="http://schemas.microsoft.com/office/drawing/2014/main" id="{02FBBF03-990B-4304-A4CB-0211964AF184}"/>
              </a:ext>
            </a:extLst>
          </p:cNvPr>
          <p:cNvPicPr>
            <a:picLocks noChangeAspect="1"/>
          </p:cNvPicPr>
          <p:nvPr/>
        </p:nvPicPr>
        <p:blipFill>
          <a:blip r:embed="rId3"/>
          <a:stretch>
            <a:fillRect/>
          </a:stretch>
        </p:blipFill>
        <p:spPr>
          <a:xfrm>
            <a:off x="100012" y="3844154"/>
            <a:ext cx="5895975" cy="2828925"/>
          </a:xfrm>
          <a:prstGeom prst="rect">
            <a:avLst/>
          </a:prstGeom>
        </p:spPr>
      </p:pic>
      <p:pic>
        <p:nvPicPr>
          <p:cNvPr id="6" name="Picture 5">
            <a:extLst>
              <a:ext uri="{FF2B5EF4-FFF2-40B4-BE49-F238E27FC236}">
                <a16:creationId xmlns:a16="http://schemas.microsoft.com/office/drawing/2014/main" id="{5CF5810F-C516-4A17-9989-5C98F7E13AF2}"/>
              </a:ext>
            </a:extLst>
          </p:cNvPr>
          <p:cNvPicPr>
            <a:picLocks noChangeAspect="1"/>
          </p:cNvPicPr>
          <p:nvPr/>
        </p:nvPicPr>
        <p:blipFill>
          <a:blip r:embed="rId4"/>
          <a:stretch>
            <a:fillRect/>
          </a:stretch>
        </p:blipFill>
        <p:spPr>
          <a:xfrm>
            <a:off x="4544098" y="5121038"/>
            <a:ext cx="804742" cy="865707"/>
          </a:xfrm>
          <a:prstGeom prst="rect">
            <a:avLst/>
          </a:prstGeom>
        </p:spPr>
      </p:pic>
      <p:sp>
        <p:nvSpPr>
          <p:cNvPr id="2" name="Rectangle 1">
            <a:extLst>
              <a:ext uri="{FF2B5EF4-FFF2-40B4-BE49-F238E27FC236}">
                <a16:creationId xmlns:a16="http://schemas.microsoft.com/office/drawing/2014/main" id="{FC64C7AD-7D86-44EC-83BD-CDC146EE3D49}"/>
              </a:ext>
            </a:extLst>
          </p:cNvPr>
          <p:cNvSpPr/>
          <p:nvPr/>
        </p:nvSpPr>
        <p:spPr>
          <a:xfrm>
            <a:off x="5704514" y="317582"/>
            <a:ext cx="5763237" cy="1323439"/>
          </a:xfrm>
          <a:prstGeom prst="rect">
            <a:avLst/>
          </a:prstGeom>
        </p:spPr>
        <p:txBody>
          <a:bodyPr wrap="square">
            <a:spAutoFit/>
          </a:bodyPr>
          <a:lstStyle/>
          <a:p>
            <a:r>
              <a:rPr lang="en-US" sz="2000" dirty="0"/>
              <a:t>Grouping pizza and hamburgers together makes sense as they show a similar trend (increasing) while fish and chips consumption is the opposite (a downward trend).</a:t>
            </a:r>
            <a:endParaRPr lang="th-TH" sz="2000" dirty="0"/>
          </a:p>
        </p:txBody>
      </p:sp>
    </p:spTree>
    <p:extLst>
      <p:ext uri="{BB962C8B-B14F-4D97-AF65-F5344CB8AC3E}">
        <p14:creationId xmlns:p14="http://schemas.microsoft.com/office/powerpoint/2010/main" val="2743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659227-F2EA-4D32-9FFE-01F702E7D4FC}"/>
              </a:ext>
            </a:extLst>
          </p:cNvPr>
          <p:cNvPicPr>
            <a:picLocks noChangeAspect="1"/>
          </p:cNvPicPr>
          <p:nvPr/>
        </p:nvPicPr>
        <p:blipFill>
          <a:blip r:embed="rId2"/>
          <a:stretch>
            <a:fillRect/>
          </a:stretch>
        </p:blipFill>
        <p:spPr>
          <a:xfrm>
            <a:off x="0" y="0"/>
            <a:ext cx="6096000" cy="4067175"/>
          </a:xfrm>
          <a:prstGeom prst="rect">
            <a:avLst/>
          </a:prstGeom>
        </p:spPr>
      </p:pic>
      <p:pic>
        <p:nvPicPr>
          <p:cNvPr id="5" name="Picture 4">
            <a:extLst>
              <a:ext uri="{FF2B5EF4-FFF2-40B4-BE49-F238E27FC236}">
                <a16:creationId xmlns:a16="http://schemas.microsoft.com/office/drawing/2014/main" id="{5EFBCB92-E2E0-424A-B0F7-9AAA1F702CB5}"/>
              </a:ext>
            </a:extLst>
          </p:cNvPr>
          <p:cNvPicPr>
            <a:picLocks noChangeAspect="1"/>
          </p:cNvPicPr>
          <p:nvPr/>
        </p:nvPicPr>
        <p:blipFill>
          <a:blip r:embed="rId3"/>
          <a:stretch>
            <a:fillRect/>
          </a:stretch>
        </p:blipFill>
        <p:spPr>
          <a:xfrm>
            <a:off x="583338" y="4431846"/>
            <a:ext cx="5591175" cy="2000250"/>
          </a:xfrm>
          <a:prstGeom prst="rect">
            <a:avLst/>
          </a:prstGeom>
        </p:spPr>
      </p:pic>
      <p:pic>
        <p:nvPicPr>
          <p:cNvPr id="6" name="Picture 5">
            <a:extLst>
              <a:ext uri="{FF2B5EF4-FFF2-40B4-BE49-F238E27FC236}">
                <a16:creationId xmlns:a16="http://schemas.microsoft.com/office/drawing/2014/main" id="{5E801740-98BE-490A-8A7B-C6F41725694C}"/>
              </a:ext>
            </a:extLst>
          </p:cNvPr>
          <p:cNvPicPr>
            <a:picLocks noChangeAspect="1"/>
          </p:cNvPicPr>
          <p:nvPr/>
        </p:nvPicPr>
        <p:blipFill>
          <a:blip r:embed="rId4"/>
          <a:stretch>
            <a:fillRect/>
          </a:stretch>
        </p:blipFill>
        <p:spPr>
          <a:xfrm>
            <a:off x="4065126" y="5269083"/>
            <a:ext cx="804742" cy="865707"/>
          </a:xfrm>
          <a:prstGeom prst="rect">
            <a:avLst/>
          </a:prstGeom>
        </p:spPr>
      </p:pic>
      <p:sp>
        <p:nvSpPr>
          <p:cNvPr id="2" name="Rectangle 1">
            <a:extLst>
              <a:ext uri="{FF2B5EF4-FFF2-40B4-BE49-F238E27FC236}">
                <a16:creationId xmlns:a16="http://schemas.microsoft.com/office/drawing/2014/main" id="{E64582CE-C048-416A-99D3-107BCB3A877D}"/>
              </a:ext>
            </a:extLst>
          </p:cNvPr>
          <p:cNvSpPr/>
          <p:nvPr/>
        </p:nvSpPr>
        <p:spPr>
          <a:xfrm>
            <a:off x="6174513" y="3233847"/>
            <a:ext cx="6096000" cy="1015663"/>
          </a:xfrm>
          <a:prstGeom prst="rect">
            <a:avLst/>
          </a:prstGeom>
        </p:spPr>
        <p:txBody>
          <a:bodyPr>
            <a:spAutoFit/>
          </a:bodyPr>
          <a:lstStyle/>
          <a:p>
            <a:r>
              <a:rPr lang="en-US" sz="2000" dirty="0"/>
              <a:t>If you choose to group them, describing USA and Sweden together makes the most sense as they show a fairly similar trend.</a:t>
            </a:r>
            <a:endParaRPr lang="th-TH" sz="2000" dirty="0"/>
          </a:p>
        </p:txBody>
      </p:sp>
    </p:spTree>
    <p:extLst>
      <p:ext uri="{BB962C8B-B14F-4D97-AF65-F5344CB8AC3E}">
        <p14:creationId xmlns:p14="http://schemas.microsoft.com/office/powerpoint/2010/main" val="7092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CBD93-E33C-4099-9F40-7A83F4B76E93}"/>
              </a:ext>
            </a:extLst>
          </p:cNvPr>
          <p:cNvPicPr>
            <a:picLocks noChangeAspect="1"/>
          </p:cNvPicPr>
          <p:nvPr/>
        </p:nvPicPr>
        <p:blipFill>
          <a:blip r:embed="rId2"/>
          <a:stretch>
            <a:fillRect/>
          </a:stretch>
        </p:blipFill>
        <p:spPr>
          <a:xfrm>
            <a:off x="0" y="123961"/>
            <a:ext cx="6096000" cy="4067175"/>
          </a:xfrm>
          <a:prstGeom prst="rect">
            <a:avLst/>
          </a:prstGeom>
        </p:spPr>
      </p:pic>
      <p:pic>
        <p:nvPicPr>
          <p:cNvPr id="5" name="Picture 4">
            <a:extLst>
              <a:ext uri="{FF2B5EF4-FFF2-40B4-BE49-F238E27FC236}">
                <a16:creationId xmlns:a16="http://schemas.microsoft.com/office/drawing/2014/main" id="{CDFE1809-E44C-465C-B42D-5D57686BEE64}"/>
              </a:ext>
            </a:extLst>
          </p:cNvPr>
          <p:cNvPicPr>
            <a:picLocks noChangeAspect="1"/>
          </p:cNvPicPr>
          <p:nvPr/>
        </p:nvPicPr>
        <p:blipFill>
          <a:blip r:embed="rId3"/>
          <a:stretch>
            <a:fillRect/>
          </a:stretch>
        </p:blipFill>
        <p:spPr>
          <a:xfrm>
            <a:off x="400050" y="3815170"/>
            <a:ext cx="5695950" cy="2571750"/>
          </a:xfrm>
          <a:prstGeom prst="rect">
            <a:avLst/>
          </a:prstGeom>
        </p:spPr>
      </p:pic>
      <p:pic>
        <p:nvPicPr>
          <p:cNvPr id="6" name="Picture 5">
            <a:extLst>
              <a:ext uri="{FF2B5EF4-FFF2-40B4-BE49-F238E27FC236}">
                <a16:creationId xmlns:a16="http://schemas.microsoft.com/office/drawing/2014/main" id="{0E58C74A-845C-47AB-B3B3-6E33EDAE30C1}"/>
              </a:ext>
            </a:extLst>
          </p:cNvPr>
          <p:cNvPicPr>
            <a:picLocks noChangeAspect="1"/>
          </p:cNvPicPr>
          <p:nvPr/>
        </p:nvPicPr>
        <p:blipFill>
          <a:blip r:embed="rId4"/>
          <a:stretch>
            <a:fillRect/>
          </a:stretch>
        </p:blipFill>
        <p:spPr>
          <a:xfrm>
            <a:off x="6093679" y="4023124"/>
            <a:ext cx="804742" cy="865707"/>
          </a:xfrm>
          <a:prstGeom prst="rect">
            <a:avLst/>
          </a:prstGeom>
        </p:spPr>
      </p:pic>
      <p:sp>
        <p:nvSpPr>
          <p:cNvPr id="2" name="Rectangle 1">
            <a:extLst>
              <a:ext uri="{FF2B5EF4-FFF2-40B4-BE49-F238E27FC236}">
                <a16:creationId xmlns:a16="http://schemas.microsoft.com/office/drawing/2014/main" id="{BFF3596E-2439-4D24-B1CD-C84759CC63EC}"/>
              </a:ext>
            </a:extLst>
          </p:cNvPr>
          <p:cNvSpPr/>
          <p:nvPr/>
        </p:nvSpPr>
        <p:spPr>
          <a:xfrm>
            <a:off x="5749256" y="1827340"/>
            <a:ext cx="6096000" cy="1015663"/>
          </a:xfrm>
          <a:prstGeom prst="rect">
            <a:avLst/>
          </a:prstGeom>
        </p:spPr>
        <p:txBody>
          <a:bodyPr>
            <a:spAutoFit/>
          </a:bodyPr>
          <a:lstStyle/>
          <a:p>
            <a:r>
              <a:rPr lang="en-US" sz="2000" dirty="0"/>
              <a:t>There's no fixed number but you should use paragraphing so it's easier to read. Link paragraphing to the separate trends or patterns you are writing about.</a:t>
            </a:r>
            <a:endParaRPr lang="th-TH" sz="2000" dirty="0"/>
          </a:p>
        </p:txBody>
      </p:sp>
    </p:spTree>
    <p:extLst>
      <p:ext uri="{BB962C8B-B14F-4D97-AF65-F5344CB8AC3E}">
        <p14:creationId xmlns:p14="http://schemas.microsoft.com/office/powerpoint/2010/main" val="36954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A693DD5-B813-476F-8D44-06B42A47498F}"/>
              </a:ext>
            </a:extLst>
          </p:cNvPr>
          <p:cNvPicPr>
            <a:picLocks noGrp="1" noChangeAspect="1"/>
          </p:cNvPicPr>
          <p:nvPr>
            <p:ph idx="1"/>
          </p:nvPr>
        </p:nvPicPr>
        <p:blipFill>
          <a:blip r:embed="rId2"/>
          <a:stretch>
            <a:fillRect/>
          </a:stretch>
        </p:blipFill>
        <p:spPr>
          <a:xfrm>
            <a:off x="0" y="147614"/>
            <a:ext cx="6096000" cy="4067175"/>
          </a:xfrm>
          <a:prstGeom prst="rect">
            <a:avLst/>
          </a:prstGeom>
        </p:spPr>
      </p:pic>
      <p:pic>
        <p:nvPicPr>
          <p:cNvPr id="5" name="Picture 4">
            <a:extLst>
              <a:ext uri="{FF2B5EF4-FFF2-40B4-BE49-F238E27FC236}">
                <a16:creationId xmlns:a16="http://schemas.microsoft.com/office/drawing/2014/main" id="{C427490B-22BD-44D1-9663-B980BB2EC4AD}"/>
              </a:ext>
            </a:extLst>
          </p:cNvPr>
          <p:cNvPicPr>
            <a:picLocks noChangeAspect="1"/>
          </p:cNvPicPr>
          <p:nvPr/>
        </p:nvPicPr>
        <p:blipFill>
          <a:blip r:embed="rId3"/>
          <a:stretch>
            <a:fillRect/>
          </a:stretch>
        </p:blipFill>
        <p:spPr>
          <a:xfrm>
            <a:off x="0" y="4195786"/>
            <a:ext cx="5867400" cy="2514600"/>
          </a:xfrm>
          <a:prstGeom prst="rect">
            <a:avLst/>
          </a:prstGeom>
        </p:spPr>
      </p:pic>
      <p:pic>
        <p:nvPicPr>
          <p:cNvPr id="6" name="Picture 5">
            <a:extLst>
              <a:ext uri="{FF2B5EF4-FFF2-40B4-BE49-F238E27FC236}">
                <a16:creationId xmlns:a16="http://schemas.microsoft.com/office/drawing/2014/main" id="{5A67A44E-5CB2-4D6C-9628-02ECEE8D1B2F}"/>
              </a:ext>
            </a:extLst>
          </p:cNvPr>
          <p:cNvPicPr>
            <a:picLocks noChangeAspect="1"/>
          </p:cNvPicPr>
          <p:nvPr/>
        </p:nvPicPr>
        <p:blipFill>
          <a:blip r:embed="rId4"/>
          <a:stretch>
            <a:fillRect/>
          </a:stretch>
        </p:blipFill>
        <p:spPr>
          <a:xfrm>
            <a:off x="5485026" y="5053683"/>
            <a:ext cx="804742" cy="865707"/>
          </a:xfrm>
          <a:prstGeom prst="rect">
            <a:avLst/>
          </a:prstGeom>
        </p:spPr>
      </p:pic>
      <p:sp>
        <p:nvSpPr>
          <p:cNvPr id="2" name="Rectangle 1">
            <a:extLst>
              <a:ext uri="{FF2B5EF4-FFF2-40B4-BE49-F238E27FC236}">
                <a16:creationId xmlns:a16="http://schemas.microsoft.com/office/drawing/2014/main" id="{4D2CC632-0678-4247-831D-1C21EE98DD65}"/>
              </a:ext>
            </a:extLst>
          </p:cNvPr>
          <p:cNvSpPr/>
          <p:nvPr/>
        </p:nvSpPr>
        <p:spPr>
          <a:xfrm>
            <a:off x="5967369" y="2532119"/>
            <a:ext cx="6096000" cy="1569660"/>
          </a:xfrm>
          <a:prstGeom prst="rect">
            <a:avLst/>
          </a:prstGeom>
        </p:spPr>
        <p:txBody>
          <a:bodyPr>
            <a:spAutoFit/>
          </a:bodyPr>
          <a:lstStyle/>
          <a:p>
            <a:r>
              <a:rPr lang="en-US" sz="2400" dirty="0"/>
              <a:t>The second is the best one as it describes the general trends of the whole graph. The others pick specific details out so they would probably not be seen as 'overviews'.</a:t>
            </a:r>
            <a:endParaRPr lang="th-TH" sz="2400" dirty="0"/>
          </a:p>
        </p:txBody>
      </p:sp>
    </p:spTree>
    <p:extLst>
      <p:ext uri="{BB962C8B-B14F-4D97-AF65-F5344CB8AC3E}">
        <p14:creationId xmlns:p14="http://schemas.microsoft.com/office/powerpoint/2010/main" val="10340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254E80-0E7C-41C5-931B-0AEF7C541D48}"/>
              </a:ext>
            </a:extLst>
          </p:cNvPr>
          <p:cNvPicPr>
            <a:picLocks noChangeAspect="1"/>
          </p:cNvPicPr>
          <p:nvPr/>
        </p:nvPicPr>
        <p:blipFill>
          <a:blip r:embed="rId2"/>
          <a:stretch>
            <a:fillRect/>
          </a:stretch>
        </p:blipFill>
        <p:spPr>
          <a:xfrm>
            <a:off x="488224" y="2038260"/>
            <a:ext cx="5676900" cy="1581150"/>
          </a:xfrm>
          <a:prstGeom prst="rect">
            <a:avLst/>
          </a:prstGeom>
        </p:spPr>
      </p:pic>
      <p:pic>
        <p:nvPicPr>
          <p:cNvPr id="6" name="Picture 5">
            <a:extLst>
              <a:ext uri="{FF2B5EF4-FFF2-40B4-BE49-F238E27FC236}">
                <a16:creationId xmlns:a16="http://schemas.microsoft.com/office/drawing/2014/main" id="{07ED5161-6ABB-4BF0-BE9A-26F8AF916BBF}"/>
              </a:ext>
            </a:extLst>
          </p:cNvPr>
          <p:cNvPicPr>
            <a:picLocks noChangeAspect="1"/>
          </p:cNvPicPr>
          <p:nvPr/>
        </p:nvPicPr>
        <p:blipFill>
          <a:blip r:embed="rId3"/>
          <a:stretch>
            <a:fillRect/>
          </a:stretch>
        </p:blipFill>
        <p:spPr>
          <a:xfrm>
            <a:off x="1077399" y="2563292"/>
            <a:ext cx="804742" cy="865707"/>
          </a:xfrm>
          <a:prstGeom prst="rect">
            <a:avLst/>
          </a:prstGeom>
        </p:spPr>
      </p:pic>
      <p:sp>
        <p:nvSpPr>
          <p:cNvPr id="2" name="Rectangle 1">
            <a:extLst>
              <a:ext uri="{FF2B5EF4-FFF2-40B4-BE49-F238E27FC236}">
                <a16:creationId xmlns:a16="http://schemas.microsoft.com/office/drawing/2014/main" id="{E88A2C52-C370-48B5-AFE8-993979500DA9}"/>
              </a:ext>
            </a:extLst>
          </p:cNvPr>
          <p:cNvSpPr/>
          <p:nvPr/>
        </p:nvSpPr>
        <p:spPr>
          <a:xfrm>
            <a:off x="6348549" y="2828835"/>
            <a:ext cx="6096000" cy="1200329"/>
          </a:xfrm>
          <a:prstGeom prst="rect">
            <a:avLst/>
          </a:prstGeom>
        </p:spPr>
        <p:txBody>
          <a:bodyPr>
            <a:spAutoFit/>
          </a:bodyPr>
          <a:lstStyle/>
          <a:p>
            <a:r>
              <a:rPr lang="en-US" sz="2400" dirty="0"/>
              <a:t>Conclusions are for essays, not graphs. It's not wrong though to place your 'overview' (identification of the main trends) at the end.</a:t>
            </a:r>
            <a:endParaRPr lang="th-TH" sz="2400" dirty="0"/>
          </a:p>
        </p:txBody>
      </p:sp>
    </p:spTree>
    <p:extLst>
      <p:ext uri="{BB962C8B-B14F-4D97-AF65-F5344CB8AC3E}">
        <p14:creationId xmlns:p14="http://schemas.microsoft.com/office/powerpoint/2010/main" val="374930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23C26-5047-4D3C-8BE6-E4AA4D783604}"/>
              </a:ext>
            </a:extLst>
          </p:cNvPr>
          <p:cNvPicPr>
            <a:picLocks noChangeAspect="1"/>
          </p:cNvPicPr>
          <p:nvPr/>
        </p:nvPicPr>
        <p:blipFill>
          <a:blip r:embed="rId2"/>
          <a:stretch>
            <a:fillRect/>
          </a:stretch>
        </p:blipFill>
        <p:spPr>
          <a:xfrm>
            <a:off x="426720" y="237172"/>
            <a:ext cx="6096000" cy="4067175"/>
          </a:xfrm>
          <a:prstGeom prst="rect">
            <a:avLst/>
          </a:prstGeom>
        </p:spPr>
      </p:pic>
      <p:pic>
        <p:nvPicPr>
          <p:cNvPr id="6" name="Picture 5">
            <a:extLst>
              <a:ext uri="{FF2B5EF4-FFF2-40B4-BE49-F238E27FC236}">
                <a16:creationId xmlns:a16="http://schemas.microsoft.com/office/drawing/2014/main" id="{9D24FA78-5288-4807-B120-2F499373DB71}"/>
              </a:ext>
            </a:extLst>
          </p:cNvPr>
          <p:cNvPicPr>
            <a:picLocks noChangeAspect="1"/>
          </p:cNvPicPr>
          <p:nvPr/>
        </p:nvPicPr>
        <p:blipFill>
          <a:blip r:embed="rId3"/>
          <a:stretch>
            <a:fillRect/>
          </a:stretch>
        </p:blipFill>
        <p:spPr>
          <a:xfrm>
            <a:off x="102870" y="4201478"/>
            <a:ext cx="6134100" cy="2419350"/>
          </a:xfrm>
          <a:prstGeom prst="rect">
            <a:avLst/>
          </a:prstGeom>
        </p:spPr>
      </p:pic>
      <p:sp>
        <p:nvSpPr>
          <p:cNvPr id="7" name="Arrow: Left 6">
            <a:extLst>
              <a:ext uri="{FF2B5EF4-FFF2-40B4-BE49-F238E27FC236}">
                <a16:creationId xmlns:a16="http://schemas.microsoft.com/office/drawing/2014/main" id="{F82D087D-5FDB-4E57-B6E7-6307CC4DBB32}"/>
              </a:ext>
            </a:extLst>
          </p:cNvPr>
          <p:cNvSpPr/>
          <p:nvPr/>
        </p:nvSpPr>
        <p:spPr>
          <a:xfrm rot="18729819">
            <a:off x="1524000" y="5634445"/>
            <a:ext cx="1071155" cy="2873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a:extLst>
              <a:ext uri="{FF2B5EF4-FFF2-40B4-BE49-F238E27FC236}">
                <a16:creationId xmlns:a16="http://schemas.microsoft.com/office/drawing/2014/main" id="{5B796E7D-59A9-4DCD-9BB6-6E10D853FBBD}"/>
              </a:ext>
            </a:extLst>
          </p:cNvPr>
          <p:cNvSpPr/>
          <p:nvPr/>
        </p:nvSpPr>
        <p:spPr>
          <a:xfrm>
            <a:off x="5505974" y="1407943"/>
            <a:ext cx="6096000" cy="830997"/>
          </a:xfrm>
          <a:prstGeom prst="rect">
            <a:avLst/>
          </a:prstGeom>
        </p:spPr>
        <p:txBody>
          <a:bodyPr>
            <a:spAutoFit/>
          </a:bodyPr>
          <a:lstStyle/>
          <a:p>
            <a:r>
              <a:rPr lang="en-US" sz="2400" dirty="0">
                <a:effectLst>
                  <a:outerShdw blurRad="38100" dist="38100" dir="2700000" algn="tl">
                    <a:srgbClr val="000000">
                      <a:alpha val="43137"/>
                    </a:srgbClr>
                  </a:outerShdw>
                </a:effectLst>
              </a:rPr>
              <a:t>The number of CD sales </a:t>
            </a:r>
            <a:r>
              <a:rPr lang="en-US" sz="2400" u="sng" dirty="0">
                <a:effectLst>
                  <a:outerShdw blurRad="38100" dist="38100" dir="2700000" algn="tl">
                    <a:srgbClr val="000000">
                      <a:alpha val="43137"/>
                    </a:srgbClr>
                  </a:outerShdw>
                </a:effectLst>
              </a:rPr>
              <a:t>FELL SHARPLY </a:t>
            </a:r>
            <a:r>
              <a:rPr lang="en-US" sz="2400" dirty="0">
                <a:effectLst>
                  <a:outerShdw blurRad="38100" dist="38100" dir="2700000" algn="tl">
                    <a:srgbClr val="000000">
                      <a:alpha val="43137"/>
                    </a:srgbClr>
                  </a:outerShdw>
                </a:effectLst>
              </a:rPr>
              <a:t>from 800 per month to 100 per month.</a:t>
            </a:r>
            <a:endParaRPr lang="th-TH"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94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CC693-4800-4843-A578-953FB0F0B332}"/>
              </a:ext>
            </a:extLst>
          </p:cNvPr>
          <p:cNvPicPr>
            <a:picLocks noChangeAspect="1"/>
          </p:cNvPicPr>
          <p:nvPr/>
        </p:nvPicPr>
        <p:blipFill>
          <a:blip r:embed="rId2"/>
          <a:stretch>
            <a:fillRect/>
          </a:stretch>
        </p:blipFill>
        <p:spPr>
          <a:xfrm>
            <a:off x="182880" y="71709"/>
            <a:ext cx="6096000" cy="4067175"/>
          </a:xfrm>
          <a:prstGeom prst="rect">
            <a:avLst/>
          </a:prstGeom>
        </p:spPr>
      </p:pic>
      <p:pic>
        <p:nvPicPr>
          <p:cNvPr id="5" name="Picture 4">
            <a:extLst>
              <a:ext uri="{FF2B5EF4-FFF2-40B4-BE49-F238E27FC236}">
                <a16:creationId xmlns:a16="http://schemas.microsoft.com/office/drawing/2014/main" id="{868FFEB5-B5E6-406B-8192-4318CB3BB9FC}"/>
              </a:ext>
            </a:extLst>
          </p:cNvPr>
          <p:cNvPicPr>
            <a:picLocks noChangeAspect="1"/>
          </p:cNvPicPr>
          <p:nvPr/>
        </p:nvPicPr>
        <p:blipFill>
          <a:blip r:embed="rId3"/>
          <a:stretch>
            <a:fillRect/>
          </a:stretch>
        </p:blipFill>
        <p:spPr>
          <a:xfrm>
            <a:off x="182880" y="4044043"/>
            <a:ext cx="6562725" cy="2514600"/>
          </a:xfrm>
          <a:prstGeom prst="rect">
            <a:avLst/>
          </a:prstGeom>
        </p:spPr>
      </p:pic>
      <p:pic>
        <p:nvPicPr>
          <p:cNvPr id="6" name="Picture 5">
            <a:extLst>
              <a:ext uri="{FF2B5EF4-FFF2-40B4-BE49-F238E27FC236}">
                <a16:creationId xmlns:a16="http://schemas.microsoft.com/office/drawing/2014/main" id="{F4F83898-1F82-4899-91FB-6A7CD5CAA434}"/>
              </a:ext>
            </a:extLst>
          </p:cNvPr>
          <p:cNvPicPr>
            <a:picLocks noChangeAspect="1"/>
          </p:cNvPicPr>
          <p:nvPr/>
        </p:nvPicPr>
        <p:blipFill>
          <a:blip r:embed="rId4"/>
          <a:stretch>
            <a:fillRect/>
          </a:stretch>
        </p:blipFill>
        <p:spPr>
          <a:xfrm>
            <a:off x="1818314" y="4483056"/>
            <a:ext cx="804742" cy="865707"/>
          </a:xfrm>
          <a:prstGeom prst="rect">
            <a:avLst/>
          </a:prstGeom>
        </p:spPr>
      </p:pic>
      <p:sp>
        <p:nvSpPr>
          <p:cNvPr id="2" name="Rectangle 1">
            <a:extLst>
              <a:ext uri="{FF2B5EF4-FFF2-40B4-BE49-F238E27FC236}">
                <a16:creationId xmlns:a16="http://schemas.microsoft.com/office/drawing/2014/main" id="{0B7A8E1F-B800-40F0-A968-EF5EFBCA3081}"/>
              </a:ext>
            </a:extLst>
          </p:cNvPr>
          <p:cNvSpPr/>
          <p:nvPr/>
        </p:nvSpPr>
        <p:spPr>
          <a:xfrm>
            <a:off x="6096000" y="2884834"/>
            <a:ext cx="6096000" cy="461665"/>
          </a:xfrm>
          <a:prstGeom prst="rect">
            <a:avLst/>
          </a:prstGeom>
        </p:spPr>
        <p:txBody>
          <a:bodyPr>
            <a:spAutoFit/>
          </a:bodyPr>
          <a:lstStyle/>
          <a:p>
            <a:r>
              <a:rPr lang="en-US" sz="2400" dirty="0">
                <a:effectLst>
                  <a:outerShdw blurRad="38100" dist="38100" dir="2700000" algn="tl">
                    <a:srgbClr val="000000">
                      <a:alpha val="43137"/>
                    </a:srgbClr>
                  </a:outerShdw>
                </a:effectLst>
              </a:rPr>
              <a:t>CD sales </a:t>
            </a:r>
            <a:r>
              <a:rPr lang="en-US" sz="2400" u="sng" dirty="0">
                <a:effectLst>
                  <a:outerShdw blurRad="38100" dist="38100" dir="2700000" algn="tl">
                    <a:srgbClr val="000000">
                      <a:alpha val="43137"/>
                    </a:srgbClr>
                  </a:outerShdw>
                </a:effectLst>
              </a:rPr>
              <a:t>FLUCTUATED</a:t>
            </a:r>
            <a:r>
              <a:rPr lang="en-US" sz="2400" dirty="0">
                <a:effectLst>
                  <a:outerShdw blurRad="38100" dist="38100" dir="2700000" algn="tl">
                    <a:srgbClr val="000000">
                      <a:alpha val="43137"/>
                    </a:srgbClr>
                  </a:outerShdw>
                </a:effectLst>
              </a:rPr>
              <a:t> from May to September.</a:t>
            </a:r>
            <a:endParaRPr lang="th-TH"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264378-6D0A-40DE-9FA3-4D1B9101DDC0}"/>
              </a:ext>
            </a:extLst>
          </p:cNvPr>
          <p:cNvPicPr>
            <a:picLocks noChangeAspect="1"/>
          </p:cNvPicPr>
          <p:nvPr/>
        </p:nvPicPr>
        <p:blipFill>
          <a:blip r:embed="rId2"/>
          <a:stretch>
            <a:fillRect/>
          </a:stretch>
        </p:blipFill>
        <p:spPr>
          <a:xfrm>
            <a:off x="330926" y="724852"/>
            <a:ext cx="6096000" cy="4067175"/>
          </a:xfrm>
          <a:prstGeom prst="rect">
            <a:avLst/>
          </a:prstGeom>
        </p:spPr>
      </p:pic>
      <p:pic>
        <p:nvPicPr>
          <p:cNvPr id="5" name="Picture 4">
            <a:extLst>
              <a:ext uri="{FF2B5EF4-FFF2-40B4-BE49-F238E27FC236}">
                <a16:creationId xmlns:a16="http://schemas.microsoft.com/office/drawing/2014/main" id="{6A122215-262D-4842-A8C9-BD9694301BB1}"/>
              </a:ext>
            </a:extLst>
          </p:cNvPr>
          <p:cNvPicPr>
            <a:picLocks noChangeAspect="1"/>
          </p:cNvPicPr>
          <p:nvPr/>
        </p:nvPicPr>
        <p:blipFill>
          <a:blip r:embed="rId3"/>
          <a:stretch>
            <a:fillRect/>
          </a:stretch>
        </p:blipFill>
        <p:spPr>
          <a:xfrm>
            <a:off x="255950" y="4108404"/>
            <a:ext cx="5915025" cy="2333625"/>
          </a:xfrm>
          <a:prstGeom prst="rect">
            <a:avLst/>
          </a:prstGeom>
        </p:spPr>
      </p:pic>
      <p:pic>
        <p:nvPicPr>
          <p:cNvPr id="6" name="Picture 5">
            <a:extLst>
              <a:ext uri="{FF2B5EF4-FFF2-40B4-BE49-F238E27FC236}">
                <a16:creationId xmlns:a16="http://schemas.microsoft.com/office/drawing/2014/main" id="{E74E57B5-5304-45C6-A329-7841357454A9}"/>
              </a:ext>
            </a:extLst>
          </p:cNvPr>
          <p:cNvPicPr>
            <a:picLocks noChangeAspect="1"/>
          </p:cNvPicPr>
          <p:nvPr/>
        </p:nvPicPr>
        <p:blipFill>
          <a:blip r:embed="rId4"/>
          <a:stretch>
            <a:fillRect/>
          </a:stretch>
        </p:blipFill>
        <p:spPr>
          <a:xfrm>
            <a:off x="2036029" y="3926320"/>
            <a:ext cx="804742" cy="865707"/>
          </a:xfrm>
          <a:prstGeom prst="rect">
            <a:avLst/>
          </a:prstGeom>
        </p:spPr>
      </p:pic>
      <p:sp>
        <p:nvSpPr>
          <p:cNvPr id="2" name="Rectangle 1">
            <a:extLst>
              <a:ext uri="{FF2B5EF4-FFF2-40B4-BE49-F238E27FC236}">
                <a16:creationId xmlns:a16="http://schemas.microsoft.com/office/drawing/2014/main" id="{73D39B0D-C8F2-4B8A-86B5-FCDAEBF3A3FE}"/>
              </a:ext>
            </a:extLst>
          </p:cNvPr>
          <p:cNvSpPr/>
          <p:nvPr/>
        </p:nvSpPr>
        <p:spPr>
          <a:xfrm>
            <a:off x="5036191" y="415971"/>
            <a:ext cx="6096000" cy="954107"/>
          </a:xfrm>
          <a:prstGeom prst="rect">
            <a:avLst/>
          </a:prstGeom>
        </p:spPr>
        <p:txBody>
          <a:bodyPr>
            <a:spAutoFit/>
          </a:bodyPr>
          <a:lstStyle/>
          <a:p>
            <a:r>
              <a:rPr lang="en-US" dirty="0"/>
              <a:t>CD sales </a:t>
            </a:r>
            <a:r>
              <a:rPr lang="en-US" u="sng" dirty="0"/>
              <a:t>REMAINED STABLE </a:t>
            </a:r>
            <a:r>
              <a:rPr lang="en-US" dirty="0"/>
              <a:t>throughout the month of October.</a:t>
            </a:r>
            <a:endParaRPr lang="th-TH" dirty="0"/>
          </a:p>
        </p:txBody>
      </p:sp>
    </p:spTree>
    <p:extLst>
      <p:ext uri="{BB962C8B-B14F-4D97-AF65-F5344CB8AC3E}">
        <p14:creationId xmlns:p14="http://schemas.microsoft.com/office/powerpoint/2010/main" val="13428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1D72B0-8864-43BB-B850-775BD4B51A14}"/>
              </a:ext>
            </a:extLst>
          </p:cNvPr>
          <p:cNvPicPr>
            <a:picLocks noGrp="1" noChangeAspect="1"/>
          </p:cNvPicPr>
          <p:nvPr>
            <p:ph idx="1"/>
          </p:nvPr>
        </p:nvPicPr>
        <p:blipFill>
          <a:blip r:embed="rId2"/>
          <a:stretch>
            <a:fillRect/>
          </a:stretch>
        </p:blipFill>
        <p:spPr>
          <a:xfrm>
            <a:off x="165463" y="156324"/>
            <a:ext cx="6096000" cy="4067175"/>
          </a:xfrm>
          <a:prstGeom prst="rect">
            <a:avLst/>
          </a:prstGeom>
        </p:spPr>
      </p:pic>
      <p:pic>
        <p:nvPicPr>
          <p:cNvPr id="5" name="Picture 4">
            <a:extLst>
              <a:ext uri="{FF2B5EF4-FFF2-40B4-BE49-F238E27FC236}">
                <a16:creationId xmlns:a16="http://schemas.microsoft.com/office/drawing/2014/main" id="{1B893201-7183-4F9E-BEE3-6AF11D5D888A}"/>
              </a:ext>
            </a:extLst>
          </p:cNvPr>
          <p:cNvPicPr>
            <a:picLocks noChangeAspect="1"/>
          </p:cNvPicPr>
          <p:nvPr/>
        </p:nvPicPr>
        <p:blipFill>
          <a:blip r:embed="rId3"/>
          <a:stretch>
            <a:fillRect/>
          </a:stretch>
        </p:blipFill>
        <p:spPr>
          <a:xfrm>
            <a:off x="334191" y="4301376"/>
            <a:ext cx="6019800" cy="2400300"/>
          </a:xfrm>
          <a:prstGeom prst="rect">
            <a:avLst/>
          </a:prstGeom>
        </p:spPr>
      </p:pic>
      <p:pic>
        <p:nvPicPr>
          <p:cNvPr id="6" name="Picture 5">
            <a:extLst>
              <a:ext uri="{FF2B5EF4-FFF2-40B4-BE49-F238E27FC236}">
                <a16:creationId xmlns:a16="http://schemas.microsoft.com/office/drawing/2014/main" id="{4BACB3C3-747E-4F89-9E38-DD1C1930E288}"/>
              </a:ext>
            </a:extLst>
          </p:cNvPr>
          <p:cNvPicPr>
            <a:picLocks noChangeAspect="1"/>
          </p:cNvPicPr>
          <p:nvPr/>
        </p:nvPicPr>
        <p:blipFill>
          <a:blip r:embed="rId4"/>
          <a:stretch>
            <a:fillRect/>
          </a:stretch>
        </p:blipFill>
        <p:spPr>
          <a:xfrm>
            <a:off x="1844440" y="4230030"/>
            <a:ext cx="804742" cy="865707"/>
          </a:xfrm>
          <a:prstGeom prst="rect">
            <a:avLst/>
          </a:prstGeom>
        </p:spPr>
      </p:pic>
      <p:sp>
        <p:nvSpPr>
          <p:cNvPr id="2" name="Rectangle 1">
            <a:extLst>
              <a:ext uri="{FF2B5EF4-FFF2-40B4-BE49-F238E27FC236}">
                <a16:creationId xmlns:a16="http://schemas.microsoft.com/office/drawing/2014/main" id="{38E1AC72-7498-4671-9D6A-349779BF1210}"/>
              </a:ext>
            </a:extLst>
          </p:cNvPr>
          <p:cNvSpPr/>
          <p:nvPr/>
        </p:nvSpPr>
        <p:spPr>
          <a:xfrm>
            <a:off x="6680282" y="3293224"/>
            <a:ext cx="4870564" cy="461665"/>
          </a:xfrm>
          <a:prstGeom prst="rect">
            <a:avLst/>
          </a:prstGeom>
        </p:spPr>
        <p:txBody>
          <a:bodyPr wrap="none">
            <a:spAutoFit/>
          </a:bodyPr>
          <a:lstStyle/>
          <a:p>
            <a:r>
              <a:rPr lang="en-US" sz="2400" dirty="0"/>
              <a:t>CD sales </a:t>
            </a:r>
            <a:r>
              <a:rPr lang="en-US" sz="2400" u="sng" dirty="0"/>
              <a:t>HIT A LOW </a:t>
            </a:r>
            <a:r>
              <a:rPr lang="en-US" sz="2400" dirty="0"/>
              <a:t>of 50 in February.</a:t>
            </a:r>
            <a:endParaRPr lang="th-TH" sz="2400" dirty="0"/>
          </a:p>
        </p:txBody>
      </p:sp>
    </p:spTree>
    <p:extLst>
      <p:ext uri="{BB962C8B-B14F-4D97-AF65-F5344CB8AC3E}">
        <p14:creationId xmlns:p14="http://schemas.microsoft.com/office/powerpoint/2010/main" val="12690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EB8EA-0CAE-498D-8045-2BE0925059DD}"/>
              </a:ext>
            </a:extLst>
          </p:cNvPr>
          <p:cNvPicPr>
            <a:picLocks noChangeAspect="1"/>
          </p:cNvPicPr>
          <p:nvPr/>
        </p:nvPicPr>
        <p:blipFill>
          <a:blip r:embed="rId2"/>
          <a:stretch>
            <a:fillRect/>
          </a:stretch>
        </p:blipFill>
        <p:spPr>
          <a:xfrm>
            <a:off x="243840" y="245881"/>
            <a:ext cx="6096000" cy="4067175"/>
          </a:xfrm>
          <a:prstGeom prst="rect">
            <a:avLst/>
          </a:prstGeom>
        </p:spPr>
      </p:pic>
      <p:pic>
        <p:nvPicPr>
          <p:cNvPr id="5" name="Picture 4">
            <a:extLst>
              <a:ext uri="{FF2B5EF4-FFF2-40B4-BE49-F238E27FC236}">
                <a16:creationId xmlns:a16="http://schemas.microsoft.com/office/drawing/2014/main" id="{74FB1E93-7369-4CFE-B5EB-CA11926BB237}"/>
              </a:ext>
            </a:extLst>
          </p:cNvPr>
          <p:cNvPicPr>
            <a:picLocks noChangeAspect="1"/>
          </p:cNvPicPr>
          <p:nvPr/>
        </p:nvPicPr>
        <p:blipFill>
          <a:blip r:embed="rId3"/>
          <a:stretch>
            <a:fillRect/>
          </a:stretch>
        </p:blipFill>
        <p:spPr>
          <a:xfrm>
            <a:off x="153352" y="3769178"/>
            <a:ext cx="6276975" cy="2628900"/>
          </a:xfrm>
          <a:prstGeom prst="rect">
            <a:avLst/>
          </a:prstGeom>
        </p:spPr>
      </p:pic>
      <p:pic>
        <p:nvPicPr>
          <p:cNvPr id="6" name="Picture 5">
            <a:extLst>
              <a:ext uri="{FF2B5EF4-FFF2-40B4-BE49-F238E27FC236}">
                <a16:creationId xmlns:a16="http://schemas.microsoft.com/office/drawing/2014/main" id="{580C0251-2867-42EC-8DB5-28EBF429C543}"/>
              </a:ext>
            </a:extLst>
          </p:cNvPr>
          <p:cNvPicPr>
            <a:picLocks noChangeAspect="1"/>
          </p:cNvPicPr>
          <p:nvPr/>
        </p:nvPicPr>
        <p:blipFill>
          <a:blip r:embed="rId4"/>
          <a:stretch>
            <a:fillRect/>
          </a:stretch>
        </p:blipFill>
        <p:spPr>
          <a:xfrm>
            <a:off x="1940235" y="4922713"/>
            <a:ext cx="804742" cy="865707"/>
          </a:xfrm>
          <a:prstGeom prst="rect">
            <a:avLst/>
          </a:prstGeom>
        </p:spPr>
      </p:pic>
      <p:sp>
        <p:nvSpPr>
          <p:cNvPr id="2" name="Rectangle 1">
            <a:extLst>
              <a:ext uri="{FF2B5EF4-FFF2-40B4-BE49-F238E27FC236}">
                <a16:creationId xmlns:a16="http://schemas.microsoft.com/office/drawing/2014/main" id="{18D34C6E-0BA5-483F-AFC9-23CE67B372AF}"/>
              </a:ext>
            </a:extLst>
          </p:cNvPr>
          <p:cNvSpPr/>
          <p:nvPr/>
        </p:nvSpPr>
        <p:spPr>
          <a:xfrm>
            <a:off x="6610524" y="3294108"/>
            <a:ext cx="5503178" cy="830997"/>
          </a:xfrm>
          <a:prstGeom prst="rect">
            <a:avLst/>
          </a:prstGeom>
        </p:spPr>
        <p:txBody>
          <a:bodyPr wrap="square">
            <a:spAutoFit/>
          </a:bodyPr>
          <a:lstStyle/>
          <a:p>
            <a:r>
              <a:rPr lang="en-US" sz="2400" dirty="0"/>
              <a:t>From February to March, the number of CDs purchased </a:t>
            </a:r>
            <a:r>
              <a:rPr lang="en-US" sz="2400" u="sng" dirty="0"/>
              <a:t>ROSE GRADUALLY.</a:t>
            </a:r>
            <a:endParaRPr lang="th-TH" sz="2400" u="sng" dirty="0"/>
          </a:p>
        </p:txBody>
      </p:sp>
    </p:spTree>
    <p:extLst>
      <p:ext uri="{BB962C8B-B14F-4D97-AF65-F5344CB8AC3E}">
        <p14:creationId xmlns:p14="http://schemas.microsoft.com/office/powerpoint/2010/main" val="36986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57FA7-B2E5-45F4-A201-BB6072F21626}"/>
              </a:ext>
            </a:extLst>
          </p:cNvPr>
          <p:cNvPicPr>
            <a:picLocks noChangeAspect="1"/>
          </p:cNvPicPr>
          <p:nvPr/>
        </p:nvPicPr>
        <p:blipFill>
          <a:blip r:embed="rId2"/>
          <a:stretch>
            <a:fillRect/>
          </a:stretch>
        </p:blipFill>
        <p:spPr>
          <a:xfrm>
            <a:off x="0" y="228464"/>
            <a:ext cx="6096000" cy="4067175"/>
          </a:xfrm>
          <a:prstGeom prst="rect">
            <a:avLst/>
          </a:prstGeom>
        </p:spPr>
      </p:pic>
      <p:pic>
        <p:nvPicPr>
          <p:cNvPr id="5" name="Picture 4">
            <a:extLst>
              <a:ext uri="{FF2B5EF4-FFF2-40B4-BE49-F238E27FC236}">
                <a16:creationId xmlns:a16="http://schemas.microsoft.com/office/drawing/2014/main" id="{7B02F9E9-A8E7-496C-A2B6-C292E29DF0FF}"/>
              </a:ext>
            </a:extLst>
          </p:cNvPr>
          <p:cNvPicPr>
            <a:picLocks noChangeAspect="1"/>
          </p:cNvPicPr>
          <p:nvPr/>
        </p:nvPicPr>
        <p:blipFill>
          <a:blip r:embed="rId3"/>
          <a:stretch>
            <a:fillRect/>
          </a:stretch>
        </p:blipFill>
        <p:spPr>
          <a:xfrm>
            <a:off x="295275" y="4721134"/>
            <a:ext cx="5800725" cy="1752600"/>
          </a:xfrm>
          <a:prstGeom prst="rect">
            <a:avLst/>
          </a:prstGeom>
        </p:spPr>
      </p:pic>
      <p:pic>
        <p:nvPicPr>
          <p:cNvPr id="6" name="Picture 5">
            <a:extLst>
              <a:ext uri="{FF2B5EF4-FFF2-40B4-BE49-F238E27FC236}">
                <a16:creationId xmlns:a16="http://schemas.microsoft.com/office/drawing/2014/main" id="{A115B6C2-FBA7-4323-9805-F68BF25BC57F}"/>
              </a:ext>
            </a:extLst>
          </p:cNvPr>
          <p:cNvPicPr>
            <a:picLocks noChangeAspect="1"/>
          </p:cNvPicPr>
          <p:nvPr/>
        </p:nvPicPr>
        <p:blipFill>
          <a:blip r:embed="rId4"/>
          <a:stretch>
            <a:fillRect/>
          </a:stretch>
        </p:blipFill>
        <p:spPr>
          <a:xfrm>
            <a:off x="1147755" y="4731727"/>
            <a:ext cx="804742" cy="865707"/>
          </a:xfrm>
          <a:prstGeom prst="rect">
            <a:avLst/>
          </a:prstGeom>
        </p:spPr>
      </p:pic>
      <p:sp>
        <p:nvSpPr>
          <p:cNvPr id="2" name="Rectangle 1">
            <a:extLst>
              <a:ext uri="{FF2B5EF4-FFF2-40B4-BE49-F238E27FC236}">
                <a16:creationId xmlns:a16="http://schemas.microsoft.com/office/drawing/2014/main" id="{4466D223-A001-476A-A37A-27507AACD22D}"/>
              </a:ext>
            </a:extLst>
          </p:cNvPr>
          <p:cNvSpPr/>
          <p:nvPr/>
        </p:nvSpPr>
        <p:spPr>
          <a:xfrm>
            <a:off x="5967369" y="2262051"/>
            <a:ext cx="6096000" cy="1938992"/>
          </a:xfrm>
          <a:prstGeom prst="rect">
            <a:avLst/>
          </a:prstGeom>
        </p:spPr>
        <p:txBody>
          <a:bodyPr>
            <a:spAutoFit/>
          </a:bodyPr>
          <a:lstStyle/>
          <a:p>
            <a:r>
              <a:rPr lang="en-US" sz="2400" dirty="0"/>
              <a:t>You may end up writing too much. Also you need to show you can select broader trends and describe key features. Just describing every single change may make your answer look too mechanical.</a:t>
            </a:r>
            <a:endParaRPr lang="th-TH" sz="2400" dirty="0"/>
          </a:p>
        </p:txBody>
      </p:sp>
    </p:spTree>
    <p:extLst>
      <p:ext uri="{BB962C8B-B14F-4D97-AF65-F5344CB8AC3E}">
        <p14:creationId xmlns:p14="http://schemas.microsoft.com/office/powerpoint/2010/main" val="20290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B5EF4-686A-46C4-B65C-64E2028D7BE6}"/>
              </a:ext>
            </a:extLst>
          </p:cNvPr>
          <p:cNvPicPr>
            <a:picLocks noChangeAspect="1"/>
          </p:cNvPicPr>
          <p:nvPr/>
        </p:nvPicPr>
        <p:blipFill>
          <a:blip r:embed="rId2"/>
          <a:stretch>
            <a:fillRect/>
          </a:stretch>
        </p:blipFill>
        <p:spPr>
          <a:xfrm>
            <a:off x="0" y="193629"/>
            <a:ext cx="6096000" cy="4067175"/>
          </a:xfrm>
          <a:prstGeom prst="rect">
            <a:avLst/>
          </a:prstGeom>
        </p:spPr>
      </p:pic>
      <p:pic>
        <p:nvPicPr>
          <p:cNvPr id="5" name="Picture 4">
            <a:extLst>
              <a:ext uri="{FF2B5EF4-FFF2-40B4-BE49-F238E27FC236}">
                <a16:creationId xmlns:a16="http://schemas.microsoft.com/office/drawing/2014/main" id="{A9F31E24-007F-4870-A664-D632DF49A36D}"/>
              </a:ext>
            </a:extLst>
          </p:cNvPr>
          <p:cNvPicPr>
            <a:picLocks noChangeAspect="1"/>
          </p:cNvPicPr>
          <p:nvPr/>
        </p:nvPicPr>
        <p:blipFill>
          <a:blip r:embed="rId3"/>
          <a:stretch>
            <a:fillRect/>
          </a:stretch>
        </p:blipFill>
        <p:spPr>
          <a:xfrm>
            <a:off x="152400" y="4839244"/>
            <a:ext cx="5943600" cy="1638300"/>
          </a:xfrm>
          <a:prstGeom prst="rect">
            <a:avLst/>
          </a:prstGeom>
        </p:spPr>
      </p:pic>
      <p:pic>
        <p:nvPicPr>
          <p:cNvPr id="6" name="Picture 5">
            <a:extLst>
              <a:ext uri="{FF2B5EF4-FFF2-40B4-BE49-F238E27FC236}">
                <a16:creationId xmlns:a16="http://schemas.microsoft.com/office/drawing/2014/main" id="{52777CA7-30E5-41C8-AC38-5667C5BAFA50}"/>
              </a:ext>
            </a:extLst>
          </p:cNvPr>
          <p:cNvPicPr>
            <a:picLocks noChangeAspect="1"/>
          </p:cNvPicPr>
          <p:nvPr/>
        </p:nvPicPr>
        <p:blipFill>
          <a:blip r:embed="rId4"/>
          <a:stretch>
            <a:fillRect/>
          </a:stretch>
        </p:blipFill>
        <p:spPr>
          <a:xfrm>
            <a:off x="1243549" y="4972991"/>
            <a:ext cx="804742" cy="865707"/>
          </a:xfrm>
          <a:prstGeom prst="rect">
            <a:avLst/>
          </a:prstGeom>
        </p:spPr>
      </p:pic>
      <p:sp>
        <p:nvSpPr>
          <p:cNvPr id="2" name="Rectangle 1">
            <a:extLst>
              <a:ext uri="{FF2B5EF4-FFF2-40B4-BE49-F238E27FC236}">
                <a16:creationId xmlns:a16="http://schemas.microsoft.com/office/drawing/2014/main" id="{A07D07A9-1AD6-403C-AA38-2DE57E286E68}"/>
              </a:ext>
            </a:extLst>
          </p:cNvPr>
          <p:cNvSpPr/>
          <p:nvPr/>
        </p:nvSpPr>
        <p:spPr>
          <a:xfrm>
            <a:off x="6227428" y="1319275"/>
            <a:ext cx="6096000" cy="1815882"/>
          </a:xfrm>
          <a:prstGeom prst="rect">
            <a:avLst/>
          </a:prstGeom>
        </p:spPr>
        <p:txBody>
          <a:bodyPr>
            <a:spAutoFit/>
          </a:bodyPr>
          <a:lstStyle/>
          <a:p>
            <a:r>
              <a:rPr lang="en-US" dirty="0"/>
              <a:t>Definitely! If you don't you will be missing key features of the graph and your TR (Task Response) could get limited to a band 4.</a:t>
            </a:r>
            <a:endParaRPr lang="th-TH" dirty="0"/>
          </a:p>
        </p:txBody>
      </p:sp>
    </p:spTree>
    <p:extLst>
      <p:ext uri="{BB962C8B-B14F-4D97-AF65-F5344CB8AC3E}">
        <p14:creationId xmlns:p14="http://schemas.microsoft.com/office/powerpoint/2010/main" val="223887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6DCA8E-2ECD-453F-BE9A-9F040A2A2AB6}"/>
              </a:ext>
            </a:extLst>
          </p:cNvPr>
          <p:cNvPicPr>
            <a:picLocks noChangeAspect="1"/>
          </p:cNvPicPr>
          <p:nvPr/>
        </p:nvPicPr>
        <p:blipFill>
          <a:blip r:embed="rId2"/>
          <a:stretch>
            <a:fillRect/>
          </a:stretch>
        </p:blipFill>
        <p:spPr>
          <a:xfrm>
            <a:off x="95794" y="106544"/>
            <a:ext cx="6096000" cy="4067175"/>
          </a:xfrm>
          <a:prstGeom prst="rect">
            <a:avLst/>
          </a:prstGeom>
        </p:spPr>
      </p:pic>
      <p:pic>
        <p:nvPicPr>
          <p:cNvPr id="5" name="Picture 4">
            <a:extLst>
              <a:ext uri="{FF2B5EF4-FFF2-40B4-BE49-F238E27FC236}">
                <a16:creationId xmlns:a16="http://schemas.microsoft.com/office/drawing/2014/main" id="{D6F29DBF-A236-42B9-AD9F-54CAC2B83463}"/>
              </a:ext>
            </a:extLst>
          </p:cNvPr>
          <p:cNvPicPr>
            <a:picLocks noChangeAspect="1"/>
          </p:cNvPicPr>
          <p:nvPr/>
        </p:nvPicPr>
        <p:blipFill>
          <a:blip r:embed="rId3"/>
          <a:stretch>
            <a:fillRect/>
          </a:stretch>
        </p:blipFill>
        <p:spPr>
          <a:xfrm>
            <a:off x="330244" y="4257947"/>
            <a:ext cx="6010275" cy="2400300"/>
          </a:xfrm>
          <a:prstGeom prst="rect">
            <a:avLst/>
          </a:prstGeom>
        </p:spPr>
      </p:pic>
      <p:pic>
        <p:nvPicPr>
          <p:cNvPr id="6" name="Picture 5">
            <a:extLst>
              <a:ext uri="{FF2B5EF4-FFF2-40B4-BE49-F238E27FC236}">
                <a16:creationId xmlns:a16="http://schemas.microsoft.com/office/drawing/2014/main" id="{C624A33E-C7C0-41DC-90DA-828E41B82987}"/>
              </a:ext>
            </a:extLst>
          </p:cNvPr>
          <p:cNvPicPr>
            <a:picLocks noChangeAspect="1"/>
          </p:cNvPicPr>
          <p:nvPr/>
        </p:nvPicPr>
        <p:blipFill>
          <a:blip r:embed="rId4"/>
          <a:stretch>
            <a:fillRect/>
          </a:stretch>
        </p:blipFill>
        <p:spPr>
          <a:xfrm>
            <a:off x="1269674" y="5025243"/>
            <a:ext cx="804742" cy="865707"/>
          </a:xfrm>
          <a:prstGeom prst="rect">
            <a:avLst/>
          </a:prstGeom>
        </p:spPr>
      </p:pic>
      <p:sp>
        <p:nvSpPr>
          <p:cNvPr id="2" name="Rectangle 1">
            <a:extLst>
              <a:ext uri="{FF2B5EF4-FFF2-40B4-BE49-F238E27FC236}">
                <a16:creationId xmlns:a16="http://schemas.microsoft.com/office/drawing/2014/main" id="{EA92CB63-2F62-4954-B790-AD5D468FA157}"/>
              </a:ext>
            </a:extLst>
          </p:cNvPr>
          <p:cNvSpPr/>
          <p:nvPr/>
        </p:nvSpPr>
        <p:spPr>
          <a:xfrm>
            <a:off x="6191794" y="2140131"/>
            <a:ext cx="5904412" cy="1569660"/>
          </a:xfrm>
          <a:prstGeom prst="rect">
            <a:avLst/>
          </a:prstGeom>
        </p:spPr>
        <p:txBody>
          <a:bodyPr wrap="square">
            <a:spAutoFit/>
          </a:bodyPr>
          <a:lstStyle/>
          <a:p>
            <a:r>
              <a:rPr lang="en-US" sz="2400" dirty="0"/>
              <a:t>'Hamburgers' can't increase, only percentages, numbers, figures </a:t>
            </a:r>
            <a:r>
              <a:rPr lang="en-US" sz="2400" dirty="0" err="1"/>
              <a:t>etc</a:t>
            </a:r>
            <a:r>
              <a:rPr lang="en-US" sz="2400" dirty="0"/>
              <a:t> can. e.g. '...the consumption of hamburgers increased...' is ok.</a:t>
            </a:r>
            <a:endParaRPr lang="th-TH" sz="2400" dirty="0"/>
          </a:p>
        </p:txBody>
      </p:sp>
    </p:spTree>
    <p:extLst>
      <p:ext uri="{BB962C8B-B14F-4D97-AF65-F5344CB8AC3E}">
        <p14:creationId xmlns:p14="http://schemas.microsoft.com/office/powerpoint/2010/main" val="7016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330</Words>
  <Application>Microsoft Office PowerPoint</Application>
  <PresentationFormat>Widescreen</PresentationFormat>
  <Paragraphs>16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IELTS Writing Task 1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Com_SoLA</dc:creator>
  <cp:lastModifiedBy>Saw Than</cp:lastModifiedBy>
  <cp:revision>5</cp:revision>
  <dcterms:created xsi:type="dcterms:W3CDTF">2025-02-21T05:31:55Z</dcterms:created>
  <dcterms:modified xsi:type="dcterms:W3CDTF">2025-07-06T15:26:15Z</dcterms:modified>
</cp:coreProperties>
</file>