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57" r:id="rId4"/>
    <p:sldId id="265" r:id="rId5"/>
    <p:sldId id="258" r:id="rId6"/>
    <p:sldId id="266" r:id="rId7"/>
    <p:sldId id="259" r:id="rId8"/>
    <p:sldId id="269" r:id="rId9"/>
    <p:sldId id="260" r:id="rId10"/>
    <p:sldId id="261" r:id="rId11"/>
    <p:sldId id="262" r:id="rId12"/>
    <p:sldId id="263" r:id="rId13"/>
    <p:sldId id="267"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8/1/2019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8/1/2019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8/1/2019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8/1/2019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8/1/2019</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8/1/2019</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HPJ7eyTZKuE"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65WSEFzvaH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5115" y="205235"/>
            <a:ext cx="10572000" cy="956302"/>
          </a:xfrm>
        </p:spPr>
        <p:txBody>
          <a:bodyPr/>
          <a:lstStyle/>
          <a:p>
            <a:r>
              <a:rPr lang="en-US" dirty="0"/>
              <a:t>Tools of the Trade: Punctuation</a:t>
            </a:r>
          </a:p>
        </p:txBody>
      </p:sp>
      <p:sp>
        <p:nvSpPr>
          <p:cNvPr id="5" name="Rectangle 4"/>
          <p:cNvSpPr/>
          <p:nvPr/>
        </p:nvSpPr>
        <p:spPr>
          <a:xfrm>
            <a:off x="131806" y="5249216"/>
            <a:ext cx="11862486" cy="707886"/>
          </a:xfrm>
          <a:prstGeom prst="rect">
            <a:avLst/>
          </a:prstGeom>
        </p:spPr>
        <p:txBody>
          <a:bodyPr wrap="square">
            <a:spAutoFit/>
          </a:bodyPr>
          <a:lstStyle/>
          <a:p>
            <a:pPr algn="ctr"/>
            <a:r>
              <a:rPr lang="en-US" sz="2000" dirty="0"/>
              <a:t>“Language, never forget, is more fashion than science, and matters of usage, spelling, and pronunciation tend to wander around like hemlines.” – Bill Bryson</a:t>
            </a:r>
          </a:p>
        </p:txBody>
      </p:sp>
      <p:pic>
        <p:nvPicPr>
          <p:cNvPr id="1026" name="Picture 2" descr="http://shop.tpet.co.uk/image/cache/data/100-120/TPID111-500x5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9977" y="1357181"/>
            <a:ext cx="3226143" cy="32261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100649" y="6152746"/>
            <a:ext cx="7924800" cy="369332"/>
          </a:xfrm>
          <a:prstGeom prst="rect">
            <a:avLst/>
          </a:prstGeom>
          <a:noFill/>
        </p:spPr>
        <p:txBody>
          <a:bodyPr wrap="square" rtlCol="0">
            <a:spAutoFit/>
          </a:bodyPr>
          <a:lstStyle/>
          <a:p>
            <a:pPr algn="ctr"/>
            <a:r>
              <a:rPr lang="en-US" dirty="0" err="1"/>
              <a:t>Dost</a:t>
            </a:r>
            <a:r>
              <a:rPr lang="en-US" dirty="0"/>
              <a:t> thou doubt this? Nay, it is a verity, say I.</a:t>
            </a:r>
          </a:p>
        </p:txBody>
      </p:sp>
    </p:spTree>
    <p:extLst>
      <p:ext uri="{BB962C8B-B14F-4D97-AF65-F5344CB8AC3E}">
        <p14:creationId xmlns:p14="http://schemas.microsoft.com/office/powerpoint/2010/main" val="606318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Tools of the trade: quotation marks</a:t>
            </a:r>
          </a:p>
        </p:txBody>
      </p:sp>
      <p:sp>
        <p:nvSpPr>
          <p:cNvPr id="4" name="Rectangle 3"/>
          <p:cNvSpPr/>
          <p:nvPr/>
        </p:nvSpPr>
        <p:spPr>
          <a:xfrm>
            <a:off x="148280" y="2244890"/>
            <a:ext cx="11714205" cy="1015663"/>
          </a:xfrm>
          <a:prstGeom prst="rect">
            <a:avLst/>
          </a:prstGeom>
        </p:spPr>
        <p:txBody>
          <a:bodyPr wrap="square">
            <a:spAutoFit/>
          </a:bodyPr>
          <a:lstStyle/>
          <a:p>
            <a:r>
              <a:rPr lang="en-US" sz="2000" dirty="0"/>
              <a:t>one of the marks used to indicate the beginning and end of a quotation, in English usually shown as “at the beginning and” at the end, or, for a quotation within a quotation, of single marks of this kind, as “He said, ‘I will go.’”</a:t>
            </a:r>
          </a:p>
        </p:txBody>
      </p:sp>
      <p:cxnSp>
        <p:nvCxnSpPr>
          <p:cNvPr id="6" name="Straight Arrow Connector 5"/>
          <p:cNvCxnSpPr/>
          <p:nvPr/>
        </p:nvCxnSpPr>
        <p:spPr>
          <a:xfrm flipH="1">
            <a:off x="5226906" y="3131436"/>
            <a:ext cx="1556951" cy="1"/>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01825" y="3380125"/>
            <a:ext cx="11607112" cy="3477875"/>
          </a:xfrm>
          <a:prstGeom prst="rect">
            <a:avLst/>
          </a:prstGeom>
          <a:noFill/>
        </p:spPr>
        <p:txBody>
          <a:bodyPr wrap="square" rtlCol="0">
            <a:spAutoFit/>
          </a:bodyPr>
          <a:lstStyle/>
          <a:p>
            <a:r>
              <a:rPr lang="en-US" sz="2000" dirty="0"/>
              <a:t>Note: Proper American punctuation is much like American measurement systems. We are independent; we go our own way. In most other countries, all punctuation goes outside quotation marks, but in the United States we (if we want to be correct) place periods and commas inside quotation marks. Colons and semicolons go outside quotation marks. Question marks can go inside or outside, depending on whether the quoted portion is the question. </a:t>
            </a:r>
          </a:p>
          <a:p>
            <a:endParaRPr lang="en-US" sz="1600" dirty="0"/>
          </a:p>
          <a:p>
            <a:r>
              <a:rPr lang="en-US" sz="2000" dirty="0"/>
              <a:t>“How are we going to pay for more supplies?” I asked.</a:t>
            </a:r>
          </a:p>
          <a:p>
            <a:endParaRPr lang="en-US" sz="1600" dirty="0"/>
          </a:p>
          <a:p>
            <a:r>
              <a:rPr lang="en-US" sz="2000" dirty="0"/>
              <a:t>But I also thought, then, about why I do many of the things I do. Do I do them because “… it’s what people do”?</a:t>
            </a:r>
          </a:p>
        </p:txBody>
      </p:sp>
    </p:spTree>
    <p:extLst>
      <p:ext uri="{BB962C8B-B14F-4D97-AF65-F5344CB8AC3E}">
        <p14:creationId xmlns:p14="http://schemas.microsoft.com/office/powerpoint/2010/main" val="3496571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80">
                                          <p:stCondLst>
                                            <p:cond delay="0"/>
                                          </p:stCondLst>
                                        </p:cTn>
                                        <p:tgtEl>
                                          <p:spTgt spid="6"/>
                                        </p:tgtEl>
                                      </p:cBhvr>
                                    </p:animEffect>
                                    <p:anim calcmode="lin" valueType="num">
                                      <p:cBhvr>
                                        <p:cTn id="1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7" dur="26">
                                          <p:stCondLst>
                                            <p:cond delay="650"/>
                                          </p:stCondLst>
                                        </p:cTn>
                                        <p:tgtEl>
                                          <p:spTgt spid="6"/>
                                        </p:tgtEl>
                                      </p:cBhvr>
                                      <p:to x="100000" y="60000"/>
                                    </p:animScale>
                                    <p:animScale>
                                      <p:cBhvr>
                                        <p:cTn id="18" dur="166" decel="50000">
                                          <p:stCondLst>
                                            <p:cond delay="676"/>
                                          </p:stCondLst>
                                        </p:cTn>
                                        <p:tgtEl>
                                          <p:spTgt spid="6"/>
                                        </p:tgtEl>
                                      </p:cBhvr>
                                      <p:to x="100000" y="100000"/>
                                    </p:animScale>
                                    <p:animScale>
                                      <p:cBhvr>
                                        <p:cTn id="19" dur="26">
                                          <p:stCondLst>
                                            <p:cond delay="1312"/>
                                          </p:stCondLst>
                                        </p:cTn>
                                        <p:tgtEl>
                                          <p:spTgt spid="6"/>
                                        </p:tgtEl>
                                      </p:cBhvr>
                                      <p:to x="100000" y="80000"/>
                                    </p:animScale>
                                    <p:animScale>
                                      <p:cBhvr>
                                        <p:cTn id="20" dur="166" decel="50000">
                                          <p:stCondLst>
                                            <p:cond delay="1338"/>
                                          </p:stCondLst>
                                        </p:cTn>
                                        <p:tgtEl>
                                          <p:spTgt spid="6"/>
                                        </p:tgtEl>
                                      </p:cBhvr>
                                      <p:to x="100000" y="100000"/>
                                    </p:animScale>
                                    <p:animScale>
                                      <p:cBhvr>
                                        <p:cTn id="21" dur="26">
                                          <p:stCondLst>
                                            <p:cond delay="1642"/>
                                          </p:stCondLst>
                                        </p:cTn>
                                        <p:tgtEl>
                                          <p:spTgt spid="6"/>
                                        </p:tgtEl>
                                      </p:cBhvr>
                                      <p:to x="100000" y="90000"/>
                                    </p:animScale>
                                    <p:animScale>
                                      <p:cBhvr>
                                        <p:cTn id="22" dur="166" decel="50000">
                                          <p:stCondLst>
                                            <p:cond delay="1668"/>
                                          </p:stCondLst>
                                        </p:cTn>
                                        <p:tgtEl>
                                          <p:spTgt spid="6"/>
                                        </p:tgtEl>
                                      </p:cBhvr>
                                      <p:to x="100000" y="100000"/>
                                    </p:animScale>
                                    <p:animScale>
                                      <p:cBhvr>
                                        <p:cTn id="23" dur="26">
                                          <p:stCondLst>
                                            <p:cond delay="1808"/>
                                          </p:stCondLst>
                                        </p:cTn>
                                        <p:tgtEl>
                                          <p:spTgt spid="6"/>
                                        </p:tgtEl>
                                      </p:cBhvr>
                                      <p:to x="100000" y="95000"/>
                                    </p:animScale>
                                    <p:animScale>
                                      <p:cBhvr>
                                        <p:cTn id="24" dur="166" decel="50000">
                                          <p:stCondLst>
                                            <p:cond delay="1834"/>
                                          </p:stCondLst>
                                        </p:cTn>
                                        <p:tgtEl>
                                          <p:spTgt spid="6"/>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Tools of the trade: apostrophes</a:t>
            </a:r>
          </a:p>
        </p:txBody>
      </p:sp>
      <p:sp>
        <p:nvSpPr>
          <p:cNvPr id="4" name="Rectangle 3"/>
          <p:cNvSpPr/>
          <p:nvPr/>
        </p:nvSpPr>
        <p:spPr>
          <a:xfrm>
            <a:off x="148280" y="2205847"/>
            <a:ext cx="11846011" cy="1323439"/>
          </a:xfrm>
          <a:prstGeom prst="rect">
            <a:avLst/>
          </a:prstGeom>
        </p:spPr>
        <p:txBody>
          <a:bodyPr wrap="square">
            <a:spAutoFit/>
          </a:bodyPr>
          <a:lstStyle/>
          <a:p>
            <a:r>
              <a:rPr lang="en-US" sz="2000" dirty="0"/>
              <a:t>“the sign ('), as used: to indicate the omission of one or more letters in a word, whether unpronounced, as in o'er for over, or pronounced, as in gov't for government; to indicate the possessive case, as in man's; or to indicate plurals of abbreviations and symbols, as in several M.D.'s, 3's.” – Dictionary.com</a:t>
            </a:r>
          </a:p>
        </p:txBody>
      </p:sp>
      <p:sp>
        <p:nvSpPr>
          <p:cNvPr id="5" name="TextBox 4"/>
          <p:cNvSpPr txBox="1"/>
          <p:nvPr/>
        </p:nvSpPr>
        <p:spPr>
          <a:xfrm>
            <a:off x="148279" y="3626311"/>
            <a:ext cx="11598875" cy="707886"/>
          </a:xfrm>
          <a:prstGeom prst="rect">
            <a:avLst/>
          </a:prstGeom>
          <a:noFill/>
        </p:spPr>
        <p:txBody>
          <a:bodyPr wrap="square" rtlCol="0">
            <a:spAutoFit/>
          </a:bodyPr>
          <a:lstStyle/>
          <a:p>
            <a:r>
              <a:rPr lang="en-US" sz="2000" dirty="0"/>
              <a:t>Remember this: Basically, apostrophes are used for </a:t>
            </a:r>
            <a:r>
              <a:rPr lang="en-US" sz="2000" b="1" dirty="0"/>
              <a:t>contractions</a:t>
            </a:r>
            <a:r>
              <a:rPr lang="en-US" sz="2000" dirty="0"/>
              <a:t>, such as </a:t>
            </a:r>
            <a:r>
              <a:rPr lang="en-US" sz="2000" i="1" dirty="0"/>
              <a:t>aren’t, can’t, won’t, </a:t>
            </a:r>
            <a:r>
              <a:rPr lang="en-US" sz="2000" dirty="0"/>
              <a:t>or to </a:t>
            </a:r>
            <a:r>
              <a:rPr lang="en-US" sz="2000" b="1" dirty="0"/>
              <a:t>show possession</a:t>
            </a:r>
            <a:r>
              <a:rPr lang="en-US" sz="2000" dirty="0"/>
              <a:t>: </a:t>
            </a:r>
            <a:r>
              <a:rPr lang="en-US" sz="2000" i="1" dirty="0"/>
              <a:t>That is Bob’s bike. We walked to Clyde’s house. </a:t>
            </a:r>
          </a:p>
        </p:txBody>
      </p:sp>
      <p:sp>
        <p:nvSpPr>
          <p:cNvPr id="6" name="Rectangle 5"/>
          <p:cNvSpPr/>
          <p:nvPr/>
        </p:nvSpPr>
        <p:spPr>
          <a:xfrm>
            <a:off x="148278" y="5133417"/>
            <a:ext cx="11846011" cy="1323439"/>
          </a:xfrm>
          <a:prstGeom prst="rect">
            <a:avLst/>
          </a:prstGeom>
        </p:spPr>
        <p:txBody>
          <a:bodyPr wrap="square">
            <a:spAutoFit/>
          </a:bodyPr>
          <a:lstStyle/>
          <a:p>
            <a:r>
              <a:rPr lang="en-US" sz="2000" dirty="0"/>
              <a:t>I gave Zane another boot to his backside before placing my hand on </a:t>
            </a:r>
            <a:r>
              <a:rPr lang="en-US" sz="2000" dirty="0" err="1"/>
              <a:t>Xaviers</a:t>
            </a:r>
            <a:r>
              <a:rPr lang="en-US" sz="2000" dirty="0"/>
              <a:t> shoulder and insisting we talk the matter out. “Look, amigo,” I said, “were not in some backward Zuni village. This is modern America; we </a:t>
            </a:r>
            <a:r>
              <a:rPr lang="en-US" sz="2000" dirty="0" err="1"/>
              <a:t>dont</a:t>
            </a:r>
            <a:r>
              <a:rPr lang="en-US" sz="2000" dirty="0"/>
              <a:t> believe in monsters. The only monsters are bad people, like this scalawag,” I said as I again let </a:t>
            </a:r>
            <a:r>
              <a:rPr lang="en-US" sz="2000" dirty="0" err="1"/>
              <a:t>Zanes</a:t>
            </a:r>
            <a:r>
              <a:rPr lang="en-US" sz="2000" dirty="0"/>
              <a:t> backside feel the point of my boot.</a:t>
            </a:r>
          </a:p>
        </p:txBody>
      </p:sp>
      <p:cxnSp>
        <p:nvCxnSpPr>
          <p:cNvPr id="7" name="Straight Arrow Connector 6"/>
          <p:cNvCxnSpPr/>
          <p:nvPr/>
        </p:nvCxnSpPr>
        <p:spPr>
          <a:xfrm flipH="1">
            <a:off x="4135772" y="5681885"/>
            <a:ext cx="8390" cy="226502"/>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5118683" y="6000748"/>
            <a:ext cx="8390" cy="226502"/>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9623571" y="5079964"/>
            <a:ext cx="8390" cy="226502"/>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48278" y="4533752"/>
            <a:ext cx="4625057" cy="400110"/>
          </a:xfrm>
          <a:prstGeom prst="rect">
            <a:avLst/>
          </a:prstGeom>
          <a:noFill/>
        </p:spPr>
        <p:txBody>
          <a:bodyPr wrap="square" rtlCol="0">
            <a:spAutoFit/>
          </a:bodyPr>
          <a:lstStyle/>
          <a:p>
            <a:r>
              <a:rPr lang="en-US" sz="2000" dirty="0"/>
              <a:t>Where do we need apostrophes?</a:t>
            </a:r>
          </a:p>
        </p:txBody>
      </p:sp>
      <p:cxnSp>
        <p:nvCxnSpPr>
          <p:cNvPr id="12" name="Straight Arrow Connector 11"/>
          <p:cNvCxnSpPr/>
          <p:nvPr/>
        </p:nvCxnSpPr>
        <p:spPr>
          <a:xfrm flipH="1">
            <a:off x="7266265" y="5417714"/>
            <a:ext cx="8390" cy="226502"/>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0318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Misplaced modifiers</a:t>
            </a:r>
          </a:p>
        </p:txBody>
      </p:sp>
      <p:sp>
        <p:nvSpPr>
          <p:cNvPr id="4" name="Rectangle 3"/>
          <p:cNvSpPr/>
          <p:nvPr/>
        </p:nvSpPr>
        <p:spPr>
          <a:xfrm>
            <a:off x="172995" y="2227474"/>
            <a:ext cx="11870724" cy="1015663"/>
          </a:xfrm>
          <a:prstGeom prst="rect">
            <a:avLst/>
          </a:prstGeom>
        </p:spPr>
        <p:txBody>
          <a:bodyPr wrap="square">
            <a:spAutoFit/>
          </a:bodyPr>
          <a:lstStyle/>
          <a:p>
            <a:r>
              <a:rPr lang="en-US" sz="2000" dirty="0"/>
              <a:t>“Modifiers are words, phrases, or clauses that add description to sentences. Typically, you will </a:t>
            </a:r>
            <a:r>
              <a:rPr lang="en-US" sz="2000" b="1" dirty="0"/>
              <a:t>find a modifier snuggled right next to</a:t>
            </a:r>
            <a:r>
              <a:rPr lang="en-US" sz="2000" dirty="0"/>
              <a:t>—either in front of or behind—the word it logically describes.” – Grammar Bytes</a:t>
            </a:r>
          </a:p>
        </p:txBody>
      </p:sp>
      <p:sp>
        <p:nvSpPr>
          <p:cNvPr id="5" name="Rectangle 4"/>
          <p:cNvSpPr/>
          <p:nvPr/>
        </p:nvSpPr>
        <p:spPr>
          <a:xfrm>
            <a:off x="172995" y="3426235"/>
            <a:ext cx="11780108" cy="400110"/>
          </a:xfrm>
          <a:prstGeom prst="rect">
            <a:avLst/>
          </a:prstGeom>
        </p:spPr>
        <p:txBody>
          <a:bodyPr wrap="square">
            <a:spAutoFit/>
          </a:bodyPr>
          <a:lstStyle/>
          <a:p>
            <a:r>
              <a:rPr lang="en-US" sz="2000" dirty="0"/>
              <a:t>“Sometimes a writer places the modifier too far away from the word it should describe.” </a:t>
            </a:r>
          </a:p>
        </p:txBody>
      </p:sp>
      <p:sp>
        <p:nvSpPr>
          <p:cNvPr id="6" name="Rectangle 5"/>
          <p:cNvSpPr/>
          <p:nvPr/>
        </p:nvSpPr>
        <p:spPr>
          <a:xfrm>
            <a:off x="172995" y="4017694"/>
            <a:ext cx="11780108" cy="1323439"/>
          </a:xfrm>
          <a:prstGeom prst="rect">
            <a:avLst/>
          </a:prstGeom>
        </p:spPr>
        <p:txBody>
          <a:bodyPr wrap="square">
            <a:spAutoFit/>
          </a:bodyPr>
          <a:lstStyle/>
          <a:p>
            <a:r>
              <a:rPr lang="en-US" sz="2000" dirty="0"/>
              <a:t>Churning in the Atlantic Ocean, we anxiously watched the weather report for information about the hurricane.</a:t>
            </a:r>
          </a:p>
          <a:p>
            <a:r>
              <a:rPr lang="en-US" sz="2000" dirty="0"/>
              <a:t>Churning in the Atlantic Ocean is a participle phrase. In the current sentence, it is describing the pronoun we. How illogical! We cannot churn in an ocean!</a:t>
            </a:r>
          </a:p>
        </p:txBody>
      </p:sp>
      <p:sp>
        <p:nvSpPr>
          <p:cNvPr id="7" name="TextBox 6"/>
          <p:cNvSpPr txBox="1"/>
          <p:nvPr/>
        </p:nvSpPr>
        <p:spPr>
          <a:xfrm>
            <a:off x="172995" y="5508015"/>
            <a:ext cx="11582400" cy="400110"/>
          </a:xfrm>
          <a:prstGeom prst="rect">
            <a:avLst/>
          </a:prstGeom>
          <a:noFill/>
        </p:spPr>
        <p:txBody>
          <a:bodyPr wrap="square" rtlCol="0">
            <a:spAutoFit/>
          </a:bodyPr>
          <a:lstStyle/>
          <a:p>
            <a:r>
              <a:rPr lang="en-US" sz="2000" dirty="0"/>
              <a:t>“This is a story you will only see here on KRDO” … KKTV … KOAA</a:t>
            </a:r>
          </a:p>
        </p:txBody>
      </p:sp>
      <p:sp>
        <p:nvSpPr>
          <p:cNvPr id="3" name="TextBox 2"/>
          <p:cNvSpPr txBox="1"/>
          <p:nvPr/>
        </p:nvSpPr>
        <p:spPr>
          <a:xfrm>
            <a:off x="172995" y="6209596"/>
            <a:ext cx="8014660" cy="400110"/>
          </a:xfrm>
          <a:prstGeom prst="rect">
            <a:avLst/>
          </a:prstGeom>
          <a:noFill/>
        </p:spPr>
        <p:txBody>
          <a:bodyPr wrap="square" rtlCol="0">
            <a:spAutoFit/>
          </a:bodyPr>
          <a:lstStyle/>
          <a:p>
            <a:r>
              <a:rPr lang="en-US" sz="2000" dirty="0"/>
              <a:t>“This is a story you will see only here on KRDO” … KKTV … KOAA</a:t>
            </a:r>
          </a:p>
        </p:txBody>
      </p:sp>
      <p:cxnSp>
        <p:nvCxnSpPr>
          <p:cNvPr id="8" name="Straight Arrow Connector 7"/>
          <p:cNvCxnSpPr/>
          <p:nvPr/>
        </p:nvCxnSpPr>
        <p:spPr>
          <a:xfrm>
            <a:off x="3281495" y="5928374"/>
            <a:ext cx="376104" cy="39134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7871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Misplaced Modifiers: A Doggone Easy Fix </a:t>
            </a:r>
          </a:p>
        </p:txBody>
      </p:sp>
      <p:pic>
        <p:nvPicPr>
          <p:cNvPr id="4" name="HPJ7eyTZKuE"/>
          <p:cNvPicPr>
            <a:picLocks noRot="1" noChangeAspect="1"/>
          </p:cNvPicPr>
          <p:nvPr>
            <a:videoFile r:link="rId1"/>
          </p:nvPr>
        </p:nvPicPr>
        <p:blipFill>
          <a:blip r:embed="rId3"/>
          <a:stretch>
            <a:fillRect/>
          </a:stretch>
        </p:blipFill>
        <p:spPr>
          <a:xfrm>
            <a:off x="647351" y="2265028"/>
            <a:ext cx="7573860" cy="4513277"/>
          </a:xfrm>
          <a:prstGeom prst="rect">
            <a:avLst/>
          </a:prstGeom>
        </p:spPr>
      </p:pic>
    </p:spTree>
    <p:extLst>
      <p:ext uri="{BB962C8B-B14F-4D97-AF65-F5344CB8AC3E}">
        <p14:creationId xmlns:p14="http://schemas.microsoft.com/office/powerpoint/2010/main" val="4129592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021" y="719036"/>
            <a:ext cx="11826843" cy="970450"/>
          </a:xfrm>
        </p:spPr>
        <p:txBody>
          <a:bodyPr/>
          <a:lstStyle/>
          <a:p>
            <a:r>
              <a:rPr lang="en-US" sz="3200" dirty="0"/>
              <a:t>Assignment: Write an imaginary letter or news story using (correctly) as many of the punctuation elements as possible—and no misplaced modifiers.</a:t>
            </a:r>
          </a:p>
        </p:txBody>
      </p:sp>
      <p:pic>
        <p:nvPicPr>
          <p:cNvPr id="1026" name="Picture 2" descr="http://harrisharbor.files.wordpress.com/2013/02/punctua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904" y="2390303"/>
            <a:ext cx="5999951" cy="419996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english-grammar-revolution.com/images/misplaced_modifie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595" y="2390302"/>
            <a:ext cx="5329906" cy="41999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1088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Punctuation Song </a:t>
            </a:r>
          </a:p>
        </p:txBody>
      </p:sp>
      <p:pic>
        <p:nvPicPr>
          <p:cNvPr id="4" name="65WSEFzvaHE"/>
          <p:cNvPicPr>
            <a:picLocks noRot="1" noChangeAspect="1"/>
          </p:cNvPicPr>
          <p:nvPr>
            <a:videoFile r:link="rId1"/>
          </p:nvPr>
        </p:nvPicPr>
        <p:blipFill>
          <a:blip r:embed="rId3"/>
          <a:stretch>
            <a:fillRect/>
          </a:stretch>
        </p:blipFill>
        <p:spPr>
          <a:xfrm>
            <a:off x="907408" y="2277349"/>
            <a:ext cx="7792907" cy="4509345"/>
          </a:xfrm>
          <a:prstGeom prst="rect">
            <a:avLst/>
          </a:prstGeom>
        </p:spPr>
      </p:pic>
    </p:spTree>
    <p:extLst>
      <p:ext uri="{BB962C8B-B14F-4D97-AF65-F5344CB8AC3E}">
        <p14:creationId xmlns:p14="http://schemas.microsoft.com/office/powerpoint/2010/main" val="3776111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Tools of the trade: periods and commas</a:t>
            </a:r>
          </a:p>
        </p:txBody>
      </p:sp>
      <p:sp>
        <p:nvSpPr>
          <p:cNvPr id="4" name="Rectangle 3"/>
          <p:cNvSpPr/>
          <p:nvPr/>
        </p:nvSpPr>
        <p:spPr>
          <a:xfrm>
            <a:off x="354227" y="2236651"/>
            <a:ext cx="11500022" cy="369332"/>
          </a:xfrm>
          <a:prstGeom prst="rect">
            <a:avLst/>
          </a:prstGeom>
        </p:spPr>
        <p:txBody>
          <a:bodyPr wrap="square">
            <a:spAutoFit/>
          </a:bodyPr>
          <a:lstStyle/>
          <a:p>
            <a:r>
              <a:rPr lang="en-US" dirty="0"/>
              <a:t>Period: “a full pause, as is made at the end of a complete sentence; full stop.” – Dictionary.com </a:t>
            </a:r>
          </a:p>
        </p:txBody>
      </p:sp>
      <p:sp>
        <p:nvSpPr>
          <p:cNvPr id="5" name="Rectangle 4"/>
          <p:cNvSpPr/>
          <p:nvPr/>
        </p:nvSpPr>
        <p:spPr>
          <a:xfrm>
            <a:off x="354227" y="2789573"/>
            <a:ext cx="11500022" cy="1477328"/>
          </a:xfrm>
          <a:prstGeom prst="rect">
            <a:avLst/>
          </a:prstGeom>
        </p:spPr>
        <p:txBody>
          <a:bodyPr wrap="square">
            <a:spAutoFit/>
          </a:bodyPr>
          <a:lstStyle/>
          <a:p>
            <a:r>
              <a:rPr lang="en-US" dirty="0"/>
              <a:t>Comma: “the sign (,), a mark of punctuation used for indicating a division in a sentence, as in setting off a word, phrase, or clause, especially when such a division is accompanied by a slight pause or is to be noted in order to give order to the sequential elements of the sentence. It is also used to separate items in a list, to mark off thousands in numerals, to separate types or levels of information in bibliographic and other data” – Dictionary.com</a:t>
            </a:r>
          </a:p>
        </p:txBody>
      </p:sp>
      <p:sp>
        <p:nvSpPr>
          <p:cNvPr id="6" name="Rectangle 5"/>
          <p:cNvSpPr/>
          <p:nvPr/>
        </p:nvSpPr>
        <p:spPr>
          <a:xfrm>
            <a:off x="354227" y="4333045"/>
            <a:ext cx="11656541" cy="2246769"/>
          </a:xfrm>
          <a:prstGeom prst="rect">
            <a:avLst/>
          </a:prstGeom>
        </p:spPr>
        <p:txBody>
          <a:bodyPr wrap="square">
            <a:spAutoFit/>
          </a:bodyPr>
          <a:lstStyle/>
          <a:p>
            <a:r>
              <a:rPr lang="en-US" sz="2000" dirty="0"/>
              <a:t>Normally a thick forest as this one had been for as long as anyone could remember would be the perfect place to hide notwithstanding the fine tracking skills Xavier possessed and my skills too to a lesser degree but even the forest had not fully escaped the two locust plagues of 1874 and 75 that had begun on its fringes and fanned out eastward like biblical pestilences devouring nearly all plant life in their paths the voracious insects had spared the conifers but cottonwoods aspens and even scrub oaks had been denuded of all leaves and even many limbs leaves and grass were just beginning to re-emerge</a:t>
            </a:r>
          </a:p>
        </p:txBody>
      </p:sp>
    </p:spTree>
    <p:extLst>
      <p:ext uri="{BB962C8B-B14F-4D97-AF65-F5344CB8AC3E}">
        <p14:creationId xmlns:p14="http://schemas.microsoft.com/office/powerpoint/2010/main" val="1756082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With punctuation</a:t>
            </a:r>
          </a:p>
        </p:txBody>
      </p:sp>
      <p:sp>
        <p:nvSpPr>
          <p:cNvPr id="4" name="Rectangle 3"/>
          <p:cNvSpPr/>
          <p:nvPr/>
        </p:nvSpPr>
        <p:spPr>
          <a:xfrm>
            <a:off x="531302" y="2404462"/>
            <a:ext cx="11129394" cy="3416320"/>
          </a:xfrm>
          <a:prstGeom prst="rect">
            <a:avLst/>
          </a:prstGeom>
        </p:spPr>
        <p:txBody>
          <a:bodyPr wrap="square">
            <a:spAutoFit/>
          </a:bodyPr>
          <a:lstStyle/>
          <a:p>
            <a:r>
              <a:rPr lang="en-US" sz="2400" dirty="0"/>
              <a:t>Normally, a thick forest, as this one had been for as long as anyone could remember, would be the perfect place to hide, notwithstanding the fine tracking skills Xavier possessed, and my skills, too, to a lesser degree. But even the forest had not fully escaped the two locust plagues of 1874 and ‘75 that had begun on its fringes and fanned out eastward like biblical pestilences, devouring nearly all plant life in their paths. The voracious insects had spared the conifers, but cottonwoods, aspens, and even scrub oaks had been denuded of all leaves and even many limbs. Leaves and grass were just beginning to re-emerge. </a:t>
            </a:r>
          </a:p>
        </p:txBody>
      </p:sp>
      <p:sp>
        <p:nvSpPr>
          <p:cNvPr id="3" name="Oval 2"/>
          <p:cNvSpPr/>
          <p:nvPr/>
        </p:nvSpPr>
        <p:spPr>
          <a:xfrm>
            <a:off x="1870745" y="2676088"/>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6955872" y="3380763"/>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7668937" y="3380763"/>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140592" y="3004657"/>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3942827" y="2676088"/>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008228" y="3380763"/>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0470859" y="3380763"/>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2216092" y="4506286"/>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8625282" y="4506286"/>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5159229" y="4816679"/>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9103454" y="4816679"/>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0319858" y="5177405"/>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7031372" y="5529743"/>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7903828" y="4816679"/>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527722" y="3004657"/>
            <a:ext cx="151001" cy="201336"/>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1586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Tools of the trade: colons and semicolons</a:t>
            </a:r>
          </a:p>
        </p:txBody>
      </p:sp>
      <p:sp>
        <p:nvSpPr>
          <p:cNvPr id="4" name="Rectangle 3"/>
          <p:cNvSpPr/>
          <p:nvPr/>
        </p:nvSpPr>
        <p:spPr>
          <a:xfrm>
            <a:off x="205946" y="2141489"/>
            <a:ext cx="11771870" cy="1200329"/>
          </a:xfrm>
          <a:prstGeom prst="rect">
            <a:avLst/>
          </a:prstGeom>
        </p:spPr>
        <p:txBody>
          <a:bodyPr wrap="square">
            <a:spAutoFit/>
          </a:bodyPr>
          <a:lstStyle/>
          <a:p>
            <a:r>
              <a:rPr lang="en-US" dirty="0"/>
              <a:t>Colon: “the sign (:) used to mark a major division in a sentence, to indicate that what follows is an elaboration, summation, implication, etc., of what precedes; or to separate groups of numbers referring to different things, as hours from minutes in 5:30; or the members of a ratio or proportion, as in 1 : 2 = 3 : 6.” – Dictionary.com</a:t>
            </a:r>
          </a:p>
        </p:txBody>
      </p:sp>
      <p:sp>
        <p:nvSpPr>
          <p:cNvPr id="5" name="Rectangle 4"/>
          <p:cNvSpPr/>
          <p:nvPr/>
        </p:nvSpPr>
        <p:spPr>
          <a:xfrm>
            <a:off x="205946" y="3327005"/>
            <a:ext cx="11771870" cy="923330"/>
          </a:xfrm>
          <a:prstGeom prst="rect">
            <a:avLst/>
          </a:prstGeom>
        </p:spPr>
        <p:txBody>
          <a:bodyPr wrap="square">
            <a:spAutoFit/>
          </a:bodyPr>
          <a:lstStyle/>
          <a:p>
            <a:r>
              <a:rPr lang="en-US" dirty="0"/>
              <a:t>Semicolon: “the punctuation mark (;) used to indicate a major division in a sentence where a more distinct separation is felt between clauses or items on a list than is indicated by a comma, as between the two clauses of a compound sentence.” – Dictionary.com </a:t>
            </a:r>
          </a:p>
        </p:txBody>
      </p:sp>
      <p:sp>
        <p:nvSpPr>
          <p:cNvPr id="6" name="Rectangle 5"/>
          <p:cNvSpPr/>
          <p:nvPr/>
        </p:nvSpPr>
        <p:spPr>
          <a:xfrm>
            <a:off x="205946" y="4250335"/>
            <a:ext cx="11862486" cy="2246769"/>
          </a:xfrm>
          <a:prstGeom prst="rect">
            <a:avLst/>
          </a:prstGeom>
        </p:spPr>
        <p:txBody>
          <a:bodyPr wrap="square">
            <a:spAutoFit/>
          </a:bodyPr>
          <a:lstStyle/>
          <a:p>
            <a:r>
              <a:rPr lang="en-US" sz="2000" dirty="0"/>
              <a:t>Two years of dodging bullets and dread diseases while enduring great privations and watching young men all around him fall like hay before a reaper’s scythe had given Timothy a melancholy demeanor and more than enough adventure he was happy to settle down to assisting Father in the hard but methodical life of operating a Kansas farm I on the other hand detested the drudgery of farm life routine was a balm to Timothy’s war-weary soul but to me it was as close to hell on earth as I could imagine so in 1871 after enduring nine years of hell in Kansas I saw an opportunity for adventure and I sought it for all I was worth</a:t>
            </a:r>
          </a:p>
        </p:txBody>
      </p:sp>
    </p:spTree>
    <p:extLst>
      <p:ext uri="{BB962C8B-B14F-4D97-AF65-F5344CB8AC3E}">
        <p14:creationId xmlns:p14="http://schemas.microsoft.com/office/powerpoint/2010/main" val="556036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With punctuation</a:t>
            </a:r>
          </a:p>
        </p:txBody>
      </p:sp>
      <p:sp>
        <p:nvSpPr>
          <p:cNvPr id="4" name="Rectangle 3"/>
          <p:cNvSpPr/>
          <p:nvPr/>
        </p:nvSpPr>
        <p:spPr>
          <a:xfrm>
            <a:off x="422245" y="2211516"/>
            <a:ext cx="11322341" cy="3416320"/>
          </a:xfrm>
          <a:prstGeom prst="rect">
            <a:avLst/>
          </a:prstGeom>
        </p:spPr>
        <p:txBody>
          <a:bodyPr wrap="square">
            <a:spAutoFit/>
          </a:bodyPr>
          <a:lstStyle/>
          <a:p>
            <a:r>
              <a:rPr lang="en-US" sz="2400" dirty="0"/>
              <a:t>Two years of dodging bullets and dread diseases while enduring great privations and watching young men all around him fall like hay before a reaper’s scythe had given Timothy a melancholy demeanor and more than enough adventure; he was happy to settle down to assisting Father in the hard but methodical life of operating a Kansas farm. I, on the other hand, detested the drudgery of farm life. Routine was a balm to Timothy’s war-weary soul, but to me it was as close to hell on earth as I could imagine. So in 1871, after enduring nine years of hell in Kansas, I saw an opportunity for adventure, and I sought it for all I was worth.</a:t>
            </a:r>
          </a:p>
        </p:txBody>
      </p:sp>
      <p:sp>
        <p:nvSpPr>
          <p:cNvPr id="5" name="Oval 4"/>
          <p:cNvSpPr/>
          <p:nvPr/>
        </p:nvSpPr>
        <p:spPr>
          <a:xfrm>
            <a:off x="4051884" y="3431096"/>
            <a:ext cx="125834" cy="27683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8977618" y="3919676"/>
            <a:ext cx="116046"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1269536" y="4263006"/>
            <a:ext cx="116046"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449038" y="4263005"/>
            <a:ext cx="116046"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8709172" y="3909270"/>
            <a:ext cx="116046"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704053" y="4623732"/>
            <a:ext cx="116046"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688985" y="5009625"/>
            <a:ext cx="116046"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3289883" y="5009625"/>
            <a:ext cx="134223"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9541081" y="5009625"/>
            <a:ext cx="116046"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9197132" y="5320018"/>
            <a:ext cx="116046"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1B7D1F0F-2A3A-4B14-930B-E63711C720B1}"/>
              </a:ext>
            </a:extLst>
          </p:cNvPr>
          <p:cNvSpPr/>
          <p:nvPr/>
        </p:nvSpPr>
        <p:spPr>
          <a:xfrm>
            <a:off x="4320824" y="5408325"/>
            <a:ext cx="134223" cy="219511"/>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33092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Tools of the trade: hyphens and dashes</a:t>
            </a:r>
          </a:p>
        </p:txBody>
      </p:sp>
      <p:sp>
        <p:nvSpPr>
          <p:cNvPr id="4" name="Rectangle 3"/>
          <p:cNvSpPr/>
          <p:nvPr/>
        </p:nvSpPr>
        <p:spPr>
          <a:xfrm>
            <a:off x="230659" y="2176502"/>
            <a:ext cx="11705967" cy="646331"/>
          </a:xfrm>
          <a:prstGeom prst="rect">
            <a:avLst/>
          </a:prstGeom>
        </p:spPr>
        <p:txBody>
          <a:bodyPr wrap="square">
            <a:spAutoFit/>
          </a:bodyPr>
          <a:lstStyle/>
          <a:p>
            <a:r>
              <a:rPr lang="en-US" dirty="0"/>
              <a:t>Hyphen: “a short line (-) used to connect the parts of a compound word or the parts of a word divided for any purpose.” – Dictionary.com </a:t>
            </a:r>
          </a:p>
        </p:txBody>
      </p:sp>
      <p:sp>
        <p:nvSpPr>
          <p:cNvPr id="5" name="Rectangle 4"/>
          <p:cNvSpPr/>
          <p:nvPr/>
        </p:nvSpPr>
        <p:spPr>
          <a:xfrm>
            <a:off x="230659" y="2939534"/>
            <a:ext cx="5609968" cy="369332"/>
          </a:xfrm>
          <a:prstGeom prst="rect">
            <a:avLst/>
          </a:prstGeom>
        </p:spPr>
        <p:txBody>
          <a:bodyPr wrap="square">
            <a:spAutoFit/>
          </a:bodyPr>
          <a:lstStyle/>
          <a:p>
            <a:r>
              <a:rPr lang="en-US" dirty="0"/>
              <a:t>En-dash: “a dash one en long.” – Dictionary.com </a:t>
            </a:r>
          </a:p>
        </p:txBody>
      </p:sp>
      <p:sp>
        <p:nvSpPr>
          <p:cNvPr id="6" name="Rectangle 5"/>
          <p:cNvSpPr/>
          <p:nvPr/>
        </p:nvSpPr>
        <p:spPr>
          <a:xfrm>
            <a:off x="230659" y="3425567"/>
            <a:ext cx="5852884" cy="369332"/>
          </a:xfrm>
          <a:prstGeom prst="rect">
            <a:avLst/>
          </a:prstGeom>
        </p:spPr>
        <p:txBody>
          <a:bodyPr wrap="none">
            <a:spAutoFit/>
          </a:bodyPr>
          <a:lstStyle/>
          <a:p>
            <a:r>
              <a:rPr lang="en-US" dirty="0" err="1"/>
              <a:t>Em</a:t>
            </a:r>
            <a:r>
              <a:rPr lang="en-US" dirty="0"/>
              <a:t>-dash: “a dash one </a:t>
            </a:r>
            <a:r>
              <a:rPr lang="en-US" dirty="0" err="1"/>
              <a:t>em</a:t>
            </a:r>
            <a:r>
              <a:rPr lang="en-US" dirty="0"/>
              <a:t> long.” – Dictionary.com </a:t>
            </a:r>
          </a:p>
        </p:txBody>
      </p:sp>
      <p:sp>
        <p:nvSpPr>
          <p:cNvPr id="7" name="Rectangle 6"/>
          <p:cNvSpPr/>
          <p:nvPr/>
        </p:nvSpPr>
        <p:spPr>
          <a:xfrm>
            <a:off x="230659" y="3911600"/>
            <a:ext cx="11705967" cy="1015663"/>
          </a:xfrm>
          <a:prstGeom prst="rect">
            <a:avLst/>
          </a:prstGeom>
        </p:spPr>
        <p:txBody>
          <a:bodyPr wrap="square">
            <a:spAutoFit/>
          </a:bodyPr>
          <a:lstStyle/>
          <a:p>
            <a:r>
              <a:rPr lang="en-US" sz="2000" dirty="0"/>
              <a:t>“Routine was a balm to Timothy’s war weary soul, but to me it was as close to hell on earth as I could imagine. So, in 1871, after enduring nine years of hell in Kansas, I saw an opportunity for adventure, and I sought it for all I was worth.”</a:t>
            </a:r>
          </a:p>
        </p:txBody>
      </p:sp>
      <p:sp>
        <p:nvSpPr>
          <p:cNvPr id="8" name="Rectangle 7"/>
          <p:cNvSpPr/>
          <p:nvPr/>
        </p:nvSpPr>
        <p:spPr>
          <a:xfrm>
            <a:off x="230559" y="5108089"/>
            <a:ext cx="11705967" cy="1631216"/>
          </a:xfrm>
          <a:prstGeom prst="rect">
            <a:avLst/>
          </a:prstGeom>
        </p:spPr>
        <p:txBody>
          <a:bodyPr wrap="square">
            <a:spAutoFit/>
          </a:bodyPr>
          <a:lstStyle/>
          <a:p>
            <a:r>
              <a:rPr lang="en-US" sz="2000" dirty="0"/>
              <a:t>Fortunately for us, Zane’s confidence and his hunger got the better of him. We came upon him in the late afternoon, sitting alongside a creek, with a crackling fire he’d made, apparently to roast some fish he’d caught. Unfortunately, he caught sight of us at the very moment we spotted him. Forsaking his meal, in a few quick steps and a leap, he was astride the palomino, and the aforementioned chase was on.</a:t>
            </a:r>
          </a:p>
        </p:txBody>
      </p:sp>
      <p:sp>
        <p:nvSpPr>
          <p:cNvPr id="11" name="TextBox 10"/>
          <p:cNvSpPr txBox="1"/>
          <p:nvPr/>
        </p:nvSpPr>
        <p:spPr>
          <a:xfrm>
            <a:off x="6293709" y="2822833"/>
            <a:ext cx="4382530" cy="307777"/>
          </a:xfrm>
          <a:prstGeom prst="rect">
            <a:avLst/>
          </a:prstGeom>
          <a:noFill/>
        </p:spPr>
        <p:txBody>
          <a:bodyPr wrap="square" rtlCol="0">
            <a:spAutoFit/>
          </a:bodyPr>
          <a:lstStyle/>
          <a:p>
            <a:r>
              <a:rPr lang="en-US" sz="1400" dirty="0"/>
              <a:t>The en-dash is used to connect: We won, 21-14.</a:t>
            </a:r>
          </a:p>
        </p:txBody>
      </p:sp>
      <p:sp>
        <p:nvSpPr>
          <p:cNvPr id="12" name="TextBox 11"/>
          <p:cNvSpPr txBox="1"/>
          <p:nvPr/>
        </p:nvSpPr>
        <p:spPr>
          <a:xfrm>
            <a:off x="6293709" y="3308866"/>
            <a:ext cx="5088289" cy="523220"/>
          </a:xfrm>
          <a:prstGeom prst="rect">
            <a:avLst/>
          </a:prstGeom>
          <a:noFill/>
        </p:spPr>
        <p:txBody>
          <a:bodyPr wrap="square" rtlCol="0">
            <a:spAutoFit/>
          </a:bodyPr>
          <a:lstStyle/>
          <a:p>
            <a:r>
              <a:rPr lang="en-US" sz="1400" dirty="0"/>
              <a:t>The </a:t>
            </a:r>
            <a:r>
              <a:rPr lang="en-US" sz="1400" dirty="0" err="1"/>
              <a:t>em</a:t>
            </a:r>
            <a:r>
              <a:rPr lang="en-US" sz="1400" dirty="0"/>
              <a:t>-dash is used to separate: We won—but we easily could have lost.  ***</a:t>
            </a:r>
          </a:p>
        </p:txBody>
      </p:sp>
      <p:cxnSp>
        <p:nvCxnSpPr>
          <p:cNvPr id="9" name="Straight Arrow Connector 8"/>
          <p:cNvCxnSpPr/>
          <p:nvPr/>
        </p:nvCxnSpPr>
        <p:spPr>
          <a:xfrm>
            <a:off x="4999838" y="3832086"/>
            <a:ext cx="8389" cy="244964"/>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924338" y="4999797"/>
            <a:ext cx="8389" cy="244964"/>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813259" y="5022794"/>
            <a:ext cx="8389" cy="244964"/>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2631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make en and </a:t>
            </a:r>
            <a:r>
              <a:rPr lang="en-US" dirty="0" err="1"/>
              <a:t>em</a:t>
            </a:r>
            <a:r>
              <a:rPr lang="en-US" dirty="0"/>
              <a:t> dashes</a:t>
            </a:r>
          </a:p>
        </p:txBody>
      </p:sp>
      <p:pic>
        <p:nvPicPr>
          <p:cNvPr id="4" name="Picture 3"/>
          <p:cNvPicPr>
            <a:picLocks noChangeAspect="1"/>
          </p:cNvPicPr>
          <p:nvPr/>
        </p:nvPicPr>
        <p:blipFill rotWithShape="1">
          <a:blip r:embed="rId2"/>
          <a:srcRect l="2437" t="7729" r="2355" b="6794"/>
          <a:stretch/>
        </p:blipFill>
        <p:spPr>
          <a:xfrm>
            <a:off x="176168" y="2298583"/>
            <a:ext cx="10678792" cy="4228051"/>
          </a:xfrm>
          <a:prstGeom prst="rect">
            <a:avLst/>
          </a:prstGeom>
        </p:spPr>
      </p:pic>
      <p:sp>
        <p:nvSpPr>
          <p:cNvPr id="5" name="Oval 4"/>
          <p:cNvSpPr/>
          <p:nvPr/>
        </p:nvSpPr>
        <p:spPr>
          <a:xfrm>
            <a:off x="620785" y="5327009"/>
            <a:ext cx="662731" cy="58723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981199" y="5327009"/>
            <a:ext cx="662731" cy="58723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9683691" y="3474440"/>
            <a:ext cx="662731" cy="58723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383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611" y="447188"/>
            <a:ext cx="11401167" cy="970450"/>
          </a:xfrm>
        </p:spPr>
        <p:txBody>
          <a:bodyPr/>
          <a:lstStyle/>
          <a:p>
            <a:r>
              <a:rPr lang="en-US" dirty="0"/>
              <a:t>Tools of the trade: parentheses and ellipses</a:t>
            </a:r>
          </a:p>
        </p:txBody>
      </p:sp>
      <p:sp>
        <p:nvSpPr>
          <p:cNvPr id="4" name="Rectangle 3"/>
          <p:cNvSpPr/>
          <p:nvPr/>
        </p:nvSpPr>
        <p:spPr>
          <a:xfrm>
            <a:off x="263610" y="2202760"/>
            <a:ext cx="11631827" cy="923330"/>
          </a:xfrm>
          <a:prstGeom prst="rect">
            <a:avLst/>
          </a:prstGeom>
        </p:spPr>
        <p:txBody>
          <a:bodyPr wrap="square">
            <a:spAutoFit/>
          </a:bodyPr>
          <a:lstStyle/>
          <a:p>
            <a:r>
              <a:rPr lang="en-US" dirty="0"/>
              <a:t>Parenthesis: “either or both of a pair of signs () used in writing to mark off an interjected explanatory or qualifying remark, to indicate separate groupings of symbols in mathematics and symbolic logic, etc.”  - Dictionary.com  </a:t>
            </a:r>
          </a:p>
        </p:txBody>
      </p:sp>
      <p:sp>
        <p:nvSpPr>
          <p:cNvPr id="5" name="Rectangle 4"/>
          <p:cNvSpPr/>
          <p:nvPr/>
        </p:nvSpPr>
        <p:spPr>
          <a:xfrm>
            <a:off x="263607" y="4183627"/>
            <a:ext cx="11631827" cy="1015663"/>
          </a:xfrm>
          <a:prstGeom prst="rect">
            <a:avLst/>
          </a:prstGeom>
        </p:spPr>
        <p:txBody>
          <a:bodyPr wrap="square">
            <a:spAutoFit/>
          </a:bodyPr>
          <a:lstStyle/>
          <a:p>
            <a:r>
              <a:rPr lang="en-US" sz="2000" dirty="0"/>
              <a:t>Ellipsis: “the omission from a sentence or other construction of one or more words that would complete or clarify the construction, as the omission of </a:t>
            </a:r>
            <a:r>
              <a:rPr lang="en-US" sz="2000" i="1" dirty="0"/>
              <a:t>who are, while I am, </a:t>
            </a:r>
            <a:r>
              <a:rPr lang="en-US" sz="2000" dirty="0"/>
              <a:t>or </a:t>
            </a:r>
            <a:r>
              <a:rPr lang="en-US" sz="2000" i="1" dirty="0"/>
              <a:t>while we are </a:t>
            </a:r>
            <a:r>
              <a:rPr lang="en-US" sz="2000" dirty="0"/>
              <a:t>from </a:t>
            </a:r>
            <a:r>
              <a:rPr lang="en-US" sz="2000" i="1" dirty="0"/>
              <a:t>I like to interview people sitting down.</a:t>
            </a:r>
            <a:r>
              <a:rPr lang="en-US" sz="2000" dirty="0"/>
              <a:t>” – Dictionary.com</a:t>
            </a:r>
          </a:p>
        </p:txBody>
      </p:sp>
      <p:sp>
        <p:nvSpPr>
          <p:cNvPr id="6" name="Rectangle 5"/>
          <p:cNvSpPr/>
          <p:nvPr/>
        </p:nvSpPr>
        <p:spPr>
          <a:xfrm>
            <a:off x="263607" y="3136557"/>
            <a:ext cx="11631828" cy="1015663"/>
          </a:xfrm>
          <a:prstGeom prst="rect">
            <a:avLst/>
          </a:prstGeom>
        </p:spPr>
        <p:txBody>
          <a:bodyPr wrap="square">
            <a:spAutoFit/>
          </a:bodyPr>
          <a:lstStyle/>
          <a:p>
            <a:r>
              <a:rPr lang="en-US" sz="2000" dirty="0"/>
              <a:t>When we tied the horses to the hitching post in front of the </a:t>
            </a:r>
            <a:r>
              <a:rPr lang="en-US" sz="2000" dirty="0" err="1"/>
              <a:t>Crabtrees</a:t>
            </a:r>
            <a:r>
              <a:rPr lang="en-US" sz="2000" dirty="0"/>
              <a:t>’ house the sheriff had informed us of the couple’s name all appeared as it had been when we left there the previous afternoon. </a:t>
            </a:r>
          </a:p>
        </p:txBody>
      </p:sp>
      <p:sp>
        <p:nvSpPr>
          <p:cNvPr id="8" name="Rectangle 7"/>
          <p:cNvSpPr/>
          <p:nvPr/>
        </p:nvSpPr>
        <p:spPr>
          <a:xfrm>
            <a:off x="263604" y="5520068"/>
            <a:ext cx="11524739" cy="400110"/>
          </a:xfrm>
          <a:prstGeom prst="rect">
            <a:avLst/>
          </a:prstGeom>
        </p:spPr>
        <p:txBody>
          <a:bodyPr wrap="square">
            <a:spAutoFit/>
          </a:bodyPr>
          <a:lstStyle/>
          <a:p>
            <a:r>
              <a:rPr lang="en-US" sz="2000" dirty="0"/>
              <a:t>"After school I went to her house, which was a few blocks away, and then came home."</a:t>
            </a:r>
          </a:p>
        </p:txBody>
      </p:sp>
      <p:sp>
        <p:nvSpPr>
          <p:cNvPr id="9" name="Rectangle 8"/>
          <p:cNvSpPr/>
          <p:nvPr/>
        </p:nvSpPr>
        <p:spPr>
          <a:xfrm>
            <a:off x="263604" y="6088247"/>
            <a:ext cx="9934837" cy="400110"/>
          </a:xfrm>
          <a:prstGeom prst="rect">
            <a:avLst/>
          </a:prstGeom>
        </p:spPr>
        <p:txBody>
          <a:bodyPr wrap="square">
            <a:spAutoFit/>
          </a:bodyPr>
          <a:lstStyle/>
          <a:p>
            <a:r>
              <a:rPr lang="en-US" sz="2000" dirty="0"/>
              <a:t>"After school I went to her house … and then came home."</a:t>
            </a:r>
          </a:p>
        </p:txBody>
      </p:sp>
      <p:cxnSp>
        <p:nvCxnSpPr>
          <p:cNvPr id="7" name="Straight Arrow Connector 6"/>
          <p:cNvCxnSpPr/>
          <p:nvPr/>
        </p:nvCxnSpPr>
        <p:spPr>
          <a:xfrm>
            <a:off x="9764785" y="3014917"/>
            <a:ext cx="0" cy="24328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531453" y="3401108"/>
            <a:ext cx="0" cy="24328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6268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P spid="9"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769</TotalTime>
  <Words>1782</Words>
  <Application>Microsoft Office PowerPoint</Application>
  <PresentationFormat>Widescreen</PresentationFormat>
  <Paragraphs>52</Paragraphs>
  <Slides>14</Slides>
  <Notes>0</Notes>
  <HiddenSlides>0</HiddenSlides>
  <MMClips>2</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Century Gothic</vt:lpstr>
      <vt:lpstr>Wingdings 2</vt:lpstr>
      <vt:lpstr>Quotable</vt:lpstr>
      <vt:lpstr>Tools of the Trade: Punctuation</vt:lpstr>
      <vt:lpstr>Punctuation Song </vt:lpstr>
      <vt:lpstr>Tools of the trade: periods and commas</vt:lpstr>
      <vt:lpstr>With punctuation</vt:lpstr>
      <vt:lpstr>Tools of the trade: colons and semicolons</vt:lpstr>
      <vt:lpstr>With punctuation</vt:lpstr>
      <vt:lpstr>Tools of the trade: hyphens and dashes</vt:lpstr>
      <vt:lpstr>How to make en and em dashes</vt:lpstr>
      <vt:lpstr>Tools of the trade: parentheses and ellipses</vt:lpstr>
      <vt:lpstr>Tools of the trade: quotation marks</vt:lpstr>
      <vt:lpstr>Tools of the trade: apostrophes</vt:lpstr>
      <vt:lpstr>Misplaced modifiers</vt:lpstr>
      <vt:lpstr>Misplaced Modifiers: A Doggone Easy Fix </vt:lpstr>
      <vt:lpstr>Assignment: Write an imaginary letter or news story using (correctly) as many of the punctuation elements as possible—and no misplaced modifiers.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 Gramckow</dc:creator>
  <cp:lastModifiedBy>Jerry Gramckow</cp:lastModifiedBy>
  <cp:revision>34</cp:revision>
  <dcterms:created xsi:type="dcterms:W3CDTF">2016-08-26T00:07:31Z</dcterms:created>
  <dcterms:modified xsi:type="dcterms:W3CDTF">2019-08-01T16:17:54Z</dcterms:modified>
</cp:coreProperties>
</file>