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7.png" ContentType="image/png"/>
  <Override PartName="/ppt/media/image32.jpeg" ContentType="image/jpeg"/>
  <Override PartName="/ppt/media/image16.png" ContentType="image/png"/>
  <Override PartName="/ppt/media/image15.png" ContentType="image/png"/>
  <Override PartName="/ppt/media/image14.png" ContentType="image/png"/>
  <Override PartName="/ppt/media/image1.jpeg" ContentType="image/jpeg"/>
  <Override PartName="/ppt/media/image10.png" ContentType="image/png"/>
  <Override PartName="/ppt/media/image28.png" ContentType="image/png"/>
  <Override PartName="/ppt/media/image7.jpeg" ContentType="image/jpeg"/>
  <Override PartName="/ppt/media/image11.png" ContentType="image/png"/>
  <Override PartName="/ppt/media/image19.jpeg" ContentType="image/jpeg"/>
  <Override PartName="/ppt/media/image40.png" ContentType="image/png"/>
  <Override PartName="/ppt/media/image9.png" ContentType="image/png"/>
  <Override PartName="/ppt/media/image39.png" ContentType="image/png"/>
  <Override PartName="/ppt/media/image41.png" ContentType="image/png"/>
  <Override PartName="/ppt/media/image38.png" ContentType="image/png"/>
  <Override PartName="/ppt/media/image8.png" ContentType="image/png"/>
  <Override PartName="/ppt/media/image13.png" ContentType="image/png"/>
  <Override PartName="/ppt/media/image37.png" ContentType="image/png"/>
  <Override PartName="/ppt/media/image31.jpeg" ContentType="image/jpeg"/>
  <Override PartName="/ppt/media/image2.png" ContentType="image/png"/>
  <Override PartName="/ppt/media/image25.jpeg" ContentType="image/jpeg"/>
  <Override PartName="/ppt/media/image30.png" ContentType="image/png"/>
  <Override PartName="/ppt/media/image42.png" ContentType="image/png"/>
  <Override PartName="/ppt/media/image43.png" ContentType="image/png"/>
  <Override PartName="/ppt/media/image18.png" ContentType="image/png"/>
  <Override PartName="/ppt/media/image36.jpeg" ContentType="image/jpeg"/>
  <Override PartName="/ppt/media/image20.png" ContentType="image/png"/>
  <Override PartName="/ppt/media/image6.png" ContentType="image/png"/>
  <Override PartName="/ppt/media/image29.png" ContentType="image/png"/>
  <Override PartName="/ppt/media/image34.png" ContentType="image/png"/>
  <Override PartName="/ppt/media/image12.jpeg" ContentType="image/jpe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26.png" ContentType="image/png"/>
  <Override PartName="/ppt/media/image5.png" ContentType="image/png"/>
  <Override PartName="/ppt/media/image35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694EF3-6A51-40ED-94AF-B54C09ADB8E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54520" y="34869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BF399F-A099-462B-A2F8-D3202085A43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28188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E06675-B5E1-477C-AA13-416D7E2F575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743580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101672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385452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743580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101672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B4FF46-9576-47AB-8646-5B7EC8206F0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AE57A95-9538-4441-BAF7-88631E4FE72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3854520" y="2378160"/>
            <a:ext cx="105915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48C0C54-ED38-42FE-B7C3-D20FAEBD8C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105915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E874075-2A4A-4A23-93B2-6CD2EC7A44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2935A19-DB67-4E8C-8F4D-A029F05D2D7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50334B5-EE4F-4822-9347-82463002E37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04360" y="1419840"/>
            <a:ext cx="15491520" cy="612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D0BC04A-7DD9-49DF-B5E6-9A7D8123EB3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CBBD384-58FD-4ADE-BC67-DD253945C0F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854520" y="2378160"/>
            <a:ext cx="105915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2512F1-1E01-4D1F-A298-6BA1C2FFE0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28188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D971CC0-AFCD-480B-B6C5-B40A9F94A1C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4986C82-3149-47FE-87D5-BD260D9E727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3854520" y="34869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A92B9CE-0223-4C26-AC57-BC69E5FC563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28188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C309274-9A43-41D9-8AE0-CEE9307D169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743580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1016720" y="23781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385452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743580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1016720" y="3486960"/>
            <a:ext cx="34102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241A71D-4A6B-4DA9-B0F4-7EDE00AD543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105915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D275E9-4745-4B7E-A005-41EA93560F8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C93A3F-F97E-4F6B-99C6-A38917BB682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EAB5CA-0876-478E-8E8F-EA6F7319517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04360" y="1419840"/>
            <a:ext cx="15491520" cy="612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B30CD2-C4EF-4046-8513-FC5413E551A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E42A93-C364-4219-8FFA-E4CDADE4E17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281880" y="34869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DA6AFA-D716-482D-80BD-DD6717A24E1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85452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281880" y="2378160"/>
            <a:ext cx="5168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3854520" y="3486960"/>
            <a:ext cx="105915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506978-2505-4FC3-9159-8B1CBCD3A18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94221C7-8666-40D2-8221-3244CAC8464C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32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200" spc="-1" strike="noStrike">
                <a:latin typeface="Calibri"/>
              </a:rPr>
              <a:t>Click to edit the title text format</a:t>
            </a:r>
            <a:endParaRPr b="0" lang="en-IN" sz="42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854520" y="2378160"/>
            <a:ext cx="105915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Click to edit the outline text format</a:t>
            </a:r>
            <a:endParaRPr b="0" lang="en-IN" sz="68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Second Outline Level</a:t>
            </a:r>
            <a:endParaRPr b="0" lang="en-IN" sz="68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Third Outline Level</a:t>
            </a:r>
            <a:endParaRPr b="0" lang="en-IN" sz="68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Fourth Outline Level</a:t>
            </a:r>
            <a:endParaRPr b="0" lang="en-IN" sz="68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Fifth Outline Level</a:t>
            </a:r>
            <a:endParaRPr b="0" lang="en-IN" sz="68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Sixth Outline Level</a:t>
            </a:r>
            <a:endParaRPr b="0" lang="en-IN" sz="68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Seventh Outline Level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AD57650-11B6-455C-9E9D-2301000FB1BC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3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jpeg"/><Relationship Id="rId7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jpe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jpeg"/><Relationship Id="rId8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jpeg"/><Relationship Id="rId7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31.jpeg"/><Relationship Id="rId7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2.jpeg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6.jpeg"/><Relationship Id="rId2" Type="http://schemas.openxmlformats.org/officeDocument/2006/relationships/image" Target="../media/image37.png"/><Relationship Id="rId3" Type="http://schemas.openxmlformats.org/officeDocument/2006/relationships/image" Target="../media/image38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9.png"/><Relationship Id="rId2" Type="http://schemas.openxmlformats.org/officeDocument/2006/relationships/image" Target="../media/image40.png"/><Relationship Id="rId3" Type="http://schemas.openxmlformats.org/officeDocument/2006/relationships/image" Target="../media/image41.png"/><Relationship Id="rId4" Type="http://schemas.openxmlformats.org/officeDocument/2006/relationships/image" Target="../media/image42.png"/><Relationship Id="rId5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771400" y="1253160"/>
            <a:ext cx="8604000" cy="763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 algn="ctr">
              <a:lnSpc>
                <a:spcPct val="100000"/>
              </a:lnSpc>
              <a:spcBef>
                <a:spcPts val="116"/>
              </a:spcBef>
              <a:buNone/>
            </a:pPr>
            <a:r>
              <a:rPr b="1" lang="en-IN" sz="10000" spc="358" strike="noStrike">
                <a:solidFill>
                  <a:srgbClr val="ffffff"/>
                </a:solidFill>
                <a:latin typeface="Times New Roman"/>
              </a:rPr>
              <a:t>Beyond</a:t>
            </a:r>
            <a:r>
              <a:rPr b="1" lang="en-IN" sz="10000" spc="-26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10000" spc="406" strike="noStrike">
                <a:solidFill>
                  <a:srgbClr val="ffffff"/>
                </a:solidFill>
                <a:latin typeface="Times New Roman"/>
              </a:rPr>
              <a:t>the </a:t>
            </a:r>
            <a:r>
              <a:rPr b="1" lang="en-IN" sz="10000" spc="83" strike="noStrike">
                <a:solidFill>
                  <a:srgbClr val="ffffff"/>
                </a:solidFill>
                <a:latin typeface="Times New Roman"/>
              </a:rPr>
              <a:t>Curve: </a:t>
            </a:r>
            <a:r>
              <a:rPr b="1" lang="en-IN" sz="10000" spc="253" strike="noStrike">
                <a:solidFill>
                  <a:srgbClr val="ffffff"/>
                </a:solidFill>
                <a:latin typeface="Times New Roman"/>
              </a:rPr>
              <a:t>Unraveling</a:t>
            </a:r>
            <a:r>
              <a:rPr b="1" lang="en-IN" sz="10000" spc="-287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10000" spc="406" strike="noStrike">
                <a:solidFill>
                  <a:srgbClr val="ffffff"/>
                </a:solidFill>
                <a:latin typeface="Times New Roman"/>
              </a:rPr>
              <a:t>the </a:t>
            </a:r>
            <a:r>
              <a:rPr b="1" lang="en-IN" sz="10000" spc="338" strike="noStrike">
                <a:solidFill>
                  <a:srgbClr val="ffffff"/>
                </a:solidFill>
                <a:latin typeface="Times New Roman"/>
              </a:rPr>
              <a:t>Mysteries</a:t>
            </a:r>
            <a:r>
              <a:rPr b="1" lang="en-IN" sz="10000" spc="-137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10000" spc="392" strike="noStrike">
                <a:solidFill>
                  <a:srgbClr val="ffffff"/>
                </a:solidFill>
                <a:latin typeface="Times New Roman"/>
              </a:rPr>
              <a:t>of </a:t>
            </a:r>
            <a:r>
              <a:rPr b="1" lang="en-IN" sz="10000" spc="324" strike="noStrike">
                <a:solidFill>
                  <a:srgbClr val="ffffff"/>
                </a:solidFill>
                <a:latin typeface="Times New Roman"/>
              </a:rPr>
              <a:t>Hyperbolas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2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3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74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75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6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7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229248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338" strike="noStrike">
                <a:solidFill>
                  <a:srgbClr val="ffffff"/>
                </a:solidFill>
                <a:latin typeface="Times New Roman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79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099320" y="1419840"/>
            <a:ext cx="3579120" cy="172728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901080" indent="-888840">
              <a:lnSpc>
                <a:spcPct val="101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1" lang="en-IN" sz="3950" spc="148" strike="noStrike">
                <a:solidFill>
                  <a:srgbClr val="000000"/>
                </a:solidFill>
                <a:latin typeface="Times New Roman"/>
              </a:rPr>
              <a:t>Introduction</a:t>
            </a:r>
            <a:r>
              <a:rPr b="1" lang="en-IN" sz="3950" spc="-7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128" strike="noStrike">
                <a:solidFill>
                  <a:srgbClr val="000000"/>
                </a:solidFill>
                <a:latin typeface="Times New Roman"/>
              </a:rPr>
              <a:t>to </a:t>
            </a:r>
            <a:r>
              <a:rPr b="1" lang="en-IN" sz="3950" spc="123" strike="noStrike">
                <a:solidFill>
                  <a:srgbClr val="000000"/>
                </a:solidFill>
                <a:latin typeface="Times New Roman"/>
              </a:rPr>
              <a:t>Hyperbolas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86" name="object 3" descr=""/>
          <p:cNvPicPr/>
          <p:nvPr/>
        </p:nvPicPr>
        <p:blipFill>
          <a:blip r:embed="rId1"/>
          <a:stretch/>
        </p:blipFill>
        <p:spPr>
          <a:xfrm>
            <a:off x="2189520" y="3388320"/>
            <a:ext cx="1711440" cy="308520"/>
          </a:xfrm>
          <a:prstGeom prst="rect">
            <a:avLst/>
          </a:prstGeom>
          <a:ln w="0">
            <a:noFill/>
          </a:ln>
        </p:spPr>
      </p:pic>
      <p:pic>
        <p:nvPicPr>
          <p:cNvPr id="87" name="object 4" descr=""/>
          <p:cNvPicPr/>
          <p:nvPr/>
        </p:nvPicPr>
        <p:blipFill>
          <a:blip r:embed="rId2"/>
          <a:stretch/>
        </p:blipFill>
        <p:spPr>
          <a:xfrm>
            <a:off x="2562480" y="4273920"/>
            <a:ext cx="2894040" cy="307080"/>
          </a:xfrm>
          <a:prstGeom prst="rect">
            <a:avLst/>
          </a:prstGeom>
          <a:ln w="0">
            <a:noFill/>
          </a:ln>
        </p:spPr>
      </p:pic>
      <p:pic>
        <p:nvPicPr>
          <p:cNvPr id="88" name="object 5" descr=""/>
          <p:cNvPicPr/>
          <p:nvPr/>
        </p:nvPicPr>
        <p:blipFill>
          <a:blip r:embed="rId3"/>
          <a:stretch/>
        </p:blipFill>
        <p:spPr>
          <a:xfrm>
            <a:off x="2943360" y="3826440"/>
            <a:ext cx="3252240" cy="308520"/>
          </a:xfrm>
          <a:prstGeom prst="rect">
            <a:avLst/>
          </a:prstGeom>
          <a:ln w="0">
            <a:noFill/>
          </a:ln>
        </p:spPr>
      </p:pic>
      <p:pic>
        <p:nvPicPr>
          <p:cNvPr id="89" name="object 6" descr=""/>
          <p:cNvPicPr/>
          <p:nvPr/>
        </p:nvPicPr>
        <p:blipFill>
          <a:blip r:embed="rId4"/>
          <a:stretch/>
        </p:blipFill>
        <p:spPr>
          <a:xfrm>
            <a:off x="6999840" y="3826440"/>
            <a:ext cx="659880" cy="247320"/>
          </a:xfrm>
          <a:prstGeom prst="rect">
            <a:avLst/>
          </a:prstGeom>
          <a:ln w="0">
            <a:noFill/>
          </a:ln>
        </p:spPr>
      </p:pic>
      <p:pic>
        <p:nvPicPr>
          <p:cNvPr id="90" name="object 7" descr=""/>
          <p:cNvPicPr/>
          <p:nvPr/>
        </p:nvPicPr>
        <p:blipFill>
          <a:blip r:embed="rId5"/>
          <a:stretch/>
        </p:blipFill>
        <p:spPr>
          <a:xfrm>
            <a:off x="4018320" y="4712040"/>
            <a:ext cx="1486800" cy="308520"/>
          </a:xfrm>
          <a:prstGeom prst="rect">
            <a:avLst/>
          </a:prstGeom>
          <a:ln w="0">
            <a:noFill/>
          </a:ln>
        </p:spPr>
      </p:pic>
      <p:sp>
        <p:nvSpPr>
          <p:cNvPr id="91" name="object 8"/>
          <p:cNvSpPr/>
          <p:nvPr/>
        </p:nvSpPr>
        <p:spPr>
          <a:xfrm>
            <a:off x="2899800" y="2808360"/>
            <a:ext cx="4778640" cy="251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77" strike="noStrike">
                <a:latin typeface="Verdana"/>
              </a:rPr>
              <a:t>Welcome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30" strike="noStrike">
                <a:latin typeface="Verdana"/>
              </a:rPr>
              <a:t>!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Here,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delve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into</a:t>
            </a:r>
            <a:endParaRPr b="0" lang="en-IN" sz="2450" spc="-1" strike="noStrike">
              <a:latin typeface="Arial"/>
            </a:endParaRPr>
          </a:p>
          <a:p>
            <a:pPr marL="2582640" algn="ct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2540160" algn="ctr">
              <a:lnSpc>
                <a:spcPct val="100000"/>
              </a:lnSpc>
              <a:spcBef>
                <a:spcPts val="584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Join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we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2" name="object 9"/>
          <p:cNvSpPr/>
          <p:nvPr/>
        </p:nvSpPr>
        <p:spPr>
          <a:xfrm>
            <a:off x="2081520" y="3745440"/>
            <a:ext cx="76608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2" strike="noStrike">
                <a:latin typeface="Verdana"/>
              </a:rPr>
              <a:t>their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3" name="object 10"/>
          <p:cNvSpPr/>
          <p:nvPr/>
        </p:nvSpPr>
        <p:spPr>
          <a:xfrm>
            <a:off x="1820160" y="4570560"/>
            <a:ext cx="5858280" cy="175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30240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32" strike="noStrike">
                <a:latin typeface="Verdana"/>
              </a:rPr>
              <a:t>unravel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83" strike="noStrike">
                <a:latin typeface="Verdana"/>
              </a:rPr>
              <a:t>behind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-1" strike="noStrike">
                <a:latin typeface="Verdana"/>
              </a:rPr>
              <a:t>fascinating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curves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challenge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geometry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30240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mathematics.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4" name="object 11" descr=""/>
          <p:cNvPicPr/>
          <p:nvPr/>
        </p:nvPicPr>
        <p:blipFill>
          <a:blip r:embed="rId6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6156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5000" spc="49" strike="noStrike">
                <a:solidFill>
                  <a:srgbClr val="000000"/>
                </a:solidFill>
                <a:latin typeface="Times New Roman"/>
              </a:rPr>
              <a:t>What</a:t>
            </a:r>
            <a:r>
              <a:rPr b="1" lang="en-IN" sz="5000" spc="-11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5000" spc="279" strike="noStrike">
                <a:solidFill>
                  <a:srgbClr val="000000"/>
                </a:solidFill>
                <a:latin typeface="Times New Roman"/>
              </a:rPr>
              <a:t>is</a:t>
            </a:r>
            <a:r>
              <a:rPr b="1" lang="en-IN" sz="5000" spc="-7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5000" spc="97" strike="noStrike">
                <a:solidFill>
                  <a:srgbClr val="000000"/>
                </a:solidFill>
                <a:latin typeface="Times New Roman"/>
              </a:rPr>
              <a:t>a</a:t>
            </a:r>
            <a:r>
              <a:rPr b="1" lang="en-IN" sz="5000" spc="-97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5000" spc="111" strike="noStrike">
                <a:solidFill>
                  <a:srgbClr val="000000"/>
                </a:solidFill>
                <a:latin typeface="Times New Roman"/>
              </a:rPr>
              <a:t>Hyperbola?</a:t>
            </a:r>
            <a:endParaRPr b="0" lang="en-IN" sz="5000" spc="-1" strike="noStrike">
              <a:latin typeface="Calibri"/>
            </a:endParaRPr>
          </a:p>
        </p:txBody>
      </p:sp>
      <p:pic>
        <p:nvPicPr>
          <p:cNvPr id="96" name="object 3" descr=""/>
          <p:cNvPicPr/>
          <p:nvPr/>
        </p:nvPicPr>
        <p:blipFill>
          <a:blip r:embed="rId1"/>
          <a:stretch/>
        </p:blipFill>
        <p:spPr>
          <a:xfrm>
            <a:off x="2202480" y="2950200"/>
            <a:ext cx="1538280" cy="308520"/>
          </a:xfrm>
          <a:prstGeom prst="rect">
            <a:avLst/>
          </a:prstGeom>
          <a:ln w="0">
            <a:noFill/>
          </a:ln>
        </p:spPr>
      </p:pic>
      <p:pic>
        <p:nvPicPr>
          <p:cNvPr id="97" name="object 4" descr=""/>
          <p:cNvPicPr/>
          <p:nvPr/>
        </p:nvPicPr>
        <p:blipFill>
          <a:blip r:embed="rId2"/>
          <a:stretch/>
        </p:blipFill>
        <p:spPr>
          <a:xfrm>
            <a:off x="5608800" y="2950200"/>
            <a:ext cx="2040480" cy="247320"/>
          </a:xfrm>
          <a:prstGeom prst="rect">
            <a:avLst/>
          </a:prstGeom>
          <a:ln w="0">
            <a:noFill/>
          </a:ln>
        </p:spPr>
      </p:pic>
      <p:pic>
        <p:nvPicPr>
          <p:cNvPr id="98" name="object 5" descr=""/>
          <p:cNvPicPr/>
          <p:nvPr/>
        </p:nvPicPr>
        <p:blipFill>
          <a:blip r:embed="rId3"/>
          <a:stretch/>
        </p:blipFill>
        <p:spPr>
          <a:xfrm>
            <a:off x="6177960" y="4273920"/>
            <a:ext cx="1424160" cy="247320"/>
          </a:xfrm>
          <a:prstGeom prst="rect">
            <a:avLst/>
          </a:prstGeom>
          <a:ln w="0">
            <a:noFill/>
          </a:ln>
        </p:spPr>
      </p:pic>
      <p:pic>
        <p:nvPicPr>
          <p:cNvPr id="99" name="object 6" descr=""/>
          <p:cNvPicPr/>
          <p:nvPr/>
        </p:nvPicPr>
        <p:blipFill>
          <a:blip r:embed="rId4"/>
          <a:stretch/>
        </p:blipFill>
        <p:spPr>
          <a:xfrm>
            <a:off x="4721040" y="4710600"/>
            <a:ext cx="1482120" cy="249120"/>
          </a:xfrm>
          <a:prstGeom prst="rect">
            <a:avLst/>
          </a:prstGeom>
          <a:ln w="0">
            <a:noFill/>
          </a:ln>
        </p:spPr>
      </p:pic>
      <p:sp>
        <p:nvSpPr>
          <p:cNvPr id="100" name="object 7"/>
          <p:cNvSpPr/>
          <p:nvPr/>
        </p:nvSpPr>
        <p:spPr>
          <a:xfrm>
            <a:off x="1837080" y="2808360"/>
            <a:ext cx="5841000" cy="175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25920">
              <a:lnSpc>
                <a:spcPct val="100000"/>
              </a:lnSpc>
              <a:spcBef>
                <a:spcPts val="604"/>
              </a:spcBef>
              <a:buNone/>
              <a:tabLst>
                <a:tab algn="l" pos="2002680"/>
              </a:tabLst>
            </a:pPr>
            <a:r>
              <a:rPr b="0" lang="en-IN" sz="2450" spc="29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type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30680" indent="-11880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49" strike="noStrike">
                <a:latin typeface="Verdana"/>
              </a:rPr>
              <a:t>formed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by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intersection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plane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double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cone.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31" strike="noStrike">
                <a:latin typeface="Verdana"/>
              </a:rPr>
              <a:t>It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consists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two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1" name="object 8"/>
          <p:cNvSpPr/>
          <p:nvPr/>
        </p:nvSpPr>
        <p:spPr>
          <a:xfrm>
            <a:off x="1769400" y="4132440"/>
            <a:ext cx="4307400" cy="8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23940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21" strike="noStrike">
                <a:latin typeface="Verdana"/>
              </a:rPr>
              <a:t>separate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curves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known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2" name="object 9"/>
          <p:cNvSpPr/>
          <p:nvPr/>
        </p:nvSpPr>
        <p:spPr>
          <a:xfrm>
            <a:off x="6289560" y="4132440"/>
            <a:ext cx="1388880" cy="8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crucial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3" name="object 10"/>
          <p:cNvSpPr/>
          <p:nvPr/>
        </p:nvSpPr>
        <p:spPr>
          <a:xfrm>
            <a:off x="1754640" y="5008680"/>
            <a:ext cx="592416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735480" indent="-72324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grasping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characteristics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ﬁelds.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4" name="object 11" descr=""/>
          <p:cNvPicPr/>
          <p:nvPr/>
        </p:nvPicPr>
        <p:blipFill>
          <a:blip r:embed="rId5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2342520"/>
          </a:xfrm>
          <a:prstGeom prst="rect">
            <a:avLst/>
          </a:prstGeom>
          <a:noFill/>
          <a:ln w="0">
            <a:noFill/>
          </a:ln>
        </p:spPr>
        <p:txBody>
          <a:bodyPr lIns="0" rIns="0" tIns="622800" bIns="0" anchor="t">
            <a:noAutofit/>
          </a:bodyPr>
          <a:p>
            <a:pPr marL="967032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450" spc="-1" strike="noStrike">
                <a:solidFill>
                  <a:srgbClr val="ffffff"/>
                </a:solidFill>
                <a:latin typeface="Times New Roman"/>
              </a:rPr>
              <a:t>Key</a:t>
            </a:r>
            <a:r>
              <a:rPr b="1" lang="en-IN" sz="3450" spc="-17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450" spc="103" strike="noStrike">
                <a:solidFill>
                  <a:srgbClr val="ffffff"/>
                </a:solidFill>
                <a:latin typeface="Times New Roman"/>
              </a:rPr>
              <a:t>Features</a:t>
            </a:r>
            <a:r>
              <a:rPr b="1" lang="en-IN" sz="3450" spc="-66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450" spc="137" strike="noStrike">
                <a:solidFill>
                  <a:srgbClr val="ffffff"/>
                </a:solidFill>
                <a:latin typeface="Times New Roman"/>
              </a:rPr>
              <a:t>of</a:t>
            </a:r>
            <a:r>
              <a:rPr b="1" lang="en-IN" sz="3450" spc="-7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450" spc="103" strike="noStrike">
                <a:solidFill>
                  <a:srgbClr val="ffffff"/>
                </a:solidFill>
                <a:latin typeface="Times New Roman"/>
              </a:rPr>
              <a:t>Hyperbolas</a:t>
            </a:r>
            <a:endParaRPr b="0" lang="en-IN" sz="3450" spc="-1" strike="noStrike">
              <a:latin typeface="Calibri"/>
            </a:endParaRPr>
          </a:p>
        </p:txBody>
      </p:sp>
      <p:pic>
        <p:nvPicPr>
          <p:cNvPr id="107" name="object 4" descr=""/>
          <p:cNvPicPr/>
          <p:nvPr/>
        </p:nvPicPr>
        <p:blipFill>
          <a:blip r:embed="rId1"/>
          <a:stretch/>
        </p:blipFill>
        <p:spPr>
          <a:xfrm>
            <a:off x="12422160" y="3597120"/>
            <a:ext cx="1630080" cy="247320"/>
          </a:xfrm>
          <a:prstGeom prst="rect">
            <a:avLst/>
          </a:prstGeom>
          <a:ln w="0">
            <a:noFill/>
          </a:ln>
        </p:spPr>
      </p:pic>
      <p:pic>
        <p:nvPicPr>
          <p:cNvPr id="108" name="object 5" descr=""/>
          <p:cNvPicPr/>
          <p:nvPr/>
        </p:nvPicPr>
        <p:blipFill>
          <a:blip r:embed="rId2"/>
          <a:stretch/>
        </p:blipFill>
        <p:spPr>
          <a:xfrm>
            <a:off x="11092320" y="4009680"/>
            <a:ext cx="1821960" cy="276840"/>
          </a:xfrm>
          <a:prstGeom prst="rect">
            <a:avLst/>
          </a:prstGeom>
          <a:ln w="0">
            <a:noFill/>
          </a:ln>
        </p:spPr>
      </p:pic>
      <p:pic>
        <p:nvPicPr>
          <p:cNvPr id="109" name="object 6" descr=""/>
          <p:cNvPicPr/>
          <p:nvPr/>
        </p:nvPicPr>
        <p:blipFill>
          <a:blip r:embed="rId3"/>
          <a:stretch/>
        </p:blipFill>
        <p:spPr>
          <a:xfrm>
            <a:off x="11703960" y="3595320"/>
            <a:ext cx="541440" cy="249120"/>
          </a:xfrm>
          <a:prstGeom prst="rect">
            <a:avLst/>
          </a:prstGeom>
          <a:ln w="0">
            <a:noFill/>
          </a:ln>
        </p:spPr>
      </p:pic>
      <p:pic>
        <p:nvPicPr>
          <p:cNvPr id="110" name="object 7" descr=""/>
          <p:cNvPicPr/>
          <p:nvPr/>
        </p:nvPicPr>
        <p:blipFill>
          <a:blip r:embed="rId4"/>
          <a:stretch/>
        </p:blipFill>
        <p:spPr>
          <a:xfrm>
            <a:off x="14885280" y="4358880"/>
            <a:ext cx="947160" cy="307080"/>
          </a:xfrm>
          <a:prstGeom prst="rect">
            <a:avLst/>
          </a:prstGeom>
          <a:ln w="0">
            <a:noFill/>
          </a:ln>
        </p:spPr>
      </p:pic>
      <p:pic>
        <p:nvPicPr>
          <p:cNvPr id="111" name="object 8" descr=""/>
          <p:cNvPicPr/>
          <p:nvPr/>
        </p:nvPicPr>
        <p:blipFill>
          <a:blip r:embed="rId5"/>
          <a:stretch/>
        </p:blipFill>
        <p:spPr>
          <a:xfrm>
            <a:off x="11106000" y="4740120"/>
            <a:ext cx="1345320" cy="247320"/>
          </a:xfrm>
          <a:prstGeom prst="rect">
            <a:avLst/>
          </a:prstGeom>
          <a:ln w="0">
            <a:noFill/>
          </a:ln>
        </p:spPr>
      </p:pic>
      <p:sp>
        <p:nvSpPr>
          <p:cNvPr id="112" name="object 9"/>
          <p:cNvSpPr/>
          <p:nvPr/>
        </p:nvSpPr>
        <p:spPr>
          <a:xfrm>
            <a:off x="11062080" y="3135240"/>
            <a:ext cx="526968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Hyperbolas</a:t>
            </a:r>
            <a:r>
              <a:rPr b="0" lang="en-IN" sz="2450" spc="-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450" spc="-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distinct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features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3" name="object 10"/>
          <p:cNvSpPr/>
          <p:nvPr/>
        </p:nvSpPr>
        <p:spPr>
          <a:xfrm>
            <a:off x="11062080" y="3516120"/>
            <a:ext cx="127548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1195560"/>
              </a:tabLst>
            </a:pP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like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4" name="object 11"/>
          <p:cNvSpPr/>
          <p:nvPr/>
        </p:nvSpPr>
        <p:spPr>
          <a:xfrm>
            <a:off x="12898800" y="3516120"/>
            <a:ext cx="366408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14984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These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elements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play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5" name="object 12" descr=""/>
          <p:cNvPicPr/>
          <p:nvPr/>
        </p:nvPicPr>
        <p:blipFill>
          <a:blip r:embed="rId6"/>
          <a:stretch/>
        </p:blipFill>
        <p:spPr>
          <a:xfrm>
            <a:off x="11718360" y="5501880"/>
            <a:ext cx="3384000" cy="308520"/>
          </a:xfrm>
          <a:prstGeom prst="rect">
            <a:avLst/>
          </a:prstGeom>
          <a:ln w="0">
            <a:noFill/>
          </a:ln>
        </p:spPr>
      </p:pic>
      <p:sp>
        <p:nvSpPr>
          <p:cNvPr id="116" name="object 13"/>
          <p:cNvSpPr/>
          <p:nvPr/>
        </p:nvSpPr>
        <p:spPr>
          <a:xfrm>
            <a:off x="11062080" y="4278240"/>
            <a:ext cx="5477040" cy="190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470600" indent="-145872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vital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role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deﬁning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curve.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Exploring</a:t>
            </a:r>
            <a:endParaRPr b="0" lang="en-IN" sz="2450" spc="-1" strike="noStrike">
              <a:latin typeface="Arial"/>
            </a:endParaRPr>
          </a:p>
          <a:p>
            <a:pPr marL="12600" indent="-1458720">
              <a:lnSpc>
                <a:spcPct val="102000"/>
              </a:lnSpc>
              <a:buNone/>
              <a:tabLst>
                <a:tab algn="l" pos="410652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these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features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helps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us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appreciate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2600" indent="-1458720">
              <a:lnSpc>
                <a:spcPct val="100000"/>
              </a:lnSpc>
              <a:spcBef>
                <a:spcPts val="60"/>
              </a:spcBef>
              <a:buNone/>
              <a:tabLst>
                <a:tab algn="l" pos="4106520"/>
              </a:tabLst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hyperbolas.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7" name="object 14" descr=""/>
          <p:cNvPicPr/>
          <p:nvPr/>
        </p:nvPicPr>
        <p:blipFill>
          <a:blip r:embed="rId7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350" spc="137" strike="noStrike">
                <a:solidFill>
                  <a:srgbClr val="000000"/>
                </a:solidFill>
                <a:latin typeface="Times New Roman"/>
              </a:rPr>
              <a:t>Equations</a:t>
            </a:r>
            <a:r>
              <a:rPr b="1" lang="en-IN" sz="4350" spc="-7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350" spc="174" strike="noStrike">
                <a:solidFill>
                  <a:srgbClr val="000000"/>
                </a:solidFill>
                <a:latin typeface="Times New Roman"/>
              </a:rPr>
              <a:t>of</a:t>
            </a:r>
            <a:r>
              <a:rPr b="1" lang="en-IN" sz="4350" spc="-6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350" spc="117" strike="noStrike">
                <a:solidFill>
                  <a:srgbClr val="000000"/>
                </a:solidFill>
                <a:latin typeface="Times New Roman"/>
              </a:rPr>
              <a:t>Hyperbolas</a:t>
            </a:r>
            <a:endParaRPr b="0" lang="en-IN" sz="4350" spc="-1" strike="noStrike">
              <a:latin typeface="Calibri"/>
            </a:endParaRPr>
          </a:p>
        </p:txBody>
      </p:sp>
      <p:pic>
        <p:nvPicPr>
          <p:cNvPr id="119" name="object 3" descr=""/>
          <p:cNvPicPr/>
          <p:nvPr/>
        </p:nvPicPr>
        <p:blipFill>
          <a:blip r:embed="rId1"/>
          <a:stretch/>
        </p:blipFill>
        <p:spPr>
          <a:xfrm>
            <a:off x="3620880" y="4242600"/>
            <a:ext cx="2567880" cy="339840"/>
          </a:xfrm>
          <a:prstGeom prst="rect">
            <a:avLst/>
          </a:prstGeom>
          <a:ln w="0">
            <a:noFill/>
          </a:ln>
        </p:spPr>
      </p:pic>
      <p:pic>
        <p:nvPicPr>
          <p:cNvPr id="120" name="object 4" descr=""/>
          <p:cNvPicPr/>
          <p:nvPr/>
        </p:nvPicPr>
        <p:blipFill>
          <a:blip r:embed="rId2"/>
          <a:stretch/>
        </p:blipFill>
        <p:spPr>
          <a:xfrm>
            <a:off x="6732360" y="4242600"/>
            <a:ext cx="913320" cy="33984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5" descr=""/>
          <p:cNvPicPr/>
          <p:nvPr/>
        </p:nvPicPr>
        <p:blipFill>
          <a:blip r:embed="rId3"/>
          <a:stretch/>
        </p:blipFill>
        <p:spPr>
          <a:xfrm>
            <a:off x="1983600" y="4680720"/>
            <a:ext cx="1533240" cy="33840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6" descr=""/>
          <p:cNvPicPr/>
          <p:nvPr/>
        </p:nvPicPr>
        <p:blipFill>
          <a:blip r:embed="rId4"/>
          <a:stretch/>
        </p:blipFill>
        <p:spPr>
          <a:xfrm>
            <a:off x="2329200" y="5150160"/>
            <a:ext cx="1711440" cy="247320"/>
          </a:xfrm>
          <a:prstGeom prst="rect">
            <a:avLst/>
          </a:prstGeom>
          <a:ln w="0">
            <a:noFill/>
          </a:ln>
        </p:spPr>
      </p:pic>
      <p:pic>
        <p:nvPicPr>
          <p:cNvPr id="123" name="object 7" descr=""/>
          <p:cNvPicPr/>
          <p:nvPr/>
        </p:nvPicPr>
        <p:blipFill>
          <a:blip r:embed="rId5"/>
          <a:stretch/>
        </p:blipFill>
        <p:spPr>
          <a:xfrm>
            <a:off x="4847400" y="5150160"/>
            <a:ext cx="1823040" cy="247320"/>
          </a:xfrm>
          <a:prstGeom prst="rect">
            <a:avLst/>
          </a:prstGeom>
          <a:ln w="0">
            <a:noFill/>
          </a:ln>
        </p:spPr>
      </p:pic>
      <p:sp>
        <p:nvSpPr>
          <p:cNvPr id="124" name="object 8"/>
          <p:cNvSpPr/>
          <p:nvPr/>
        </p:nvSpPr>
        <p:spPr>
          <a:xfrm>
            <a:off x="1837800" y="2808360"/>
            <a:ext cx="5841000" cy="17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35748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standard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form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hyperbola's </a:t>
            </a:r>
            <a:r>
              <a:rPr b="0" lang="en-IN" sz="2450" spc="52" strike="noStrike">
                <a:latin typeface="Verdana"/>
              </a:rPr>
              <a:t>equation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crucial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understanding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geometry.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5" name="object 9"/>
          <p:cNvSpPr/>
          <p:nvPr/>
        </p:nvSpPr>
        <p:spPr>
          <a:xfrm>
            <a:off x="1483920" y="4193280"/>
            <a:ext cx="203400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2" strike="noStrike">
                <a:latin typeface="Verdana"/>
              </a:rPr>
              <a:t>expressed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6" name="object 10"/>
          <p:cNvSpPr/>
          <p:nvPr/>
        </p:nvSpPr>
        <p:spPr>
          <a:xfrm>
            <a:off x="3527640" y="4132440"/>
            <a:ext cx="415080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276624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26" strike="noStrike">
                <a:latin typeface="Verdana"/>
              </a:rPr>
              <a:t>or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forms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identify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7" name="object 11"/>
          <p:cNvSpPr/>
          <p:nvPr/>
        </p:nvSpPr>
        <p:spPr>
          <a:xfrm>
            <a:off x="1689840" y="5069520"/>
            <a:ext cx="55512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8" name="object 12"/>
          <p:cNvSpPr/>
          <p:nvPr/>
        </p:nvSpPr>
        <p:spPr>
          <a:xfrm>
            <a:off x="4127040" y="5069520"/>
            <a:ext cx="63648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9" name="object 13"/>
          <p:cNvSpPr/>
          <p:nvPr/>
        </p:nvSpPr>
        <p:spPr>
          <a:xfrm>
            <a:off x="6000120" y="5008680"/>
            <a:ext cx="1678680" cy="8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73656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21" strike="noStrike">
                <a:latin typeface="Verdana"/>
              </a:rPr>
              <a:t>hyperbola.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0" name="object 14" descr=""/>
          <p:cNvPicPr/>
          <p:nvPr/>
        </p:nvPicPr>
        <p:blipFill>
          <a:blip r:embed="rId6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2361600"/>
          </a:xfrm>
          <a:prstGeom prst="rect">
            <a:avLst/>
          </a:prstGeom>
          <a:noFill/>
          <a:ln w="0">
            <a:noFill/>
          </a:ln>
        </p:spPr>
        <p:txBody>
          <a:bodyPr lIns="0" rIns="0" tIns="641880" bIns="0" anchor="t">
            <a:noAutofit/>
          </a:bodyPr>
          <a:p>
            <a:pPr marL="967032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00" spc="134" strike="noStrike">
                <a:solidFill>
                  <a:srgbClr val="ffffff"/>
                </a:solidFill>
                <a:latin typeface="Times New Roman"/>
              </a:rPr>
              <a:t>Applications</a:t>
            </a:r>
            <a:r>
              <a:rPr b="1" lang="en-IN" sz="3900" spc="-6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900" spc="174" strike="noStrike">
                <a:solidFill>
                  <a:srgbClr val="ffffff"/>
                </a:solidFill>
                <a:latin typeface="Times New Roman"/>
              </a:rPr>
              <a:t>in</a:t>
            </a:r>
            <a:r>
              <a:rPr b="1" lang="en-IN" sz="3900" spc="-6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900" spc="77" strike="noStrike">
                <a:solidFill>
                  <a:srgbClr val="ffffff"/>
                </a:solidFill>
                <a:latin typeface="Times New Roman"/>
              </a:rPr>
              <a:t>Real</a:t>
            </a:r>
            <a:r>
              <a:rPr b="1" lang="en-IN" sz="3900" spc="-6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900" spc="-21" strike="noStrike">
                <a:solidFill>
                  <a:srgbClr val="ffffff"/>
                </a:solidFill>
                <a:latin typeface="Times New Roman"/>
              </a:rPr>
              <a:t>Life</a:t>
            </a:r>
            <a:endParaRPr b="0" lang="en-IN" sz="3900" spc="-1" strike="noStrike">
              <a:latin typeface="Calibri"/>
            </a:endParaRPr>
          </a:p>
        </p:txBody>
      </p:sp>
      <p:pic>
        <p:nvPicPr>
          <p:cNvPr id="133" name="object 4" descr=""/>
          <p:cNvPicPr/>
          <p:nvPr/>
        </p:nvPicPr>
        <p:blipFill>
          <a:blip r:embed="rId1"/>
          <a:stretch/>
        </p:blipFill>
        <p:spPr>
          <a:xfrm>
            <a:off x="12835080" y="4358880"/>
            <a:ext cx="3082680" cy="308520"/>
          </a:xfrm>
          <a:prstGeom prst="rect">
            <a:avLst/>
          </a:prstGeom>
          <a:ln w="0">
            <a:noFill/>
          </a:ln>
        </p:spPr>
      </p:pic>
      <p:pic>
        <p:nvPicPr>
          <p:cNvPr id="134" name="object 5" descr=""/>
          <p:cNvPicPr/>
          <p:nvPr/>
        </p:nvPicPr>
        <p:blipFill>
          <a:blip r:embed="rId2"/>
          <a:stretch/>
        </p:blipFill>
        <p:spPr>
          <a:xfrm>
            <a:off x="12718440" y="3597120"/>
            <a:ext cx="3320280" cy="307080"/>
          </a:xfrm>
          <a:prstGeom prst="rect">
            <a:avLst/>
          </a:prstGeom>
          <a:ln w="0">
            <a:noFill/>
          </a:ln>
        </p:spPr>
      </p:pic>
      <p:pic>
        <p:nvPicPr>
          <p:cNvPr id="135" name="object 6" descr=""/>
          <p:cNvPicPr/>
          <p:nvPr/>
        </p:nvPicPr>
        <p:blipFill>
          <a:blip r:embed="rId3"/>
          <a:stretch/>
        </p:blipFill>
        <p:spPr>
          <a:xfrm>
            <a:off x="14221080" y="3978000"/>
            <a:ext cx="1624320" cy="30852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7" descr=""/>
          <p:cNvPicPr/>
          <p:nvPr/>
        </p:nvPicPr>
        <p:blipFill>
          <a:blip r:embed="rId4"/>
          <a:stretch/>
        </p:blipFill>
        <p:spPr>
          <a:xfrm>
            <a:off x="11081160" y="4390560"/>
            <a:ext cx="1267200" cy="276840"/>
          </a:xfrm>
          <a:prstGeom prst="rect">
            <a:avLst/>
          </a:prstGeom>
          <a:ln w="0">
            <a:noFill/>
          </a:ln>
        </p:spPr>
      </p:pic>
      <p:sp>
        <p:nvSpPr>
          <p:cNvPr id="137" name="object 8"/>
          <p:cNvSpPr/>
          <p:nvPr/>
        </p:nvSpPr>
        <p:spPr>
          <a:xfrm>
            <a:off x="11062080" y="3135240"/>
            <a:ext cx="551844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Hyperbolas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not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just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theoretical;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8" name="object 9"/>
          <p:cNvSpPr/>
          <p:nvPr/>
        </p:nvSpPr>
        <p:spPr>
          <a:xfrm>
            <a:off x="16105320" y="3516120"/>
            <a:ext cx="3222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9" name="object 10" descr=""/>
          <p:cNvPicPr/>
          <p:nvPr/>
        </p:nvPicPr>
        <p:blipFill>
          <a:blip r:embed="rId5"/>
          <a:stretch/>
        </p:blipFill>
        <p:spPr>
          <a:xfrm>
            <a:off x="11080440" y="5883120"/>
            <a:ext cx="2112480" cy="308520"/>
          </a:xfrm>
          <a:prstGeom prst="rect">
            <a:avLst/>
          </a:prstGeom>
          <a:ln w="0">
            <a:noFill/>
          </a:ln>
        </p:spPr>
      </p:pic>
      <p:sp>
        <p:nvSpPr>
          <p:cNvPr id="140" name="object 11"/>
          <p:cNvSpPr/>
          <p:nvPr/>
        </p:nvSpPr>
        <p:spPr>
          <a:xfrm>
            <a:off x="11062080" y="3516120"/>
            <a:ext cx="3057840" cy="114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they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have</a:t>
            </a:r>
            <a:endParaRPr b="0" lang="en-IN" sz="2450" spc="-1" strike="noStrike">
              <a:latin typeface="Arial"/>
            </a:endParaRPr>
          </a:p>
          <a:p>
            <a:pPr marL="1365120" indent="-13532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various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ﬁelds.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From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1" name="object 12"/>
          <p:cNvSpPr/>
          <p:nvPr/>
        </p:nvSpPr>
        <p:spPr>
          <a:xfrm>
            <a:off x="15889680" y="427824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2" name="object 13"/>
          <p:cNvSpPr/>
          <p:nvPr/>
        </p:nvSpPr>
        <p:spPr>
          <a:xfrm>
            <a:off x="11062080" y="4659120"/>
            <a:ext cx="5366160" cy="190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algn="just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hyperbolas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help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understanding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distances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angles,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2" strike="noStrike">
                <a:solidFill>
                  <a:srgbClr val="ffffff"/>
                </a:solidFill>
                <a:latin typeface="Verdana"/>
              </a:rPr>
              <a:t>showcasing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their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importance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our</a:t>
            </a:r>
            <a:endParaRPr b="0" lang="en-IN" sz="2450" spc="-1" strike="noStrike">
              <a:latin typeface="Arial"/>
            </a:endParaRPr>
          </a:p>
          <a:p>
            <a:pPr marL="53280" algn="ctr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world.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3" name="object 14" descr=""/>
          <p:cNvPicPr/>
          <p:nvPr/>
        </p:nvPicPr>
        <p:blipFill>
          <a:blip r:embed="rId6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45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6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2251080"/>
          </a:xfrm>
          <a:prstGeom prst="rect">
            <a:avLst/>
          </a:prstGeom>
          <a:noFill/>
          <a:ln w="0">
            <a:noFill/>
          </a:ln>
        </p:spPr>
        <p:txBody>
          <a:bodyPr lIns="0" rIns="0" tIns="531360" bIns="0" anchor="t">
            <a:noAutofit/>
          </a:bodyPr>
          <a:p>
            <a:pPr marL="4644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100" spc="154" strike="noStrike">
                <a:solidFill>
                  <a:srgbClr val="000000"/>
                </a:solidFill>
                <a:latin typeface="Times New Roman"/>
              </a:rPr>
              <a:t>Hyperbolas</a:t>
            </a:r>
            <a:r>
              <a:rPr b="1" lang="en-IN" sz="5100" spc="-8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5100" spc="228" strike="noStrike">
                <a:solidFill>
                  <a:srgbClr val="000000"/>
                </a:solidFill>
                <a:latin typeface="Times New Roman"/>
              </a:rPr>
              <a:t>in</a:t>
            </a:r>
            <a:r>
              <a:rPr b="1" lang="en-IN" sz="5100" spc="-8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5100" spc="83" strike="noStrike">
                <a:solidFill>
                  <a:srgbClr val="000000"/>
                </a:solidFill>
                <a:latin typeface="Times New Roman"/>
              </a:rPr>
              <a:t>Nature</a:t>
            </a:r>
            <a:endParaRPr b="0" lang="en-IN" sz="5100" spc="-1" strike="noStrike">
              <a:latin typeface="Calibri"/>
            </a:endParaRPr>
          </a:p>
        </p:txBody>
      </p:sp>
      <p:pic>
        <p:nvPicPr>
          <p:cNvPr id="148" name="object 6" descr=""/>
          <p:cNvPicPr/>
          <p:nvPr/>
        </p:nvPicPr>
        <p:blipFill>
          <a:blip r:embed="rId2"/>
          <a:stretch/>
        </p:blipFill>
        <p:spPr>
          <a:xfrm>
            <a:off x="3926880" y="3315600"/>
            <a:ext cx="2628000" cy="309960"/>
          </a:xfrm>
          <a:prstGeom prst="rect">
            <a:avLst/>
          </a:prstGeom>
          <a:ln w="0">
            <a:noFill/>
          </a:ln>
        </p:spPr>
      </p:pic>
      <p:pic>
        <p:nvPicPr>
          <p:cNvPr id="149" name="object 7" descr=""/>
          <p:cNvPicPr/>
          <p:nvPr/>
        </p:nvPicPr>
        <p:blipFill>
          <a:blip r:embed="rId3"/>
          <a:stretch/>
        </p:blipFill>
        <p:spPr>
          <a:xfrm>
            <a:off x="1477080" y="5549040"/>
            <a:ext cx="1016640" cy="215640"/>
          </a:xfrm>
          <a:prstGeom prst="rect">
            <a:avLst/>
          </a:prstGeom>
          <a:ln w="0">
            <a:noFill/>
          </a:ln>
        </p:spPr>
      </p:pic>
      <p:pic>
        <p:nvPicPr>
          <p:cNvPr id="150" name="object 8" descr=""/>
          <p:cNvPicPr/>
          <p:nvPr/>
        </p:nvPicPr>
        <p:blipFill>
          <a:blip r:embed="rId4"/>
          <a:stretch/>
        </p:blipFill>
        <p:spPr>
          <a:xfrm>
            <a:off x="4380480" y="5517360"/>
            <a:ext cx="2422080" cy="308520"/>
          </a:xfrm>
          <a:prstGeom prst="rect">
            <a:avLst/>
          </a:prstGeom>
          <a:ln w="0">
            <a:noFill/>
          </a:ln>
        </p:spPr>
      </p:pic>
      <p:sp>
        <p:nvSpPr>
          <p:cNvPr id="151" name="object 9"/>
          <p:cNvSpPr/>
          <p:nvPr/>
        </p:nvSpPr>
        <p:spPr>
          <a:xfrm>
            <a:off x="1433160" y="3175200"/>
            <a:ext cx="6171840" cy="426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>
              <a:lnSpc>
                <a:spcPct val="118000"/>
              </a:lnSpc>
              <a:spcBef>
                <a:spcPts val="74"/>
              </a:spcBef>
              <a:buNone/>
              <a:tabLst>
                <a:tab algn="l" pos="5118120"/>
              </a:tabLst>
            </a:pPr>
            <a:r>
              <a:rPr b="0" lang="en-IN" sz="2450" spc="-1" strike="noStrike">
                <a:latin typeface="Verdana"/>
              </a:rPr>
              <a:t>Nature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full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30" strike="noStrike">
                <a:latin typeface="Verdana"/>
              </a:rPr>
              <a:t>!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From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orbits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celestial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bodies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shapes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certain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plants,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hyperbolas </a:t>
            </a:r>
            <a:r>
              <a:rPr b="0" lang="en-IN" sz="2450" spc="-1" strike="noStrike">
                <a:latin typeface="Verdana"/>
              </a:rPr>
              <a:t>appear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unexpected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places.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69" strike="noStrike">
                <a:latin typeface="Verdana"/>
              </a:rPr>
              <a:t>connection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between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143720">
              <a:lnSpc>
                <a:spcPct val="100000"/>
              </a:lnSpc>
              <a:spcBef>
                <a:spcPts val="510"/>
              </a:spcBef>
              <a:buNone/>
              <a:tabLst>
                <a:tab algn="l" pos="5435640"/>
              </a:tabLst>
            </a:pPr>
            <a:r>
              <a:rPr b="0" lang="en-IN" sz="2450" spc="-60" strike="noStrike">
                <a:latin typeface="Verdana"/>
              </a:rPr>
              <a:t>reveals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  <a:tabLst>
                <a:tab algn="l" pos="5435640"/>
              </a:tabLst>
            </a:pPr>
            <a:r>
              <a:rPr b="0" lang="en-IN" sz="2450" spc="-1" strike="noStrike">
                <a:latin typeface="Verdana"/>
              </a:rPr>
              <a:t>hyperbolic</a:t>
            </a:r>
            <a:r>
              <a:rPr b="0" lang="en-IN" sz="2450" spc="148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shapes.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53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4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404360" y="1419840"/>
            <a:ext cx="15491520" cy="2241720"/>
          </a:xfrm>
          <a:prstGeom prst="rect">
            <a:avLst/>
          </a:prstGeom>
          <a:noFill/>
          <a:ln w="0">
            <a:noFill/>
          </a:ln>
        </p:spPr>
        <p:txBody>
          <a:bodyPr lIns="0" rIns="0" tIns="522000" bIns="0" anchor="t">
            <a:noAutofit/>
          </a:bodyPr>
          <a:p>
            <a:pPr marL="4644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200" spc="128" strike="noStrike">
                <a:solidFill>
                  <a:srgbClr val="000000"/>
                </a:solidFill>
                <a:latin typeface="Times New Roman"/>
              </a:rPr>
              <a:t>Exploring</a:t>
            </a:r>
            <a:r>
              <a:rPr b="1" lang="en-IN" sz="4200" spc="-10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200" spc="168" strike="noStrike">
                <a:solidFill>
                  <a:srgbClr val="000000"/>
                </a:solidFill>
                <a:latin typeface="Times New Roman"/>
              </a:rPr>
              <a:t>the</a:t>
            </a:r>
            <a:r>
              <a:rPr b="1" lang="en-IN" sz="4200" spc="-22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200" spc="134" strike="noStrike">
                <a:solidFill>
                  <a:srgbClr val="000000"/>
                </a:solidFill>
                <a:latin typeface="Times New Roman"/>
              </a:rPr>
              <a:t>Asymptotes</a:t>
            </a:r>
            <a:endParaRPr b="0" lang="en-IN" sz="4200" spc="-1" strike="noStrike">
              <a:latin typeface="Calibri"/>
            </a:endParaRPr>
          </a:p>
        </p:txBody>
      </p:sp>
      <p:pic>
        <p:nvPicPr>
          <p:cNvPr id="156" name="object 6" descr=""/>
          <p:cNvPicPr/>
          <p:nvPr/>
        </p:nvPicPr>
        <p:blipFill>
          <a:blip r:embed="rId2"/>
          <a:stretch/>
        </p:blipFill>
        <p:spPr>
          <a:xfrm>
            <a:off x="5542560" y="3317040"/>
            <a:ext cx="1468440" cy="307080"/>
          </a:xfrm>
          <a:prstGeom prst="rect">
            <a:avLst/>
          </a:prstGeom>
          <a:ln w="0">
            <a:noFill/>
          </a:ln>
        </p:spPr>
      </p:pic>
      <p:pic>
        <p:nvPicPr>
          <p:cNvPr id="157" name="object 7" descr=""/>
          <p:cNvPicPr/>
          <p:nvPr/>
        </p:nvPicPr>
        <p:blipFill>
          <a:blip r:embed="rId3"/>
          <a:stretch/>
        </p:blipFill>
        <p:spPr>
          <a:xfrm>
            <a:off x="5227920" y="4193280"/>
            <a:ext cx="1345320" cy="247320"/>
          </a:xfrm>
          <a:prstGeom prst="rect">
            <a:avLst/>
          </a:prstGeom>
          <a:ln w="0">
            <a:noFill/>
          </a:ln>
        </p:spPr>
      </p:pic>
      <p:sp>
        <p:nvSpPr>
          <p:cNvPr id="158" name="object 8"/>
          <p:cNvSpPr/>
          <p:nvPr/>
        </p:nvSpPr>
        <p:spPr>
          <a:xfrm>
            <a:off x="1433160" y="3175200"/>
            <a:ext cx="54046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</a:pPr>
            <a:r>
              <a:rPr b="0" lang="en-IN" sz="2450" spc="-1" strike="noStrike">
                <a:latin typeface="Verdana"/>
              </a:rPr>
              <a:t>Asymptotes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lines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that </a:t>
            </a:r>
            <a:r>
              <a:rPr b="0" lang="en-IN" sz="2450" spc="-1" strike="noStrike">
                <a:latin typeface="Verdana"/>
              </a:rPr>
              <a:t>hyperbola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but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never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touch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14" strike="noStrike">
                <a:latin typeface="Verdana"/>
              </a:rPr>
              <a:t>it.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They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9" name="object 9"/>
          <p:cNvSpPr/>
          <p:nvPr/>
        </p:nvSpPr>
        <p:spPr>
          <a:xfrm>
            <a:off x="7097400" y="3236400"/>
            <a:ext cx="55512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60" name="object 10"/>
          <p:cNvSpPr/>
          <p:nvPr/>
        </p:nvSpPr>
        <p:spPr>
          <a:xfrm>
            <a:off x="1433160" y="4042080"/>
            <a:ext cx="6309000" cy="221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9080" bIns="0" anchor="t">
            <a:spAutoFit/>
          </a:bodyPr>
          <a:p>
            <a:pPr marL="12600">
              <a:lnSpc>
                <a:spcPct val="118000"/>
              </a:lnSpc>
              <a:spcBef>
                <a:spcPts val="150"/>
              </a:spcBef>
              <a:buNone/>
              <a:tabLst>
                <a:tab algn="l" pos="5221440"/>
              </a:tabLst>
            </a:pPr>
            <a:r>
              <a:rPr b="0" lang="en-IN" sz="2450" spc="-1" strike="noStrike">
                <a:latin typeface="Verdana"/>
              </a:rPr>
              <a:t>provide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insight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curve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at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extreme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values.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Understanding </a:t>
            </a:r>
            <a:r>
              <a:rPr b="0" lang="en-IN" sz="2450" spc="-1" strike="noStrike">
                <a:latin typeface="Verdana"/>
              </a:rPr>
              <a:t>asymptotes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enhances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52" strike="noStrike">
                <a:latin typeface="Verdana"/>
              </a:rPr>
              <a:t>comprehension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hyperbolas </a:t>
            </a:r>
            <a:r>
              <a:rPr b="0" lang="en-IN" sz="2450" spc="-1" strike="noStrike">
                <a:latin typeface="Verdana"/>
              </a:rPr>
              <a:t>behave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different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contexts.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62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3" name="object 4" descr=""/>
            <p:cNvPicPr/>
            <p:nvPr/>
          </p:nvPicPr>
          <p:blipFill>
            <a:blip r:embed="rId1"/>
            <a:stretch/>
          </p:blipFill>
          <p:spPr>
            <a:xfrm>
              <a:off x="7773480" y="5121720"/>
              <a:ext cx="1007280" cy="30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5" descr=""/>
            <p:cNvPicPr/>
            <p:nvPr/>
          </p:nvPicPr>
          <p:blipFill>
            <a:blip r:embed="rId2"/>
            <a:stretch/>
          </p:blipFill>
          <p:spPr>
            <a:xfrm>
              <a:off x="10343520" y="5121720"/>
              <a:ext cx="1038600" cy="30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6" descr=""/>
            <p:cNvPicPr/>
            <p:nvPr/>
          </p:nvPicPr>
          <p:blipFill>
            <a:blip r:embed="rId3"/>
            <a:stretch/>
          </p:blipFill>
          <p:spPr>
            <a:xfrm>
              <a:off x="12159360" y="5121720"/>
              <a:ext cx="1731240" cy="30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6" name="object 7" descr=""/>
            <p:cNvPicPr/>
            <p:nvPr/>
          </p:nvPicPr>
          <p:blipFill>
            <a:blip r:embed="rId4"/>
            <a:stretch/>
          </p:blipFill>
          <p:spPr>
            <a:xfrm>
              <a:off x="5865840" y="5883840"/>
              <a:ext cx="1426320" cy="30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7" name="PlaceHolder 1"/>
          <p:cNvSpPr>
            <a:spLocks noGrp="1"/>
          </p:cNvSpPr>
          <p:nvPr>
            <p:ph/>
          </p:nvPr>
        </p:nvSpPr>
        <p:spPr>
          <a:xfrm>
            <a:off x="3854520" y="2378160"/>
            <a:ext cx="10591560" cy="589644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2975040" indent="-2962800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1" lang="en-IN" sz="6850" spc="262" strike="noStrike">
                <a:solidFill>
                  <a:srgbClr val="000000"/>
                </a:solidFill>
                <a:latin typeface="Times New Roman"/>
              </a:rPr>
              <a:t>Conclusion:</a:t>
            </a:r>
            <a:r>
              <a:rPr b="1" lang="en-IN" sz="6850" spc="-26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6850" spc="233" strike="noStrike">
                <a:solidFill>
                  <a:srgbClr val="000000"/>
                </a:solidFill>
                <a:latin typeface="Times New Roman"/>
              </a:rPr>
              <a:t>The</a:t>
            </a:r>
            <a:r>
              <a:rPr b="1" lang="en-IN" sz="6850" spc="-97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6850" spc="194" strike="noStrike">
                <a:solidFill>
                  <a:srgbClr val="000000"/>
                </a:solidFill>
                <a:latin typeface="Times New Roman"/>
              </a:rPr>
              <a:t>Beauty</a:t>
            </a:r>
            <a:r>
              <a:rPr b="1" lang="en-IN" sz="6850" spc="-29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6850" spc="259" strike="noStrike">
                <a:solidFill>
                  <a:srgbClr val="000000"/>
                </a:solidFill>
                <a:latin typeface="Times New Roman"/>
              </a:rPr>
              <a:t>of </a:t>
            </a:r>
            <a:r>
              <a:rPr b="1" lang="en-IN" sz="6850" spc="214" strike="noStrike">
                <a:solidFill>
                  <a:srgbClr val="000000"/>
                </a:solidFill>
                <a:latin typeface="Times New Roman"/>
              </a:rPr>
              <a:t>Hyperbolas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168" name="object 9"/>
          <p:cNvSpPr/>
          <p:nvPr/>
        </p:nvSpPr>
        <p:spPr>
          <a:xfrm>
            <a:off x="4291920" y="4660200"/>
            <a:ext cx="9694080" cy="11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19692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conclusion,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hyperbolas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more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than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just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mathematical </a:t>
            </a:r>
            <a:r>
              <a:rPr b="0" lang="en-IN" sz="2450" spc="-32" strike="noStrike">
                <a:latin typeface="Verdana"/>
              </a:rPr>
              <a:t>constructs;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between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 </a:t>
            </a:r>
            <a:r>
              <a:rPr b="0" lang="en-IN" sz="2450" spc="-12" strike="noStrike">
                <a:latin typeface="Verdana"/>
              </a:rPr>
              <a:t>Their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properties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presence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ﬁelds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remind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69" name="object 10"/>
          <p:cNvSpPr/>
          <p:nvPr/>
        </p:nvSpPr>
        <p:spPr>
          <a:xfrm>
            <a:off x="4393440" y="5803200"/>
            <a:ext cx="138852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70" name="object 11"/>
          <p:cNvSpPr/>
          <p:nvPr/>
        </p:nvSpPr>
        <p:spPr>
          <a:xfrm>
            <a:off x="5778720" y="5803200"/>
            <a:ext cx="810612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158364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mathematics.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continue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appreciate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extraordinary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curves!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2024-12-18T06:28:15Z</dcterms:created>
  <dc:creator/>
  <dc:description/>
  <dc:language>en-IN</dc:language>
  <cp:lastModifiedBy/>
  <dcterms:modified xsi:type="dcterms:W3CDTF">2025-02-17T13:12:35Z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