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772400" cy="9944100"/>
  <p:notesSz cx="7772400" cy="994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6738" y="3082671"/>
            <a:ext cx="6536372" cy="20882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53477" y="5568696"/>
            <a:ext cx="5382895" cy="248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4492" y="2287143"/>
            <a:ext cx="3345084" cy="6563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60272" y="2287143"/>
            <a:ext cx="3345084" cy="6563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9824" y="2203001"/>
            <a:ext cx="5662295" cy="5321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4492" y="2287143"/>
            <a:ext cx="6920865" cy="6563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14549" y="9248013"/>
            <a:ext cx="2460752" cy="497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4492" y="9248013"/>
            <a:ext cx="1768665" cy="497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36692" y="9248013"/>
            <a:ext cx="1768665" cy="497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6" Type="http://schemas.openxmlformats.org/officeDocument/2006/relationships/image" Target="../media/image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69739" y="602277"/>
            <a:ext cx="6900545" cy="91630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150" spc="-250" b="1">
                <a:latin typeface="Trebuchet MS"/>
                <a:cs typeface="Trebuchet MS"/>
              </a:rPr>
              <a:t>Nafte:</a:t>
            </a:r>
            <a:r>
              <a:rPr dirty="0" sz="2150" spc="225" b="1">
                <a:latin typeface="Trebuchet MS"/>
                <a:cs typeface="Trebuchet MS"/>
              </a:rPr>
              <a:t> </a:t>
            </a:r>
            <a:r>
              <a:rPr dirty="0" sz="2150" b="1">
                <a:latin typeface="Trebuchet MS"/>
                <a:cs typeface="Trebuchet MS"/>
              </a:rPr>
              <a:t>________________________</a:t>
            </a:r>
            <a:r>
              <a:rPr dirty="0" sz="2150" spc="245" b="1">
                <a:latin typeface="Trebuchet MS"/>
                <a:cs typeface="Trebuchet MS"/>
              </a:rPr>
              <a:t> </a:t>
            </a:r>
            <a:r>
              <a:rPr dirty="0" sz="2150" spc="-165" b="1">
                <a:latin typeface="Trebuchet MS"/>
                <a:cs typeface="Trebuchet MS"/>
              </a:rPr>
              <a:t>Per</a:t>
            </a:r>
            <a:r>
              <a:rPr dirty="0" sz="2150" spc="275" b="1">
                <a:latin typeface="Trebuchet MS"/>
                <a:cs typeface="Trebuchet MS"/>
              </a:rPr>
              <a:t> </a:t>
            </a:r>
            <a:r>
              <a:rPr dirty="0" sz="2150" spc="-10" b="1">
                <a:latin typeface="Trebuchet MS"/>
                <a:cs typeface="Trebuchet MS"/>
              </a:rPr>
              <a:t>__________</a:t>
            </a:r>
            <a:endParaRPr sz="21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  <a:tabLst>
                <a:tab pos="3629660" algn="l"/>
                <a:tab pos="4727575" algn="l"/>
              </a:tabLst>
            </a:pPr>
            <a:r>
              <a:rPr dirty="0" sz="2150" spc="-285" b="1">
                <a:latin typeface="Trebuchet MS"/>
                <a:cs typeface="Trebuchet MS"/>
              </a:rPr>
              <a:t>Teacher:</a:t>
            </a:r>
            <a:r>
              <a:rPr dirty="0" sz="2150" spc="15" b="1">
                <a:latin typeface="Trebuchet MS"/>
                <a:cs typeface="Trebuchet MS"/>
              </a:rPr>
              <a:t> </a:t>
            </a:r>
            <a:r>
              <a:rPr dirty="0" sz="2150" spc="-10" b="1">
                <a:latin typeface="Trebuchet MS"/>
                <a:cs typeface="Trebuchet MS"/>
              </a:rPr>
              <a:t>_______________</a:t>
            </a:r>
            <a:r>
              <a:rPr dirty="0" sz="2150" b="1">
                <a:latin typeface="Trebuchet MS"/>
                <a:cs typeface="Trebuchet MS"/>
              </a:rPr>
              <a:t>	</a:t>
            </a:r>
            <a:r>
              <a:rPr dirty="0" sz="2150" spc="-365" b="1">
                <a:latin typeface="Trebuchet MS"/>
                <a:cs typeface="Trebuchet MS"/>
              </a:rPr>
              <a:t>Due</a:t>
            </a:r>
            <a:r>
              <a:rPr dirty="0" sz="2150" b="1">
                <a:latin typeface="Trebuchet MS"/>
                <a:cs typeface="Trebuchet MS"/>
              </a:rPr>
              <a:t> </a:t>
            </a:r>
            <a:r>
              <a:rPr dirty="0" sz="2150" spc="-325" b="1">
                <a:latin typeface="Trebuchet MS"/>
                <a:cs typeface="Trebuchet MS"/>
              </a:rPr>
              <a:t>Date:</a:t>
            </a:r>
            <a:r>
              <a:rPr dirty="0" sz="2150" b="1">
                <a:latin typeface="Trebuchet MS"/>
                <a:cs typeface="Trebuchet MS"/>
              </a:rPr>
              <a:t>	</a:t>
            </a:r>
            <a:r>
              <a:rPr dirty="0" sz="2150" spc="-10" b="1">
                <a:latin typeface="Trebuchet MS"/>
                <a:cs typeface="Trebuchet MS"/>
              </a:rPr>
              <a:t>_____________</a:t>
            </a:r>
            <a:endParaRPr sz="215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pc="-235"/>
              <a:t>Unit</a:t>
            </a:r>
            <a:r>
              <a:rPr dirty="0" spc="-20"/>
              <a:t> </a:t>
            </a:r>
            <a:r>
              <a:rPr dirty="0" spc="135"/>
              <a:t>6–</a:t>
            </a:r>
            <a:r>
              <a:rPr dirty="0" spc="-65"/>
              <a:t> </a:t>
            </a:r>
            <a:r>
              <a:rPr dirty="0" spc="-125"/>
              <a:t>Multiple</a:t>
            </a:r>
            <a:r>
              <a:rPr dirty="0" spc="-65"/>
              <a:t> </a:t>
            </a:r>
            <a:r>
              <a:rPr dirty="0" spc="-290"/>
              <a:t>Representations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2353669" y="3010959"/>
            <a:ext cx="2835910" cy="5321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3300" spc="-370" b="1">
                <a:latin typeface="Trebuchet MS"/>
                <a:cs typeface="Trebuchet MS"/>
              </a:rPr>
              <a:t>Hoftework</a:t>
            </a:r>
            <a:r>
              <a:rPr dirty="0" sz="3300" spc="5" b="1">
                <a:latin typeface="Trebuchet MS"/>
                <a:cs typeface="Trebuchet MS"/>
              </a:rPr>
              <a:t> </a:t>
            </a:r>
            <a:r>
              <a:rPr dirty="0" sz="3300" spc="-395" b="1">
                <a:latin typeface="Trebuchet MS"/>
                <a:cs typeface="Trebuchet MS"/>
              </a:rPr>
              <a:t>Packet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15498" y="4607087"/>
            <a:ext cx="6663690" cy="987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7620">
              <a:lnSpc>
                <a:spcPct val="116700"/>
              </a:lnSpc>
              <a:spcBef>
                <a:spcPts val="100"/>
              </a:spcBef>
            </a:pPr>
            <a:r>
              <a:rPr dirty="0" sz="1350" spc="-130" b="1">
                <a:latin typeface="Arial"/>
                <a:cs typeface="Arial"/>
              </a:rPr>
              <a:t>During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spc="-105" b="1">
                <a:latin typeface="Arial"/>
                <a:cs typeface="Arial"/>
              </a:rPr>
              <a:t>this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10" b="1">
                <a:latin typeface="Arial"/>
                <a:cs typeface="Arial"/>
              </a:rPr>
              <a:t>unit:</a:t>
            </a:r>
            <a:r>
              <a:rPr dirty="0" sz="1350" spc="5" b="1">
                <a:latin typeface="Arial"/>
                <a:cs typeface="Arial"/>
              </a:rPr>
              <a:t> </a:t>
            </a:r>
            <a:r>
              <a:rPr dirty="0" sz="1350" spc="-125">
                <a:latin typeface="Arial MT"/>
                <a:cs typeface="Arial MT"/>
              </a:rPr>
              <a:t>Students</a:t>
            </a:r>
            <a:r>
              <a:rPr dirty="0" sz="1350" spc="-5">
                <a:latin typeface="Arial MT"/>
                <a:cs typeface="Arial MT"/>
              </a:rPr>
              <a:t> </a:t>
            </a:r>
            <a:r>
              <a:rPr dirty="0" sz="1350" spc="-80">
                <a:latin typeface="Arial MT"/>
                <a:cs typeface="Arial MT"/>
              </a:rPr>
              <a:t>will</a:t>
            </a:r>
            <a:r>
              <a:rPr dirty="0" sz="1350" spc="-30">
                <a:latin typeface="Arial MT"/>
                <a:cs typeface="Arial MT"/>
              </a:rPr>
              <a:t> </a:t>
            </a:r>
            <a:r>
              <a:rPr dirty="0" sz="1350" spc="-114">
                <a:latin typeface="Arial MT"/>
                <a:cs typeface="Arial MT"/>
              </a:rPr>
              <a:t>apply</a:t>
            </a:r>
            <a:r>
              <a:rPr dirty="0" sz="1350" spc="-30">
                <a:latin typeface="Arial MT"/>
                <a:cs typeface="Arial MT"/>
              </a:rPr>
              <a:t> </a:t>
            </a:r>
            <a:r>
              <a:rPr dirty="0" sz="1350" spc="-90">
                <a:latin typeface="Arial MT"/>
                <a:cs typeface="Arial MT"/>
              </a:rPr>
              <a:t>their</a:t>
            </a:r>
            <a:r>
              <a:rPr dirty="0" sz="1350" spc="-30">
                <a:latin typeface="Arial MT"/>
                <a:cs typeface="Arial MT"/>
              </a:rPr>
              <a:t> </a:t>
            </a:r>
            <a:r>
              <a:rPr dirty="0" sz="1350" spc="-125">
                <a:latin typeface="Arial MT"/>
                <a:cs typeface="Arial MT"/>
              </a:rPr>
              <a:t>knowledge</a:t>
            </a:r>
            <a:r>
              <a:rPr dirty="0" sz="1350" spc="-25">
                <a:latin typeface="Arial MT"/>
                <a:cs typeface="Arial MT"/>
              </a:rPr>
              <a:t> </a:t>
            </a:r>
            <a:r>
              <a:rPr dirty="0" sz="1350" spc="-100">
                <a:latin typeface="Arial MT"/>
                <a:cs typeface="Arial MT"/>
              </a:rPr>
              <a:t>of</a:t>
            </a:r>
            <a:r>
              <a:rPr dirty="0" sz="1350" spc="-40">
                <a:latin typeface="Arial MT"/>
                <a:cs typeface="Arial MT"/>
              </a:rPr>
              <a:t> </a:t>
            </a:r>
            <a:r>
              <a:rPr dirty="0" sz="1350" spc="-114">
                <a:latin typeface="Arial MT"/>
                <a:cs typeface="Arial MT"/>
              </a:rPr>
              <a:t>graphing</a:t>
            </a:r>
            <a:r>
              <a:rPr dirty="0" sz="1350" spc="-30">
                <a:latin typeface="Arial MT"/>
                <a:cs typeface="Arial MT"/>
              </a:rPr>
              <a:t> </a:t>
            </a:r>
            <a:r>
              <a:rPr dirty="0" sz="1350" spc="-110">
                <a:latin typeface="Arial MT"/>
                <a:cs typeface="Arial MT"/>
              </a:rPr>
              <a:t>to</a:t>
            </a:r>
            <a:r>
              <a:rPr dirty="0" sz="1350" spc="-20">
                <a:latin typeface="Arial MT"/>
                <a:cs typeface="Arial MT"/>
              </a:rPr>
              <a:t> </a:t>
            </a:r>
            <a:r>
              <a:rPr dirty="0" sz="1350" spc="-100">
                <a:latin typeface="Arial MT"/>
                <a:cs typeface="Arial MT"/>
              </a:rPr>
              <a:t>linear</a:t>
            </a:r>
            <a:r>
              <a:rPr dirty="0" sz="1350" spc="-35">
                <a:latin typeface="Arial MT"/>
                <a:cs typeface="Arial MT"/>
              </a:rPr>
              <a:t> </a:t>
            </a:r>
            <a:r>
              <a:rPr dirty="0" sz="1350" spc="-105">
                <a:latin typeface="Arial MT"/>
                <a:cs typeface="Arial MT"/>
              </a:rPr>
              <a:t>relationships.</a:t>
            </a:r>
            <a:r>
              <a:rPr dirty="0" sz="1350" spc="-40">
                <a:latin typeface="Arial MT"/>
                <a:cs typeface="Arial MT"/>
              </a:rPr>
              <a:t> </a:t>
            </a:r>
            <a:r>
              <a:rPr dirty="0" sz="1350" spc="-114">
                <a:latin typeface="Arial MT"/>
                <a:cs typeface="Arial MT"/>
              </a:rPr>
              <a:t>Students</a:t>
            </a:r>
            <a:r>
              <a:rPr dirty="0" sz="1350" spc="-35">
                <a:latin typeface="Arial MT"/>
                <a:cs typeface="Arial MT"/>
              </a:rPr>
              <a:t> </a:t>
            </a:r>
            <a:r>
              <a:rPr dirty="0" sz="1350" spc="-20">
                <a:latin typeface="Arial MT"/>
                <a:cs typeface="Arial MT"/>
              </a:rPr>
              <a:t>will </a:t>
            </a:r>
            <a:r>
              <a:rPr dirty="0" sz="1350" spc="-110">
                <a:latin typeface="Arial MT"/>
                <a:cs typeface="Arial MT"/>
              </a:rPr>
              <a:t>learn</a:t>
            </a:r>
            <a:r>
              <a:rPr dirty="0" sz="1350" spc="-20">
                <a:latin typeface="Arial MT"/>
                <a:cs typeface="Arial MT"/>
              </a:rPr>
              <a:t> </a:t>
            </a:r>
            <a:r>
              <a:rPr dirty="0" sz="1350" spc="-90">
                <a:latin typeface="Arial MT"/>
                <a:cs typeface="Arial MT"/>
              </a:rPr>
              <a:t>to</a:t>
            </a:r>
            <a:r>
              <a:rPr dirty="0" sz="1350" spc="-40">
                <a:latin typeface="Arial MT"/>
                <a:cs typeface="Arial MT"/>
              </a:rPr>
              <a:t> </a:t>
            </a:r>
            <a:r>
              <a:rPr dirty="0" sz="1350" spc="-114">
                <a:latin typeface="Arial MT"/>
                <a:cs typeface="Arial MT"/>
              </a:rPr>
              <a:t>recognize</a:t>
            </a:r>
            <a:r>
              <a:rPr dirty="0" sz="1350" spc="-15">
                <a:latin typeface="Arial MT"/>
                <a:cs typeface="Arial MT"/>
              </a:rPr>
              <a:t> </a:t>
            </a:r>
            <a:r>
              <a:rPr dirty="0" sz="1350" spc="-110">
                <a:latin typeface="Arial MT"/>
                <a:cs typeface="Arial MT"/>
              </a:rPr>
              <a:t>the</a:t>
            </a:r>
            <a:r>
              <a:rPr dirty="0" sz="1350" spc="-45">
                <a:latin typeface="Arial MT"/>
                <a:cs typeface="Arial MT"/>
              </a:rPr>
              <a:t> </a:t>
            </a:r>
            <a:r>
              <a:rPr dirty="0" sz="1350" spc="-105">
                <a:latin typeface="Arial MT"/>
                <a:cs typeface="Arial MT"/>
              </a:rPr>
              <a:t>characteristics</a:t>
            </a:r>
            <a:r>
              <a:rPr dirty="0" sz="1350" spc="-25">
                <a:latin typeface="Arial MT"/>
                <a:cs typeface="Arial MT"/>
              </a:rPr>
              <a:t> </a:t>
            </a:r>
            <a:r>
              <a:rPr dirty="0" sz="1350" spc="-110">
                <a:latin typeface="Arial MT"/>
                <a:cs typeface="Arial MT"/>
              </a:rPr>
              <a:t>of</a:t>
            </a:r>
            <a:r>
              <a:rPr dirty="0" sz="1350" spc="-15">
                <a:latin typeface="Arial MT"/>
                <a:cs typeface="Arial MT"/>
              </a:rPr>
              <a:t> </a:t>
            </a:r>
            <a:r>
              <a:rPr dirty="0" sz="1350" spc="-114">
                <a:latin typeface="Arial MT"/>
                <a:cs typeface="Arial MT"/>
              </a:rPr>
              <a:t>the</a:t>
            </a:r>
            <a:r>
              <a:rPr dirty="0" sz="1350" spc="-25">
                <a:latin typeface="Arial MT"/>
                <a:cs typeface="Arial MT"/>
              </a:rPr>
              <a:t> </a:t>
            </a:r>
            <a:r>
              <a:rPr dirty="0" sz="1350" spc="-105">
                <a:latin typeface="Arial MT"/>
                <a:cs typeface="Arial MT"/>
              </a:rPr>
              <a:t>additive</a:t>
            </a:r>
            <a:r>
              <a:rPr dirty="0" sz="1350" spc="-40">
                <a:latin typeface="Arial MT"/>
                <a:cs typeface="Arial MT"/>
              </a:rPr>
              <a:t> </a:t>
            </a:r>
            <a:r>
              <a:rPr dirty="0" sz="1350" spc="-114">
                <a:latin typeface="Arial MT"/>
                <a:cs typeface="Arial MT"/>
              </a:rPr>
              <a:t>(</a:t>
            </a:r>
            <a:r>
              <a:rPr dirty="0" sz="1350" spc="-114" i="1">
                <a:latin typeface="Arial"/>
                <a:cs typeface="Arial"/>
              </a:rPr>
              <a:t>y=x+b)</a:t>
            </a:r>
            <a:r>
              <a:rPr dirty="0" sz="1350" spc="-5" i="1">
                <a:latin typeface="Arial"/>
                <a:cs typeface="Arial"/>
              </a:rPr>
              <a:t> </a:t>
            </a:r>
            <a:r>
              <a:rPr dirty="0" sz="1350" spc="-114" i="1">
                <a:latin typeface="Arial"/>
                <a:cs typeface="Arial"/>
              </a:rPr>
              <a:t>or</a:t>
            </a:r>
            <a:r>
              <a:rPr dirty="0" sz="1350" spc="-25" i="1">
                <a:latin typeface="Arial"/>
                <a:cs typeface="Arial"/>
              </a:rPr>
              <a:t> </a:t>
            </a:r>
            <a:r>
              <a:rPr dirty="0" sz="1350" spc="-100" i="1">
                <a:latin typeface="Arial"/>
                <a:cs typeface="Arial"/>
              </a:rPr>
              <a:t>multiplicative</a:t>
            </a:r>
            <a:r>
              <a:rPr dirty="0" sz="1350" spc="-45" i="1">
                <a:latin typeface="Arial"/>
                <a:cs typeface="Arial"/>
              </a:rPr>
              <a:t> </a:t>
            </a:r>
            <a:r>
              <a:rPr dirty="0" sz="1350" spc="-110" i="1">
                <a:latin typeface="Arial"/>
                <a:cs typeface="Arial"/>
              </a:rPr>
              <a:t>(y=kx)</a:t>
            </a:r>
            <a:r>
              <a:rPr dirty="0" sz="1350" spc="-25" i="1">
                <a:latin typeface="Arial"/>
                <a:cs typeface="Arial"/>
              </a:rPr>
              <a:t> </a:t>
            </a:r>
            <a:r>
              <a:rPr dirty="0" sz="1350" spc="-105" i="1">
                <a:latin typeface="Arial"/>
                <a:cs typeface="Arial"/>
              </a:rPr>
              <a:t>relationship</a:t>
            </a:r>
            <a:r>
              <a:rPr dirty="0" sz="1350" spc="-45" i="1">
                <a:latin typeface="Arial"/>
                <a:cs typeface="Arial"/>
              </a:rPr>
              <a:t> </a:t>
            </a:r>
            <a:r>
              <a:rPr dirty="0" sz="1350" spc="-114" i="1">
                <a:latin typeface="Arial"/>
                <a:cs typeface="Arial"/>
              </a:rPr>
              <a:t>from</a:t>
            </a:r>
            <a:r>
              <a:rPr dirty="0" sz="1350" spc="-20" i="1">
                <a:latin typeface="Arial"/>
                <a:cs typeface="Arial"/>
              </a:rPr>
              <a:t> </a:t>
            </a:r>
            <a:r>
              <a:rPr dirty="0" sz="1350" spc="-50" i="1">
                <a:latin typeface="Arial"/>
                <a:cs typeface="Arial"/>
              </a:rPr>
              <a:t>a </a:t>
            </a:r>
            <a:r>
              <a:rPr dirty="0" sz="1350" spc="-100" i="1">
                <a:latin typeface="Arial"/>
                <a:cs typeface="Arial"/>
              </a:rPr>
              <a:t>table,</a:t>
            </a:r>
            <a:r>
              <a:rPr dirty="0" sz="1350" spc="-20" i="1">
                <a:latin typeface="Arial"/>
                <a:cs typeface="Arial"/>
              </a:rPr>
              <a:t> </a:t>
            </a:r>
            <a:r>
              <a:rPr dirty="0" sz="1350" spc="-120" i="1">
                <a:latin typeface="Arial"/>
                <a:cs typeface="Arial"/>
              </a:rPr>
              <a:t>graph,</a:t>
            </a:r>
            <a:r>
              <a:rPr dirty="0" sz="1350" spc="-20" i="1">
                <a:latin typeface="Arial"/>
                <a:cs typeface="Arial"/>
              </a:rPr>
              <a:t> </a:t>
            </a:r>
            <a:r>
              <a:rPr dirty="0" sz="1350" spc="-114" i="1">
                <a:latin typeface="Arial"/>
                <a:cs typeface="Arial"/>
              </a:rPr>
              <a:t>or</a:t>
            </a:r>
            <a:r>
              <a:rPr dirty="0" sz="1350" spc="-15" i="1">
                <a:latin typeface="Arial"/>
                <a:cs typeface="Arial"/>
              </a:rPr>
              <a:t> </a:t>
            </a:r>
            <a:r>
              <a:rPr dirty="0" sz="1350" spc="-114" i="1">
                <a:latin typeface="Arial"/>
                <a:cs typeface="Arial"/>
              </a:rPr>
              <a:t>equation.</a:t>
            </a:r>
            <a:r>
              <a:rPr dirty="0" sz="1350" spc="-45" i="1">
                <a:latin typeface="Arial"/>
                <a:cs typeface="Arial"/>
              </a:rPr>
              <a:t> </a:t>
            </a:r>
            <a:r>
              <a:rPr dirty="0" sz="1350" spc="-114" i="1">
                <a:latin typeface="Arial"/>
                <a:cs typeface="Arial"/>
              </a:rPr>
              <a:t>Students</a:t>
            </a:r>
            <a:r>
              <a:rPr dirty="0" sz="1350" spc="-15" i="1">
                <a:latin typeface="Arial"/>
                <a:cs typeface="Arial"/>
              </a:rPr>
              <a:t> </a:t>
            </a:r>
            <a:r>
              <a:rPr dirty="0" sz="1350" spc="-80" i="1">
                <a:latin typeface="Arial"/>
                <a:cs typeface="Arial"/>
              </a:rPr>
              <a:t>will</a:t>
            </a:r>
            <a:r>
              <a:rPr dirty="0" sz="1350" spc="-30" i="1">
                <a:latin typeface="Arial"/>
                <a:cs typeface="Arial"/>
              </a:rPr>
              <a:t> </a:t>
            </a:r>
            <a:r>
              <a:rPr dirty="0" sz="1350" spc="-114" i="1">
                <a:latin typeface="Arial"/>
                <a:cs typeface="Arial"/>
              </a:rPr>
              <a:t>recognize</a:t>
            </a:r>
            <a:r>
              <a:rPr dirty="0" sz="1350" spc="-55" i="1">
                <a:latin typeface="Arial"/>
                <a:cs typeface="Arial"/>
              </a:rPr>
              <a:t> </a:t>
            </a:r>
            <a:r>
              <a:rPr dirty="0" sz="1350" spc="-120" i="1">
                <a:latin typeface="Arial"/>
                <a:cs typeface="Arial"/>
              </a:rPr>
              <a:t>independent</a:t>
            </a:r>
            <a:r>
              <a:rPr dirty="0" sz="1350" spc="-20" i="1">
                <a:latin typeface="Arial"/>
                <a:cs typeface="Arial"/>
              </a:rPr>
              <a:t> </a:t>
            </a:r>
            <a:r>
              <a:rPr dirty="0" sz="1350" spc="-135" i="1">
                <a:latin typeface="Arial"/>
                <a:cs typeface="Arial"/>
              </a:rPr>
              <a:t>and</a:t>
            </a:r>
            <a:r>
              <a:rPr dirty="0" sz="1350" spc="-30" i="1">
                <a:latin typeface="Arial"/>
                <a:cs typeface="Arial"/>
              </a:rPr>
              <a:t> </a:t>
            </a:r>
            <a:r>
              <a:rPr dirty="0" sz="1350" spc="-125" i="1">
                <a:latin typeface="Arial"/>
                <a:cs typeface="Arial"/>
              </a:rPr>
              <a:t>dependent</a:t>
            </a:r>
            <a:r>
              <a:rPr dirty="0" sz="1350" spc="-15" i="1">
                <a:latin typeface="Arial"/>
                <a:cs typeface="Arial"/>
              </a:rPr>
              <a:t> </a:t>
            </a:r>
            <a:r>
              <a:rPr dirty="0" sz="1350" spc="-105" i="1">
                <a:latin typeface="Arial"/>
                <a:cs typeface="Arial"/>
              </a:rPr>
              <a:t>quantities</a:t>
            </a:r>
            <a:r>
              <a:rPr dirty="0" sz="1350" spc="-40" i="1">
                <a:latin typeface="Arial"/>
                <a:cs typeface="Arial"/>
              </a:rPr>
              <a:t> </a:t>
            </a:r>
            <a:r>
              <a:rPr dirty="0" sz="1350" spc="-114" i="1">
                <a:latin typeface="Arial"/>
                <a:cs typeface="Arial"/>
              </a:rPr>
              <a:t>from</a:t>
            </a:r>
            <a:r>
              <a:rPr dirty="0" sz="1350" spc="-35" i="1">
                <a:latin typeface="Arial"/>
                <a:cs typeface="Arial"/>
              </a:rPr>
              <a:t> </a:t>
            </a:r>
            <a:r>
              <a:rPr dirty="0" sz="1350" spc="-110" i="1">
                <a:latin typeface="Arial"/>
                <a:cs typeface="Arial"/>
              </a:rPr>
              <a:t>tables</a:t>
            </a:r>
            <a:r>
              <a:rPr dirty="0" sz="1350" spc="-15" i="1">
                <a:latin typeface="Arial"/>
                <a:cs typeface="Arial"/>
              </a:rPr>
              <a:t> </a:t>
            </a:r>
            <a:r>
              <a:rPr dirty="0" sz="1350" spc="-25" i="1">
                <a:latin typeface="Arial"/>
                <a:cs typeface="Arial"/>
              </a:rPr>
              <a:t>and </a:t>
            </a:r>
            <a:r>
              <a:rPr dirty="0" sz="1350" spc="-120" i="1">
                <a:latin typeface="Arial"/>
                <a:cs typeface="Arial"/>
              </a:rPr>
              <a:t>graphs.</a:t>
            </a:r>
            <a:r>
              <a:rPr dirty="0" sz="1350" spc="-80" i="1">
                <a:latin typeface="Arial"/>
                <a:cs typeface="Arial"/>
              </a:rPr>
              <a:t> </a:t>
            </a:r>
            <a:r>
              <a:rPr dirty="0" sz="1350" spc="-140" i="1">
                <a:latin typeface="Arial"/>
                <a:cs typeface="Arial"/>
              </a:rPr>
              <a:t>They</a:t>
            </a:r>
            <a:r>
              <a:rPr dirty="0" sz="1350" spc="-20" i="1">
                <a:latin typeface="Arial"/>
                <a:cs typeface="Arial"/>
              </a:rPr>
              <a:t> </a:t>
            </a:r>
            <a:r>
              <a:rPr dirty="0" sz="1350" spc="-80" i="1">
                <a:latin typeface="Arial"/>
                <a:cs typeface="Arial"/>
              </a:rPr>
              <a:t>will</a:t>
            </a:r>
            <a:r>
              <a:rPr dirty="0" sz="1350" spc="-35" i="1">
                <a:latin typeface="Arial"/>
                <a:cs typeface="Arial"/>
              </a:rPr>
              <a:t> </a:t>
            </a:r>
            <a:r>
              <a:rPr dirty="0" sz="1350" spc="-110" i="1">
                <a:latin typeface="Arial"/>
                <a:cs typeface="Arial"/>
              </a:rPr>
              <a:t>also</a:t>
            </a:r>
            <a:r>
              <a:rPr dirty="0" sz="1350" spc="-60" i="1">
                <a:latin typeface="Arial"/>
                <a:cs typeface="Arial"/>
              </a:rPr>
              <a:t> </a:t>
            </a:r>
            <a:r>
              <a:rPr dirty="0" sz="1350" spc="-140" i="1">
                <a:latin typeface="Arial"/>
                <a:cs typeface="Arial"/>
              </a:rPr>
              <a:t>make</a:t>
            </a:r>
            <a:r>
              <a:rPr dirty="0" sz="1350" spc="-55" i="1">
                <a:latin typeface="Arial"/>
                <a:cs typeface="Arial"/>
              </a:rPr>
              <a:t> </a:t>
            </a:r>
            <a:r>
              <a:rPr dirty="0" sz="1350" spc="-120" i="1">
                <a:latin typeface="Arial"/>
                <a:cs typeface="Arial"/>
              </a:rPr>
              <a:t>comparisons</a:t>
            </a:r>
            <a:r>
              <a:rPr dirty="0" sz="1350" spc="-40" i="1">
                <a:latin typeface="Arial"/>
                <a:cs typeface="Arial"/>
              </a:rPr>
              <a:t> </a:t>
            </a:r>
            <a:r>
              <a:rPr dirty="0" sz="1350" spc="-125" i="1">
                <a:latin typeface="Arial"/>
                <a:cs typeface="Arial"/>
              </a:rPr>
              <a:t>between</a:t>
            </a:r>
            <a:r>
              <a:rPr dirty="0" sz="1350" spc="-40" i="1">
                <a:latin typeface="Arial"/>
                <a:cs typeface="Arial"/>
              </a:rPr>
              <a:t> </a:t>
            </a:r>
            <a:r>
              <a:rPr dirty="0" sz="1350" spc="-114" i="1">
                <a:latin typeface="Arial"/>
                <a:cs typeface="Arial"/>
              </a:rPr>
              <a:t>the</a:t>
            </a:r>
            <a:r>
              <a:rPr dirty="0" sz="1350" spc="-35" i="1">
                <a:latin typeface="Arial"/>
                <a:cs typeface="Arial"/>
              </a:rPr>
              <a:t> </a:t>
            </a:r>
            <a:r>
              <a:rPr dirty="0" sz="1350" spc="-120" i="1">
                <a:latin typeface="Arial"/>
                <a:cs typeface="Arial"/>
              </a:rPr>
              <a:t>two</a:t>
            </a:r>
            <a:r>
              <a:rPr dirty="0" sz="1350" spc="-55" i="1">
                <a:latin typeface="Arial"/>
                <a:cs typeface="Arial"/>
              </a:rPr>
              <a:t> </a:t>
            </a:r>
            <a:r>
              <a:rPr dirty="0" sz="1350" spc="-105" i="1">
                <a:latin typeface="Arial"/>
                <a:cs typeface="Arial"/>
              </a:rPr>
              <a:t>relationships</a:t>
            </a:r>
            <a:r>
              <a:rPr dirty="0" sz="1350" spc="-40" i="1">
                <a:latin typeface="Arial"/>
                <a:cs typeface="Arial"/>
              </a:rPr>
              <a:t> </a:t>
            </a:r>
            <a:r>
              <a:rPr dirty="0" sz="1350" spc="-130" i="1">
                <a:latin typeface="Arial"/>
                <a:cs typeface="Arial"/>
              </a:rPr>
              <a:t>and</a:t>
            </a:r>
            <a:r>
              <a:rPr dirty="0" sz="1350" spc="-40" i="1">
                <a:latin typeface="Arial"/>
                <a:cs typeface="Arial"/>
              </a:rPr>
              <a:t> </a:t>
            </a:r>
            <a:r>
              <a:rPr dirty="0" sz="1350" spc="-110" i="1">
                <a:latin typeface="Arial"/>
                <a:cs typeface="Arial"/>
              </a:rPr>
              <a:t>explain</a:t>
            </a:r>
            <a:r>
              <a:rPr dirty="0" sz="1350" spc="-30" i="1">
                <a:latin typeface="Arial"/>
                <a:cs typeface="Arial"/>
              </a:rPr>
              <a:t> </a:t>
            </a:r>
            <a:r>
              <a:rPr dirty="0" sz="1350" spc="-95" i="1">
                <a:latin typeface="Arial"/>
                <a:cs typeface="Arial"/>
              </a:rPr>
              <a:t>their</a:t>
            </a:r>
            <a:r>
              <a:rPr dirty="0" sz="1350" spc="-40" i="1">
                <a:latin typeface="Arial"/>
                <a:cs typeface="Arial"/>
              </a:rPr>
              <a:t> </a:t>
            </a:r>
            <a:r>
              <a:rPr dirty="0" sz="1350" spc="-10" i="1">
                <a:latin typeface="Arial"/>
                <a:cs typeface="Arial"/>
              </a:rPr>
              <a:t>reasoning.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4548" y="6598638"/>
            <a:ext cx="7146066" cy="18783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68651" y="9190735"/>
            <a:ext cx="243522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latin typeface="Arial"/>
                <a:cs typeface="Arial"/>
              </a:rPr>
              <a:t>Course</a:t>
            </a:r>
            <a:r>
              <a:rPr dirty="0" sz="900" spc="-2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1</a:t>
            </a:r>
            <a:r>
              <a:rPr dirty="0" sz="900" spc="-1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•</a:t>
            </a:r>
            <a:r>
              <a:rPr dirty="0" sz="900" spc="-1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Chapter</a:t>
            </a:r>
            <a:r>
              <a:rPr dirty="0" sz="900" spc="-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6</a:t>
            </a:r>
            <a:r>
              <a:rPr dirty="0" sz="900" spc="-20" b="1">
                <a:latin typeface="Arial"/>
                <a:cs typeface="Arial"/>
              </a:rPr>
              <a:t> </a:t>
            </a:r>
            <a:r>
              <a:rPr dirty="0" sz="900">
                <a:latin typeface="Arial MT"/>
                <a:cs typeface="Arial MT"/>
              </a:rPr>
              <a:t>Multiple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Representations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563372"/>
            <a:ext cx="3037840" cy="590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HW</a:t>
            </a:r>
            <a:r>
              <a:rPr dirty="0" sz="1600" spc="-4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#1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Input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and</a:t>
            </a:r>
            <a:r>
              <a:rPr dirty="0" sz="1600" spc="-4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Output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Tables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sz="1100" b="1">
                <a:latin typeface="Times New Roman"/>
                <a:cs typeface="Times New Roman"/>
              </a:rPr>
              <a:t>Complete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each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table.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8800" y="1281430"/>
            <a:ext cx="13081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5" b="1">
                <a:latin typeface="Times New Roman"/>
                <a:cs typeface="Times New Roman"/>
              </a:rPr>
              <a:t>1.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988689" y="1281430"/>
            <a:ext cx="13081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5" b="1">
                <a:latin typeface="Times New Roman"/>
                <a:cs typeface="Times New Roman"/>
              </a:rPr>
              <a:t>2.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8800" y="2244598"/>
            <a:ext cx="13081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5" b="1">
                <a:latin typeface="Times New Roman"/>
                <a:cs typeface="Times New Roman"/>
              </a:rPr>
              <a:t>3.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88689" y="2244598"/>
            <a:ext cx="13081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5" b="1">
                <a:latin typeface="Times New Roman"/>
                <a:cs typeface="Times New Roman"/>
              </a:rPr>
              <a:t>4.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05916" y="3393058"/>
          <a:ext cx="5861685" cy="1204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135"/>
                <a:gridCol w="705485"/>
                <a:gridCol w="704215"/>
                <a:gridCol w="705485"/>
                <a:gridCol w="1359534"/>
                <a:gridCol w="704214"/>
                <a:gridCol w="704850"/>
                <a:gridCol w="704214"/>
              </a:tblGrid>
              <a:tr h="301625">
                <a:tc rowSpan="4">
                  <a:txBody>
                    <a:bodyPr/>
                    <a:lstStyle/>
                    <a:p>
                      <a:pPr marL="15875">
                        <a:lnSpc>
                          <a:spcPts val="1160"/>
                        </a:lnSpc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5.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Input</a:t>
                      </a:r>
                      <a:r>
                        <a:rPr dirty="0" sz="10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000" spc="-25" b="1" i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000" b="1" i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-2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+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Output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 marR="135255">
                        <a:lnSpc>
                          <a:spcPts val="1160"/>
                        </a:lnSpc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6.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Input</a:t>
                      </a:r>
                      <a:r>
                        <a:rPr dirty="0" sz="10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000" spc="-25" b="1" i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000" b="1" i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-2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0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0" b="1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35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Output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</a:tr>
              <a:tr h="2997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03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03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24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58672" y="4926457"/>
          <a:ext cx="5863590" cy="1204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040"/>
                <a:gridCol w="705485"/>
                <a:gridCol w="704215"/>
                <a:gridCol w="705485"/>
                <a:gridCol w="1359535"/>
                <a:gridCol w="704214"/>
                <a:gridCol w="704850"/>
                <a:gridCol w="704214"/>
              </a:tblGrid>
              <a:tr h="301625">
                <a:tc rowSpan="4">
                  <a:txBody>
                    <a:bodyPr/>
                    <a:lstStyle/>
                    <a:p>
                      <a:pPr marL="15875">
                        <a:lnSpc>
                          <a:spcPts val="1160"/>
                        </a:lnSpc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7.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Input</a:t>
                      </a:r>
                      <a:r>
                        <a:rPr dirty="0" sz="10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000" spc="-25" b="1" i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b="1" i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-15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+</a:t>
                      </a:r>
                      <a:r>
                        <a:rPr dirty="0" sz="10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Output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r" marR="62230">
                        <a:lnSpc>
                          <a:spcPts val="1160"/>
                        </a:lnSpc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8.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Input</a:t>
                      </a:r>
                      <a:r>
                        <a:rPr dirty="0" sz="10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000" spc="-25" b="1" i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3</a:t>
                      </a:r>
                      <a:r>
                        <a:rPr dirty="0" sz="1000" b="1" i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-2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0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0" b="1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spc="-10" b="1">
                          <a:latin typeface="Arial"/>
                          <a:cs typeface="Arial"/>
                        </a:rPr>
                        <a:t>Output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99999"/>
                    </a:solidFill>
                  </a:tcPr>
                </a:tc>
              </a:tr>
              <a:tr h="2997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26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32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584708" y="6602730"/>
            <a:ext cx="3276600" cy="6756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100" b="1">
                <a:latin typeface="Times New Roman"/>
                <a:cs typeface="Times New Roman"/>
              </a:rPr>
              <a:t>9.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Friendly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Critters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Pet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Store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keeps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rabbits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each </a:t>
            </a:r>
            <a:r>
              <a:rPr dirty="0" sz="1100">
                <a:latin typeface="Times New Roman"/>
                <a:cs typeface="Times New Roman"/>
              </a:rPr>
              <a:t>cage.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rule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3(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>
                <a:latin typeface="Times New Roman"/>
                <a:cs typeface="Times New Roman"/>
              </a:rPr>
              <a:t>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represents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number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rabbits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that </a:t>
            </a:r>
            <a:r>
              <a:rPr dirty="0" sz="1100" spc="-50" i="1">
                <a:latin typeface="Times New Roman"/>
                <a:cs typeface="Times New Roman"/>
              </a:rPr>
              <a:t>x </a:t>
            </a:r>
            <a:r>
              <a:rPr dirty="0" sz="1100">
                <a:latin typeface="Times New Roman"/>
                <a:cs typeface="Times New Roman"/>
              </a:rPr>
              <a:t>cages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can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hold.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Make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table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values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show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how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many </a:t>
            </a:r>
            <a:r>
              <a:rPr dirty="0" sz="1100">
                <a:latin typeface="Times New Roman"/>
                <a:cs typeface="Times New Roman"/>
              </a:rPr>
              <a:t>cages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 takes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hold 9,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15,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and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18</a:t>
            </a:r>
            <a:r>
              <a:rPr dirty="0" sz="1100" spc="-10">
                <a:latin typeface="Times New Roman"/>
                <a:cs typeface="Times New Roman"/>
              </a:rPr>
              <a:t> rabbits.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65352" y="7432294"/>
            <a:ext cx="792480" cy="271780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68580">
              <a:lnSpc>
                <a:spcPct val="100000"/>
              </a:lnSpc>
              <a:spcBef>
                <a:spcPts val="350"/>
              </a:spcBef>
            </a:pPr>
            <a:r>
              <a:rPr dirty="0" sz="1100" spc="-10">
                <a:latin typeface="Times New Roman"/>
                <a:cs typeface="Times New Roman"/>
              </a:rPr>
              <a:t>Input(x)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29763" y="7432294"/>
            <a:ext cx="876935" cy="271780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67945">
              <a:lnSpc>
                <a:spcPct val="100000"/>
              </a:lnSpc>
              <a:spcBef>
                <a:spcPts val="350"/>
              </a:spcBef>
            </a:pPr>
            <a:r>
              <a:rPr dirty="0" sz="1100">
                <a:latin typeface="Times New Roman"/>
                <a:cs typeface="Times New Roman"/>
              </a:rPr>
              <a:t>Output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(y)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762304" y="7429258"/>
            <a:ext cx="3047365" cy="1108710"/>
          </a:xfrm>
          <a:custGeom>
            <a:avLst/>
            <a:gdLst/>
            <a:ahLst/>
            <a:cxnLst/>
            <a:rect l="l" t="t" r="r" b="b"/>
            <a:pathLst>
              <a:path w="3047365" h="1108709">
                <a:moveTo>
                  <a:pt x="2164283" y="1102106"/>
                </a:moveTo>
                <a:lnTo>
                  <a:pt x="2164283" y="1102106"/>
                </a:lnTo>
                <a:lnTo>
                  <a:pt x="0" y="1102106"/>
                </a:lnTo>
                <a:lnTo>
                  <a:pt x="0" y="1108189"/>
                </a:lnTo>
                <a:lnTo>
                  <a:pt x="2164283" y="1108189"/>
                </a:lnTo>
                <a:lnTo>
                  <a:pt x="2164283" y="1102106"/>
                </a:lnTo>
                <a:close/>
              </a:path>
              <a:path w="3047365" h="1108709">
                <a:moveTo>
                  <a:pt x="2164283" y="821436"/>
                </a:moveTo>
                <a:lnTo>
                  <a:pt x="2164283" y="821436"/>
                </a:lnTo>
                <a:lnTo>
                  <a:pt x="0" y="821436"/>
                </a:lnTo>
                <a:lnTo>
                  <a:pt x="0" y="827468"/>
                </a:lnTo>
                <a:lnTo>
                  <a:pt x="0" y="1102093"/>
                </a:lnTo>
                <a:lnTo>
                  <a:pt x="6096" y="1102093"/>
                </a:lnTo>
                <a:lnTo>
                  <a:pt x="6096" y="827519"/>
                </a:lnTo>
                <a:lnTo>
                  <a:pt x="792429" y="827519"/>
                </a:lnTo>
                <a:lnTo>
                  <a:pt x="792429" y="1102093"/>
                </a:lnTo>
                <a:lnTo>
                  <a:pt x="798525" y="1102093"/>
                </a:lnTo>
                <a:lnTo>
                  <a:pt x="798525" y="827519"/>
                </a:lnTo>
                <a:lnTo>
                  <a:pt x="2164283" y="827519"/>
                </a:lnTo>
                <a:lnTo>
                  <a:pt x="2164283" y="821436"/>
                </a:lnTo>
                <a:close/>
              </a:path>
              <a:path w="3047365" h="1108709">
                <a:moveTo>
                  <a:pt x="2164283" y="541007"/>
                </a:moveTo>
                <a:lnTo>
                  <a:pt x="798525" y="541007"/>
                </a:lnTo>
                <a:lnTo>
                  <a:pt x="798525" y="277368"/>
                </a:lnTo>
                <a:lnTo>
                  <a:pt x="792429" y="277368"/>
                </a:lnTo>
                <a:lnTo>
                  <a:pt x="792429" y="541007"/>
                </a:lnTo>
                <a:lnTo>
                  <a:pt x="6096" y="541007"/>
                </a:lnTo>
                <a:lnTo>
                  <a:pt x="6096" y="277368"/>
                </a:lnTo>
                <a:lnTo>
                  <a:pt x="0" y="277368"/>
                </a:lnTo>
                <a:lnTo>
                  <a:pt x="0" y="541007"/>
                </a:lnTo>
                <a:lnTo>
                  <a:pt x="0" y="547103"/>
                </a:lnTo>
                <a:lnTo>
                  <a:pt x="0" y="821423"/>
                </a:lnTo>
                <a:lnTo>
                  <a:pt x="6096" y="821423"/>
                </a:lnTo>
                <a:lnTo>
                  <a:pt x="6096" y="547103"/>
                </a:lnTo>
                <a:lnTo>
                  <a:pt x="792429" y="547103"/>
                </a:lnTo>
                <a:lnTo>
                  <a:pt x="792429" y="821423"/>
                </a:lnTo>
                <a:lnTo>
                  <a:pt x="798525" y="821423"/>
                </a:lnTo>
                <a:lnTo>
                  <a:pt x="798525" y="547103"/>
                </a:lnTo>
                <a:lnTo>
                  <a:pt x="2164283" y="547103"/>
                </a:lnTo>
                <a:lnTo>
                  <a:pt x="2164283" y="541007"/>
                </a:lnTo>
                <a:close/>
              </a:path>
              <a:path w="3047365" h="1108709">
                <a:moveTo>
                  <a:pt x="2164283" y="271272"/>
                </a:moveTo>
                <a:lnTo>
                  <a:pt x="2164283" y="271272"/>
                </a:lnTo>
                <a:lnTo>
                  <a:pt x="0" y="271272"/>
                </a:lnTo>
                <a:lnTo>
                  <a:pt x="0" y="277355"/>
                </a:lnTo>
                <a:lnTo>
                  <a:pt x="2164283" y="277355"/>
                </a:lnTo>
                <a:lnTo>
                  <a:pt x="2164283" y="271272"/>
                </a:lnTo>
                <a:close/>
              </a:path>
              <a:path w="3047365" h="1108709">
                <a:moveTo>
                  <a:pt x="2164283" y="0"/>
                </a:moveTo>
                <a:lnTo>
                  <a:pt x="798525" y="0"/>
                </a:lnTo>
                <a:lnTo>
                  <a:pt x="792429" y="0"/>
                </a:lnTo>
                <a:lnTo>
                  <a:pt x="792429" y="6083"/>
                </a:lnTo>
                <a:lnTo>
                  <a:pt x="792429" y="271259"/>
                </a:lnTo>
                <a:lnTo>
                  <a:pt x="798525" y="271259"/>
                </a:lnTo>
                <a:lnTo>
                  <a:pt x="798525" y="6083"/>
                </a:lnTo>
                <a:lnTo>
                  <a:pt x="2164283" y="6083"/>
                </a:lnTo>
                <a:lnTo>
                  <a:pt x="2164283" y="0"/>
                </a:lnTo>
                <a:close/>
              </a:path>
              <a:path w="3047365" h="1108709">
                <a:moveTo>
                  <a:pt x="3047047" y="1102106"/>
                </a:moveTo>
                <a:lnTo>
                  <a:pt x="3041015" y="1102106"/>
                </a:lnTo>
                <a:lnTo>
                  <a:pt x="2170506" y="1102106"/>
                </a:lnTo>
                <a:lnTo>
                  <a:pt x="2164410" y="1102106"/>
                </a:lnTo>
                <a:lnTo>
                  <a:pt x="2164410" y="1108189"/>
                </a:lnTo>
                <a:lnTo>
                  <a:pt x="2170506" y="1108189"/>
                </a:lnTo>
                <a:lnTo>
                  <a:pt x="3040964" y="1108189"/>
                </a:lnTo>
                <a:lnTo>
                  <a:pt x="3047047" y="1108189"/>
                </a:lnTo>
                <a:lnTo>
                  <a:pt x="3047047" y="1102106"/>
                </a:lnTo>
                <a:close/>
              </a:path>
              <a:path w="3047365" h="1108709">
                <a:moveTo>
                  <a:pt x="3047047" y="821436"/>
                </a:moveTo>
                <a:lnTo>
                  <a:pt x="3041015" y="821436"/>
                </a:lnTo>
                <a:lnTo>
                  <a:pt x="2170506" y="821436"/>
                </a:lnTo>
                <a:lnTo>
                  <a:pt x="2164410" y="821436"/>
                </a:lnTo>
                <a:lnTo>
                  <a:pt x="2164410" y="827468"/>
                </a:lnTo>
                <a:lnTo>
                  <a:pt x="2164410" y="1102093"/>
                </a:lnTo>
                <a:lnTo>
                  <a:pt x="2170506" y="1102093"/>
                </a:lnTo>
                <a:lnTo>
                  <a:pt x="2170506" y="827519"/>
                </a:lnTo>
                <a:lnTo>
                  <a:pt x="3040964" y="827519"/>
                </a:lnTo>
                <a:lnTo>
                  <a:pt x="3040964" y="1102093"/>
                </a:lnTo>
                <a:lnTo>
                  <a:pt x="3047047" y="1102093"/>
                </a:lnTo>
                <a:lnTo>
                  <a:pt x="3047047" y="827519"/>
                </a:lnTo>
                <a:lnTo>
                  <a:pt x="3047047" y="821436"/>
                </a:lnTo>
                <a:close/>
              </a:path>
              <a:path w="3047365" h="1108709">
                <a:moveTo>
                  <a:pt x="3047047" y="277368"/>
                </a:moveTo>
                <a:lnTo>
                  <a:pt x="3040964" y="277368"/>
                </a:lnTo>
                <a:lnTo>
                  <a:pt x="3040964" y="541007"/>
                </a:lnTo>
                <a:lnTo>
                  <a:pt x="2170506" y="541007"/>
                </a:lnTo>
                <a:lnTo>
                  <a:pt x="2170506" y="277368"/>
                </a:lnTo>
                <a:lnTo>
                  <a:pt x="2164410" y="277368"/>
                </a:lnTo>
                <a:lnTo>
                  <a:pt x="2164410" y="541007"/>
                </a:lnTo>
                <a:lnTo>
                  <a:pt x="2164410" y="547103"/>
                </a:lnTo>
                <a:lnTo>
                  <a:pt x="2164410" y="821423"/>
                </a:lnTo>
                <a:lnTo>
                  <a:pt x="2170506" y="821423"/>
                </a:lnTo>
                <a:lnTo>
                  <a:pt x="2170506" y="547103"/>
                </a:lnTo>
                <a:lnTo>
                  <a:pt x="3040964" y="547103"/>
                </a:lnTo>
                <a:lnTo>
                  <a:pt x="3040964" y="821423"/>
                </a:lnTo>
                <a:lnTo>
                  <a:pt x="3047047" y="821423"/>
                </a:lnTo>
                <a:lnTo>
                  <a:pt x="3047047" y="547103"/>
                </a:lnTo>
                <a:lnTo>
                  <a:pt x="3047047" y="541007"/>
                </a:lnTo>
                <a:lnTo>
                  <a:pt x="3047047" y="277368"/>
                </a:lnTo>
                <a:close/>
              </a:path>
              <a:path w="3047365" h="1108709">
                <a:moveTo>
                  <a:pt x="3047047" y="271272"/>
                </a:moveTo>
                <a:lnTo>
                  <a:pt x="3041015" y="271272"/>
                </a:lnTo>
                <a:lnTo>
                  <a:pt x="2170506" y="271272"/>
                </a:lnTo>
                <a:lnTo>
                  <a:pt x="2164410" y="271272"/>
                </a:lnTo>
                <a:lnTo>
                  <a:pt x="2164410" y="277355"/>
                </a:lnTo>
                <a:lnTo>
                  <a:pt x="2170506" y="277355"/>
                </a:lnTo>
                <a:lnTo>
                  <a:pt x="3040964" y="277355"/>
                </a:lnTo>
                <a:lnTo>
                  <a:pt x="3047047" y="277355"/>
                </a:lnTo>
                <a:lnTo>
                  <a:pt x="3047047" y="2712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4019169" y="6654545"/>
            <a:ext cx="3195320" cy="83693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177165" marR="5080" indent="-165100">
              <a:lnSpc>
                <a:spcPct val="95900"/>
              </a:lnSpc>
              <a:spcBef>
                <a:spcPts val="155"/>
              </a:spcBef>
            </a:pPr>
            <a:r>
              <a:rPr dirty="0" sz="1100" b="1">
                <a:latin typeface="Times New Roman"/>
                <a:cs typeface="Times New Roman"/>
              </a:rPr>
              <a:t>10.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bead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shop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sells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glass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beads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$7 each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minus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$2 </a:t>
            </a:r>
            <a:r>
              <a:rPr dirty="0" sz="1100">
                <a:latin typeface="Times New Roman"/>
                <a:cs typeface="Times New Roman"/>
              </a:rPr>
              <a:t>discount.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rule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7(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>
                <a:latin typeface="Times New Roman"/>
                <a:cs typeface="Times New Roman"/>
              </a:rPr>
              <a:t>) -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where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 spc="-15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number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of </a:t>
            </a:r>
            <a:r>
              <a:rPr dirty="0" sz="1100">
                <a:latin typeface="Times New Roman"/>
                <a:cs typeface="Times New Roman"/>
              </a:rPr>
              <a:t>glass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beads,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can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used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find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total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cost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 </a:t>
            </a:r>
            <a:r>
              <a:rPr dirty="0" sz="1100" spc="-50" i="1">
                <a:latin typeface="Times New Roman"/>
                <a:cs typeface="Times New Roman"/>
              </a:rPr>
              <a:t>x </a:t>
            </a:r>
            <a:r>
              <a:rPr dirty="0" sz="1100">
                <a:latin typeface="Times New Roman"/>
                <a:cs typeface="Times New Roman"/>
              </a:rPr>
              <a:t>beads.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Make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table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values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show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how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much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it </a:t>
            </a:r>
            <a:r>
              <a:rPr dirty="0" sz="1100">
                <a:latin typeface="Times New Roman"/>
                <a:cs typeface="Times New Roman"/>
              </a:rPr>
              <a:t>costs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buy 5,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and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glass </a:t>
            </a:r>
            <a:r>
              <a:rPr dirty="0" sz="1100" spc="-10">
                <a:latin typeface="Times New Roman"/>
                <a:cs typeface="Times New Roman"/>
              </a:rPr>
              <a:t>beads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99509" y="7534402"/>
            <a:ext cx="844550" cy="277495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67945">
              <a:lnSpc>
                <a:spcPct val="100000"/>
              </a:lnSpc>
              <a:spcBef>
                <a:spcPts val="350"/>
              </a:spcBef>
            </a:pPr>
            <a:r>
              <a:rPr dirty="0" sz="1100" spc="-10">
                <a:latin typeface="Times New Roman"/>
                <a:cs typeface="Times New Roman"/>
              </a:rPr>
              <a:t>Input(x)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187185" y="7534402"/>
            <a:ext cx="867410" cy="277495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69850">
              <a:lnSpc>
                <a:spcPct val="100000"/>
              </a:lnSpc>
              <a:spcBef>
                <a:spcPts val="350"/>
              </a:spcBef>
            </a:pPr>
            <a:r>
              <a:rPr dirty="0" sz="1100">
                <a:latin typeface="Times New Roman"/>
                <a:cs typeface="Times New Roman"/>
              </a:rPr>
              <a:t>Output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(y)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4196461" y="7531354"/>
            <a:ext cx="2861310" cy="1123950"/>
          </a:xfrm>
          <a:custGeom>
            <a:avLst/>
            <a:gdLst/>
            <a:ahLst/>
            <a:cxnLst/>
            <a:rect l="l" t="t" r="r" b="b"/>
            <a:pathLst>
              <a:path w="2861309" h="1123950">
                <a:moveTo>
                  <a:pt x="850379" y="1117358"/>
                </a:moveTo>
                <a:lnTo>
                  <a:pt x="844296" y="1117358"/>
                </a:lnTo>
                <a:lnTo>
                  <a:pt x="6096" y="1117358"/>
                </a:lnTo>
                <a:lnTo>
                  <a:pt x="0" y="1117358"/>
                </a:lnTo>
                <a:lnTo>
                  <a:pt x="0" y="1123442"/>
                </a:lnTo>
                <a:lnTo>
                  <a:pt x="6096" y="1123442"/>
                </a:lnTo>
                <a:lnTo>
                  <a:pt x="844296" y="1123442"/>
                </a:lnTo>
                <a:lnTo>
                  <a:pt x="850379" y="1123442"/>
                </a:lnTo>
                <a:lnTo>
                  <a:pt x="850379" y="1117358"/>
                </a:lnTo>
                <a:close/>
              </a:path>
              <a:path w="2861309" h="1123950">
                <a:moveTo>
                  <a:pt x="850379" y="830592"/>
                </a:moveTo>
                <a:lnTo>
                  <a:pt x="844296" y="830592"/>
                </a:lnTo>
                <a:lnTo>
                  <a:pt x="6096" y="830592"/>
                </a:lnTo>
                <a:lnTo>
                  <a:pt x="0" y="830592"/>
                </a:lnTo>
                <a:lnTo>
                  <a:pt x="0" y="836625"/>
                </a:lnTo>
                <a:lnTo>
                  <a:pt x="0" y="1117346"/>
                </a:lnTo>
                <a:lnTo>
                  <a:pt x="6096" y="1117346"/>
                </a:lnTo>
                <a:lnTo>
                  <a:pt x="6096" y="836676"/>
                </a:lnTo>
                <a:lnTo>
                  <a:pt x="844296" y="836676"/>
                </a:lnTo>
                <a:lnTo>
                  <a:pt x="844296" y="1117346"/>
                </a:lnTo>
                <a:lnTo>
                  <a:pt x="850379" y="1117346"/>
                </a:lnTo>
                <a:lnTo>
                  <a:pt x="850379" y="836676"/>
                </a:lnTo>
                <a:lnTo>
                  <a:pt x="850379" y="830592"/>
                </a:lnTo>
                <a:close/>
              </a:path>
              <a:path w="2861309" h="1123950">
                <a:moveTo>
                  <a:pt x="850379" y="277380"/>
                </a:moveTo>
                <a:lnTo>
                  <a:pt x="844296" y="277380"/>
                </a:lnTo>
                <a:lnTo>
                  <a:pt x="844296" y="283464"/>
                </a:lnTo>
                <a:lnTo>
                  <a:pt x="844296" y="553212"/>
                </a:lnTo>
                <a:lnTo>
                  <a:pt x="6096" y="553212"/>
                </a:lnTo>
                <a:lnTo>
                  <a:pt x="6096" y="283464"/>
                </a:lnTo>
                <a:lnTo>
                  <a:pt x="844296" y="283464"/>
                </a:lnTo>
                <a:lnTo>
                  <a:pt x="844296" y="277380"/>
                </a:lnTo>
                <a:lnTo>
                  <a:pt x="6096" y="277380"/>
                </a:lnTo>
                <a:lnTo>
                  <a:pt x="0" y="277380"/>
                </a:lnTo>
                <a:lnTo>
                  <a:pt x="0" y="283464"/>
                </a:lnTo>
                <a:lnTo>
                  <a:pt x="0" y="553212"/>
                </a:lnTo>
                <a:lnTo>
                  <a:pt x="0" y="559308"/>
                </a:lnTo>
                <a:lnTo>
                  <a:pt x="0" y="830580"/>
                </a:lnTo>
                <a:lnTo>
                  <a:pt x="6096" y="830580"/>
                </a:lnTo>
                <a:lnTo>
                  <a:pt x="6096" y="559308"/>
                </a:lnTo>
                <a:lnTo>
                  <a:pt x="844296" y="559308"/>
                </a:lnTo>
                <a:lnTo>
                  <a:pt x="844296" y="830580"/>
                </a:lnTo>
                <a:lnTo>
                  <a:pt x="850379" y="830580"/>
                </a:lnTo>
                <a:lnTo>
                  <a:pt x="850379" y="559308"/>
                </a:lnTo>
                <a:lnTo>
                  <a:pt x="850379" y="553212"/>
                </a:lnTo>
                <a:lnTo>
                  <a:pt x="850379" y="283464"/>
                </a:lnTo>
                <a:lnTo>
                  <a:pt x="850379" y="277380"/>
                </a:lnTo>
                <a:close/>
              </a:path>
              <a:path w="2861309" h="1123950">
                <a:moveTo>
                  <a:pt x="850379" y="0"/>
                </a:moveTo>
                <a:lnTo>
                  <a:pt x="844296" y="0"/>
                </a:lnTo>
                <a:lnTo>
                  <a:pt x="844296" y="6096"/>
                </a:lnTo>
                <a:lnTo>
                  <a:pt x="844296" y="277368"/>
                </a:lnTo>
                <a:lnTo>
                  <a:pt x="850379" y="277368"/>
                </a:lnTo>
                <a:lnTo>
                  <a:pt x="850379" y="6096"/>
                </a:lnTo>
                <a:lnTo>
                  <a:pt x="850379" y="0"/>
                </a:lnTo>
                <a:close/>
              </a:path>
              <a:path w="2861309" h="1123950">
                <a:moveTo>
                  <a:pt x="1987588" y="1117358"/>
                </a:moveTo>
                <a:lnTo>
                  <a:pt x="850392" y="1117358"/>
                </a:lnTo>
                <a:lnTo>
                  <a:pt x="850392" y="1123442"/>
                </a:lnTo>
                <a:lnTo>
                  <a:pt x="1987588" y="1123442"/>
                </a:lnTo>
                <a:lnTo>
                  <a:pt x="1987588" y="1117358"/>
                </a:lnTo>
                <a:close/>
              </a:path>
              <a:path w="2861309" h="1123950">
                <a:moveTo>
                  <a:pt x="1987588" y="830592"/>
                </a:moveTo>
                <a:lnTo>
                  <a:pt x="850392" y="830592"/>
                </a:lnTo>
                <a:lnTo>
                  <a:pt x="850392" y="836676"/>
                </a:lnTo>
                <a:lnTo>
                  <a:pt x="1987588" y="836676"/>
                </a:lnTo>
                <a:lnTo>
                  <a:pt x="1987588" y="830592"/>
                </a:lnTo>
                <a:close/>
              </a:path>
              <a:path w="2861309" h="1123950">
                <a:moveTo>
                  <a:pt x="1987588" y="553212"/>
                </a:moveTo>
                <a:lnTo>
                  <a:pt x="850392" y="553212"/>
                </a:lnTo>
                <a:lnTo>
                  <a:pt x="850392" y="559308"/>
                </a:lnTo>
                <a:lnTo>
                  <a:pt x="1987588" y="559308"/>
                </a:lnTo>
                <a:lnTo>
                  <a:pt x="1987588" y="553212"/>
                </a:lnTo>
                <a:close/>
              </a:path>
              <a:path w="2861309" h="1123950">
                <a:moveTo>
                  <a:pt x="1987588" y="277380"/>
                </a:moveTo>
                <a:lnTo>
                  <a:pt x="850392" y="277380"/>
                </a:lnTo>
                <a:lnTo>
                  <a:pt x="850392" y="283464"/>
                </a:lnTo>
                <a:lnTo>
                  <a:pt x="1987588" y="283464"/>
                </a:lnTo>
                <a:lnTo>
                  <a:pt x="1987588" y="277380"/>
                </a:lnTo>
                <a:close/>
              </a:path>
              <a:path w="2861309" h="1123950">
                <a:moveTo>
                  <a:pt x="1987588" y="0"/>
                </a:moveTo>
                <a:lnTo>
                  <a:pt x="850392" y="0"/>
                </a:lnTo>
                <a:lnTo>
                  <a:pt x="850392" y="6096"/>
                </a:lnTo>
                <a:lnTo>
                  <a:pt x="1987588" y="6096"/>
                </a:lnTo>
                <a:lnTo>
                  <a:pt x="1987588" y="0"/>
                </a:lnTo>
                <a:close/>
              </a:path>
              <a:path w="2861309" h="1123950">
                <a:moveTo>
                  <a:pt x="2861183" y="1117358"/>
                </a:moveTo>
                <a:lnTo>
                  <a:pt x="2855137" y="1117358"/>
                </a:lnTo>
                <a:lnTo>
                  <a:pt x="1993773" y="1117358"/>
                </a:lnTo>
                <a:lnTo>
                  <a:pt x="1987677" y="1117358"/>
                </a:lnTo>
                <a:lnTo>
                  <a:pt x="1987677" y="1123442"/>
                </a:lnTo>
                <a:lnTo>
                  <a:pt x="1993773" y="1123442"/>
                </a:lnTo>
                <a:lnTo>
                  <a:pt x="2855087" y="1123442"/>
                </a:lnTo>
                <a:lnTo>
                  <a:pt x="2861183" y="1123442"/>
                </a:lnTo>
                <a:lnTo>
                  <a:pt x="2861183" y="1117358"/>
                </a:lnTo>
                <a:close/>
              </a:path>
              <a:path w="2861309" h="1123950">
                <a:moveTo>
                  <a:pt x="2861183" y="830592"/>
                </a:moveTo>
                <a:lnTo>
                  <a:pt x="2855137" y="830592"/>
                </a:lnTo>
                <a:lnTo>
                  <a:pt x="1993773" y="830592"/>
                </a:lnTo>
                <a:lnTo>
                  <a:pt x="1987677" y="830592"/>
                </a:lnTo>
                <a:lnTo>
                  <a:pt x="1987677" y="836625"/>
                </a:lnTo>
                <a:lnTo>
                  <a:pt x="1987677" y="1117346"/>
                </a:lnTo>
                <a:lnTo>
                  <a:pt x="1993773" y="1117346"/>
                </a:lnTo>
                <a:lnTo>
                  <a:pt x="1993773" y="836676"/>
                </a:lnTo>
                <a:lnTo>
                  <a:pt x="2855087" y="836676"/>
                </a:lnTo>
                <a:lnTo>
                  <a:pt x="2855087" y="1117346"/>
                </a:lnTo>
                <a:lnTo>
                  <a:pt x="2861183" y="1117346"/>
                </a:lnTo>
                <a:lnTo>
                  <a:pt x="2861183" y="836676"/>
                </a:lnTo>
                <a:lnTo>
                  <a:pt x="2861183" y="830592"/>
                </a:lnTo>
                <a:close/>
              </a:path>
              <a:path w="2861309" h="1123950">
                <a:moveTo>
                  <a:pt x="2861183" y="277380"/>
                </a:moveTo>
                <a:lnTo>
                  <a:pt x="2855137" y="277380"/>
                </a:lnTo>
                <a:lnTo>
                  <a:pt x="2855087" y="283464"/>
                </a:lnTo>
                <a:lnTo>
                  <a:pt x="2855087" y="553212"/>
                </a:lnTo>
                <a:lnTo>
                  <a:pt x="1993773" y="553212"/>
                </a:lnTo>
                <a:lnTo>
                  <a:pt x="1993773" y="283464"/>
                </a:lnTo>
                <a:lnTo>
                  <a:pt x="2855087" y="283464"/>
                </a:lnTo>
                <a:lnTo>
                  <a:pt x="2855087" y="277380"/>
                </a:lnTo>
                <a:lnTo>
                  <a:pt x="1993773" y="277380"/>
                </a:lnTo>
                <a:lnTo>
                  <a:pt x="1987677" y="277380"/>
                </a:lnTo>
                <a:lnTo>
                  <a:pt x="1987677" y="283464"/>
                </a:lnTo>
                <a:lnTo>
                  <a:pt x="1987677" y="553212"/>
                </a:lnTo>
                <a:lnTo>
                  <a:pt x="1987677" y="559308"/>
                </a:lnTo>
                <a:lnTo>
                  <a:pt x="1987677" y="830580"/>
                </a:lnTo>
                <a:lnTo>
                  <a:pt x="1993773" y="830580"/>
                </a:lnTo>
                <a:lnTo>
                  <a:pt x="1993773" y="559308"/>
                </a:lnTo>
                <a:lnTo>
                  <a:pt x="2855087" y="559308"/>
                </a:lnTo>
                <a:lnTo>
                  <a:pt x="2855087" y="830580"/>
                </a:lnTo>
                <a:lnTo>
                  <a:pt x="2861183" y="830580"/>
                </a:lnTo>
                <a:lnTo>
                  <a:pt x="2861183" y="559308"/>
                </a:lnTo>
                <a:lnTo>
                  <a:pt x="2861183" y="553212"/>
                </a:lnTo>
                <a:lnTo>
                  <a:pt x="2861183" y="283464"/>
                </a:lnTo>
                <a:lnTo>
                  <a:pt x="2861183" y="2773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525780" y="6620002"/>
            <a:ext cx="6826250" cy="2390140"/>
          </a:xfrm>
          <a:custGeom>
            <a:avLst/>
            <a:gdLst/>
            <a:ahLst/>
            <a:cxnLst/>
            <a:rect l="l" t="t" r="r" b="b"/>
            <a:pathLst>
              <a:path w="6826250" h="2390140">
                <a:moveTo>
                  <a:pt x="6083" y="2383802"/>
                </a:moveTo>
                <a:lnTo>
                  <a:pt x="0" y="2383802"/>
                </a:lnTo>
                <a:lnTo>
                  <a:pt x="0" y="2389886"/>
                </a:lnTo>
                <a:lnTo>
                  <a:pt x="6083" y="2389886"/>
                </a:lnTo>
                <a:lnTo>
                  <a:pt x="6083" y="2383802"/>
                </a:lnTo>
                <a:close/>
              </a:path>
              <a:path w="6826250" h="2390140">
                <a:moveTo>
                  <a:pt x="6083" y="0"/>
                </a:moveTo>
                <a:lnTo>
                  <a:pt x="0" y="0"/>
                </a:lnTo>
                <a:lnTo>
                  <a:pt x="0" y="6096"/>
                </a:lnTo>
                <a:lnTo>
                  <a:pt x="0" y="2383790"/>
                </a:lnTo>
                <a:lnTo>
                  <a:pt x="6083" y="2383790"/>
                </a:lnTo>
                <a:lnTo>
                  <a:pt x="6083" y="6096"/>
                </a:lnTo>
                <a:lnTo>
                  <a:pt x="6083" y="0"/>
                </a:lnTo>
                <a:close/>
              </a:path>
              <a:path w="6826250" h="2390140">
                <a:moveTo>
                  <a:pt x="6825983" y="2383802"/>
                </a:moveTo>
                <a:lnTo>
                  <a:pt x="6819900" y="2383802"/>
                </a:lnTo>
                <a:lnTo>
                  <a:pt x="3440557" y="2383802"/>
                </a:lnTo>
                <a:lnTo>
                  <a:pt x="3434461" y="2383802"/>
                </a:lnTo>
                <a:lnTo>
                  <a:pt x="6096" y="2383802"/>
                </a:lnTo>
                <a:lnTo>
                  <a:pt x="6096" y="2389886"/>
                </a:lnTo>
                <a:lnTo>
                  <a:pt x="3434461" y="2389886"/>
                </a:lnTo>
                <a:lnTo>
                  <a:pt x="3440557" y="2389886"/>
                </a:lnTo>
                <a:lnTo>
                  <a:pt x="6819900" y="2389886"/>
                </a:lnTo>
                <a:lnTo>
                  <a:pt x="6825983" y="2389886"/>
                </a:lnTo>
                <a:lnTo>
                  <a:pt x="6825983" y="2383802"/>
                </a:lnTo>
                <a:close/>
              </a:path>
              <a:path w="6826250" h="2390140">
                <a:moveTo>
                  <a:pt x="6825983" y="0"/>
                </a:moveTo>
                <a:lnTo>
                  <a:pt x="6819900" y="0"/>
                </a:lnTo>
                <a:lnTo>
                  <a:pt x="3440557" y="0"/>
                </a:lnTo>
                <a:lnTo>
                  <a:pt x="3434461" y="0"/>
                </a:lnTo>
                <a:lnTo>
                  <a:pt x="6096" y="0"/>
                </a:lnTo>
                <a:lnTo>
                  <a:pt x="6096" y="6096"/>
                </a:lnTo>
                <a:lnTo>
                  <a:pt x="3434461" y="6096"/>
                </a:lnTo>
                <a:lnTo>
                  <a:pt x="3434461" y="2383790"/>
                </a:lnTo>
                <a:lnTo>
                  <a:pt x="3440557" y="2383790"/>
                </a:lnTo>
                <a:lnTo>
                  <a:pt x="3440557" y="6096"/>
                </a:lnTo>
                <a:lnTo>
                  <a:pt x="6819900" y="6096"/>
                </a:lnTo>
                <a:lnTo>
                  <a:pt x="6819900" y="2383790"/>
                </a:lnTo>
                <a:lnTo>
                  <a:pt x="6825983" y="2383790"/>
                </a:lnTo>
                <a:lnTo>
                  <a:pt x="6825983" y="6096"/>
                </a:lnTo>
                <a:lnTo>
                  <a:pt x="68259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809548" y="1341374"/>
          <a:ext cx="3105150" cy="756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7110"/>
                <a:gridCol w="937260"/>
                <a:gridCol w="1077595"/>
              </a:tblGrid>
              <a:tr h="19050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Input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x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 b="1">
                          <a:latin typeface="Times New Roman"/>
                          <a:cs typeface="Times New Roman"/>
                        </a:rPr>
                        <a:t>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Output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258944" y="1332230"/>
          <a:ext cx="3067050" cy="756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6950"/>
                <a:gridCol w="920114"/>
                <a:gridCol w="1066800"/>
              </a:tblGrid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Input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x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dirty="0" sz="1100" spc="-50" b="1">
                          <a:latin typeface="Times New Roman"/>
                          <a:cs typeface="Times New Roman"/>
                        </a:rPr>
                        <a:t>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203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Output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809548" y="2298445"/>
          <a:ext cx="3096260" cy="756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4569"/>
                <a:gridCol w="934719"/>
                <a:gridCol w="1075055"/>
              </a:tblGrid>
              <a:tr h="18859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Input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3(</a:t>
                      </a:r>
                      <a:r>
                        <a:rPr dirty="0" sz="1100" spc="-20" b="1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Output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2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4229988" y="2289301"/>
          <a:ext cx="3115945" cy="755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0919"/>
                <a:gridCol w="941705"/>
                <a:gridCol w="1080770"/>
              </a:tblGrid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Input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x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÷</a:t>
                      </a:r>
                      <a:r>
                        <a:rPr dirty="0" sz="1100" spc="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 b="1"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Output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2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1545"/>
            <a:ext cx="5625465" cy="621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latin typeface="Arial"/>
                <a:cs typeface="Arial"/>
              </a:rPr>
              <a:t>HW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#2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Writing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Equations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from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Tables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and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Word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Problems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dirty="0" sz="1200" b="1">
                <a:latin typeface="Times New Roman"/>
                <a:cs typeface="Times New Roman"/>
              </a:rPr>
              <a:t>Write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an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equation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for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each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table.</a:t>
            </a:r>
            <a:r>
              <a:rPr dirty="0" sz="1200" spc="2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The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first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one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done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for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you.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55625" y="1201661"/>
          <a:ext cx="3178175" cy="603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"/>
                <a:gridCol w="746125"/>
                <a:gridCol w="427355"/>
                <a:gridCol w="426719"/>
                <a:gridCol w="434975"/>
                <a:gridCol w="434975"/>
                <a:gridCol w="434975"/>
              </a:tblGrid>
              <a:tr h="301625">
                <a:tc rowSpan="2">
                  <a:txBody>
                    <a:bodyPr/>
                    <a:lstStyle/>
                    <a:p>
                      <a:pPr marL="15875">
                        <a:lnSpc>
                          <a:spcPts val="1170"/>
                        </a:lnSpc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1.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Input,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x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Output,</a:t>
                      </a:r>
                      <a:r>
                        <a:rPr dirty="0" sz="10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9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18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27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36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673100" y="1867154"/>
            <a:ext cx="32270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76325" algn="l"/>
                <a:tab pos="3213735" algn="l"/>
              </a:tabLst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y =</a:t>
            </a:r>
            <a:r>
              <a:rPr dirty="0" u="sng" sz="1200" spc="26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9x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330791" y="1867154"/>
            <a:ext cx="31540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40710" algn="l"/>
              </a:tabLst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56387" y="2228075"/>
          <a:ext cx="3177540" cy="602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"/>
                <a:gridCol w="748665"/>
                <a:gridCol w="429895"/>
                <a:gridCol w="429894"/>
                <a:gridCol w="429894"/>
                <a:gridCol w="430530"/>
                <a:gridCol w="436880"/>
              </a:tblGrid>
              <a:tr h="300990">
                <a:tc rowSpan="2">
                  <a:txBody>
                    <a:bodyPr/>
                    <a:lstStyle/>
                    <a:p>
                      <a:pPr marL="15875">
                        <a:lnSpc>
                          <a:spcPts val="1165"/>
                        </a:lnSpc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2.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Input,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x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Output,</a:t>
                      </a:r>
                      <a:r>
                        <a:rPr dirty="0" sz="10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10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/>
          <p:nvPr/>
        </p:nvSpPr>
        <p:spPr>
          <a:xfrm>
            <a:off x="685891" y="3064952"/>
            <a:ext cx="3128645" cy="0"/>
          </a:xfrm>
          <a:custGeom>
            <a:avLst/>
            <a:gdLst/>
            <a:ahLst/>
            <a:cxnLst/>
            <a:rect l="l" t="t" r="r" b="b"/>
            <a:pathLst>
              <a:path w="3128645" h="0">
                <a:moveTo>
                  <a:pt x="0" y="0"/>
                </a:moveTo>
                <a:lnTo>
                  <a:pt x="3128449" y="0"/>
                </a:lnTo>
              </a:path>
            </a:pathLst>
          </a:custGeom>
          <a:ln w="126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213225" y="1201661"/>
          <a:ext cx="3178175" cy="603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"/>
                <a:gridCol w="745490"/>
                <a:gridCol w="425450"/>
                <a:gridCol w="433704"/>
                <a:gridCol w="434340"/>
                <a:gridCol w="433705"/>
                <a:gridCol w="433705"/>
              </a:tblGrid>
              <a:tr h="301625">
                <a:tc rowSpan="2">
                  <a:txBody>
                    <a:bodyPr/>
                    <a:lstStyle/>
                    <a:p>
                      <a:pPr marL="15875">
                        <a:lnSpc>
                          <a:spcPts val="1170"/>
                        </a:lnSpc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3.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Input,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x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Output,</a:t>
                      </a:r>
                      <a:r>
                        <a:rPr dirty="0" sz="10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14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21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28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35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213986" y="2210555"/>
          <a:ext cx="3177540" cy="601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"/>
                <a:gridCol w="747394"/>
                <a:gridCol w="428625"/>
                <a:gridCol w="427990"/>
                <a:gridCol w="428625"/>
                <a:gridCol w="434975"/>
                <a:gridCol w="435610"/>
              </a:tblGrid>
              <a:tr h="300355">
                <a:tc rowSpan="2">
                  <a:txBody>
                    <a:bodyPr/>
                    <a:lstStyle/>
                    <a:p>
                      <a:pPr marL="15875">
                        <a:lnSpc>
                          <a:spcPts val="1165"/>
                        </a:lnSpc>
                      </a:pPr>
                      <a:r>
                        <a:rPr dirty="0" sz="1000" spc="-25" b="1">
                          <a:latin typeface="Arial"/>
                          <a:cs typeface="Arial"/>
                        </a:rPr>
                        <a:t>4.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Input,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x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1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Output,</a:t>
                      </a:r>
                      <a:r>
                        <a:rPr dirty="0" sz="10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5905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12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>
                          <a:latin typeface="Arial MT"/>
                          <a:cs typeface="Arial MT"/>
                        </a:rPr>
                        <a:t>16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 descr=""/>
          <p:cNvSpPr/>
          <p:nvPr/>
        </p:nvSpPr>
        <p:spPr>
          <a:xfrm>
            <a:off x="4343491" y="3047426"/>
            <a:ext cx="3058795" cy="0"/>
          </a:xfrm>
          <a:custGeom>
            <a:avLst/>
            <a:gdLst/>
            <a:ahLst/>
            <a:cxnLst/>
            <a:rect l="l" t="t" r="r" b="b"/>
            <a:pathLst>
              <a:path w="3058795" h="0">
                <a:moveTo>
                  <a:pt x="0" y="0"/>
                </a:moveTo>
                <a:lnTo>
                  <a:pt x="3058190" y="0"/>
                </a:lnTo>
              </a:path>
            </a:pathLst>
          </a:custGeom>
          <a:ln w="126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549611" y="3238753"/>
            <a:ext cx="13208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 b="1">
                <a:latin typeface="Arial"/>
                <a:cs typeface="Arial"/>
              </a:rPr>
              <a:t>5.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78300" y="3213607"/>
            <a:ext cx="1371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Times New Roman"/>
                <a:cs typeface="Times New Roman"/>
              </a:rPr>
              <a:t>6</a:t>
            </a:r>
            <a:r>
              <a:rPr dirty="0" sz="1000" spc="-25" b="1"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742950" y="3411473"/>
          <a:ext cx="2689225" cy="659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334"/>
                <a:gridCol w="521970"/>
                <a:gridCol w="521334"/>
                <a:gridCol w="521334"/>
                <a:gridCol w="521335"/>
              </a:tblGrid>
              <a:tr h="3295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−2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−2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−6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4" name="object 14" descr=""/>
          <p:cNvSpPr/>
          <p:nvPr/>
        </p:nvSpPr>
        <p:spPr>
          <a:xfrm>
            <a:off x="457200" y="4306250"/>
            <a:ext cx="3128645" cy="0"/>
          </a:xfrm>
          <a:custGeom>
            <a:avLst/>
            <a:gdLst/>
            <a:ahLst/>
            <a:cxnLst/>
            <a:rect l="l" t="t" r="r" b="b"/>
            <a:pathLst>
              <a:path w="3128645" h="0">
                <a:moveTo>
                  <a:pt x="0" y="0"/>
                </a:moveTo>
                <a:lnTo>
                  <a:pt x="3128463" y="0"/>
                </a:lnTo>
              </a:path>
            </a:pathLst>
          </a:custGeom>
          <a:ln w="126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444500" y="4455656"/>
            <a:ext cx="6848475" cy="35369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180"/>
              </a:spcBef>
            </a:pP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questions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7-</a:t>
            </a:r>
            <a:r>
              <a:rPr dirty="0" sz="1100">
                <a:latin typeface="Times New Roman"/>
                <a:cs typeface="Times New Roman"/>
              </a:rPr>
              <a:t>8,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use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words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and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symbols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describe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value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each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term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relation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its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position.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Then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determine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the </a:t>
            </a:r>
            <a:r>
              <a:rPr dirty="0" sz="1100">
                <a:latin typeface="Times New Roman"/>
                <a:cs typeface="Times New Roman"/>
              </a:rPr>
              <a:t>value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sixteenth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term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sequence.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4500" y="5098084"/>
            <a:ext cx="130810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 spc="-25" b="1">
                <a:latin typeface="Times New Roman"/>
                <a:cs typeface="Times New Roman"/>
              </a:rPr>
              <a:t>7.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137169" y="5098084"/>
            <a:ext cx="130810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 spc="-25" b="1">
                <a:latin typeface="Times New Roman"/>
                <a:cs typeface="Times New Roman"/>
              </a:rPr>
              <a:t>8.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4500" y="5793720"/>
            <a:ext cx="5373370" cy="7124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95"/>
              </a:spcBef>
              <a:buSzPct val="90909"/>
              <a:buFont typeface="Arial"/>
              <a:buAutoNum type="arabicPeriod" startAt="9"/>
              <a:tabLst>
                <a:tab pos="240029" algn="l"/>
              </a:tabLst>
            </a:pP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average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person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uses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about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12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gallons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water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each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day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showering.</a:t>
            </a:r>
            <a:endParaRPr sz="1100">
              <a:latin typeface="Calibri"/>
              <a:cs typeface="Calibri"/>
            </a:endParaRPr>
          </a:p>
          <a:p>
            <a:pPr lvl="1" marL="411480" marR="5080" indent="-170815">
              <a:lnSpc>
                <a:spcPct val="117300"/>
              </a:lnSpc>
              <a:spcBef>
                <a:spcPts val="994"/>
              </a:spcBef>
              <a:buSzPct val="90909"/>
              <a:buFont typeface="Arial"/>
              <a:buAutoNum type="alphaLcPeriod"/>
              <a:tabLst>
                <a:tab pos="414655" algn="l"/>
              </a:tabLst>
            </a:pPr>
            <a:r>
              <a:rPr dirty="0" sz="1100" spc="-10">
                <a:latin typeface="Calibri"/>
                <a:cs typeface="Calibri"/>
              </a:rPr>
              <a:t>Complete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table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show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relationship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between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number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gallons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person </a:t>
            </a:r>
            <a:r>
              <a:rPr dirty="0" sz="1100" spc="-10">
                <a:latin typeface="Calibri"/>
                <a:cs typeface="Calibri"/>
              </a:rPr>
              <a:t>	</a:t>
            </a:r>
            <a:r>
              <a:rPr dirty="0" sz="1100">
                <a:latin typeface="Calibri"/>
                <a:cs typeface="Calibri"/>
              </a:rPr>
              <a:t>uses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showering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days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35" i="1">
                <a:latin typeface="Calibri"/>
                <a:cs typeface="Calibri"/>
              </a:rPr>
              <a:t>d</a:t>
            </a:r>
            <a:r>
              <a:rPr dirty="0" sz="1100" spc="-35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1005833" y="6604254"/>
          <a:ext cx="3842385" cy="466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2885"/>
                <a:gridCol w="453390"/>
                <a:gridCol w="453389"/>
                <a:gridCol w="453389"/>
                <a:gridCol w="453389"/>
                <a:gridCol w="453389"/>
              </a:tblGrid>
              <a:tr h="22415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Days,</a:t>
                      </a:r>
                      <a:r>
                        <a:rPr dirty="0" sz="10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00" i="1">
                          <a:latin typeface="Arial"/>
                          <a:cs typeface="Arial"/>
                        </a:rPr>
                        <a:t>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20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Number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0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Gallons,</a:t>
                      </a:r>
                      <a:r>
                        <a:rPr dirty="0" sz="10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 i="1">
                          <a:latin typeface="Arial"/>
                          <a:cs typeface="Arial"/>
                        </a:rPr>
                        <a:t>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A9A9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558832" y="7106412"/>
            <a:ext cx="5306060" cy="1863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6545" marR="5080" indent="-170815">
              <a:lnSpc>
                <a:spcPct val="116799"/>
              </a:lnSpc>
              <a:spcBef>
                <a:spcPts val="100"/>
              </a:spcBef>
              <a:buSzPct val="90909"/>
              <a:buFont typeface="Arial"/>
              <a:buAutoNum type="alphaLcPeriod" startAt="2"/>
              <a:tabLst>
                <a:tab pos="297815" algn="l"/>
              </a:tabLst>
            </a:pPr>
            <a:r>
              <a:rPr dirty="0" sz="1100">
                <a:latin typeface="Calibri"/>
                <a:cs typeface="Calibri"/>
              </a:rPr>
              <a:t>Write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equation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number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gallons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water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person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showering </a:t>
            </a:r>
            <a:r>
              <a:rPr dirty="0" sz="1100" spc="-10">
                <a:latin typeface="Calibri"/>
                <a:cs typeface="Calibri"/>
              </a:rPr>
              <a:t>	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days.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AutoNum type="alphaLcPeriod" startAt="2"/>
            </a:pPr>
            <a:endParaRPr sz="1000">
              <a:latin typeface="Calibri"/>
              <a:cs typeface="Calibri"/>
            </a:endParaRPr>
          </a:p>
          <a:p>
            <a:pPr marL="297180" indent="-170815">
              <a:lnSpc>
                <a:spcPct val="100000"/>
              </a:lnSpc>
              <a:buSzPct val="90909"/>
              <a:buFont typeface="Arial"/>
              <a:buAutoNum type="alphaLcPeriod" startAt="2"/>
              <a:tabLst>
                <a:tab pos="297180" algn="l"/>
              </a:tabLst>
            </a:pPr>
            <a:r>
              <a:rPr dirty="0" sz="1100">
                <a:latin typeface="Calibri"/>
                <a:cs typeface="Calibri"/>
              </a:rPr>
              <a:t>How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many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gallons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water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does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person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use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showering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each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week?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marL="236220" marR="2153285" indent="-224154">
              <a:lnSpc>
                <a:spcPct val="95800"/>
              </a:lnSpc>
              <a:spcBef>
                <a:spcPts val="1060"/>
              </a:spcBef>
            </a:pPr>
            <a:r>
              <a:rPr dirty="0" sz="1100" b="1">
                <a:latin typeface="Times New Roman"/>
                <a:cs typeface="Times New Roman"/>
              </a:rPr>
              <a:t>10.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There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52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weeks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year.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space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the </a:t>
            </a:r>
            <a:r>
              <a:rPr dirty="0" sz="1100">
                <a:latin typeface="Times New Roman"/>
                <a:cs typeface="Times New Roman"/>
              </a:rPr>
              <a:t>right,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make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table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and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write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rule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relating</a:t>
            </a:r>
            <a:r>
              <a:rPr dirty="0" sz="1100" spc="-25">
                <a:latin typeface="Times New Roman"/>
                <a:cs typeface="Times New Roman"/>
              </a:rPr>
              <a:t> the </a:t>
            </a:r>
            <a:r>
              <a:rPr dirty="0" sz="1100">
                <a:latin typeface="Times New Roman"/>
                <a:cs typeface="Times New Roman"/>
              </a:rPr>
              <a:t>number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weeks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number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years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3, </a:t>
            </a:r>
            <a:r>
              <a:rPr dirty="0" sz="1100">
                <a:latin typeface="Times New Roman"/>
                <a:cs typeface="Times New Roman"/>
              </a:rPr>
              <a:t>and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n</a:t>
            </a:r>
            <a:r>
              <a:rPr dirty="0" sz="1100" spc="-30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years.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Then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find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Hana’s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age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weeks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if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she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is </a:t>
            </a:r>
            <a:r>
              <a:rPr dirty="0" sz="1100">
                <a:latin typeface="Times New Roman"/>
                <a:cs typeface="Times New Roman"/>
              </a:rPr>
              <a:t>11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years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old.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4449311" y="3416795"/>
          <a:ext cx="2689225" cy="659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334"/>
                <a:gridCol w="521970"/>
                <a:gridCol w="521334"/>
                <a:gridCol w="521334"/>
                <a:gridCol w="521335"/>
              </a:tblGrid>
              <a:tr h="3295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−1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b="1" i="1">
                          <a:latin typeface="Times New Roman"/>
                          <a:cs typeface="Times New Roman"/>
                        </a:rPr>
                        <a:t>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−16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−11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−6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−1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636269" y="4981949"/>
          <a:ext cx="3454400" cy="482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5100"/>
                <a:gridCol w="304800"/>
                <a:gridCol w="304800"/>
                <a:gridCol w="304800"/>
                <a:gridCol w="304800"/>
                <a:gridCol w="304800"/>
                <a:gridCol w="412750"/>
              </a:tblGrid>
              <a:tr h="228600"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spc="-1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Position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  <a:solidFill>
                      <a:srgbClr val="E5E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i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spc="-25" i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16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2120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10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Value</a:t>
                      </a:r>
                      <a:r>
                        <a:rPr dirty="0" sz="1100" spc="-3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100" spc="-2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 Term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  <a:solidFill>
                      <a:srgbClr val="E5E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100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12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16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3" name="object 23" descr=""/>
          <p:cNvGraphicFramePr>
            <a:graphicFrameLocks noGrp="1"/>
          </p:cNvGraphicFramePr>
          <p:nvPr/>
        </p:nvGraphicFramePr>
        <p:xfrm>
          <a:off x="4347209" y="5000993"/>
          <a:ext cx="3454400" cy="482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5735"/>
                <a:gridCol w="304800"/>
                <a:gridCol w="304800"/>
                <a:gridCol w="304800"/>
                <a:gridCol w="304800"/>
                <a:gridCol w="304800"/>
                <a:gridCol w="412114"/>
              </a:tblGrid>
              <a:tr h="228600">
                <a:tc>
                  <a:txBody>
                    <a:bodyPr/>
                    <a:lstStyle/>
                    <a:p>
                      <a:pPr marL="2089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spc="-1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Position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  <a:solidFill>
                      <a:srgbClr val="E5E6E7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22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23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24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i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100" spc="-25" i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16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2120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10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Value</a:t>
                      </a:r>
                      <a:r>
                        <a:rPr dirty="0" sz="1100" spc="-3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100" spc="-20" b="1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 Term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735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  <a:solidFill>
                      <a:srgbClr val="E5E6E7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12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735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13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735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14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735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100" spc="-25">
                          <a:solidFill>
                            <a:srgbClr val="363435"/>
                          </a:solidFill>
                          <a:latin typeface="Times New Roman"/>
                          <a:cs typeface="Times New Roman"/>
                        </a:rPr>
                        <a:t>15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735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363435"/>
                      </a:solidFill>
                      <a:prstDash val="solid"/>
                    </a:lnL>
                    <a:lnR w="6350">
                      <a:solidFill>
                        <a:srgbClr val="363435"/>
                      </a:solidFill>
                      <a:prstDash val="solid"/>
                    </a:lnR>
                    <a:lnT w="6350">
                      <a:solidFill>
                        <a:srgbClr val="363435"/>
                      </a:solidFill>
                      <a:prstDash val="solid"/>
                    </a:lnT>
                    <a:lnB w="6350">
                      <a:solidFill>
                        <a:srgbClr val="363435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4" name="object 24" descr=""/>
          <p:cNvSpPr/>
          <p:nvPr/>
        </p:nvSpPr>
        <p:spPr>
          <a:xfrm>
            <a:off x="3378834" y="5286540"/>
            <a:ext cx="95250" cy="104775"/>
          </a:xfrm>
          <a:custGeom>
            <a:avLst/>
            <a:gdLst/>
            <a:ahLst/>
            <a:cxnLst/>
            <a:rect l="l" t="t" r="r" b="b"/>
            <a:pathLst>
              <a:path w="95250" h="104775">
                <a:moveTo>
                  <a:pt x="95250" y="0"/>
                </a:moveTo>
                <a:lnTo>
                  <a:pt x="0" y="0"/>
                </a:lnTo>
                <a:lnTo>
                  <a:pt x="0" y="104775"/>
                </a:lnTo>
                <a:lnTo>
                  <a:pt x="95250" y="104775"/>
                </a:lnTo>
                <a:lnTo>
                  <a:pt x="95250" y="0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7096125" y="5317032"/>
            <a:ext cx="95250" cy="104775"/>
          </a:xfrm>
          <a:custGeom>
            <a:avLst/>
            <a:gdLst/>
            <a:ahLst/>
            <a:cxnLst/>
            <a:rect l="l" t="t" r="r" b="b"/>
            <a:pathLst>
              <a:path w="95250" h="104775">
                <a:moveTo>
                  <a:pt x="95250" y="0"/>
                </a:moveTo>
                <a:lnTo>
                  <a:pt x="0" y="0"/>
                </a:lnTo>
                <a:lnTo>
                  <a:pt x="0" y="104775"/>
                </a:lnTo>
                <a:lnTo>
                  <a:pt x="95250" y="104775"/>
                </a:lnTo>
                <a:lnTo>
                  <a:pt x="95250" y="0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4228338" y="4360352"/>
            <a:ext cx="2920365" cy="0"/>
          </a:xfrm>
          <a:custGeom>
            <a:avLst/>
            <a:gdLst/>
            <a:ahLst/>
            <a:cxnLst/>
            <a:rect l="l" t="t" r="r" b="b"/>
            <a:pathLst>
              <a:path w="2920365" h="0">
                <a:moveTo>
                  <a:pt x="0" y="0"/>
                </a:moveTo>
                <a:lnTo>
                  <a:pt x="2919740" y="0"/>
                </a:lnTo>
              </a:path>
            </a:pathLst>
          </a:custGeom>
          <a:ln w="1268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667977" y="9189173"/>
            <a:ext cx="243459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1">
                <a:latin typeface="Arial"/>
                <a:cs typeface="Arial"/>
              </a:rPr>
              <a:t>Course</a:t>
            </a:r>
            <a:r>
              <a:rPr dirty="0" sz="900" spc="-2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1</a:t>
            </a:r>
            <a:r>
              <a:rPr dirty="0" sz="900" spc="-1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•</a:t>
            </a:r>
            <a:r>
              <a:rPr dirty="0" sz="900" spc="-1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Chapter</a:t>
            </a:r>
            <a:r>
              <a:rPr dirty="0" sz="900" spc="-1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6</a:t>
            </a:r>
            <a:r>
              <a:rPr dirty="0" sz="900" spc="-10" b="1">
                <a:latin typeface="Arial"/>
                <a:cs typeface="Arial"/>
              </a:rPr>
              <a:t> </a:t>
            </a:r>
            <a:r>
              <a:rPr dirty="0" sz="900">
                <a:latin typeface="Arial MT"/>
                <a:cs typeface="Arial MT"/>
              </a:rPr>
              <a:t>Multiple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Representations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562610"/>
            <a:ext cx="544512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latin typeface="Arial"/>
                <a:cs typeface="Arial"/>
              </a:rPr>
              <a:t>HW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#3</a:t>
            </a:r>
            <a:r>
              <a:rPr dirty="0" sz="1600" spc="4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Creating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Tables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and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Graphing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from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an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Equation.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15"/>
              </a:spcBef>
            </a:pPr>
            <a:r>
              <a:rPr dirty="0" sz="1100" spc="-10" b="1">
                <a:latin typeface="Times New Roman"/>
                <a:cs typeface="Times New Roman"/>
              </a:rPr>
              <a:t>Represent </a:t>
            </a:r>
            <a:r>
              <a:rPr dirty="0" sz="1100" b="1">
                <a:latin typeface="Times New Roman"/>
                <a:cs typeface="Times New Roman"/>
              </a:rPr>
              <a:t>each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relationship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with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table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and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graph.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50">
              <a:latin typeface="Times New Roman"/>
              <a:cs typeface="Times New Roman"/>
            </a:endParaRPr>
          </a:p>
          <a:p>
            <a:pPr marL="127000">
              <a:lnSpc>
                <a:spcPct val="100000"/>
              </a:lnSpc>
              <a:tabLst>
                <a:tab pos="2438400" algn="l"/>
                <a:tab pos="4584700" algn="l"/>
              </a:tabLst>
            </a:pPr>
            <a:r>
              <a:rPr dirty="0" sz="1100" b="1">
                <a:latin typeface="Times New Roman"/>
                <a:cs typeface="Times New Roman"/>
              </a:rPr>
              <a:t>1.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5(</a:t>
            </a:r>
            <a:r>
              <a:rPr dirty="0" sz="1100" spc="-20" i="1">
                <a:latin typeface="Times New Roman"/>
                <a:cs typeface="Times New Roman"/>
              </a:rPr>
              <a:t>x</a:t>
            </a:r>
            <a:r>
              <a:rPr dirty="0" sz="1100" spc="-20">
                <a:latin typeface="Times New Roman"/>
                <a:cs typeface="Times New Roman"/>
              </a:rPr>
              <a:t>)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b="1">
                <a:latin typeface="Times New Roman"/>
                <a:cs typeface="Times New Roman"/>
              </a:rPr>
              <a:t>2.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+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b="1">
                <a:latin typeface="Times New Roman"/>
                <a:cs typeface="Times New Roman"/>
              </a:rPr>
              <a:t>3.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3</a:t>
            </a:r>
            <a:r>
              <a:rPr dirty="0" sz="1100" spc="-25" i="1">
                <a:latin typeface="Times New Roman"/>
                <a:cs typeface="Times New Roman"/>
              </a:rPr>
              <a:t>x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9124" y="3852408"/>
            <a:ext cx="593725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 b="1">
                <a:latin typeface="Times New Roman"/>
                <a:cs typeface="Times New Roman"/>
              </a:rPr>
              <a:t>4.</a:t>
            </a:r>
            <a:r>
              <a:rPr dirty="0" sz="1100" spc="130" b="1">
                <a:latin typeface="Times New Roman"/>
                <a:cs typeface="Times New Roman"/>
              </a:rPr>
              <a:t>  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100" spc="-5" i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=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 spc="-25" i="1">
                <a:latin typeface="Times New Roman"/>
                <a:cs typeface="Times New Roman"/>
              </a:rPr>
              <a:t>4x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68455" y="3852408"/>
            <a:ext cx="769620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9079" algn="l"/>
              </a:tabLst>
            </a:pPr>
            <a:r>
              <a:rPr dirty="0" sz="1100" spc="-25" b="1">
                <a:latin typeface="Times New Roman"/>
                <a:cs typeface="Times New Roman"/>
              </a:rPr>
              <a:t>5.</a:t>
            </a:r>
            <a:r>
              <a:rPr dirty="0" sz="1100" b="1">
                <a:latin typeface="Times New Roman"/>
                <a:cs typeface="Times New Roman"/>
              </a:rPr>
              <a:t>	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100" spc="-15" i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=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–</a:t>
            </a:r>
            <a:r>
              <a:rPr dirty="0" sz="1100" spc="-5" i="1">
                <a:latin typeface="Times New Roman"/>
                <a:cs typeface="Times New Roman"/>
              </a:rPr>
              <a:t> </a:t>
            </a:r>
            <a:r>
              <a:rPr dirty="0" sz="1100" spc="-50" i="1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381990" y="3852408"/>
            <a:ext cx="838835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6540" algn="l"/>
              </a:tabLst>
            </a:pPr>
            <a:r>
              <a:rPr dirty="0" sz="1100" spc="-25" b="1">
                <a:latin typeface="Times New Roman"/>
                <a:cs typeface="Times New Roman"/>
              </a:rPr>
              <a:t>6.</a:t>
            </a:r>
            <a:r>
              <a:rPr dirty="0" sz="1100" b="1">
                <a:latin typeface="Times New Roman"/>
                <a:cs typeface="Times New Roman"/>
              </a:rPr>
              <a:t>	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100" spc="5" i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=</a:t>
            </a:r>
            <a:r>
              <a:rPr dirty="0" sz="1100" spc="-15" i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3x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–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 spc="-50" i="1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8985" y="6744379"/>
            <a:ext cx="3554729" cy="675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295"/>
              </a:lnSpc>
              <a:spcBef>
                <a:spcPts val="95"/>
              </a:spcBef>
              <a:tabLst>
                <a:tab pos="297815" algn="l"/>
              </a:tabLst>
            </a:pPr>
            <a:r>
              <a:rPr dirty="0" sz="1100" spc="-25" b="1">
                <a:latin typeface="Times New Roman"/>
                <a:cs typeface="Times New Roman"/>
              </a:rPr>
              <a:t>7.</a:t>
            </a:r>
            <a:r>
              <a:rPr dirty="0" sz="1100" b="1">
                <a:latin typeface="Times New Roman"/>
                <a:cs typeface="Times New Roman"/>
              </a:rPr>
              <a:t>	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manatee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eats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average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pounds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of</a:t>
            </a:r>
            <a:endParaRPr sz="1100">
              <a:latin typeface="Times New Roman"/>
              <a:cs typeface="Times New Roman"/>
            </a:endParaRPr>
          </a:p>
          <a:p>
            <a:pPr marL="297815" marR="5080">
              <a:lnSpc>
                <a:spcPts val="1270"/>
              </a:lnSpc>
              <a:spcBef>
                <a:spcPts val="60"/>
              </a:spcBef>
            </a:pPr>
            <a:r>
              <a:rPr dirty="0" sz="1100">
                <a:latin typeface="Times New Roman"/>
                <a:cs typeface="Times New Roman"/>
              </a:rPr>
              <a:t>wet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vegetation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each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day.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equation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100" spc="-35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=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70(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>
                <a:latin typeface="Times New Roman"/>
                <a:cs typeface="Times New Roman"/>
              </a:rPr>
              <a:t>)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describes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amount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100" spc="-25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that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manatee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eats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 spc="-25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days.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Graph</a:t>
            </a:r>
            <a:r>
              <a:rPr dirty="0" sz="1100" spc="-25">
                <a:latin typeface="Times New Roman"/>
                <a:cs typeface="Times New Roman"/>
              </a:rPr>
              <a:t> the </a:t>
            </a:r>
            <a:r>
              <a:rPr dirty="0" sz="1100" spc="-10">
                <a:latin typeface="Times New Roman"/>
                <a:cs typeface="Times New Roman"/>
              </a:rPr>
              <a:t>relationship.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274825" y="1192517"/>
          <a:ext cx="996315" cy="8331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6565"/>
                <a:gridCol w="457200"/>
              </a:tblGrid>
              <a:tr h="166370"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3722370" y="1153655"/>
          <a:ext cx="996315" cy="8331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6565"/>
                <a:gridCol w="457200"/>
              </a:tblGrid>
              <a:tr h="166370"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782055" y="1159763"/>
          <a:ext cx="996315" cy="833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6565"/>
                <a:gridCol w="457200"/>
              </a:tblGrid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1274825" y="4084307"/>
          <a:ext cx="996315" cy="8331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6565"/>
                <a:gridCol w="457200"/>
              </a:tblGrid>
              <a:tr h="166370"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902195" y="4070591"/>
          <a:ext cx="996315" cy="8331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6565"/>
                <a:gridCol w="457200"/>
              </a:tblGrid>
              <a:tr h="166370"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6395465" y="4057643"/>
          <a:ext cx="996315" cy="833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6565"/>
                <a:gridCol w="457200"/>
              </a:tblGrid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2009387" y="7379963"/>
          <a:ext cx="996315" cy="832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6565"/>
                <a:gridCol w="457200"/>
              </a:tblGrid>
              <a:tr h="166370"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x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y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2173223"/>
            <a:ext cx="1512569" cy="1518665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76550" y="2173223"/>
            <a:ext cx="1512569" cy="1521207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72075" y="2173223"/>
            <a:ext cx="1512569" cy="1518665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74698" y="6777990"/>
            <a:ext cx="1621745" cy="1577338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5064252"/>
            <a:ext cx="1512569" cy="1518792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76550" y="5064252"/>
            <a:ext cx="1512569" cy="1521332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72075" y="5064252"/>
            <a:ext cx="1512569" cy="15187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304360"/>
            <a:ext cx="5780405" cy="608965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78105">
              <a:lnSpc>
                <a:spcPct val="100000"/>
              </a:lnSpc>
              <a:spcBef>
                <a:spcPts val="1005"/>
              </a:spcBef>
            </a:pPr>
            <a:r>
              <a:rPr dirty="0" sz="1600" b="1">
                <a:latin typeface="Arial"/>
                <a:cs typeface="Arial"/>
              </a:rPr>
              <a:t>HW</a:t>
            </a:r>
            <a:r>
              <a:rPr dirty="0" sz="1600" spc="-5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#4</a:t>
            </a:r>
            <a:r>
              <a:rPr dirty="0" sz="1600" spc="-5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Creating</a:t>
            </a:r>
            <a:r>
              <a:rPr dirty="0" sz="1600" spc="-4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Tables</a:t>
            </a:r>
            <a:r>
              <a:rPr dirty="0" sz="1600" spc="-5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and</a:t>
            </a:r>
            <a:r>
              <a:rPr dirty="0" sz="1600" spc="-4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Writing</a:t>
            </a:r>
            <a:r>
              <a:rPr dirty="0" sz="1600" spc="-5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Equations</a:t>
            </a:r>
            <a:r>
              <a:rPr dirty="0" sz="1600" spc="-5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from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Graphs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1000" b="1">
                <a:latin typeface="Arial"/>
                <a:cs typeface="Arial"/>
              </a:rPr>
              <a:t>Create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a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table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for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each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Graph.</a:t>
            </a:r>
            <a:r>
              <a:rPr dirty="0" sz="1000" spc="2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Then,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write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an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Equation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to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represent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the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data.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8519" y="980978"/>
            <a:ext cx="13081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latin typeface="Arial"/>
                <a:cs typeface="Arial"/>
              </a:rPr>
              <a:t>1.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92500" y="955040"/>
            <a:ext cx="1371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Times New Roman"/>
                <a:cs typeface="Times New Roman"/>
              </a:rPr>
              <a:t>2</a:t>
            </a:r>
            <a:r>
              <a:rPr dirty="0" sz="1000" spc="-25" b="1"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4481" y="3090163"/>
            <a:ext cx="4267200" cy="75311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12700" marR="5080" indent="175895">
              <a:lnSpc>
                <a:spcPct val="95900"/>
              </a:lnSpc>
              <a:spcBef>
                <a:spcPts val="155"/>
              </a:spcBef>
              <a:buSzPct val="90909"/>
              <a:buFont typeface="Arial"/>
              <a:buAutoNum type="arabicPeriod" startAt="3"/>
              <a:tabLst>
                <a:tab pos="188595" algn="l"/>
              </a:tabLst>
            </a:pPr>
            <a:r>
              <a:rPr dirty="0" sz="1100">
                <a:latin typeface="Times New Roman"/>
                <a:cs typeface="Times New Roman"/>
              </a:rPr>
              <a:t>Bradley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already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saved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$50.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continues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save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more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money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each </a:t>
            </a:r>
            <a:r>
              <a:rPr dirty="0" sz="1100">
                <a:latin typeface="Times New Roman"/>
                <a:cs typeface="Times New Roman"/>
              </a:rPr>
              <a:t>week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rate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$20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per week.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Create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table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table,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then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answer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the </a:t>
            </a:r>
            <a:r>
              <a:rPr dirty="0" sz="1100">
                <a:latin typeface="Times New Roman"/>
                <a:cs typeface="Times New Roman"/>
              </a:rPr>
              <a:t>questions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below.</a:t>
            </a:r>
            <a:endParaRPr sz="1100">
              <a:latin typeface="Times New Roman"/>
              <a:cs typeface="Times New Roman"/>
            </a:endParaRPr>
          </a:p>
          <a:p>
            <a:pPr lvl="1" marL="406400" indent="-165735">
              <a:lnSpc>
                <a:spcPct val="100000"/>
              </a:lnSpc>
              <a:spcBef>
                <a:spcPts val="555"/>
              </a:spcBef>
              <a:buAutoNum type="alphaLcPeriod"/>
              <a:tabLst>
                <a:tab pos="406400" algn="l"/>
              </a:tabLst>
            </a:pPr>
            <a:r>
              <a:rPr dirty="0" sz="1100">
                <a:latin typeface="Times New Roman"/>
                <a:cs typeface="Times New Roman"/>
              </a:rPr>
              <a:t>Write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equation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represent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total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savings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 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 spc="-15" i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weeks.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73020" y="4359747"/>
            <a:ext cx="4193540" cy="353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260"/>
              </a:lnSpc>
              <a:spcBef>
                <a:spcPts val="195"/>
              </a:spcBef>
            </a:pPr>
            <a:r>
              <a:rPr dirty="0" sz="1100">
                <a:latin typeface="Times New Roman"/>
                <a:cs typeface="Times New Roman"/>
              </a:rPr>
              <a:t>b.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If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Bradley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saves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weeks,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what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total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amount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money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will </a:t>
            </a:r>
            <a:r>
              <a:rPr dirty="0" sz="1100">
                <a:latin typeface="Times New Roman"/>
                <a:cs typeface="Times New Roman"/>
              </a:rPr>
              <a:t>have </a:t>
            </a:r>
            <a:r>
              <a:rPr dirty="0" sz="1100" spc="-10">
                <a:latin typeface="Times New Roman"/>
                <a:cs typeface="Times New Roman"/>
              </a:rPr>
              <a:t>saved?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44500" y="5266105"/>
            <a:ext cx="2091689" cy="511809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dirty="0" sz="1200" b="1">
                <a:solidFill>
                  <a:srgbClr val="363435"/>
                </a:solidFill>
                <a:latin typeface="Times New Roman"/>
                <a:cs typeface="Times New Roman"/>
              </a:rPr>
              <a:t>Write</a:t>
            </a:r>
            <a:r>
              <a:rPr dirty="0" sz="1200" spc="-15" b="1">
                <a:solidFill>
                  <a:srgbClr val="363435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363435"/>
                </a:solidFill>
                <a:latin typeface="Times New Roman"/>
                <a:cs typeface="Times New Roman"/>
              </a:rPr>
              <a:t>an</a:t>
            </a:r>
            <a:r>
              <a:rPr dirty="0" sz="1200" spc="-5" b="1">
                <a:solidFill>
                  <a:srgbClr val="363435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363435"/>
                </a:solidFill>
                <a:latin typeface="Times New Roman"/>
                <a:cs typeface="Times New Roman"/>
              </a:rPr>
              <a:t>equation</a:t>
            </a:r>
            <a:r>
              <a:rPr dirty="0" sz="1200" spc="-10" b="1">
                <a:solidFill>
                  <a:srgbClr val="363435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363435"/>
                </a:solidFill>
                <a:latin typeface="Times New Roman"/>
                <a:cs typeface="Times New Roman"/>
              </a:rPr>
              <a:t>for</a:t>
            </a:r>
            <a:r>
              <a:rPr dirty="0" sz="1200" spc="-10" b="1">
                <a:solidFill>
                  <a:srgbClr val="363435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363435"/>
                </a:solidFill>
                <a:latin typeface="Times New Roman"/>
                <a:cs typeface="Times New Roman"/>
              </a:rPr>
              <a:t>each</a:t>
            </a:r>
            <a:r>
              <a:rPr dirty="0" sz="1200" spc="-5" b="1">
                <a:solidFill>
                  <a:srgbClr val="363435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363435"/>
                </a:solidFill>
                <a:latin typeface="Times New Roman"/>
                <a:cs typeface="Times New Roman"/>
              </a:rPr>
              <a:t>line.</a:t>
            </a:r>
            <a:endParaRPr sz="12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535"/>
              </a:spcBef>
            </a:pPr>
            <a:r>
              <a:rPr dirty="0" sz="1000" spc="-25" b="1">
                <a:latin typeface="Arial"/>
                <a:cs typeface="Arial"/>
              </a:rPr>
              <a:t>4.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498396" y="5600192"/>
            <a:ext cx="13081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latin typeface="Arial"/>
                <a:cs typeface="Arial"/>
              </a:rPr>
              <a:t>5.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44500" y="7419847"/>
            <a:ext cx="1397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Times New Roman"/>
                <a:cs typeface="Times New Roman"/>
              </a:rPr>
              <a:t>6.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492500" y="7419847"/>
            <a:ext cx="1397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Times New Roman"/>
                <a:cs typeface="Times New Roman"/>
              </a:rPr>
              <a:t>7.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2475" y="1286482"/>
            <a:ext cx="1466849" cy="1476374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00475" y="1296007"/>
            <a:ext cx="1466849" cy="1466849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7200" y="5842434"/>
            <a:ext cx="1520190" cy="1520187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7200" y="7694079"/>
            <a:ext cx="1515109" cy="1534108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05400" y="3202262"/>
            <a:ext cx="1657349" cy="1609724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16374" y="5734685"/>
            <a:ext cx="1466849" cy="1476374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15739" y="7686040"/>
            <a:ext cx="1466838" cy="14668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87893" y="465074"/>
            <a:ext cx="6051550" cy="1435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363435"/>
                </a:solidFill>
                <a:latin typeface="Arial"/>
                <a:cs typeface="Arial"/>
              </a:rPr>
              <a:t>HW</a:t>
            </a:r>
            <a:r>
              <a:rPr dirty="0" sz="1600" spc="-35" b="1">
                <a:solidFill>
                  <a:srgbClr val="363435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63435"/>
                </a:solidFill>
                <a:latin typeface="Arial"/>
                <a:cs typeface="Arial"/>
              </a:rPr>
              <a:t>#5</a:t>
            </a:r>
            <a:r>
              <a:rPr dirty="0" sz="1600" spc="400" b="1">
                <a:solidFill>
                  <a:srgbClr val="363435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63435"/>
                </a:solidFill>
                <a:latin typeface="Arial"/>
                <a:cs typeface="Arial"/>
              </a:rPr>
              <a:t>Multiple</a:t>
            </a:r>
            <a:r>
              <a:rPr dirty="0" sz="1600" spc="-25" b="1">
                <a:solidFill>
                  <a:srgbClr val="363435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63435"/>
                </a:solidFill>
                <a:latin typeface="Arial"/>
                <a:cs typeface="Arial"/>
              </a:rPr>
              <a:t>Representations,</a:t>
            </a:r>
            <a:r>
              <a:rPr dirty="0" sz="1600" spc="-20" b="1">
                <a:solidFill>
                  <a:srgbClr val="363435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63435"/>
                </a:solidFill>
                <a:latin typeface="Arial"/>
                <a:cs typeface="Arial"/>
              </a:rPr>
              <a:t>Additive</a:t>
            </a:r>
            <a:r>
              <a:rPr dirty="0" sz="1600" spc="-25" b="1">
                <a:solidFill>
                  <a:srgbClr val="363435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363435"/>
                </a:solidFill>
                <a:latin typeface="Arial"/>
                <a:cs typeface="Arial"/>
              </a:rPr>
              <a:t>and</a:t>
            </a:r>
            <a:r>
              <a:rPr dirty="0" sz="1600" spc="-20" b="1">
                <a:solidFill>
                  <a:srgbClr val="363435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363435"/>
                </a:solidFill>
                <a:latin typeface="Arial"/>
                <a:cs typeface="Arial"/>
              </a:rPr>
              <a:t>Multiplicative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550">
              <a:latin typeface="Arial"/>
              <a:cs typeface="Arial"/>
            </a:endParaRPr>
          </a:p>
          <a:p>
            <a:pPr marL="34290">
              <a:lnSpc>
                <a:spcPct val="100000"/>
              </a:lnSpc>
            </a:pPr>
            <a:r>
              <a:rPr dirty="0" sz="1400" b="1" i="1">
                <a:latin typeface="Arial"/>
                <a:cs typeface="Arial"/>
              </a:rPr>
              <a:t>Additive</a:t>
            </a:r>
            <a:r>
              <a:rPr dirty="0" sz="1400" spc="-10" b="1" i="1">
                <a:latin typeface="Arial"/>
                <a:cs typeface="Arial"/>
              </a:rPr>
              <a:t> Relationships:</a:t>
            </a:r>
            <a:r>
              <a:rPr dirty="0" sz="1400" spc="-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y</a:t>
            </a:r>
            <a:r>
              <a:rPr dirty="0" sz="1400" spc="-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=</a:t>
            </a:r>
            <a:r>
              <a:rPr dirty="0" sz="1400" spc="-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x</a:t>
            </a:r>
            <a:r>
              <a:rPr dirty="0" sz="1400" spc="-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+</a:t>
            </a:r>
            <a:r>
              <a:rPr dirty="0" sz="1400" spc="-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a</a:t>
            </a:r>
            <a:r>
              <a:rPr dirty="0" sz="1400" spc="37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&amp;</a:t>
            </a:r>
            <a:r>
              <a:rPr dirty="0" sz="1400" spc="385" b="1" i="1">
                <a:latin typeface="Arial"/>
                <a:cs typeface="Arial"/>
              </a:rPr>
              <a:t> </a:t>
            </a:r>
            <a:r>
              <a:rPr dirty="0" sz="1400" spc="-10" b="1" i="1">
                <a:latin typeface="Arial"/>
                <a:cs typeface="Arial"/>
              </a:rPr>
              <a:t>Multiplicative Relationships:</a:t>
            </a:r>
            <a:r>
              <a:rPr dirty="0" sz="1400" spc="-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y</a:t>
            </a:r>
            <a:r>
              <a:rPr dirty="0" sz="1400" spc="-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=</a:t>
            </a:r>
            <a:r>
              <a:rPr dirty="0" sz="1400" spc="-5" b="1" i="1">
                <a:latin typeface="Arial"/>
                <a:cs typeface="Arial"/>
              </a:rPr>
              <a:t> </a:t>
            </a:r>
            <a:r>
              <a:rPr dirty="0" sz="1400" spc="-25" b="1" i="1">
                <a:latin typeface="Arial"/>
                <a:cs typeface="Arial"/>
              </a:rPr>
              <a:t>ax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50">
              <a:latin typeface="Arial"/>
              <a:cs typeface="Arial"/>
            </a:endParaRPr>
          </a:p>
          <a:p>
            <a:pPr marL="45085" marR="651510">
              <a:lnSpc>
                <a:spcPts val="1270"/>
              </a:lnSpc>
            </a:pPr>
            <a:r>
              <a:rPr dirty="0" sz="1100" spc="-10" b="1">
                <a:latin typeface="Times New Roman"/>
                <a:cs typeface="Times New Roman"/>
              </a:rPr>
              <a:t>Determine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if each </a:t>
            </a:r>
            <a:r>
              <a:rPr dirty="0" sz="1100" spc="-10" b="1">
                <a:latin typeface="Times New Roman"/>
                <a:cs typeface="Times New Roman"/>
              </a:rPr>
              <a:t>relationship</a:t>
            </a:r>
            <a:r>
              <a:rPr dirty="0" sz="1100" b="1">
                <a:latin typeface="Times New Roman"/>
                <a:cs typeface="Times New Roman"/>
              </a:rPr>
              <a:t> is an additive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or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multiplicative</a:t>
            </a:r>
            <a:r>
              <a:rPr dirty="0" sz="110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relationship.</a:t>
            </a:r>
            <a:r>
              <a:rPr dirty="0" sz="1100" b="1">
                <a:latin typeface="Times New Roman"/>
                <a:cs typeface="Times New Roman"/>
              </a:rPr>
              <a:t> Then, write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spc="-25" b="1">
                <a:latin typeface="Times New Roman"/>
                <a:cs typeface="Times New Roman"/>
              </a:rPr>
              <a:t>an </a:t>
            </a:r>
            <a:r>
              <a:rPr dirty="0" sz="1100" b="1">
                <a:latin typeface="Times New Roman"/>
                <a:cs typeface="Times New Roman"/>
              </a:rPr>
              <a:t>equation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for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each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table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or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graph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or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word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problem.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  <a:tabLst>
                <a:tab pos="3021965" algn="l"/>
              </a:tabLst>
            </a:pPr>
            <a:r>
              <a:rPr dirty="0" sz="1000" spc="-25" b="1">
                <a:latin typeface="Arial"/>
                <a:cs typeface="Arial"/>
              </a:rPr>
              <a:t>1.</a:t>
            </a:r>
            <a:r>
              <a:rPr dirty="0" sz="1000" b="1">
                <a:latin typeface="Arial"/>
                <a:cs typeface="Arial"/>
              </a:rPr>
              <a:t>	</a:t>
            </a:r>
            <a:r>
              <a:rPr dirty="0" sz="1000" spc="-25" b="1">
                <a:latin typeface="Arial"/>
                <a:cs typeface="Arial"/>
              </a:rPr>
              <a:t>2.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2473743"/>
            <a:ext cx="13208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 b="1">
                <a:latin typeface="Arial"/>
                <a:cs typeface="Arial"/>
              </a:rPr>
              <a:t>3.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97832" y="2473743"/>
            <a:ext cx="13208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 b="1">
                <a:latin typeface="Arial"/>
                <a:cs typeface="Arial"/>
              </a:rPr>
              <a:t>4.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87933" y="3177793"/>
            <a:ext cx="13208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 b="1">
                <a:latin typeface="Arial"/>
                <a:cs typeface="Arial"/>
              </a:rPr>
              <a:t>5.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497834" y="3177793"/>
            <a:ext cx="13208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 b="1">
                <a:latin typeface="Arial"/>
                <a:cs typeface="Arial"/>
              </a:rPr>
              <a:t>6.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44676" y="5047843"/>
            <a:ext cx="6728459" cy="35369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270"/>
              </a:lnSpc>
              <a:spcBef>
                <a:spcPts val="180"/>
              </a:spcBef>
            </a:pPr>
            <a:r>
              <a:rPr dirty="0" sz="1100" b="1">
                <a:latin typeface="Times New Roman"/>
                <a:cs typeface="Times New Roman"/>
              </a:rPr>
              <a:t>7.</a:t>
            </a:r>
            <a:r>
              <a:rPr dirty="0" sz="1100" spc="229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pizza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place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sells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pizzas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$7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each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plus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$4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delivery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charge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per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order.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If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Pat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orders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pizzas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delivered,</a:t>
            </a:r>
            <a:r>
              <a:rPr dirty="0" sz="1100" spc="-20">
                <a:latin typeface="Times New Roman"/>
                <a:cs typeface="Times New Roman"/>
              </a:rPr>
              <a:t> what </a:t>
            </a:r>
            <a:r>
              <a:rPr dirty="0" sz="1100">
                <a:latin typeface="Times New Roman"/>
                <a:cs typeface="Times New Roman"/>
              </a:rPr>
              <a:t>will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his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total</a:t>
            </a:r>
            <a:r>
              <a:rPr dirty="0" sz="1100" spc="-20">
                <a:latin typeface="Times New Roman"/>
                <a:cs typeface="Times New Roman"/>
              </a:rPr>
              <a:t> cost?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4500" y="5851052"/>
            <a:ext cx="6823075" cy="147002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 indent="173990">
              <a:lnSpc>
                <a:spcPts val="1270"/>
              </a:lnSpc>
              <a:spcBef>
                <a:spcPts val="180"/>
              </a:spcBef>
              <a:buFont typeface="Times New Roman"/>
              <a:buAutoNum type="arabicPeriod" startAt="8"/>
              <a:tabLst>
                <a:tab pos="186690" algn="l"/>
              </a:tabLst>
            </a:pP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store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sells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used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DVDs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$8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each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and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used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videotapes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$6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each.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rule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8(</a:t>
            </a:r>
            <a:r>
              <a:rPr dirty="0" sz="1100" i="1">
                <a:latin typeface="Times New Roman"/>
                <a:cs typeface="Times New Roman"/>
              </a:rPr>
              <a:t>d</a:t>
            </a:r>
            <a:r>
              <a:rPr dirty="0" sz="1100">
                <a:latin typeface="Times New Roman"/>
                <a:cs typeface="Times New Roman"/>
              </a:rPr>
              <a:t>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+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6(</a:t>
            </a:r>
            <a:r>
              <a:rPr dirty="0" sz="1100" i="1">
                <a:latin typeface="Times New Roman"/>
                <a:cs typeface="Times New Roman"/>
              </a:rPr>
              <a:t>v</a:t>
            </a:r>
            <a:r>
              <a:rPr dirty="0" sz="1100">
                <a:latin typeface="Times New Roman"/>
                <a:cs typeface="Times New Roman"/>
              </a:rPr>
              <a:t>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can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used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represent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the </a:t>
            </a:r>
            <a:r>
              <a:rPr dirty="0" sz="1100">
                <a:latin typeface="Times New Roman"/>
                <a:cs typeface="Times New Roman"/>
              </a:rPr>
              <a:t>total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selling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price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DVDs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d</a:t>
            </a:r>
            <a:r>
              <a:rPr dirty="0" sz="1100" spc="-10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and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videotapes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v</a:t>
            </a:r>
            <a:r>
              <a:rPr dirty="0" sz="1100">
                <a:latin typeface="Times New Roman"/>
                <a:cs typeface="Times New Roman"/>
              </a:rPr>
              <a:t>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Then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use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rule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determine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the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price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DVDs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and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videotapes.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8"/>
            </a:pPr>
            <a:endParaRPr sz="1600">
              <a:latin typeface="Times New Roman"/>
              <a:cs typeface="Times New Roman"/>
            </a:endParaRPr>
          </a:p>
          <a:p>
            <a:pPr marL="240665" marR="3279775">
              <a:lnSpc>
                <a:spcPts val="127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The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graph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shows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the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relationship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between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the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number </a:t>
            </a:r>
            <a:r>
              <a:rPr dirty="0" sz="1100" b="1">
                <a:latin typeface="Times New Roman"/>
                <a:cs typeface="Times New Roman"/>
              </a:rPr>
              <a:t>of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laps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Todd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and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David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each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run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and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the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length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of</a:t>
            </a:r>
            <a:r>
              <a:rPr dirty="0" sz="1100" spc="-20" b="1">
                <a:latin typeface="Times New Roman"/>
                <a:cs typeface="Times New Roman"/>
              </a:rPr>
              <a:t> time </a:t>
            </a:r>
            <a:r>
              <a:rPr dirty="0" sz="1100" b="1">
                <a:latin typeface="Times New Roman"/>
                <a:cs typeface="Times New Roman"/>
              </a:rPr>
              <a:t>it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takes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each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to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run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those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laps.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Times New Roman"/>
              <a:cs typeface="Times New Roman"/>
            </a:endParaRPr>
          </a:p>
          <a:p>
            <a:pPr marL="153035" indent="-140335">
              <a:lnSpc>
                <a:spcPct val="100000"/>
              </a:lnSpc>
              <a:buSzPct val="90909"/>
              <a:buFont typeface="Arial"/>
              <a:buAutoNum type="arabicPeriod" startAt="9"/>
              <a:tabLst>
                <a:tab pos="153035" algn="l"/>
              </a:tabLst>
            </a:pPr>
            <a:r>
              <a:rPr dirty="0" sz="1100">
                <a:latin typeface="Times New Roman"/>
                <a:cs typeface="Times New Roman"/>
              </a:rPr>
              <a:t>Write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equation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each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relationship.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3884" y="3392112"/>
            <a:ext cx="1466257" cy="1468996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00608" y="3411139"/>
            <a:ext cx="1469795" cy="1469047"/>
          </a:xfrm>
          <a:prstGeom prst="rect">
            <a:avLst/>
          </a:prstGeom>
        </p:spPr>
      </p:pic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748277" y="1975104"/>
          <a:ext cx="2513330" cy="332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"/>
                <a:gridCol w="533400"/>
                <a:gridCol w="533400"/>
                <a:gridCol w="533400"/>
              </a:tblGrid>
              <a:tr h="166370">
                <a:tc>
                  <a:txBody>
                    <a:bodyPr/>
                    <a:lstStyle/>
                    <a:p>
                      <a:pPr marL="69215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Input</a:t>
                      </a:r>
                      <a:r>
                        <a:rPr dirty="0" sz="1100" spc="-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69215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Output</a:t>
                      </a:r>
                      <a:r>
                        <a:rPr dirty="0" sz="1100" spc="-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710933" y="1975104"/>
          <a:ext cx="2513330" cy="332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"/>
                <a:gridCol w="533400"/>
                <a:gridCol w="533400"/>
                <a:gridCol w="533400"/>
              </a:tblGrid>
              <a:tr h="166370">
                <a:tc>
                  <a:txBody>
                    <a:bodyPr/>
                    <a:lstStyle/>
                    <a:p>
                      <a:pPr marL="67945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Input</a:t>
                      </a:r>
                      <a:r>
                        <a:rPr dirty="0" sz="1100" spc="-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67945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Output</a:t>
                      </a:r>
                      <a:r>
                        <a:rPr dirty="0" sz="1100" spc="-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739133" y="2691383"/>
          <a:ext cx="2513330" cy="332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"/>
                <a:gridCol w="533400"/>
                <a:gridCol w="533400"/>
                <a:gridCol w="533400"/>
              </a:tblGrid>
              <a:tr h="166370">
                <a:tc>
                  <a:txBody>
                    <a:bodyPr/>
                    <a:lstStyle/>
                    <a:p>
                      <a:pPr marL="68580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Input</a:t>
                      </a:r>
                      <a:r>
                        <a:rPr dirty="0" sz="1100" spc="-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68580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Output</a:t>
                      </a:r>
                      <a:r>
                        <a:rPr dirty="0" sz="1100" spc="-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787140" y="2672333"/>
          <a:ext cx="2513330" cy="332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"/>
                <a:gridCol w="533400"/>
                <a:gridCol w="533400"/>
                <a:gridCol w="533400"/>
              </a:tblGrid>
              <a:tr h="166370">
                <a:tc>
                  <a:txBody>
                    <a:bodyPr/>
                    <a:lstStyle/>
                    <a:p>
                      <a:pPr marL="67945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Input</a:t>
                      </a:r>
                      <a:r>
                        <a:rPr dirty="0" sz="1100" spc="-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6370">
                <a:tc>
                  <a:txBody>
                    <a:bodyPr/>
                    <a:lstStyle/>
                    <a:p>
                      <a:pPr marL="67945">
                        <a:lnSpc>
                          <a:spcPts val="1215"/>
                        </a:lnSpc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Output</a:t>
                      </a:r>
                      <a:r>
                        <a:rPr dirty="0" sz="1100" spc="-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100" spc="-25" b="1" i="1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27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1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45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19575" y="6337680"/>
            <a:ext cx="1885949" cy="21240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Elizabeth Howell</dc:creator>
  <dcterms:created xsi:type="dcterms:W3CDTF">2024-04-29T09:38:31Z</dcterms:created>
  <dcterms:modified xsi:type="dcterms:W3CDTF">2024-04-29T09:38:31Z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2022-11-27T00:00:00Z</vt:filetime>
  </property>
  <property fmtid="{D5CDD505-2E9C-101B-9397-08002B2CF9AE}" pid="3" name="Creator">
    <vt:lpwstr>Adobe Acrobat Pro (32-bit) 22.3.20282</vt:lpwstr>
  </property>
  <property fmtid="{D5CDD505-2E9C-101B-9397-08002B2CF9AE}" pid="4" name="LastSaved">
    <vt:filetime>2024-04-29T00:00:00Z</vt:filetime>
  </property>
  <property fmtid="{D5CDD505-2E9C-101B-9397-08002B2CF9AE}" pid="5" name="Producer">
    <vt:lpwstr>Adobe Acrobat Pro (32-bit) 22.3.20282</vt:lpwstr>
  </property>
</Properties>
</file>