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playlist?list=PLSQl0a2vh4HCnZRbA4XHqN7LAa25WiI03" TargetMode="External"/><Relationship Id="rId2" Type="http://schemas.openxmlformats.org/officeDocument/2006/relationships/hyperlink" Target="https://www.youtube.com/watch?v=mc979OhitAg" TargetMode="External"/><Relationship Id="rId3" Type="http://schemas.openxmlformats.org/officeDocument/2006/relationships/hyperlink" Target="https://www.youtube.com/watch?v=VnnpLaKsqGU" TargetMode="External"/><Relationship Id="rId4" Type="http://schemas.openxmlformats.org/officeDocument/2006/relationships/hyperlink" Target="https://www.youtube.com/watch?v=mdulzEfQXDE" TargetMode="External"/><Relationship Id="rId5" Type="http://schemas.openxmlformats.org/officeDocument/2006/relationships/hyperlink" Target="https://www.youtube.com/watch?v=x1-SibwIPM4&amp;list=PLX2gX-ftPVXUGblkSd5eVh1ZoPa3jR3t5" TargetMode="External"/><Relationship Id="rId6" Type="http://schemas.openxmlformats.org/officeDocument/2006/relationships/hyperlink" Target="https://www.youtube.com/watch?v=rB83DpBJQsE" TargetMode="External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hyperlink" Target="https://phet.colorado.edu/en/simulations/charges-and-fields" TargetMode="External"/><Relationship Id="rId2" Type="http://schemas.openxmlformats.org/officeDocument/2006/relationships/hyperlink" Target="https://phet.colorado.edu/en/simulations/faradays-law" TargetMode="External"/><Relationship Id="rId3" Type="http://schemas.openxmlformats.org/officeDocument/2006/relationships/hyperlink" Target="https://phet.colorado.edu/en/simulations/circuit-construction-kit-dc" TargetMode="External"/><Relationship Id="rId4" Type="http://schemas.openxmlformats.org/officeDocument/2006/relationships/hyperlink" Target="https://www.khanacademy.org/science/ap-physics-2/ap-electric-charge-electric-force-and-voltage" TargetMode="External"/><Relationship Id="rId5" Type="http://schemas.openxmlformats.org/officeDocument/2006/relationships/hyperlink" Target="http://hyperphysics.phy-astr.gsu.edu/hbase/emcon.html" TargetMode="External"/><Relationship Id="rId6" Type="http://schemas.openxmlformats.org/officeDocument/2006/relationships/hyperlink" Target="https://www.savemyexams.com/a-level/physics/" TargetMode="External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F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675120" y="914400"/>
            <a:ext cx="914400" cy="914400"/>
          </a:xfrm>
          <a:prstGeom prst="ellipse">
            <a:avLst/>
          </a:prstGeom>
          <a:solidFill>
            <a:srgbClr val="0891B2">
              <a:alpha val="6000"/>
            </a:srgbClr>
          </a:solidFill>
          <a:ln w="10160">
            <a:solidFill>
              <a:srgbClr val="0891B2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080760" y="320040"/>
            <a:ext cx="2103120" cy="2103120"/>
          </a:xfrm>
          <a:prstGeom prst="ellipse">
            <a:avLst/>
          </a:prstGeom>
          <a:solidFill>
            <a:srgbClr val="0891B2">
              <a:alpha val="11000"/>
            </a:srgbClr>
          </a:solidFill>
          <a:ln w="10160">
            <a:solidFill>
              <a:srgbClr val="0891B2">
                <a:alpha val="3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0" y="-274320"/>
            <a:ext cx="3291840" cy="3291840"/>
          </a:xfrm>
          <a:prstGeom prst="ellipse">
            <a:avLst/>
          </a:prstGeom>
          <a:solidFill>
            <a:srgbClr val="0891B2">
              <a:alpha val="16000"/>
            </a:srgbClr>
          </a:solidFill>
          <a:ln w="10160">
            <a:solidFill>
              <a:srgbClr val="0891B2">
                <a:alpha val="46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892040" y="-868680"/>
            <a:ext cx="4480560" cy="4480560"/>
          </a:xfrm>
          <a:prstGeom prst="ellipse">
            <a:avLst/>
          </a:prstGeom>
          <a:solidFill>
            <a:srgbClr val="0891B2">
              <a:alpha val="21000"/>
            </a:srgbClr>
          </a:solidFill>
          <a:ln w="10160">
            <a:solidFill>
              <a:srgbClr val="0891B2">
                <a:alpha val="54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818120" y="640080"/>
            <a:ext cx="54864" cy="3200400"/>
          </a:xfrm>
          <a:prstGeom prst="rect">
            <a:avLst/>
          </a:prstGeom>
          <a:solidFill>
            <a:srgbClr val="0891B2">
              <a:alpha val="40000"/>
            </a:srgbClr>
          </a:solidFill>
          <a:ln w="12700">
            <a:solidFill>
              <a:srgbClr val="0891B2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1051560"/>
            <a:ext cx="2194560" cy="310896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05156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A0F1E"/>
                </a:solidFill>
              </a:rPr>
              <a:t>PHYSICS · CHAPTER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457200" y="1508760"/>
            <a:ext cx="7315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Electrodynamics</a:t>
            </a:r>
            <a:endParaRPr lang="en-US" sz="5400" dirty="0"/>
          </a:p>
        </p:txBody>
      </p:sp>
      <p:sp>
        <p:nvSpPr>
          <p:cNvPr id="11" name="Text 9"/>
          <p:cNvSpPr/>
          <p:nvPr/>
        </p:nvSpPr>
        <p:spPr>
          <a:xfrm>
            <a:off x="457200" y="2743200"/>
            <a:ext cx="68580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22D3EE"/>
                </a:solidFill>
              </a:rPr>
              <a:t>Electric fields, magnetic forces, circuits &amp; electromagnetic waves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57200" y="3310128"/>
            <a:ext cx="3474720" cy="27432"/>
          </a:xfrm>
          <a:prstGeom prst="rect">
            <a:avLst/>
          </a:prstGeom>
          <a:solidFill>
            <a:srgbClr val="6B7280">
              <a:alpha val="50000"/>
            </a:srgbClr>
          </a:solidFill>
          <a:ln w="12700">
            <a:solidFill>
              <a:srgbClr val="6B7280">
                <a:alpha val="5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456432"/>
            <a:ext cx="5943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7280"/>
                </a:solidFill>
              </a:rPr>
              <a:t>K-12 Science · Physics, Chemistry &amp; Biology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457200" y="376732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</a:rPr>
              <a:t>Al Ahmadi &amp; Mahboula, Kuwait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82880" y="4846320"/>
            <a:ext cx="8778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Electric Fields  ·  Magnetic Force  ·  Circuits  ·  Faraday's Law  ·  Maxwell's Equations  ·  EM Waves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37744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0F1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YouTube Study Resources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320040" y="78638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</a:rPr>
              <a:t>Curated video lessons — matched to every topic in this presentation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425196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1170432"/>
            <a:ext cx="54864" cy="1115568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383280" y="1243584"/>
            <a:ext cx="1097280" cy="237744"/>
          </a:xfrm>
          <a:prstGeom prst="roundRect">
            <a:avLst>
              <a:gd name="adj" fmla="val 19231"/>
            </a:avLst>
          </a:prstGeom>
          <a:solidFill>
            <a:srgbClr val="1D9E75">
              <a:alpha val="18000"/>
            </a:srgbClr>
          </a:solidFill>
          <a:ln w="12700">
            <a:solidFill>
              <a:srgbClr val="1D9E75">
                <a:alpha val="5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383280" y="1243584"/>
            <a:ext cx="1097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1D9E75"/>
                </a:solidFill>
              </a:rPr>
              <a:t>Beginner → Advanced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502920" y="1243584"/>
            <a:ext cx="2834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7280"/>
                </a:solidFill>
              </a:rPr>
              <a:t>Khan Academy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2920" y="146304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1E"/>
                </a:solidFill>
              </a:rPr>
              <a:t>Electrodynamics Full Playlist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2920" y="1737360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Complete coverage of electric fields, circuits, magnetism &amp; EM induction. Perfect for IGCSE &amp; A-Level.</a:t>
            </a:r>
            <a:endParaRPr lang="en-US" sz="950" dirty="0"/>
          </a:p>
        </p:txBody>
      </p:sp>
      <p:sp>
        <p:nvSpPr>
          <p:cNvPr id="12" name="Text 10">
            <a:hlinkClick r:id="rId1" tooltip=""/>
          </p:cNvPr>
          <p:cNvSpPr/>
          <p:nvPr/>
        </p:nvSpPr>
        <p:spPr>
          <a:xfrm>
            <a:off x="502920" y="2066544"/>
            <a:ext cx="3886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CC000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https://www.youtube.com/playlist?list=PLSQl0a2vh4HCnZRbA4XHqN7LAa25WiI03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4800600" y="1170432"/>
            <a:ext cx="425196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800600" y="1170432"/>
            <a:ext cx="54864" cy="111556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863840" y="1243584"/>
            <a:ext cx="1097280" cy="237744"/>
          </a:xfrm>
          <a:prstGeom prst="roundRect">
            <a:avLst>
              <a:gd name="adj" fmla="val 19231"/>
            </a:avLst>
          </a:prstGeom>
          <a:solidFill>
            <a:srgbClr val="0D2137">
              <a:alpha val="18000"/>
            </a:srgbClr>
          </a:solidFill>
          <a:ln w="12700">
            <a:solidFill>
              <a:srgbClr val="0D2137">
                <a:alpha val="5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863840" y="1243584"/>
            <a:ext cx="1097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D2137"/>
                </a:solidFill>
              </a:rPr>
              <a:t>IGCSE / A-Level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4983480" y="1243584"/>
            <a:ext cx="2834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7280"/>
                </a:solidFill>
              </a:rPr>
              <a:t>Professor Dave Explains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983480" y="146304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1E"/>
                </a:solidFill>
              </a:rPr>
              <a:t>Electromagnetism Series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983480" y="1737360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Clear, structured lessons on fields, forces and Maxwell. Excellent for chemistry &amp; physics students.</a:t>
            </a:r>
            <a:endParaRPr lang="en-US" sz="950" dirty="0"/>
          </a:p>
        </p:txBody>
      </p:sp>
      <p:sp>
        <p:nvSpPr>
          <p:cNvPr id="20" name="Text 18">
            <a:hlinkClick r:id="rId2" tooltip=""/>
          </p:cNvPr>
          <p:cNvSpPr/>
          <p:nvPr/>
        </p:nvSpPr>
        <p:spPr>
          <a:xfrm>
            <a:off x="4983480" y="2066544"/>
            <a:ext cx="3886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CC0000"/>
                </a:solidFill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https://www.youtube.com/watch?v=mc979OhitAg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320040" y="2432304"/>
            <a:ext cx="425196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20040" y="2432304"/>
            <a:ext cx="54864" cy="111556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383280" y="2505456"/>
            <a:ext cx="1097280" cy="237744"/>
          </a:xfrm>
          <a:prstGeom prst="roundRect">
            <a:avLst>
              <a:gd name="adj" fmla="val 19231"/>
            </a:avLst>
          </a:prstGeom>
          <a:solidFill>
            <a:srgbClr val="C0392B">
              <a:alpha val="18000"/>
            </a:srgbClr>
          </a:solidFill>
          <a:ln w="12700">
            <a:solidFill>
              <a:srgbClr val="C0392B">
                <a:alpha val="5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83280" y="2505456"/>
            <a:ext cx="1097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C0392B"/>
                </a:solidFill>
              </a:rPr>
              <a:t>Exam Prep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502920" y="2505456"/>
            <a:ext cx="2834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7280"/>
                </a:solidFill>
              </a:rPr>
              <a:t>The Organic Chemistry Tutor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02920" y="2724912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1E"/>
                </a:solidFill>
              </a:rPr>
              <a:t>Circuits, Ohm's Law &amp; Kirchhoff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02920" y="2999232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Worked examples and problem-solving on circuits and current electricity. Great for exam preparation.</a:t>
            </a:r>
            <a:endParaRPr lang="en-US" sz="950" dirty="0"/>
          </a:p>
        </p:txBody>
      </p:sp>
      <p:sp>
        <p:nvSpPr>
          <p:cNvPr id="28" name="Text 26">
            <a:hlinkClick r:id="rId3" tooltip=""/>
          </p:cNvPr>
          <p:cNvSpPr/>
          <p:nvPr/>
        </p:nvSpPr>
        <p:spPr>
          <a:xfrm>
            <a:off x="502920" y="3328416"/>
            <a:ext cx="3886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CC0000"/>
                </a:solidFill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https://www.youtube.com/watch?v=VnnpLaKsqGU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800600" y="2432304"/>
            <a:ext cx="425196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800600" y="2432304"/>
            <a:ext cx="54864" cy="1115568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863840" y="2505456"/>
            <a:ext cx="1097280" cy="237744"/>
          </a:xfrm>
          <a:prstGeom prst="roundRect">
            <a:avLst>
              <a:gd name="adj" fmla="val 19231"/>
            </a:avLst>
          </a:prstGeom>
          <a:solidFill>
            <a:srgbClr val="BA7517">
              <a:alpha val="18000"/>
            </a:srgbClr>
          </a:solidFill>
          <a:ln w="12700">
            <a:solidFill>
              <a:srgbClr val="BA7517">
                <a:alpha val="5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863840" y="2505456"/>
            <a:ext cx="1097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BA7517"/>
                </a:solidFill>
              </a:rPr>
              <a:t>Quick Review</a:t>
            </a:r>
            <a:endParaRPr lang="en-US" sz="750" dirty="0"/>
          </a:p>
        </p:txBody>
      </p:sp>
      <p:sp>
        <p:nvSpPr>
          <p:cNvPr id="33" name="Text 31"/>
          <p:cNvSpPr/>
          <p:nvPr/>
        </p:nvSpPr>
        <p:spPr>
          <a:xfrm>
            <a:off x="4983480" y="2505456"/>
            <a:ext cx="2834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7280"/>
                </a:solidFill>
              </a:rPr>
              <a:t>Crash Course Physics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983480" y="2724912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1E"/>
                </a:solidFill>
              </a:rPr>
              <a:t>Electric Fields &amp; Magnetic Forces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4983480" y="2999232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Fast, engaging overviews. Episodes #25–#28 cover all Electrodynamics topics for quick review.</a:t>
            </a:r>
            <a:endParaRPr lang="en-US" sz="950" dirty="0"/>
          </a:p>
        </p:txBody>
      </p:sp>
      <p:sp>
        <p:nvSpPr>
          <p:cNvPr id="36" name="Text 34">
            <a:hlinkClick r:id="rId4" tooltip=""/>
          </p:cNvPr>
          <p:cNvSpPr/>
          <p:nvPr/>
        </p:nvSpPr>
        <p:spPr>
          <a:xfrm>
            <a:off x="4983480" y="3328416"/>
            <a:ext cx="3886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CC0000"/>
                </a:solidFill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https://www.youtube.com/watch?v=mdulzEfQXDE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320040" y="3694176"/>
            <a:ext cx="425196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" y="3694176"/>
            <a:ext cx="54864" cy="111556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3383280" y="3767328"/>
            <a:ext cx="1097280" cy="237744"/>
          </a:xfrm>
          <a:prstGeom prst="roundRect">
            <a:avLst>
              <a:gd name="adj" fmla="val 19231"/>
            </a:avLst>
          </a:prstGeom>
          <a:solidFill>
            <a:srgbClr val="534AB7">
              <a:alpha val="18000"/>
            </a:srgbClr>
          </a:solidFill>
          <a:ln w="12700">
            <a:solidFill>
              <a:srgbClr val="534AB7">
                <a:alpha val="50000"/>
              </a:srgbClr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383280" y="3767328"/>
            <a:ext cx="1097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534AB7"/>
                </a:solidFill>
              </a:rPr>
              <a:t>A-Level / Advanced</a:t>
            </a:r>
            <a:endParaRPr lang="en-US" sz="750" dirty="0"/>
          </a:p>
        </p:txBody>
      </p:sp>
      <p:sp>
        <p:nvSpPr>
          <p:cNvPr id="41" name="Text 39"/>
          <p:cNvSpPr/>
          <p:nvPr/>
        </p:nvSpPr>
        <p:spPr>
          <a:xfrm>
            <a:off x="502920" y="3767328"/>
            <a:ext cx="2834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7280"/>
                </a:solidFill>
              </a:rPr>
              <a:t>Michel van Biezen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502920" y="3986784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1E"/>
                </a:solidFill>
              </a:rPr>
              <a:t>Electrodynamics — 300+ Videos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502920" y="4261104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Deep numerical problem sets. Ideal for A-Level and pre-university students tackling Maxwell's equations.</a:t>
            </a:r>
            <a:endParaRPr lang="en-US" sz="950" dirty="0"/>
          </a:p>
        </p:txBody>
      </p:sp>
      <p:sp>
        <p:nvSpPr>
          <p:cNvPr id="44" name="Text 42">
            <a:hlinkClick r:id="rId5" tooltip=""/>
          </p:cNvPr>
          <p:cNvSpPr/>
          <p:nvPr/>
        </p:nvSpPr>
        <p:spPr>
          <a:xfrm>
            <a:off x="502920" y="4590288"/>
            <a:ext cx="3886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CC0000"/>
                </a:solidFill>
                <a:hlinkClick r:id="rId5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https://www.youtube.com/watch?v=x1-SibwIPM4&amp;list=PLX2gX-ftPVXUGblkSd5eVh1ZoPa3jR3t5</a:t>
            </a:r>
            <a:endParaRPr lang="en-US" sz="800" dirty="0"/>
          </a:p>
        </p:txBody>
      </p:sp>
      <p:sp>
        <p:nvSpPr>
          <p:cNvPr id="45" name="Shape 43"/>
          <p:cNvSpPr/>
          <p:nvPr/>
        </p:nvSpPr>
        <p:spPr>
          <a:xfrm>
            <a:off x="4800600" y="3694176"/>
            <a:ext cx="425196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4800600" y="3694176"/>
            <a:ext cx="54864" cy="111556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7863840" y="3767328"/>
            <a:ext cx="1097280" cy="237744"/>
          </a:xfrm>
          <a:prstGeom prst="roundRect">
            <a:avLst>
              <a:gd name="adj" fmla="val 19231"/>
            </a:avLst>
          </a:prstGeom>
          <a:solidFill>
            <a:srgbClr val="0891B2">
              <a:alpha val="18000"/>
            </a:srgbClr>
          </a:solidFill>
          <a:ln w="12700">
            <a:solidFill>
              <a:srgbClr val="0891B2">
                <a:alpha val="50000"/>
              </a:srgbClr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7863840" y="3767328"/>
            <a:ext cx="1097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891B2"/>
                </a:solidFill>
              </a:rPr>
              <a:t>Deep Intuition</a:t>
            </a:r>
            <a:endParaRPr lang="en-US" sz="750" dirty="0"/>
          </a:p>
        </p:txBody>
      </p:sp>
      <p:sp>
        <p:nvSpPr>
          <p:cNvPr id="49" name="Text 47"/>
          <p:cNvSpPr/>
          <p:nvPr/>
        </p:nvSpPr>
        <p:spPr>
          <a:xfrm>
            <a:off x="4983480" y="3767328"/>
            <a:ext cx="2834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7280"/>
                </a:solidFill>
              </a:rPr>
              <a:t>3Blue1Brown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4983480" y="3986784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1E"/>
                </a:solidFill>
              </a:rPr>
              <a:t>Maxwell's Equations Visualised</a:t>
            </a:r>
            <a:endParaRPr lang="en-US" sz="1300" dirty="0"/>
          </a:p>
        </p:txBody>
      </p:sp>
      <p:sp>
        <p:nvSpPr>
          <p:cNvPr id="51" name="Text 49"/>
          <p:cNvSpPr/>
          <p:nvPr/>
        </p:nvSpPr>
        <p:spPr>
          <a:xfrm>
            <a:off x="4983480" y="4261104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Beautiful visual intuition for how electromagnetic waves work. The best conceptual video on the internet.</a:t>
            </a:r>
            <a:endParaRPr lang="en-US" sz="950" dirty="0"/>
          </a:p>
        </p:txBody>
      </p:sp>
      <p:sp>
        <p:nvSpPr>
          <p:cNvPr id="52" name="Text 50">
            <a:hlinkClick r:id="rId6" tooltip=""/>
          </p:cNvPr>
          <p:cNvSpPr/>
          <p:nvPr/>
        </p:nvSpPr>
        <p:spPr>
          <a:xfrm>
            <a:off x="4983480" y="4590288"/>
            <a:ext cx="3886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CC0000"/>
                </a:solidFill>
                <a:hlinkClick r:id="rId6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https://www.youtube.com/watch?v=rB83DpBJQsE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F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4864"/>
            <a:ext cx="9144000" cy="96012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144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Additional Study Resources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676656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891B2"/>
                </a:solidFill>
              </a:rPr>
              <a:t>Simulations, practice tools, and textbooks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2743200" cy="329184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38912" y="1188720"/>
            <a:ext cx="259689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0F1E"/>
                </a:solidFill>
              </a:rPr>
              <a:t>Interactive simulations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645920"/>
            <a:ext cx="2743200" cy="1005840"/>
          </a:xfrm>
          <a:prstGeom prst="rect">
            <a:avLst/>
          </a:prstGeom>
          <a:solidFill>
            <a:srgbClr val="0D2137"/>
          </a:solidFill>
          <a:ln w="6350">
            <a:solidFill>
              <a:srgbClr val="6B728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719072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PhET: Charges &amp; Fields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2139696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D5DB"/>
                </a:solidFill>
              </a:rPr>
              <a:t>Drag charges, see real-time field lines</a:t>
            </a:r>
            <a:endParaRPr lang="en-US" sz="950" dirty="0"/>
          </a:p>
        </p:txBody>
      </p:sp>
      <p:sp>
        <p:nvSpPr>
          <p:cNvPr id="11" name="Text 9">
            <a:hlinkClick r:id="rId1" tooltip=""/>
          </p:cNvPr>
          <p:cNvSpPr/>
          <p:nvPr/>
        </p:nvSpPr>
        <p:spPr>
          <a:xfrm>
            <a:off x="457200" y="2414016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u="sng" dirty="0">
                <a:solidFill>
                  <a:srgbClr val="22D3EE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https://phet.colorado.edu/en/simulations/charges-and-fields</a:t>
            </a:r>
            <a:endParaRPr lang="en-US" sz="750" dirty="0"/>
          </a:p>
        </p:txBody>
      </p:sp>
      <p:sp>
        <p:nvSpPr>
          <p:cNvPr id="12" name="Shape 10"/>
          <p:cNvSpPr/>
          <p:nvPr/>
        </p:nvSpPr>
        <p:spPr>
          <a:xfrm>
            <a:off x="365760" y="2779776"/>
            <a:ext cx="2743200" cy="1005840"/>
          </a:xfrm>
          <a:prstGeom prst="rect">
            <a:avLst/>
          </a:prstGeom>
          <a:solidFill>
            <a:srgbClr val="0D2137"/>
          </a:solidFill>
          <a:ln w="6350">
            <a:solidFill>
              <a:srgbClr val="6B728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852928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PhET: Faraday's Law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3273552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D5DB"/>
                </a:solidFill>
              </a:rPr>
              <a:t>Move magnets, watch induction live</a:t>
            </a:r>
            <a:endParaRPr lang="en-US" sz="950" dirty="0"/>
          </a:p>
        </p:txBody>
      </p:sp>
      <p:sp>
        <p:nvSpPr>
          <p:cNvPr id="15" name="Text 13">
            <a:hlinkClick r:id="rId2" tooltip=""/>
          </p:cNvPr>
          <p:cNvSpPr/>
          <p:nvPr/>
        </p:nvSpPr>
        <p:spPr>
          <a:xfrm>
            <a:off x="457200" y="3547872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u="sng" dirty="0">
                <a:solidFill>
                  <a:srgbClr val="22D3EE"/>
                </a:solidFill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https://phet.colorado.edu/en/simulations/faradays-law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65760" y="3913632"/>
            <a:ext cx="2743200" cy="1005840"/>
          </a:xfrm>
          <a:prstGeom prst="rect">
            <a:avLst/>
          </a:prstGeom>
          <a:solidFill>
            <a:srgbClr val="0D2137"/>
          </a:solidFill>
          <a:ln w="6350">
            <a:solidFill>
              <a:srgbClr val="6B728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986784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PhET: Circuit Construction Kit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57200" y="4407408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D5DB"/>
                </a:solidFill>
              </a:rPr>
              <a:t>Build and test circuits interactively</a:t>
            </a:r>
            <a:endParaRPr lang="en-US" sz="950" dirty="0"/>
          </a:p>
        </p:txBody>
      </p:sp>
      <p:sp>
        <p:nvSpPr>
          <p:cNvPr id="19" name="Text 17">
            <a:hlinkClick r:id="rId3" tooltip=""/>
          </p:cNvPr>
          <p:cNvSpPr/>
          <p:nvPr/>
        </p:nvSpPr>
        <p:spPr>
          <a:xfrm>
            <a:off x="457200" y="4681728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u="sng" dirty="0">
                <a:solidFill>
                  <a:srgbClr val="22D3EE"/>
                </a:solidFill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https://phet.colorado.edu/en/simulations/circuit-construction-kit-dc</a:t>
            </a:r>
            <a:endParaRPr lang="en-US" sz="750" dirty="0"/>
          </a:p>
        </p:txBody>
      </p:sp>
      <p:sp>
        <p:nvSpPr>
          <p:cNvPr id="20" name="Shape 18"/>
          <p:cNvSpPr/>
          <p:nvPr/>
        </p:nvSpPr>
        <p:spPr>
          <a:xfrm>
            <a:off x="3291840" y="1188720"/>
            <a:ext cx="274320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364992" y="1188720"/>
            <a:ext cx="259689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0F1E"/>
                </a:solidFill>
              </a:rPr>
              <a:t>Practice &amp; revision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291840" y="1645920"/>
            <a:ext cx="2743200" cy="1005840"/>
          </a:xfrm>
          <a:prstGeom prst="rect">
            <a:avLst/>
          </a:prstGeom>
          <a:solidFill>
            <a:srgbClr val="0D2137"/>
          </a:solidFill>
          <a:ln w="6350">
            <a:solidFill>
              <a:srgbClr val="6B728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383280" y="1719072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Khan Academy Exercises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383280" y="2139696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D5DB"/>
                </a:solidFill>
              </a:rPr>
              <a:t>Free graded questions with hints</a:t>
            </a:r>
            <a:endParaRPr lang="en-US" sz="950" dirty="0"/>
          </a:p>
        </p:txBody>
      </p:sp>
      <p:sp>
        <p:nvSpPr>
          <p:cNvPr id="25" name="Text 23">
            <a:hlinkClick r:id="rId4" tooltip=""/>
          </p:cNvPr>
          <p:cNvSpPr/>
          <p:nvPr/>
        </p:nvSpPr>
        <p:spPr>
          <a:xfrm>
            <a:off x="3383280" y="2414016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u="sng" dirty="0">
                <a:solidFill>
                  <a:srgbClr val="22D3EE"/>
                </a:solidFill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https://www.khanacademy.org/science/ap-physics-2/ap-electric-charge-electric-force-and-voltage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3291840" y="2779776"/>
            <a:ext cx="2743200" cy="1005840"/>
          </a:xfrm>
          <a:prstGeom prst="rect">
            <a:avLst/>
          </a:prstGeom>
          <a:solidFill>
            <a:srgbClr val="0D2137"/>
          </a:solidFill>
          <a:ln w="6350">
            <a:solidFill>
              <a:srgbClr val="6B728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383280" y="2852928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Hyperphysics — E&amp;M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383280" y="3273552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D5DB"/>
                </a:solidFill>
              </a:rPr>
              <a:t>Concept maps and formula derivations</a:t>
            </a:r>
            <a:endParaRPr lang="en-US" sz="950" dirty="0"/>
          </a:p>
        </p:txBody>
      </p:sp>
      <p:sp>
        <p:nvSpPr>
          <p:cNvPr id="29" name="Text 27">
            <a:hlinkClick r:id="rId5" tooltip=""/>
          </p:cNvPr>
          <p:cNvSpPr/>
          <p:nvPr/>
        </p:nvSpPr>
        <p:spPr>
          <a:xfrm>
            <a:off x="3383280" y="3547872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u="sng" dirty="0">
                <a:solidFill>
                  <a:srgbClr val="22D3EE"/>
                </a:solidFill>
                <a:hlinkClick r:id="rId5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http://hyperphysics.phy-astr.gsu.edu/hbase/emcon.html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3291840" y="3913632"/>
            <a:ext cx="2743200" cy="1005840"/>
          </a:xfrm>
          <a:prstGeom prst="rect">
            <a:avLst/>
          </a:prstGeom>
          <a:solidFill>
            <a:srgbClr val="0D2137"/>
          </a:solidFill>
          <a:ln w="6350">
            <a:solidFill>
              <a:srgbClr val="6B728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383280" y="3986784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Save My Exams — Physics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3383280" y="4407408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D5DB"/>
                </a:solidFill>
              </a:rPr>
              <a:t>A-Level past papers and markschemes</a:t>
            </a:r>
            <a:endParaRPr lang="en-US" sz="950" dirty="0"/>
          </a:p>
        </p:txBody>
      </p:sp>
      <p:sp>
        <p:nvSpPr>
          <p:cNvPr id="33" name="Text 31">
            <a:hlinkClick r:id="rId6" tooltip=""/>
          </p:cNvPr>
          <p:cNvSpPr/>
          <p:nvPr/>
        </p:nvSpPr>
        <p:spPr>
          <a:xfrm>
            <a:off x="3383280" y="4681728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u="sng" dirty="0">
                <a:solidFill>
                  <a:srgbClr val="22D3EE"/>
                </a:solidFill>
                <a:hlinkClick r:id="rId6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https://www.savemyexams.com/a-level/physics/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6217920" y="1188720"/>
            <a:ext cx="2743200" cy="32918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291072" y="1188720"/>
            <a:ext cx="259689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0F1E"/>
                </a:solidFill>
              </a:rPr>
              <a:t>Textbooks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217920" y="1645920"/>
            <a:ext cx="2743200" cy="1005840"/>
          </a:xfrm>
          <a:prstGeom prst="rect">
            <a:avLst/>
          </a:prstGeom>
          <a:solidFill>
            <a:srgbClr val="0D2137"/>
          </a:solidFill>
          <a:ln w="6350">
            <a:solidFill>
              <a:srgbClr val="6B728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309360" y="1719072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Griffiths: Introduction to Electrodynamics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6309360" y="2139696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D5DB"/>
                </a:solidFill>
              </a:rPr>
              <a:t>The definitive university-level textbook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6217920" y="2779776"/>
            <a:ext cx="2743200" cy="1005840"/>
          </a:xfrm>
          <a:prstGeom prst="rect">
            <a:avLst/>
          </a:prstGeom>
          <a:solidFill>
            <a:srgbClr val="0D2137"/>
          </a:solidFill>
          <a:ln w="6350">
            <a:solidFill>
              <a:srgbClr val="6B728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309360" y="2852928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Cambridge A-Level Physics (Sang et al.)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6309360" y="3273552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D5DB"/>
                </a:solidFill>
              </a:rPr>
              <a:t>Official Cambridge endorsed textbook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6217920" y="3913632"/>
            <a:ext cx="2743200" cy="1005840"/>
          </a:xfrm>
          <a:prstGeom prst="rect">
            <a:avLst/>
          </a:prstGeom>
          <a:solidFill>
            <a:srgbClr val="0D2137"/>
          </a:solidFill>
          <a:ln w="6350">
            <a:solidFill>
              <a:srgbClr val="6B728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309360" y="3986784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Halliday, Resnick &amp; Krane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6309360" y="4407408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D5DB"/>
                </a:solidFill>
              </a:rPr>
              <a:t>Comprehensive physics reference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F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411480"/>
            <a:ext cx="7315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1261872"/>
            <a:ext cx="7680960" cy="594360"/>
          </a:xfrm>
          <a:prstGeom prst="rect">
            <a:avLst/>
          </a:prstGeom>
          <a:solidFill>
            <a:srgbClr val="0D2137"/>
          </a:solidFill>
          <a:ln w="6350">
            <a:solidFill>
              <a:srgbClr val="0891B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1261872"/>
            <a:ext cx="1572768" cy="5943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261872"/>
            <a:ext cx="157276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0F1E"/>
                </a:solidFill>
              </a:rPr>
              <a:t>Coulomb / Gauss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423160" y="1325880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Electric force follows an inverse-square law. Gauss's Law links field to enclosed charge.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731520" y="1975104"/>
            <a:ext cx="7680960" cy="594360"/>
          </a:xfrm>
          <a:prstGeom prst="rect">
            <a:avLst/>
          </a:prstGeom>
          <a:solidFill>
            <a:srgbClr val="0D2137"/>
          </a:solidFill>
          <a:ln w="6350">
            <a:solidFill>
              <a:srgbClr val="F59E0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1975104"/>
            <a:ext cx="1572768" cy="594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1975104"/>
            <a:ext cx="157276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0F1E"/>
                </a:solidFill>
              </a:rPr>
              <a:t>Ohm &amp; Kirchhoff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423160" y="2039112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V = IR. KCL and KVL let you solve any circuit using conservation of charge and energy.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731520" y="2688336"/>
            <a:ext cx="7680960" cy="594360"/>
          </a:xfrm>
          <a:prstGeom prst="rect">
            <a:avLst/>
          </a:prstGeom>
          <a:solidFill>
            <a:srgbClr val="0D2137"/>
          </a:solidFill>
          <a:ln w="6350">
            <a:solidFill>
              <a:srgbClr val="10B98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2688336"/>
            <a:ext cx="1572768" cy="59436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2688336"/>
            <a:ext cx="157276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0F1E"/>
                </a:solidFill>
              </a:rPr>
              <a:t>Ampere / Lorentz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423160" y="2752344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Moving charges and currents create magnetic fields. Magnetic force acts perpendicular to velocity.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731520" y="3401568"/>
            <a:ext cx="7680960" cy="594360"/>
          </a:xfrm>
          <a:prstGeom prst="rect">
            <a:avLst/>
          </a:prstGeom>
          <a:solidFill>
            <a:srgbClr val="0D2137"/>
          </a:solidFill>
          <a:ln w="6350">
            <a:solidFill>
              <a:srgbClr val="A78BF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3401568"/>
            <a:ext cx="1572768" cy="59436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3401568"/>
            <a:ext cx="157276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0F1E"/>
                </a:solidFill>
              </a:rPr>
              <a:t>Faraday / Lenz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423160" y="3465576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Changing magnetic flux induces EMF. The induced current always opposes the change (Lenz's Law).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731520" y="4114800"/>
            <a:ext cx="7680960" cy="594360"/>
          </a:xfrm>
          <a:prstGeom prst="rect">
            <a:avLst/>
          </a:prstGeom>
          <a:solidFill>
            <a:srgbClr val="0D2137"/>
          </a:solidFill>
          <a:ln w="6350">
            <a:solidFill>
              <a:srgbClr val="22D3EE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31520" y="4114800"/>
            <a:ext cx="1572768" cy="594360"/>
          </a:xfrm>
          <a:prstGeom prst="rect">
            <a:avLst/>
          </a:prstGeom>
          <a:solidFill>
            <a:srgbClr val="22D3EE"/>
          </a:solidFill>
          <a:ln w="12700">
            <a:solidFill>
              <a:srgbClr val="22D3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31520" y="4114800"/>
            <a:ext cx="157276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0F1E"/>
                </a:solidFill>
              </a:rPr>
              <a:t>Maxwell's Eqns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423160" y="4178808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Four equations unify electricity and magnetism — and predict that light itself is an electromagnetic wave.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731520" y="4892040"/>
            <a:ext cx="7680960" cy="2743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5603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A0F1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We'll Cover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320040" y="8686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</a:rPr>
              <a:t>A comprehensive journey through Electrodynamics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298448"/>
            <a:ext cx="42519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1298448"/>
            <a:ext cx="502920" cy="777240"/>
          </a:xfrm>
          <a:prstGeom prst="rect">
            <a:avLst/>
          </a:prstGeom>
          <a:solidFill>
            <a:srgbClr val="0A0F1E"/>
          </a:solidFill>
          <a:ln w="12700">
            <a:solidFill>
              <a:srgbClr val="0A0F1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298448"/>
            <a:ext cx="502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91B2"/>
                </a:solidFill>
              </a:rPr>
              <a:t>01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1371600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0F1E"/>
                </a:solidFill>
              </a:rPr>
              <a:t>Electric Charge &amp; Field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914400" y="1700784"/>
            <a:ext cx="3520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Coulomb's law, field lines, flux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20040" y="2231136"/>
            <a:ext cx="42519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0040" y="2231136"/>
            <a:ext cx="502920" cy="777240"/>
          </a:xfrm>
          <a:prstGeom prst="rect">
            <a:avLst/>
          </a:prstGeom>
          <a:solidFill>
            <a:srgbClr val="0A0F1E"/>
          </a:solidFill>
          <a:ln w="12700">
            <a:solidFill>
              <a:srgbClr val="0A0F1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231136"/>
            <a:ext cx="502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91B2"/>
                </a:solidFill>
              </a:rPr>
              <a:t>02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" y="2304288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0F1E"/>
                </a:solidFill>
              </a:rPr>
              <a:t>Electric Potential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914400" y="2633472"/>
            <a:ext cx="3520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Voltage, potential energy, capacitors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20040" y="3163824"/>
            <a:ext cx="42519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3163824"/>
            <a:ext cx="502920" cy="777240"/>
          </a:xfrm>
          <a:prstGeom prst="rect">
            <a:avLst/>
          </a:prstGeom>
          <a:solidFill>
            <a:srgbClr val="0A0F1E"/>
          </a:solidFill>
          <a:ln w="12700">
            <a:solidFill>
              <a:srgbClr val="0A0F1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0040" y="3163824"/>
            <a:ext cx="502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91B2"/>
                </a:solidFill>
              </a:rPr>
              <a:t>03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914400" y="3236976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0F1E"/>
                </a:solidFill>
              </a:rPr>
              <a:t>Current &amp; Circuits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914400" y="3566160"/>
            <a:ext cx="3520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Ohm's law, Kirchhoff, series/parallel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20040" y="4096512"/>
            <a:ext cx="42519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20040" y="4096512"/>
            <a:ext cx="502920" cy="777240"/>
          </a:xfrm>
          <a:prstGeom prst="rect">
            <a:avLst/>
          </a:prstGeom>
          <a:solidFill>
            <a:srgbClr val="0A0F1E"/>
          </a:solidFill>
          <a:ln w="12700">
            <a:solidFill>
              <a:srgbClr val="0A0F1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" y="4096512"/>
            <a:ext cx="502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91B2"/>
                </a:solidFill>
              </a:rPr>
              <a:t>04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914400" y="4169664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0F1E"/>
                </a:solidFill>
              </a:rPr>
              <a:t>Magnetic Fields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914400" y="4498848"/>
            <a:ext cx="3520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Biot-Savart, Ampere's law, force on charges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773168" y="1298448"/>
            <a:ext cx="42519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773168" y="1298448"/>
            <a:ext cx="502920" cy="777240"/>
          </a:xfrm>
          <a:prstGeom prst="rect">
            <a:avLst/>
          </a:prstGeom>
          <a:solidFill>
            <a:srgbClr val="0A0F1E"/>
          </a:solidFill>
          <a:ln w="12700">
            <a:solidFill>
              <a:srgbClr val="0A0F1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73168" y="1298448"/>
            <a:ext cx="502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91B2"/>
                </a:solidFill>
              </a:rPr>
              <a:t>05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367528" y="1371600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0F1E"/>
                </a:solidFill>
              </a:rPr>
              <a:t>Electromagnetic Induction</a:t>
            </a:r>
            <a:endParaRPr lang="en-US" sz="1350" dirty="0"/>
          </a:p>
        </p:txBody>
      </p:sp>
      <p:sp>
        <p:nvSpPr>
          <p:cNvPr id="29" name="Text 27"/>
          <p:cNvSpPr/>
          <p:nvPr/>
        </p:nvSpPr>
        <p:spPr>
          <a:xfrm>
            <a:off x="5367528" y="1700784"/>
            <a:ext cx="3520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Faraday's law, Lenz's law, transformers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4773168" y="2231136"/>
            <a:ext cx="42519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773168" y="2231136"/>
            <a:ext cx="502920" cy="777240"/>
          </a:xfrm>
          <a:prstGeom prst="rect">
            <a:avLst/>
          </a:prstGeom>
          <a:solidFill>
            <a:srgbClr val="0A0F1E"/>
          </a:solidFill>
          <a:ln w="12700">
            <a:solidFill>
              <a:srgbClr val="0A0F1E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773168" y="2231136"/>
            <a:ext cx="502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91B2"/>
                </a:solidFill>
              </a:rPr>
              <a:t>06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367528" y="2304288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0F1E"/>
                </a:solidFill>
              </a:rPr>
              <a:t>Maxwell's Equations</a:t>
            </a:r>
            <a:endParaRPr lang="en-US" sz="1350" dirty="0"/>
          </a:p>
        </p:txBody>
      </p:sp>
      <p:sp>
        <p:nvSpPr>
          <p:cNvPr id="34" name="Text 32"/>
          <p:cNvSpPr/>
          <p:nvPr/>
        </p:nvSpPr>
        <p:spPr>
          <a:xfrm>
            <a:off x="5367528" y="2633472"/>
            <a:ext cx="3520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Unifying electricity, magnetism &amp; light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773168" y="3163824"/>
            <a:ext cx="42519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773168" y="3163824"/>
            <a:ext cx="502920" cy="777240"/>
          </a:xfrm>
          <a:prstGeom prst="rect">
            <a:avLst/>
          </a:prstGeom>
          <a:solidFill>
            <a:srgbClr val="0A0F1E"/>
          </a:solidFill>
          <a:ln w="12700">
            <a:solidFill>
              <a:srgbClr val="0A0F1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773168" y="3163824"/>
            <a:ext cx="502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91B2"/>
                </a:solidFill>
              </a:rPr>
              <a:t>07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5367528" y="3236976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0F1E"/>
                </a:solidFill>
              </a:rPr>
              <a:t>EM Waves &amp; Applications</a:t>
            </a:r>
            <a:endParaRPr lang="en-US" sz="1350" dirty="0"/>
          </a:p>
        </p:txBody>
      </p:sp>
      <p:sp>
        <p:nvSpPr>
          <p:cNvPr id="39" name="Text 37"/>
          <p:cNvSpPr/>
          <p:nvPr/>
        </p:nvSpPr>
        <p:spPr>
          <a:xfrm>
            <a:off x="5367528" y="3566160"/>
            <a:ext cx="3520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Radio, light, X-rays, real-world tech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4773168" y="4096512"/>
            <a:ext cx="42519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773168" y="4096512"/>
            <a:ext cx="502920" cy="777240"/>
          </a:xfrm>
          <a:prstGeom prst="rect">
            <a:avLst/>
          </a:prstGeom>
          <a:solidFill>
            <a:srgbClr val="0A0F1E"/>
          </a:solidFill>
          <a:ln w="12700">
            <a:solidFill>
              <a:srgbClr val="0A0F1E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773168" y="4096512"/>
            <a:ext cx="502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91B2"/>
                </a:solidFill>
              </a:rPr>
              <a:t>08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5367528" y="4169664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0F1E"/>
                </a:solidFill>
              </a:rPr>
              <a:t>YouTube &amp; Resources</a:t>
            </a:r>
            <a:endParaRPr lang="en-US" sz="1350" dirty="0"/>
          </a:p>
        </p:txBody>
      </p:sp>
      <p:sp>
        <p:nvSpPr>
          <p:cNvPr id="44" name="Text 42"/>
          <p:cNvSpPr/>
          <p:nvPr/>
        </p:nvSpPr>
        <p:spPr>
          <a:xfrm>
            <a:off x="5367528" y="4498848"/>
            <a:ext cx="3520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Curated videos, sims &amp; textbooks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F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4864"/>
            <a:ext cx="9144000" cy="96012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144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Electric Charge &amp; Field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676656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22D3EE"/>
                </a:solidFill>
              </a:rPr>
              <a:t>The foundation of all electrodynamics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170432"/>
            <a:ext cx="4160520" cy="1005840"/>
          </a:xfrm>
          <a:prstGeom prst="rect">
            <a:avLst/>
          </a:prstGeom>
          <a:solidFill>
            <a:srgbClr val="0891B2">
              <a:alpha val="12000"/>
            </a:srgbClr>
          </a:solidFill>
          <a:ln w="10160">
            <a:solidFill>
              <a:srgbClr val="0891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75488" y="1207008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D3EE"/>
                </a:solidFill>
              </a:rPr>
              <a:t>Coulomb's Law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75488" y="1508760"/>
            <a:ext cx="3931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 = kq₁q₂ / r²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75488" y="1920240"/>
            <a:ext cx="3931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D1D5DB"/>
                </a:solidFill>
              </a:rPr>
              <a:t>k = 8.99 × 10⁹ N·m²/C²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754880" y="1170432"/>
            <a:ext cx="4023360" cy="1005840"/>
          </a:xfrm>
          <a:prstGeom prst="rect">
            <a:avLst/>
          </a:prstGeom>
          <a:solidFill>
            <a:srgbClr val="7C3AED">
              <a:alpha val="12000"/>
            </a:srgbClr>
          </a:solidFill>
          <a:ln w="10160">
            <a:solidFill>
              <a:srgbClr val="A78BF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64608" y="1207008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78BFA"/>
                </a:solidFill>
              </a:rPr>
              <a:t>Electric Field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64608" y="1508760"/>
            <a:ext cx="3749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 = F / q = kQ / r²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4864608" y="1920240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D1D5DB"/>
                </a:solidFill>
              </a:rPr>
              <a:t>Units: N/C or V/m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65760" y="2386584"/>
            <a:ext cx="45720" cy="54864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23317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D3EE"/>
                </a:solidFill>
              </a:rPr>
              <a:t>Two types of charge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48640" y="260604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EF2FF"/>
                </a:solidFill>
              </a:rPr>
              <a:t>Positive (+) and negative (−). Like charges repel; unlike charges attract. Charge is quantised — smallest unit is the electron charge e = 1.6 × 10⁻¹⁹ C.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" y="3255264"/>
            <a:ext cx="45720" cy="54864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32004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D3EE"/>
                </a:solidFill>
              </a:rPr>
              <a:t>Electric field lines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48640" y="34747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EF2FF"/>
                </a:solidFill>
              </a:rPr>
              <a:t>Point away from positive charges, toward negative. Closer lines = stronger field. They never cross. Gauss's Law: Φ = Q_enc / ε₀.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4123944"/>
            <a:ext cx="45720" cy="54864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40690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D3EE"/>
                </a:solidFill>
              </a:rPr>
              <a:t>Superposition principle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48640" y="434340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EF2FF"/>
                </a:solidFill>
              </a:rPr>
              <a:t>The total electric field at any point is the vector sum of fields from all individual charges. Allows complex charge distributions to be analysed.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37744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0F1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Electric Potential &amp; Capacitors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320040" y="786384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</a:rPr>
              <a:t>Energy stored in electric fields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416052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1170432"/>
            <a:ext cx="4160520" cy="292608"/>
          </a:xfrm>
          <a:prstGeom prst="rect">
            <a:avLst/>
          </a:prstGeom>
          <a:solidFill>
            <a:srgbClr val="0A0F1E"/>
          </a:solidFill>
          <a:ln w="12700">
            <a:solidFill>
              <a:srgbClr val="0A0F1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29768" y="1170432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891B2"/>
                </a:solidFill>
              </a:rPr>
              <a:t>Electric Potential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429768" y="1517904"/>
            <a:ext cx="3931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A0F1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 = kQ / r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429768" y="1956816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Units: Volts (V = J/C)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709160" y="1170432"/>
            <a:ext cx="416052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709160" y="1170432"/>
            <a:ext cx="4160520" cy="292608"/>
          </a:xfrm>
          <a:prstGeom prst="rect">
            <a:avLst/>
          </a:prstGeom>
          <a:solidFill>
            <a:srgbClr val="0A0F1E"/>
          </a:solidFill>
          <a:ln w="12700">
            <a:solidFill>
              <a:srgbClr val="0A0F1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18888" y="1170432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891B2"/>
                </a:solidFill>
              </a:rPr>
              <a:t>Potential Difference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818888" y="1517904"/>
            <a:ext cx="3931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A0F1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 = W / q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4818888" y="1956816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Work done per unit charge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20040" y="2468880"/>
            <a:ext cx="416052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2468880"/>
            <a:ext cx="4160520" cy="292608"/>
          </a:xfrm>
          <a:prstGeom prst="rect">
            <a:avLst/>
          </a:prstGeom>
          <a:solidFill>
            <a:srgbClr val="0A0F1E"/>
          </a:solidFill>
          <a:ln w="12700">
            <a:solidFill>
              <a:srgbClr val="0A0F1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29768" y="2468880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891B2"/>
                </a:solidFill>
              </a:rPr>
              <a:t>Capacitance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29768" y="2816352"/>
            <a:ext cx="3931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A0F1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 = Q / V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429768" y="3255264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Units: Farads (F)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709160" y="2468880"/>
            <a:ext cx="416052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709160" y="2468880"/>
            <a:ext cx="4160520" cy="292608"/>
          </a:xfrm>
          <a:prstGeom prst="rect">
            <a:avLst/>
          </a:prstGeom>
          <a:solidFill>
            <a:srgbClr val="0A0F1E"/>
          </a:solidFill>
          <a:ln w="12700">
            <a:solidFill>
              <a:srgbClr val="0A0F1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18888" y="2468880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891B2"/>
                </a:solidFill>
              </a:rPr>
              <a:t>Energy Stored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4818888" y="2816352"/>
            <a:ext cx="3931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A0F1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 = ½CV²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4818888" y="3255264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Energy in a capacitor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20040" y="3785616"/>
            <a:ext cx="8503920" cy="457200"/>
          </a:xfrm>
          <a:prstGeom prst="rect">
            <a:avLst/>
          </a:prstGeom>
          <a:solidFill>
            <a:srgbClr val="0A0F1E"/>
          </a:solidFill>
          <a:ln w="12700">
            <a:solidFill>
              <a:srgbClr val="0A0F1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3785616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D3EE"/>
                </a:solidFill>
              </a:rPr>
              <a:t>Series:  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1/C = 1/C₁ + 1/C₂ + ...       </a:t>
            </a:r>
            <a:pPr indent="0" marL="0">
              <a:buNone/>
            </a:pPr>
            <a:r>
              <a:rPr lang="en-US" sz="1300" b="1" dirty="0">
                <a:solidFill>
                  <a:srgbClr val="A78BFA"/>
                </a:solidFill>
              </a:rPr>
              <a:t>Parallel:  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 = C₁ + C₂ + ...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320040" y="4334256"/>
            <a:ext cx="8503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</a:rPr>
              <a:t>Equipotential surfaces are perpendicular to electric field lines. No work is done moving a charge along an equipotential surface.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F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4864"/>
            <a:ext cx="9144000" cy="96012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144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Current &amp; Circuits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676656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9E0B"/>
                </a:solidFill>
              </a:rPr>
              <a:t>Ohm's Law, Kirchhoff's rules and circuit analysis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170432"/>
            <a:ext cx="2560320" cy="1325880"/>
          </a:xfrm>
          <a:prstGeom prst="rect">
            <a:avLst/>
          </a:prstGeom>
          <a:solidFill>
            <a:srgbClr val="F59E0B">
              <a:alpha val="12000"/>
            </a:srgbClr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75488" y="1207008"/>
            <a:ext cx="2331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</a:rPr>
              <a:t>Ohm's Law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75488" y="1517904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 = IR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475488" y="2039112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D1D5DB"/>
                </a:solidFill>
              </a:rPr>
              <a:t>V=voltage  I=current  R=resistance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154680" y="1170432"/>
            <a:ext cx="2560320" cy="1325880"/>
          </a:xfrm>
          <a:prstGeom prst="rect">
            <a:avLst/>
          </a:prstGeom>
          <a:solidFill>
            <a:srgbClr val="10B981">
              <a:alpha val="12000"/>
            </a:srgbClr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64408" y="1207008"/>
            <a:ext cx="2331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</a:rPr>
              <a:t>Power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264408" y="1508760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= IV = I²R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3264408" y="2011680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= V²/R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943600" y="1170432"/>
            <a:ext cx="2834640" cy="1325880"/>
          </a:xfrm>
          <a:prstGeom prst="rect">
            <a:avLst/>
          </a:prstGeom>
          <a:solidFill>
            <a:srgbClr val="0891B2">
              <a:alpha val="12000"/>
            </a:srgbClr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053328" y="1207008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D3EE"/>
                </a:solidFill>
              </a:rPr>
              <a:t>Resistors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053328" y="1508760"/>
            <a:ext cx="2606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D3E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Series: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 = R₁ + R₂ + ...
</a:t>
            </a:r>
            <a:pPr indent="0" marL="0">
              <a:buNone/>
            </a:pPr>
            <a:r>
              <a:rPr lang="en-US" sz="1200" b="1" dirty="0">
                <a:solidFill>
                  <a:srgbClr val="A78BF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Parallel: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1/R = 1/R₁ + 1/R₂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65760" y="2752344"/>
            <a:ext cx="45720" cy="5120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26974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59E0B"/>
                </a:solidFill>
              </a:rPr>
              <a:t>KCL — Kirchhoff's Current Law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548640" y="2971800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EF2FF"/>
                </a:solidFill>
              </a:rPr>
              <a:t>The sum of currents entering a node equals the sum leaving. Charge is conserved: ΣI_in = ΣI_out. Used to analyse complex junctions.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3529584"/>
            <a:ext cx="45720" cy="5120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34747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59E0B"/>
                </a:solidFill>
              </a:rPr>
              <a:t>KVL — Kirchhoff's Voltage Law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548640" y="3749040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EF2FF"/>
                </a:solidFill>
              </a:rPr>
              <a:t>The sum of all voltage drops around any closed loop equals zero: ΣV = 0. Energy is conserved in any circuit loop.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65760" y="4306824"/>
            <a:ext cx="45720" cy="5120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" y="4251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59E0B"/>
                </a:solidFill>
              </a:rPr>
              <a:t>EMF &amp; Internal Resistance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548640" y="4526280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EF2FF"/>
                </a:solidFill>
              </a:rPr>
              <a:t>Real batteries have internal resistance r. Terminal voltage V = ε − Ir, where ε is the EMF. Power dissipated internally = I²r.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37744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0F1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Magnetic Fields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320040" y="78638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</a:rPr>
              <a:t>Forces on moving charges and current-carrying conductors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8503920" cy="804672"/>
          </a:xfrm>
          <a:prstGeom prst="rect">
            <a:avLst/>
          </a:prstGeom>
          <a:solidFill>
            <a:srgbClr val="0A0F1E"/>
          </a:solidFill>
          <a:ln w="12700">
            <a:solidFill>
              <a:srgbClr val="0A0F1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170432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 = qv × B  </a:t>
            </a:r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</a:rPr>
              <a:t>   (Lorentz Force)     </a:t>
            </a:r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 = BIL sin θ  </a:t>
            </a:r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</a:rPr>
              <a:t>   (Force on wire)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320040" y="2148840"/>
            <a:ext cx="4251960" cy="126187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2148840"/>
            <a:ext cx="64008" cy="126187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4632" y="224028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1E"/>
                </a:solidFill>
              </a:rPr>
              <a:t>Biot-Savart Law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84632" y="2551176"/>
            <a:ext cx="393192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dB = (μ₀/4π) × (I dl × r̂) / r². Gives the magnetic field produced by a current element. Analogous to Coulomb's law for magnetism.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773168" y="2148840"/>
            <a:ext cx="4251960" cy="126187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773168" y="2148840"/>
            <a:ext cx="64008" cy="126187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0" y="224028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1E"/>
                </a:solidFill>
              </a:rPr>
              <a:t>Ampere's Law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937760" y="2551176"/>
            <a:ext cx="393192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∮B·dl = μ₀I_enc. The line integral of B around a closed path equals μ₀ times the enclosed current. Used for high-symmetry cases.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20040" y="3566160"/>
            <a:ext cx="4251960" cy="126187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3566160"/>
            <a:ext cx="64008" cy="12618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4632" y="365760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1E"/>
                </a:solidFill>
              </a:rPr>
              <a:t>Magnetic Flux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84632" y="3968496"/>
            <a:ext cx="393192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Φ_B = ∫B·dA. Flux through a surface. Gauss's law for magnetism: ∮B·dA = 0 — no magnetic monopoles exist in nature.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773168" y="3566160"/>
            <a:ext cx="4251960" cy="126187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773168" y="3566160"/>
            <a:ext cx="64008" cy="126187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37760" y="365760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1E"/>
                </a:solidFill>
              </a:rPr>
              <a:t>Right-Hand Rule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937760" y="3968496"/>
            <a:ext cx="393192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Point fingers in direction of current, curl toward B — thumb points along force. Also used to find the direction of induced current.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F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4864"/>
            <a:ext cx="9144000" cy="96012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144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Electromagnetic Induction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676656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A78BFA"/>
                </a:solidFill>
              </a:rPr>
              <a:t>Faraday's Law, Lenz's Law and transformers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170432"/>
            <a:ext cx="8412480" cy="804672"/>
          </a:xfrm>
          <a:prstGeom prst="rect">
            <a:avLst/>
          </a:prstGeom>
          <a:solidFill>
            <a:srgbClr val="7C3AED">
              <a:alpha val="15000"/>
            </a:srgbClr>
          </a:solidFill>
          <a:ln w="10160">
            <a:solidFill>
              <a:srgbClr val="A78BF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70432"/>
            <a:ext cx="82296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78BFA"/>
                </a:solidFill>
              </a:rPr>
              <a:t>Faraday's Law:  </a:t>
            </a:r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ε = −dΦ_B / dt = −N(ΔΦ/Δt)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65760" y="2139696"/>
            <a:ext cx="4251960" cy="1261872"/>
          </a:xfrm>
          <a:prstGeom prst="rect">
            <a:avLst/>
          </a:prstGeom>
          <a:solidFill>
            <a:srgbClr val="0D2137"/>
          </a:solidFill>
          <a:ln w="6350">
            <a:solidFill>
              <a:srgbClr val="A78BF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2139696"/>
            <a:ext cx="4251960" cy="310896"/>
          </a:xfrm>
          <a:prstGeom prst="rect">
            <a:avLst/>
          </a:prstGeom>
          <a:solidFill>
            <a:srgbClr val="A78BFA">
              <a:alpha val="80000"/>
            </a:srgbClr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139696"/>
            <a:ext cx="40690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F1E"/>
                </a:solidFill>
              </a:rPr>
              <a:t>Faraday's Law explained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2505456"/>
            <a:ext cx="406908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EF2FF"/>
                </a:solidFill>
              </a:rPr>
              <a:t>A changing magnetic flux through a loop induces an EMF. The faster the change, the greater the EMF. Flux can change by changing B, area A, or angle θ (Φ = BAcosθ).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828032" y="2139696"/>
            <a:ext cx="4251960" cy="1261872"/>
          </a:xfrm>
          <a:prstGeom prst="rect">
            <a:avLst/>
          </a:prstGeom>
          <a:solidFill>
            <a:srgbClr val="0D2137"/>
          </a:solidFill>
          <a:ln w="6350">
            <a:solidFill>
              <a:srgbClr val="0891B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828032" y="2139696"/>
            <a:ext cx="4251960" cy="310896"/>
          </a:xfrm>
          <a:prstGeom prst="rect">
            <a:avLst/>
          </a:prstGeom>
          <a:solidFill>
            <a:srgbClr val="0891B2">
              <a:alpha val="80000"/>
            </a:srgbClr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919472" y="2139696"/>
            <a:ext cx="40690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F1E"/>
                </a:solidFill>
              </a:rPr>
              <a:t>Lenz's Law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919472" y="2505456"/>
            <a:ext cx="406908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EF2FF"/>
                </a:solidFill>
              </a:rPr>
              <a:t>The induced current flows in a direction that opposes the change in flux that caused it (the minus sign in Faraday's equation). Conservation of energy — you must do work to induce a current.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65760" y="3547872"/>
            <a:ext cx="4251960" cy="1261872"/>
          </a:xfrm>
          <a:prstGeom prst="rect">
            <a:avLst/>
          </a:prstGeom>
          <a:solidFill>
            <a:srgbClr val="0D2137"/>
          </a:solidFill>
          <a:ln w="6350">
            <a:solidFill>
              <a:srgbClr val="10B98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3547872"/>
            <a:ext cx="4251960" cy="310896"/>
          </a:xfrm>
          <a:prstGeom prst="rect">
            <a:avLst/>
          </a:prstGeom>
          <a:solidFill>
            <a:srgbClr val="10B981">
              <a:alpha val="80000"/>
            </a:srgbClr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3547872"/>
            <a:ext cx="40690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F1E"/>
                </a:solidFill>
              </a:rPr>
              <a:t>Transformers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57200" y="3913632"/>
            <a:ext cx="406908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EF2FF"/>
                </a:solidFill>
              </a:rPr>
              <a:t>V₁/V₂ = N₁/N₂ and I₁/I₂ = N₂/N₁. Step-up (N₂ &gt; N₁) increases voltage; step-down decreases it. Power is conserved: P = V₁I₁ = V₂I₂ (ideal transformer).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828032" y="3547872"/>
            <a:ext cx="4251960" cy="1261872"/>
          </a:xfrm>
          <a:prstGeom prst="rect">
            <a:avLst/>
          </a:prstGeom>
          <a:solidFill>
            <a:srgbClr val="0D2137"/>
          </a:solidFill>
          <a:ln w="6350">
            <a:solidFill>
              <a:srgbClr val="F59E0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828032" y="3547872"/>
            <a:ext cx="4251960" cy="310896"/>
          </a:xfrm>
          <a:prstGeom prst="rect">
            <a:avLst/>
          </a:prstGeom>
          <a:solidFill>
            <a:srgbClr val="F59E0B">
              <a:alpha val="80000"/>
            </a:srgbClr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19472" y="3547872"/>
            <a:ext cx="40690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F1E"/>
                </a:solidFill>
              </a:rPr>
              <a:t>Generators &amp; Motors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919472" y="3913632"/>
            <a:ext cx="406908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EF2FF"/>
                </a:solidFill>
              </a:rPr>
              <a:t>Generators convert kinetic energy → electrical energy (Faraday's Law). Motors do the reverse (Lorentz force). Both rely on the interaction of magnetic fields and conductors.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37744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0F1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Maxwell's Equations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320040" y="78638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</a:rPr>
              <a:t>The four equations that unify electricity, magnetism and light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8503920" cy="80467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1170432"/>
            <a:ext cx="384048" cy="80467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170432"/>
            <a:ext cx="384048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0F1E"/>
                </a:solidFill>
              </a:rPr>
              <a:t>I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22960" y="1225296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A0F1E"/>
                </a:solidFill>
              </a:rPr>
              <a:t>Gauss's Law (E)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822960" y="155448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F1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∇·E = ρ/ε₀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337560" y="1280160"/>
            <a:ext cx="27432" cy="585216"/>
          </a:xfrm>
          <a:prstGeom prst="rect">
            <a:avLst/>
          </a:prstGeom>
          <a:solidFill>
            <a:srgbClr val="D1D5DB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93008" y="1261872"/>
            <a:ext cx="51206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Electric field lines originate from charges. Flux out of any closed surface equals enclosed charge / ε₀.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0040" y="2121408"/>
            <a:ext cx="8503920" cy="80467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20040" y="2121408"/>
            <a:ext cx="384048" cy="80467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2121408"/>
            <a:ext cx="384048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0F1E"/>
                </a:solidFill>
              </a:rPr>
              <a:t>II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22960" y="217627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A0F1E"/>
                </a:solidFill>
              </a:rPr>
              <a:t>Gauss's Law (B)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822960" y="2505456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F1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∇·B = 0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3337560" y="2231136"/>
            <a:ext cx="27432" cy="585216"/>
          </a:xfrm>
          <a:prstGeom prst="rect">
            <a:avLst/>
          </a:prstGeom>
          <a:solidFill>
            <a:srgbClr val="D1D5DB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493008" y="2212848"/>
            <a:ext cx="51206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No magnetic monopoles. Magnetic field lines form closed loops — they have no beginning or end.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320040" y="3072384"/>
            <a:ext cx="8503920" cy="80467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20040" y="3072384"/>
            <a:ext cx="384048" cy="8046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3072384"/>
            <a:ext cx="384048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0F1E"/>
                </a:solidFill>
              </a:rPr>
              <a:t>III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22960" y="3127248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A0F1E"/>
                </a:solidFill>
              </a:rPr>
              <a:t>Faraday's Law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822960" y="3456432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F1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∇×E = −∂B/∂t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3337560" y="3182112"/>
            <a:ext cx="27432" cy="585216"/>
          </a:xfrm>
          <a:prstGeom prst="rect">
            <a:avLst/>
          </a:prstGeom>
          <a:solidFill>
            <a:srgbClr val="D1D5DB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493008" y="3163824"/>
            <a:ext cx="51206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A time-varying magnetic field creates a circulating electric field. This is the basis of electromagnetic induction.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320040" y="4023360"/>
            <a:ext cx="8503920" cy="80467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20040" y="4023360"/>
            <a:ext cx="384048" cy="80467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0040" y="4023360"/>
            <a:ext cx="384048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0F1E"/>
                </a:solidFill>
              </a:rPr>
              <a:t>IV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822960" y="4078224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A0F1E"/>
                </a:solidFill>
              </a:rPr>
              <a:t>Ampere-Maxwell Law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822960" y="4407408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F1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∇×B = μ₀J + μ₀ε₀∂E/∂t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3337560" y="4133088"/>
            <a:ext cx="27432" cy="585216"/>
          </a:xfrm>
          <a:prstGeom prst="rect">
            <a:avLst/>
          </a:prstGeom>
          <a:solidFill>
            <a:srgbClr val="D1D5DB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493008" y="4114800"/>
            <a:ext cx="51206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Current AND a changing electric field produce a magnetic field. Maxwell's displacement current term predicted EM waves.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20040" y="4846320"/>
            <a:ext cx="8503920" cy="109728"/>
          </a:xfrm>
          <a:prstGeom prst="rect">
            <a:avLst/>
          </a:prstGeom>
          <a:solidFill>
            <a:srgbClr val="0A0F1E"/>
          </a:solidFill>
          <a:ln w="12700">
            <a:solidFill>
              <a:srgbClr val="0A0F1E"/>
            </a:solidFill>
            <a:prstDash val="solid"/>
          </a:ln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F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2D3EE"/>
          </a:solidFill>
          <a:ln w="12700">
            <a:solidFill>
              <a:srgbClr val="22D3E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4864"/>
            <a:ext cx="9144000" cy="96012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144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 Waves &amp; Applications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67665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22D3EE"/>
                </a:solidFill>
              </a:rPr>
              <a:t>From radio waves to X-rays — the electromagnetic spectrum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8412480" cy="658368"/>
          </a:xfrm>
          <a:prstGeom prst="rect">
            <a:avLst/>
          </a:prstGeom>
          <a:solidFill>
            <a:srgbClr val="0891B2">
              <a:alpha val="12000"/>
            </a:srgbClr>
          </a:solidFill>
          <a:ln w="10160">
            <a:solidFill>
              <a:srgbClr val="0891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8872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 = 1/√(μ₀ε₀) = 3 × 10⁸ m/s     </a:t>
            </a:r>
            <a:pPr indent="0" marL="0">
              <a:buNone/>
            </a:pPr>
            <a:r>
              <a:rPr lang="en-US" sz="1200" i="1" dirty="0">
                <a:solidFill>
                  <a:srgbClr val="22D3EE"/>
                </a:solidFill>
              </a:rPr>
              <a:t>   Speed of light — predicted purely from Maxwell's equations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365760" y="1993392"/>
            <a:ext cx="1115568" cy="2907792"/>
          </a:xfrm>
          <a:prstGeom prst="rect">
            <a:avLst/>
          </a:prstGeom>
          <a:solidFill>
            <a:srgbClr val="0891B2">
              <a:alpha val="12000"/>
            </a:srgbClr>
          </a:solidFill>
          <a:ln w="6350">
            <a:solidFill>
              <a:srgbClr val="0891B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1993392"/>
            <a:ext cx="1115568" cy="34747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993392"/>
            <a:ext cx="11155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F1E"/>
                </a:solidFill>
              </a:rPr>
              <a:t>Radio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20624" y="2395728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EEF2FF"/>
                </a:solidFill>
              </a:rPr>
              <a:t>&lt; 300 MHz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420624" y="3090672"/>
            <a:ext cx="1005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D1D5DB"/>
                </a:solidFill>
              </a:rPr>
              <a:t>Broadcasting, WiFi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1563624" y="1993392"/>
            <a:ext cx="1115568" cy="2907792"/>
          </a:xfrm>
          <a:prstGeom prst="rect">
            <a:avLst/>
          </a:prstGeom>
          <a:solidFill>
            <a:srgbClr val="0891B2">
              <a:alpha val="12000"/>
            </a:srgbClr>
          </a:solidFill>
          <a:ln w="6350">
            <a:solidFill>
              <a:srgbClr val="0891B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563624" y="1993392"/>
            <a:ext cx="1115568" cy="34747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563624" y="1993392"/>
            <a:ext cx="11155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F1E"/>
                </a:solidFill>
              </a:rPr>
              <a:t>Micro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618488" y="2395728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EEF2FF"/>
                </a:solidFill>
              </a:rPr>
              <a:t>300 MHz–300 GHz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1618488" y="3090672"/>
            <a:ext cx="1005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D1D5DB"/>
                </a:solidFill>
              </a:rPr>
              <a:t>Radar, microwave ovens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761488" y="1993392"/>
            <a:ext cx="1115568" cy="2907792"/>
          </a:xfrm>
          <a:prstGeom prst="rect">
            <a:avLst/>
          </a:prstGeom>
          <a:solidFill>
            <a:srgbClr val="10B981">
              <a:alpha val="12000"/>
            </a:srgbClr>
          </a:solidFill>
          <a:ln w="6350">
            <a:solidFill>
              <a:srgbClr val="10B981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61488" y="1993392"/>
            <a:ext cx="1115568" cy="34747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61488" y="1993392"/>
            <a:ext cx="11155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F1E"/>
                </a:solidFill>
              </a:rPr>
              <a:t>Infrared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2816352" y="2395728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EEF2FF"/>
                </a:solidFill>
              </a:rPr>
              <a:t>300 GHz–400 THz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2816352" y="3090672"/>
            <a:ext cx="1005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D1D5DB"/>
                </a:solidFill>
              </a:rPr>
              <a:t>Thermal cameras, remote controls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959352" y="1993392"/>
            <a:ext cx="1115568" cy="2907792"/>
          </a:xfrm>
          <a:prstGeom prst="rect">
            <a:avLst/>
          </a:prstGeom>
          <a:solidFill>
            <a:srgbClr val="F59E0B">
              <a:alpha val="12000"/>
            </a:srgbClr>
          </a:solidFill>
          <a:ln w="6350">
            <a:solidFill>
              <a:srgbClr val="F59E0B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959352" y="1993392"/>
            <a:ext cx="1115568" cy="34747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959352" y="1993392"/>
            <a:ext cx="11155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F1E"/>
                </a:solidFill>
              </a:rPr>
              <a:t>Visible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014216" y="2395728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EEF2FF"/>
                </a:solidFill>
              </a:rPr>
              <a:t>400–700 THz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4014216" y="3090672"/>
            <a:ext cx="1005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D1D5DB"/>
                </a:solidFill>
              </a:rPr>
              <a:t>Human vision, photography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5157216" y="1993392"/>
            <a:ext cx="1115568" cy="2907792"/>
          </a:xfrm>
          <a:prstGeom prst="rect">
            <a:avLst/>
          </a:prstGeom>
          <a:solidFill>
            <a:srgbClr val="EF4444">
              <a:alpha val="12000"/>
            </a:srgbClr>
          </a:solidFill>
          <a:ln w="6350">
            <a:solidFill>
              <a:srgbClr val="EF4444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157216" y="1993392"/>
            <a:ext cx="1115568" cy="347472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157216" y="1993392"/>
            <a:ext cx="11155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F1E"/>
                </a:solidFill>
              </a:rPr>
              <a:t>UV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212080" y="2395728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EEF2FF"/>
                </a:solidFill>
              </a:rPr>
              <a:t>700 THz–30 PHz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5212080" y="3090672"/>
            <a:ext cx="1005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D1D5DB"/>
                </a:solidFill>
              </a:rPr>
              <a:t>Sterilisation, vitamin D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355080" y="1993392"/>
            <a:ext cx="1115568" cy="2907792"/>
          </a:xfrm>
          <a:prstGeom prst="rect">
            <a:avLst/>
          </a:prstGeom>
          <a:solidFill>
            <a:srgbClr val="A78BFA">
              <a:alpha val="12000"/>
            </a:srgbClr>
          </a:solidFill>
          <a:ln w="6350">
            <a:solidFill>
              <a:srgbClr val="A78BFA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355080" y="1993392"/>
            <a:ext cx="1115568" cy="347472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355080" y="1993392"/>
            <a:ext cx="11155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F1E"/>
                </a:solidFill>
              </a:rPr>
              <a:t>X-ray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409944" y="2395728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EEF2FF"/>
                </a:solidFill>
              </a:rPr>
              <a:t>30 PHz–30 EHz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6409944" y="3090672"/>
            <a:ext cx="1005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D1D5DB"/>
                </a:solidFill>
              </a:rPr>
              <a:t>Medical imaging, security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7552944" y="1993392"/>
            <a:ext cx="1115568" cy="2907792"/>
          </a:xfrm>
          <a:prstGeom prst="rect">
            <a:avLst/>
          </a:prstGeom>
          <a:solidFill>
            <a:srgbClr val="EC4899">
              <a:alpha val="12000"/>
            </a:srgbClr>
          </a:solidFill>
          <a:ln w="6350">
            <a:solidFill>
              <a:srgbClr val="EC4899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7552944" y="1993392"/>
            <a:ext cx="1115568" cy="347472"/>
          </a:xfrm>
          <a:prstGeom prst="rect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552944" y="1993392"/>
            <a:ext cx="11155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F1E"/>
                </a:solidFill>
              </a:rPr>
              <a:t>Gamma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7607808" y="2395728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EEF2FF"/>
                </a:solidFill>
              </a:rPr>
              <a:t>&gt; 30 EHz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7607808" y="3090672"/>
            <a:ext cx="1005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D1D5DB"/>
                </a:solidFill>
              </a:rPr>
              <a:t>Cancer therapy, nuclear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365760" y="4956048"/>
            <a:ext cx="8412480" cy="73152"/>
          </a:xfrm>
          <a:prstGeom prst="rect">
            <a:avLst/>
          </a:prstGeom>
          <a:solidFill>
            <a:srgbClr val="000000"/>
          </a:solidFill>
          <a:ln w="12700">
            <a:solidFill>
              <a:srgbClr val="0A0F1E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Electrodynamics</dc:title>
  <dc:subject>PptxGenJS Presentation</dc:subject>
  <dc:creator>Science Tutor</dc:creator>
  <cp:lastModifiedBy>Science Tutor</cp:lastModifiedBy>
  <cp:revision>1</cp:revision>
  <dcterms:created xsi:type="dcterms:W3CDTF">2026-03-15T05:52:25Z</dcterms:created>
  <dcterms:modified xsi:type="dcterms:W3CDTF">2026-03-15T05:52:25Z</dcterms:modified>
</cp:coreProperties>
</file>