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 defTabSz="2438337">
              <a:defRPr b="1" cap="none" spc="-2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 defTabSz="2438337">
              <a:spcBef>
                <a:spcPts val="0"/>
              </a:spcBef>
              <a:buClrTx/>
              <a:buSzTx/>
              <a:buNone/>
              <a:defRPr b="0"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spcBef>
                <a:spcPts val="0"/>
              </a:spcBef>
              <a:buClrTx/>
              <a:buSzTx/>
              <a:buNone/>
              <a:defRPr b="0"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spcBef>
                <a:spcPts val="0"/>
              </a:spcBef>
              <a:buClrTx/>
              <a:buSzTx/>
              <a:buNone/>
              <a:defRPr b="0"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spcBef>
                <a:spcPts val="0"/>
              </a:spcBef>
              <a:buClrTx/>
              <a:buSzTx/>
              <a:buNone/>
              <a:defRPr b="0"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spcBef>
                <a:spcPts val="0"/>
              </a:spcBef>
              <a:buClrTx/>
              <a:buSzTx/>
              <a:buNone/>
              <a:defRPr b="0"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anchor="b"/>
          <a:lstStyle>
            <a:lvl1pPr marL="0" indent="0" algn="ctr" defTabSz="2438337">
              <a:spcBef>
                <a:spcPts val="0"/>
              </a:spcBef>
              <a:buClrTx/>
              <a:buSzTx/>
              <a:buNone/>
              <a:defRPr spc="-25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2438337">
              <a:spcBef>
                <a:spcPts val="0"/>
              </a:spcBef>
              <a:buClrTx/>
              <a:buSzTx/>
              <a:buNone/>
              <a:defRPr spc="-25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2438337">
              <a:spcBef>
                <a:spcPts val="0"/>
              </a:spcBef>
              <a:buClrTx/>
              <a:buSzTx/>
              <a:buNone/>
              <a:defRPr spc="-25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2438337">
              <a:spcBef>
                <a:spcPts val="0"/>
              </a:spcBef>
              <a:buClrTx/>
              <a:buSzTx/>
              <a:buNone/>
              <a:defRPr spc="-25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2438337">
              <a:spcBef>
                <a:spcPts val="0"/>
              </a:spcBef>
              <a:buClrTx/>
              <a:buSzTx/>
              <a:buNone/>
              <a:defRPr spc="-25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/>
          <a:lstStyle>
            <a:lvl1pPr marL="469900" indent="-300876" defTabSz="2438337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200" sz="85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ody Level One…"/>
          <p:cNvSpPr txBox="1"/>
          <p:nvPr>
            <p:ph type="body" sz="quarter" idx="1" hasCustomPrompt="1"/>
          </p:nvPr>
        </p:nvSpPr>
        <p:spPr>
          <a:xfrm>
            <a:off x="1219200" y="1917700"/>
            <a:ext cx="21945600" cy="706628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marL="1066800" indent="-457200" defTabSz="825500">
              <a:lnSpc>
                <a:spcPct val="120000"/>
              </a:lnSpc>
              <a:spcBef>
                <a:spcPts val="0"/>
              </a:spcBef>
              <a:buClrTx/>
              <a:buSzPct val="123000"/>
              <a:buChar char="•"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marL="1676400" indent="-457200" defTabSz="825500">
              <a:lnSpc>
                <a:spcPct val="120000"/>
              </a:lnSpc>
              <a:spcBef>
                <a:spcPts val="0"/>
              </a:spcBef>
              <a:buClrTx/>
              <a:buSzPct val="123000"/>
              <a:buChar char="•"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marL="2286000" indent="-457200" defTabSz="825500">
              <a:lnSpc>
                <a:spcPct val="120000"/>
              </a:lnSpc>
              <a:spcBef>
                <a:spcPts val="0"/>
              </a:spcBef>
              <a:buClrTx/>
              <a:buSzPct val="123000"/>
              <a:buChar char="•"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marL="2895600" indent="-457200" defTabSz="825500">
              <a:lnSpc>
                <a:spcPct val="120000"/>
              </a:lnSpc>
              <a:spcBef>
                <a:spcPts val="0"/>
              </a:spcBef>
              <a:buClrTx/>
              <a:buSzPct val="123000"/>
              <a:buChar char="•"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9" name="Body Level One…"/>
          <p:cNvSpPr txBox="1"/>
          <p:nvPr>
            <p:ph type="body" sz="quarter" idx="2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100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60" name="Presentation Title"/>
          <p:cNvSpPr txBox="1"/>
          <p:nvPr>
            <p:ph type="title" hasCustomPrompt="1"/>
          </p:nvPr>
        </p:nvSpPr>
        <p:spPr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pc="-220" sz="220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 defTabSz="2438337">
              <a:defRPr b="1" cap="none" spc="-2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>
            <a:lvl1pPr defTabSz="2438337">
              <a:defRPr b="1" cap="none"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>
            <a:lvl1pPr defTabSz="2438337">
              <a:defRPr b="1" cap="none"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Char char="•"/>
              <a:defRPr b="0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2" spcCol="109855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Char char="•"/>
              <a:defRPr b="0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Char char="•"/>
              <a:defRPr b="0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Char char="•"/>
              <a:defRPr b="0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Char char="•"/>
              <a:defRPr b="0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Char char="•"/>
              <a:defRPr b="0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buChar char="•"/>
              <a:defRPr b="0"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 defTabSz="2438337">
              <a:defRPr b="1" cap="none"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 defTabSz="2438337">
              <a:defRPr cap="none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>
            <a:lvl1pPr defTabSz="2438337">
              <a:defRPr b="1" cap="none"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 defTabSz="2438337">
              <a:defRPr b="1" cap="none" spc="-170" sz="8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ClrTx/>
              <a:buSzTx/>
              <a:buNone/>
              <a:defRPr b="0" spc="-99" sz="5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algn="ctr" defTabSz="584200">
              <a:lnSpc>
                <a:spcPct val="100000"/>
              </a:lnSpc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 defTabSz="825500">
              <a:lnSpc>
                <a:spcPts val="2600"/>
              </a:lnSpc>
              <a:defRPr sz="18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1pPr>
      <a:lvl2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2pPr>
      <a:lvl3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3pPr>
      <a:lvl4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4pPr>
      <a:lvl5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5pPr>
      <a:lvl6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6pPr>
      <a:lvl7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7pPr>
      <a:lvl8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8pPr>
      <a:lvl9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Druk Medium"/>
          <a:ea typeface="Druk Medium"/>
          <a:cs typeface="Druk Medium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3581400" marR="0" indent="-5334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123000"/>
        <a:buFontTx/>
        <a:buChar char="•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191000" marR="0" indent="-5334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123000"/>
        <a:buFontTx/>
        <a:buChar char="•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4800600" marR="0" indent="-5334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123000"/>
        <a:buFontTx/>
        <a:buChar char="•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5410200" marR="0" indent="-5334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123000"/>
        <a:buFontTx/>
        <a:buChar char="•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tif"/><Relationship Id="rId3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oday we will be learning about…"/>
          <p:cNvSpPr txBox="1"/>
          <p:nvPr>
            <p:ph type="body" sz="quarter" idx="1"/>
          </p:nvPr>
        </p:nvSpPr>
        <p:spPr>
          <a:xfrm>
            <a:off x="749213" y="578367"/>
            <a:ext cx="21945602" cy="2045961"/>
          </a:xfrm>
          <a:prstGeom prst="rect">
            <a:avLst/>
          </a:prstGeom>
        </p:spPr>
        <p:txBody>
          <a:bodyPr/>
          <a:lstStyle>
            <a:lvl1pPr defTabSz="751205">
              <a:defRPr sz="9100"/>
            </a:lvl1pPr>
          </a:lstStyle>
          <a:p>
            <a:pPr/>
            <a:r>
              <a:t>Today we will be learning about…</a:t>
            </a:r>
          </a:p>
        </p:txBody>
      </p:sp>
      <p:sp>
        <p:nvSpPr>
          <p:cNvPr id="171" name="the present tense"/>
          <p:cNvSpPr txBox="1"/>
          <p:nvPr>
            <p:ph type="title"/>
          </p:nvPr>
        </p:nvSpPr>
        <p:spPr>
          <a:xfrm>
            <a:off x="749213" y="2449797"/>
            <a:ext cx="21945602" cy="6873876"/>
          </a:xfrm>
          <a:prstGeom prst="rect">
            <a:avLst/>
          </a:prstGeom>
        </p:spPr>
        <p:txBody>
          <a:bodyPr/>
          <a:lstStyle>
            <a:lvl1pPr>
              <a:defRPr spc="-300" sz="30000">
                <a:solidFill>
                  <a:srgbClr val="0433FF"/>
                </a:solidFill>
              </a:defRPr>
            </a:lvl1pPr>
          </a:lstStyle>
          <a:p>
            <a:pPr/>
            <a:r>
              <a:t>the present tense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"/>
          <p:cNvSpPr txBox="1"/>
          <p:nvPr/>
        </p:nvSpPr>
        <p:spPr>
          <a:xfrm>
            <a:off x="402223" y="4373127"/>
            <a:ext cx="23882152" cy="9009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Here are some examples:</a:t>
            </a:r>
          </a:p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shout</a:t>
            </a:r>
          </a:p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wipe</a:t>
            </a:r>
          </a:p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swim</a:t>
            </a:r>
          </a:p>
        </p:txBody>
      </p:sp>
      <p:sp>
        <p:nvSpPr>
          <p:cNvPr id="204" name="Can you write down 3 verbs? (action words)"/>
          <p:cNvSpPr txBox="1"/>
          <p:nvPr>
            <p:ph type="body" sz="half" idx="1"/>
          </p:nvPr>
        </p:nvSpPr>
        <p:spPr>
          <a:xfrm>
            <a:off x="775347" y="554480"/>
            <a:ext cx="23135904" cy="54199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2000"/>
            </a:lvl1pPr>
          </a:lstStyle>
          <a:p>
            <a:pPr/>
            <a:r>
              <a:t>Can you write down 3 verbs? (action words)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oes adding ‘ing’ make them present tense? Let’s check"/>
          <p:cNvSpPr txBox="1"/>
          <p:nvPr>
            <p:ph type="body" idx="1"/>
          </p:nvPr>
        </p:nvSpPr>
        <p:spPr>
          <a:xfrm>
            <a:off x="1219200" y="609772"/>
            <a:ext cx="21945600" cy="8763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2000"/>
            </a:lvl1pPr>
          </a:lstStyle>
          <a:p>
            <a:pPr/>
            <a:r>
              <a:t>Does adding ‘ing’ make them present tense? Let’s check</a:t>
            </a:r>
          </a:p>
        </p:txBody>
      </p:sp>
      <p:sp>
        <p:nvSpPr>
          <p:cNvPr id="207" name="Rectangle 2"/>
          <p:cNvSpPr txBox="1"/>
          <p:nvPr/>
        </p:nvSpPr>
        <p:spPr>
          <a:xfrm>
            <a:off x="250925" y="3239630"/>
            <a:ext cx="23882152" cy="7244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shout = shout</a:t>
            </a:r>
            <a:r>
              <a:rPr>
                <a:solidFill>
                  <a:srgbClr val="0433FF"/>
                </a:solidFill>
              </a:rPr>
              <a:t>ing</a:t>
            </a:r>
          </a:p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wipe = wipe</a:t>
            </a:r>
            <a:r>
              <a:rPr>
                <a:solidFill>
                  <a:srgbClr val="0433FF"/>
                </a:solidFill>
              </a:rPr>
              <a:t>ing</a:t>
            </a:r>
            <a:endParaRPr>
              <a:solidFill>
                <a:srgbClr val="0433FF"/>
              </a:solidFill>
            </a:endParaRPr>
          </a:p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swim = swim</a:t>
            </a:r>
            <a:r>
              <a:rPr>
                <a:solidFill>
                  <a:srgbClr val="0433FF"/>
                </a:solidFill>
              </a:rPr>
              <a:t>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9930">
              <a:defRPr spc="-200" sz="17200"/>
            </a:lvl1pPr>
          </a:lstStyle>
          <a:p>
            <a:pPr/>
            <a:r>
              <a:t>Shout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52" y="4129201"/>
            <a:ext cx="8385872" cy="8498686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211" name="Rectangle 2"/>
          <p:cNvSpPr txBox="1"/>
          <p:nvPr/>
        </p:nvSpPr>
        <p:spPr>
          <a:xfrm>
            <a:off x="9102335" y="5376938"/>
            <a:ext cx="14948587" cy="371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My sister is always shout when she is angry.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9930">
              <a:defRPr spc="-200" sz="17200"/>
            </a:lvl1pPr>
          </a:lstStyle>
          <a:p>
            <a:pPr/>
            <a:r>
              <a:t>Shout</a:t>
            </a: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52" y="4129201"/>
            <a:ext cx="8385872" cy="8498686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215" name="Rectangle 2"/>
          <p:cNvSpPr txBox="1"/>
          <p:nvPr/>
        </p:nvSpPr>
        <p:spPr>
          <a:xfrm>
            <a:off x="9215749" y="588009"/>
            <a:ext cx="14948587" cy="10774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My sister is always shout when she is angry.</a:t>
            </a:r>
          </a:p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My sister is always </a:t>
            </a:r>
            <a:r>
              <a:rPr>
                <a:solidFill>
                  <a:srgbClr val="180BEE"/>
                </a:solidFill>
              </a:rPr>
              <a:t>shouting</a:t>
            </a:r>
            <a:r>
              <a:t> when she is angry.</a:t>
            </a:r>
          </a:p>
        </p:txBody>
      </p:sp>
      <p:pic>
        <p:nvPicPr>
          <p:cNvPr id="216" name="Screenshot 2020-05-20 at 20.28.40.png" descr="Screenshot 2020-05-20 at 20.28.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37078" y="11822638"/>
            <a:ext cx="1105927" cy="992082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Wi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9930">
              <a:defRPr spc="-200" sz="17200"/>
            </a:lvl1pPr>
          </a:lstStyle>
          <a:p>
            <a:pPr/>
            <a:r>
              <a:t>Wipe</a:t>
            </a:r>
          </a:p>
        </p:txBody>
      </p:sp>
      <p:pic>
        <p:nvPicPr>
          <p:cNvPr id="219" name="Screenshot 2020-05-20 at 20.33.06.png" descr="Screenshot 2020-05-20 at 20.33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25" y="4226583"/>
            <a:ext cx="9711005" cy="8414509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220" name="Rectangle 2"/>
          <p:cNvSpPr txBox="1"/>
          <p:nvPr/>
        </p:nvSpPr>
        <p:spPr>
          <a:xfrm>
            <a:off x="10761038" y="5376938"/>
            <a:ext cx="13372037" cy="371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 am wipe the board to clean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wi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9930">
              <a:defRPr spc="-200" sz="17200"/>
            </a:lvl1pPr>
          </a:lstStyle>
          <a:p>
            <a:pPr/>
            <a:r>
              <a:t>wipe</a:t>
            </a:r>
          </a:p>
        </p:txBody>
      </p:sp>
      <p:pic>
        <p:nvPicPr>
          <p:cNvPr id="223" name="Screenshot 2020-05-20 at 20.33.06.png" descr="Screenshot 2020-05-20 at 20.33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861" y="3909074"/>
            <a:ext cx="9711006" cy="841451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224" name="Rectangle 2"/>
          <p:cNvSpPr txBox="1"/>
          <p:nvPr/>
        </p:nvSpPr>
        <p:spPr>
          <a:xfrm>
            <a:off x="10402139" y="6778352"/>
            <a:ext cx="14409527" cy="371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 wipe</a:t>
            </a:r>
            <a:r>
              <a:rPr>
                <a:solidFill>
                  <a:srgbClr val="0433FF"/>
                </a:solidFill>
              </a:rPr>
              <a:t>ing</a:t>
            </a:r>
            <a:r>
              <a:t> the board to clean it.</a:t>
            </a:r>
          </a:p>
        </p:txBody>
      </p:sp>
      <p:sp>
        <p:nvSpPr>
          <p:cNvPr id="225" name="Rectangle 2"/>
          <p:cNvSpPr txBox="1"/>
          <p:nvPr/>
        </p:nvSpPr>
        <p:spPr>
          <a:xfrm>
            <a:off x="11362901" y="2071148"/>
            <a:ext cx="12488004" cy="371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10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 am wipe the board to clean it.</a:t>
            </a:r>
          </a:p>
        </p:txBody>
      </p:sp>
      <p:pic>
        <p:nvPicPr>
          <p:cNvPr id="226" name="Screenshot 2020-05-20 at 20.29.02.png" descr="Screenshot 2020-05-20 at 20.29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53940" y="11034110"/>
            <a:ext cx="1105926" cy="1046469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i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9930">
              <a:defRPr spc="-200" sz="17200"/>
            </a:lvl1pPr>
          </a:lstStyle>
          <a:p>
            <a:pPr/>
            <a:r>
              <a:t>Wipe</a:t>
            </a:r>
          </a:p>
        </p:txBody>
      </p:sp>
      <p:pic>
        <p:nvPicPr>
          <p:cNvPr id="229" name="Screenshot 2020-05-20 at 20.33.06.png" descr="Screenshot 2020-05-20 at 20.33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691" y="3909074"/>
            <a:ext cx="9711006" cy="841451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230" name="Rectangle 2"/>
          <p:cNvSpPr txBox="1"/>
          <p:nvPr/>
        </p:nvSpPr>
        <p:spPr>
          <a:xfrm>
            <a:off x="10205792" y="4766309"/>
            <a:ext cx="13834050" cy="284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75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 am wipe</a:t>
            </a:r>
            <a:r>
              <a:rPr>
                <a:solidFill>
                  <a:srgbClr val="0433FF"/>
                </a:solidFill>
              </a:rPr>
              <a:t>ing</a:t>
            </a:r>
            <a:r>
              <a:t> the board to clean it.</a:t>
            </a:r>
          </a:p>
        </p:txBody>
      </p:sp>
      <p:sp>
        <p:nvSpPr>
          <p:cNvPr id="231" name="Rectangle 2"/>
          <p:cNvSpPr txBox="1"/>
          <p:nvPr/>
        </p:nvSpPr>
        <p:spPr>
          <a:xfrm>
            <a:off x="10579817" y="1002436"/>
            <a:ext cx="13452069" cy="3002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8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 am wipe the board to clean it.</a:t>
            </a:r>
          </a:p>
        </p:txBody>
      </p:sp>
      <p:pic>
        <p:nvPicPr>
          <p:cNvPr id="232" name="Screenshot 2020-05-20 at 20.29.02.png" descr="Screenshot 2020-05-20 at 20.29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69855" y="7593096"/>
            <a:ext cx="1105926" cy="104646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233" name="Rectangle 2"/>
          <p:cNvSpPr txBox="1"/>
          <p:nvPr/>
        </p:nvSpPr>
        <p:spPr>
          <a:xfrm>
            <a:off x="10443031" y="9243262"/>
            <a:ext cx="13359572" cy="284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75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 am wip</a:t>
            </a:r>
            <a:r>
              <a:rPr>
                <a:solidFill>
                  <a:srgbClr val="0433FF"/>
                </a:solidFill>
              </a:rPr>
              <a:t>ing</a:t>
            </a:r>
            <a:r>
              <a:t> the board to clean it.</a:t>
            </a:r>
          </a:p>
        </p:txBody>
      </p:sp>
      <p:pic>
        <p:nvPicPr>
          <p:cNvPr id="234" name="Screenshot 2020-05-20 at 20.28.40.png" descr="Screenshot 2020-05-20 at 20.28.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90430" y="12360785"/>
            <a:ext cx="1105927" cy="99208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he rule is…"/>
          <p:cNvSpPr txBox="1"/>
          <p:nvPr>
            <p:ph type="title"/>
          </p:nvPr>
        </p:nvSpPr>
        <p:spPr>
          <a:xfrm>
            <a:off x="1219200" y="1219200"/>
            <a:ext cx="21945600" cy="6028353"/>
          </a:xfrm>
          <a:prstGeom prst="rect">
            <a:avLst/>
          </a:prstGeom>
        </p:spPr>
        <p:txBody>
          <a:bodyPr/>
          <a:lstStyle>
            <a:lvl1pPr>
              <a:defRPr spc="-200" sz="20000"/>
            </a:lvl1pPr>
          </a:lstStyle>
          <a:p>
            <a:pPr/>
            <a:r>
              <a:t>The rule is…</a:t>
            </a:r>
          </a:p>
        </p:txBody>
      </p:sp>
      <p:sp>
        <p:nvSpPr>
          <p:cNvPr id="237" name="Rectangle 2"/>
          <p:cNvSpPr txBox="1"/>
          <p:nvPr/>
        </p:nvSpPr>
        <p:spPr>
          <a:xfrm>
            <a:off x="250925" y="3559852"/>
            <a:ext cx="23882152" cy="7231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8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If the word ends in an ‘e’</a:t>
            </a:r>
          </a:p>
          <a:p>
            <a:pPr defTabSz="914400">
              <a:defRPr sz="8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914400">
              <a:defRPr sz="8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We need to remove the ‘e’</a:t>
            </a:r>
          </a:p>
          <a:p>
            <a:pPr defTabSz="914400">
              <a:defRPr sz="8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914400">
              <a:defRPr sz="8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And add ‘</a:t>
            </a:r>
            <a:r>
              <a:rPr>
                <a:solidFill>
                  <a:srgbClr val="0433FF"/>
                </a:solidFill>
              </a:rPr>
              <a:t>ing</a:t>
            </a:r>
            <a:r>
              <a:t>’</a:t>
            </a:r>
          </a:p>
        </p:txBody>
      </p:sp>
      <p:sp>
        <p:nvSpPr>
          <p:cNvPr id="238" name="bake = baking"/>
          <p:cNvSpPr txBox="1"/>
          <p:nvPr/>
        </p:nvSpPr>
        <p:spPr>
          <a:xfrm>
            <a:off x="1471667" y="11100361"/>
            <a:ext cx="7292654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9000">
                <a:solidFill>
                  <a:srgbClr val="000000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bak</a:t>
            </a:r>
            <a:r>
              <a:rPr>
                <a:solidFill>
                  <a:srgbClr val="EE230C"/>
                </a:solidFill>
              </a:rPr>
              <a:t>e</a:t>
            </a:r>
            <a:r>
              <a:t> = baking</a:t>
            </a:r>
          </a:p>
        </p:txBody>
      </p:sp>
      <p:sp>
        <p:nvSpPr>
          <p:cNvPr id="239" name="hike = hiking"/>
          <p:cNvSpPr txBox="1"/>
          <p:nvPr/>
        </p:nvSpPr>
        <p:spPr>
          <a:xfrm>
            <a:off x="15132572" y="11100361"/>
            <a:ext cx="6727851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9000">
                <a:solidFill>
                  <a:srgbClr val="000000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hik</a:t>
            </a:r>
            <a:r>
              <a:rPr>
                <a:solidFill>
                  <a:srgbClr val="EE230C"/>
                </a:solidFill>
              </a:rPr>
              <a:t>e</a:t>
            </a:r>
            <a:r>
              <a:t> = hiking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"/>
          <p:cNvSpPr txBox="1"/>
          <p:nvPr/>
        </p:nvSpPr>
        <p:spPr>
          <a:xfrm>
            <a:off x="2839515" y="5345550"/>
            <a:ext cx="17397510" cy="4424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12000">
                <a:solidFill>
                  <a:srgbClr val="0433FF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914400">
              <a:defRPr sz="12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swim =</a:t>
            </a:r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2228" y="1720195"/>
            <a:ext cx="10503194" cy="5712122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ectangle 2"/>
          <p:cNvSpPr txBox="1"/>
          <p:nvPr/>
        </p:nvSpPr>
        <p:spPr>
          <a:xfrm>
            <a:off x="3493245" y="9583807"/>
            <a:ext cx="17397508" cy="230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12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swim = swim</a:t>
            </a:r>
            <a:r>
              <a:rPr>
                <a:solidFill>
                  <a:srgbClr val="0433FF"/>
                </a:solidFill>
              </a:rPr>
              <a:t>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"/>
          <p:cNvSpPr txBox="1"/>
          <p:nvPr/>
        </p:nvSpPr>
        <p:spPr>
          <a:xfrm>
            <a:off x="-1186680" y="4134701"/>
            <a:ext cx="23882152" cy="4424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12000">
                <a:solidFill>
                  <a:srgbClr val="0433FF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914400">
              <a:defRPr sz="12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swim = swim</a:t>
            </a:r>
            <a:r>
              <a:rPr>
                <a:solidFill>
                  <a:srgbClr val="0433FF"/>
                </a:solidFill>
              </a:rPr>
              <a:t>ing</a:t>
            </a:r>
          </a:p>
        </p:txBody>
      </p:sp>
      <p:pic>
        <p:nvPicPr>
          <p:cNvPr id="246" name="Screenshot 2020-05-20 at 20.28.40.png" descr="Screenshot 2020-05-20 at 20.28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3466" y="9329300"/>
            <a:ext cx="1105926" cy="99208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pic>
        <p:nvPicPr>
          <p:cNvPr id="247" name="Screenshot 2020-05-20 at 20.29.02.png" descr="Screenshot 2020-05-20 at 20.29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23466" y="7178037"/>
            <a:ext cx="1105926" cy="104646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248" name="Rectangle 2"/>
          <p:cNvSpPr txBox="1"/>
          <p:nvPr/>
        </p:nvSpPr>
        <p:spPr>
          <a:xfrm>
            <a:off x="2317245" y="6297367"/>
            <a:ext cx="16080401" cy="4424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12000">
                <a:solidFill>
                  <a:srgbClr val="0433FF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914400">
              <a:defRPr sz="12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swim = swim</a:t>
            </a:r>
            <a:r>
              <a:rPr>
                <a:solidFill>
                  <a:srgbClr val="0AC306"/>
                </a:solidFill>
              </a:rPr>
              <a:t>m</a:t>
            </a:r>
            <a:r>
              <a:rPr>
                <a:solidFill>
                  <a:srgbClr val="0433FF"/>
                </a:solidFill>
              </a:rPr>
              <a:t>ing</a:t>
            </a:r>
          </a:p>
        </p:txBody>
      </p:sp>
      <p:pic>
        <p:nvPicPr>
          <p:cNvPr id="2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4293" y="1521720"/>
            <a:ext cx="8895416" cy="4837739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tangle 2"/>
          <p:cNvSpPr txBox="1"/>
          <p:nvPr/>
        </p:nvSpPr>
        <p:spPr>
          <a:xfrm>
            <a:off x="2147124" y="8692646"/>
            <a:ext cx="20469322" cy="4424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12000">
                <a:solidFill>
                  <a:srgbClr val="0433FF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914400">
              <a:defRPr sz="12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 go </a:t>
            </a:r>
            <a:r>
              <a:rPr u="sng"/>
              <a:t>swimming</a:t>
            </a:r>
            <a:r>
              <a:t> on Fridays.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ast and present"/>
          <p:cNvSpPr txBox="1"/>
          <p:nvPr>
            <p:ph type="title"/>
          </p:nvPr>
        </p:nvSpPr>
        <p:spPr>
          <a:xfrm>
            <a:off x="1171249" y="445103"/>
            <a:ext cx="19032378" cy="3983720"/>
          </a:xfrm>
          <a:prstGeom prst="rect">
            <a:avLst/>
          </a:prstGeom>
        </p:spPr>
        <p:txBody>
          <a:bodyPr/>
          <a:lstStyle>
            <a:lvl1pPr>
              <a:defRPr spc="-300" sz="30000"/>
            </a:lvl1pPr>
          </a:lstStyle>
          <a:p>
            <a:pPr/>
            <a:r>
              <a:t>past and present</a:t>
            </a:r>
          </a:p>
        </p:txBody>
      </p:sp>
      <p:sp>
        <p:nvSpPr>
          <p:cNvPr id="174" name="yesterday…"/>
          <p:cNvSpPr txBox="1"/>
          <p:nvPr>
            <p:ph type="body" sz="half" idx="1"/>
          </p:nvPr>
        </p:nvSpPr>
        <p:spPr>
          <a:xfrm>
            <a:off x="1293336" y="4491112"/>
            <a:ext cx="10351711" cy="7666547"/>
          </a:xfrm>
          <a:prstGeom prst="rect">
            <a:avLst/>
          </a:prstGeom>
        </p:spPr>
        <p:txBody>
          <a:bodyPr/>
          <a:lstStyle/>
          <a:p>
            <a:pPr marL="0" indent="0" defTabSz="403097">
              <a:spcBef>
                <a:spcPts val="1600"/>
              </a:spcBef>
              <a:buSzTx/>
              <a:buNone/>
              <a:defRPr sz="10300">
                <a:solidFill>
                  <a:srgbClr val="FF2600"/>
                </a:solidFill>
              </a:defRPr>
            </a:pPr>
            <a:r>
              <a:t>yesterday</a:t>
            </a:r>
          </a:p>
          <a:p>
            <a:pPr marL="0" indent="0" defTabSz="403097">
              <a:spcBef>
                <a:spcPts val="1600"/>
              </a:spcBef>
              <a:buSzTx/>
              <a:buNone/>
              <a:defRPr sz="10300">
                <a:solidFill>
                  <a:srgbClr val="FF2600"/>
                </a:solidFill>
              </a:defRPr>
            </a:pPr>
          </a:p>
          <a:p>
            <a:pPr marL="0" indent="0" defTabSz="403097">
              <a:spcBef>
                <a:spcPts val="1600"/>
              </a:spcBef>
              <a:buSzTx/>
              <a:buNone/>
              <a:defRPr sz="10300">
                <a:solidFill>
                  <a:srgbClr val="FF2600"/>
                </a:solidFill>
              </a:defRPr>
            </a:pPr>
            <a:r>
              <a:t>before</a:t>
            </a:r>
          </a:p>
          <a:p>
            <a:pPr marL="0" indent="0" defTabSz="403097">
              <a:spcBef>
                <a:spcPts val="1600"/>
              </a:spcBef>
              <a:buSzTx/>
              <a:buNone/>
              <a:defRPr sz="10300">
                <a:solidFill>
                  <a:srgbClr val="FF2600"/>
                </a:solidFill>
              </a:defRPr>
            </a:pPr>
          </a:p>
          <a:p>
            <a:pPr marL="0" indent="0" defTabSz="403097">
              <a:spcBef>
                <a:spcPts val="1600"/>
              </a:spcBef>
              <a:buSzTx/>
              <a:buNone/>
              <a:defRPr sz="10300">
                <a:solidFill>
                  <a:srgbClr val="FF2600"/>
                </a:solidFill>
              </a:defRPr>
            </a:pPr>
            <a:r>
              <a:t>1 minute ago</a:t>
            </a:r>
          </a:p>
        </p:txBody>
      </p:sp>
      <p:sp>
        <p:nvSpPr>
          <p:cNvPr id="175" name="now…"/>
          <p:cNvSpPr txBox="1"/>
          <p:nvPr/>
        </p:nvSpPr>
        <p:spPr>
          <a:xfrm>
            <a:off x="15259772" y="4677238"/>
            <a:ext cx="8094221" cy="729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385572">
              <a:lnSpc>
                <a:spcPct val="80000"/>
              </a:lnSpc>
              <a:spcBef>
                <a:spcPts val="1500"/>
              </a:spcBef>
              <a:defRPr b="1" sz="9900">
                <a:solidFill>
                  <a:srgbClr val="0AC306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now </a:t>
            </a:r>
          </a:p>
          <a:p>
            <a:pPr algn="l" defTabSz="385572">
              <a:lnSpc>
                <a:spcPct val="80000"/>
              </a:lnSpc>
              <a:spcBef>
                <a:spcPts val="1500"/>
              </a:spcBef>
              <a:defRPr b="1" sz="9900">
                <a:solidFill>
                  <a:srgbClr val="0AC306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algn="l" defTabSz="385572">
              <a:lnSpc>
                <a:spcPct val="80000"/>
              </a:lnSpc>
              <a:spcBef>
                <a:spcPts val="1500"/>
              </a:spcBef>
              <a:defRPr b="1" sz="9900">
                <a:solidFill>
                  <a:srgbClr val="0AC306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now</a:t>
            </a:r>
          </a:p>
          <a:p>
            <a:pPr algn="l" defTabSz="385572">
              <a:lnSpc>
                <a:spcPct val="80000"/>
              </a:lnSpc>
              <a:spcBef>
                <a:spcPts val="1500"/>
              </a:spcBef>
              <a:defRPr b="1" sz="9900">
                <a:solidFill>
                  <a:srgbClr val="0AC306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algn="l" defTabSz="385572">
              <a:lnSpc>
                <a:spcPct val="80000"/>
              </a:lnSpc>
              <a:spcBef>
                <a:spcPts val="1500"/>
              </a:spcBef>
              <a:defRPr b="1" sz="9900">
                <a:solidFill>
                  <a:srgbClr val="0AC306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now</a:t>
            </a:r>
          </a:p>
        </p:txBody>
      </p:sp>
      <p:sp>
        <p:nvSpPr>
          <p:cNvPr id="176" name="Line"/>
          <p:cNvSpPr/>
          <p:nvPr/>
        </p:nvSpPr>
        <p:spPr>
          <a:xfrm>
            <a:off x="9989032" y="8877310"/>
            <a:ext cx="3631841" cy="2"/>
          </a:xfrm>
          <a:prstGeom prst="line">
            <a:avLst/>
          </a:prstGeom>
          <a:ln w="381000">
            <a:solidFill>
              <a:srgbClr val="0433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7" name="Line"/>
          <p:cNvSpPr/>
          <p:nvPr/>
        </p:nvSpPr>
        <p:spPr>
          <a:xfrm>
            <a:off x="9989032" y="6302545"/>
            <a:ext cx="3631841" cy="2"/>
          </a:xfrm>
          <a:prstGeom prst="line">
            <a:avLst/>
          </a:prstGeom>
          <a:ln w="381000">
            <a:solidFill>
              <a:srgbClr val="0433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8" name="Line"/>
          <p:cNvSpPr/>
          <p:nvPr/>
        </p:nvSpPr>
        <p:spPr>
          <a:xfrm>
            <a:off x="9989032" y="11077779"/>
            <a:ext cx="3631841" cy="2"/>
          </a:xfrm>
          <a:prstGeom prst="line">
            <a:avLst/>
          </a:prstGeom>
          <a:ln w="381000">
            <a:solidFill>
              <a:srgbClr val="0433F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hat are you doing today?"/>
          <p:cNvSpPr txBox="1"/>
          <p:nvPr>
            <p:ph type="title"/>
          </p:nvPr>
        </p:nvSpPr>
        <p:spPr>
          <a:xfrm>
            <a:off x="1219200" y="1219200"/>
            <a:ext cx="21945600" cy="3577772"/>
          </a:xfrm>
          <a:prstGeom prst="rect">
            <a:avLst/>
          </a:prstGeom>
        </p:spPr>
        <p:txBody>
          <a:bodyPr/>
          <a:lstStyle>
            <a:lvl1pPr>
              <a:defRPr spc="-200" sz="20000"/>
            </a:lvl1pPr>
          </a:lstStyle>
          <a:p>
            <a:pPr/>
            <a:r>
              <a:t>What are you doing today?</a:t>
            </a:r>
          </a:p>
        </p:txBody>
      </p:sp>
      <p:sp>
        <p:nvSpPr>
          <p:cNvPr id="181" name="Rectangle 2"/>
          <p:cNvSpPr txBox="1"/>
          <p:nvPr/>
        </p:nvSpPr>
        <p:spPr>
          <a:xfrm>
            <a:off x="250925" y="5417370"/>
            <a:ext cx="23882152" cy="2481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 defTabSz="914400">
              <a:defRPr sz="13000">
                <a:solidFill>
                  <a:srgbClr val="EE5818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yesterday</a:t>
            </a:r>
            <a:r>
              <a:rPr>
                <a:solidFill>
                  <a:srgbClr val="F5A408"/>
                </a:solidFill>
              </a:rPr>
              <a:t>  today  </a:t>
            </a:r>
            <a:r>
              <a:rPr>
                <a:solidFill>
                  <a:srgbClr val="92D050"/>
                </a:solidFill>
              </a:rPr>
              <a:t>tomorrow</a:t>
            </a:r>
            <a:r>
              <a:rPr>
                <a:solidFill>
                  <a:srgbClr val="F5A408"/>
                </a:solidFill>
              </a:rPr>
              <a:t> </a:t>
            </a:r>
          </a:p>
        </p:txBody>
      </p:sp>
      <p:sp>
        <p:nvSpPr>
          <p:cNvPr id="182" name="Rectangle"/>
          <p:cNvSpPr/>
          <p:nvPr/>
        </p:nvSpPr>
        <p:spPr>
          <a:xfrm>
            <a:off x="9728983" y="5502595"/>
            <a:ext cx="5287527" cy="2710808"/>
          </a:xfrm>
          <a:prstGeom prst="rect">
            <a:avLst/>
          </a:prstGeom>
          <a:ln w="1270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183" name="now"/>
          <p:cNvSpPr txBox="1"/>
          <p:nvPr/>
        </p:nvSpPr>
        <p:spPr>
          <a:xfrm>
            <a:off x="10343608" y="8207461"/>
            <a:ext cx="4058280" cy="42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84200">
              <a:lnSpc>
                <a:spcPct val="80000"/>
              </a:lnSpc>
              <a:spcBef>
                <a:spcPts val="2400"/>
              </a:spcBef>
              <a:defRPr b="1" sz="15000">
                <a:solidFill>
                  <a:srgbClr val="0433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now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If we talk about doing something now, we are talking about the present tense."/>
          <p:cNvSpPr txBox="1"/>
          <p:nvPr>
            <p:ph type="body" idx="1"/>
          </p:nvPr>
        </p:nvSpPr>
        <p:spPr>
          <a:xfrm>
            <a:off x="942737" y="4535541"/>
            <a:ext cx="21945602" cy="8763001"/>
          </a:xfrm>
          <a:prstGeom prst="rect">
            <a:avLst/>
          </a:prstGeom>
        </p:spPr>
        <p:txBody>
          <a:bodyPr/>
          <a:lstStyle/>
          <a:p>
            <a:pPr marL="685800" indent="-685800">
              <a:defRPr sz="10000"/>
            </a:pPr>
            <a:r>
              <a:t>If we talk about doing something now, we are talking about the </a:t>
            </a:r>
            <a:r>
              <a:rPr u="sng"/>
              <a:t>present tense</a:t>
            </a:r>
            <a:r>
              <a:t>.</a:t>
            </a:r>
          </a:p>
        </p:txBody>
      </p:sp>
      <p:sp>
        <p:nvSpPr>
          <p:cNvPr id="186" name="Present Ten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9930">
              <a:defRPr spc="-200" sz="17200"/>
            </a:lvl1pPr>
          </a:lstStyle>
          <a:p>
            <a:pPr/>
            <a:r>
              <a:t>Present Tense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 am write in my project book."/>
          <p:cNvSpPr txBox="1"/>
          <p:nvPr>
            <p:ph type="body" idx="1"/>
          </p:nvPr>
        </p:nvSpPr>
        <p:spPr>
          <a:xfrm>
            <a:off x="377853" y="663650"/>
            <a:ext cx="21945602" cy="8763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2000"/>
            </a:lvl1pPr>
          </a:lstStyle>
          <a:p>
            <a:pPr/>
            <a:r>
              <a:t>I am write in my project book.</a:t>
            </a:r>
          </a:p>
        </p:txBody>
      </p:sp>
      <p:pic>
        <p:nvPicPr>
          <p:cNvPr id="189" name="Screenshot 2020-11-05 at 16.08.26.png" descr="Screenshot 2020-11-05 at 16.08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7851" y="3446757"/>
            <a:ext cx="6812992" cy="876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Screenshot 2020-05-20 at 20.29.02.png" descr="Screenshot 2020-05-20 at 20.29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05034" y="630937"/>
            <a:ext cx="1984543" cy="1877847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I am writing in my project book."/>
          <p:cNvSpPr txBox="1"/>
          <p:nvPr/>
        </p:nvSpPr>
        <p:spPr>
          <a:xfrm>
            <a:off x="264439" y="692004"/>
            <a:ext cx="21945602" cy="876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84200">
              <a:lnSpc>
                <a:spcPct val="80000"/>
              </a:lnSpc>
              <a:spcBef>
                <a:spcPts val="2400"/>
              </a:spcBef>
              <a:defRPr b="1" sz="12000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 am </a:t>
            </a:r>
            <a:r>
              <a:rPr u="sng"/>
              <a:t>writing</a:t>
            </a:r>
            <a:r>
              <a:t> in my project book.</a:t>
            </a:r>
          </a:p>
        </p:txBody>
      </p:sp>
      <p:pic>
        <p:nvPicPr>
          <p:cNvPr id="193" name="Screenshot 2020-11-05 at 16.08.26.png" descr="Screenshot 2020-11-05 at 16.08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7851" y="3446757"/>
            <a:ext cx="6812992" cy="876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creenshot 2020-05-20 at 20.28.40.png" descr="Screenshot 2020-05-20 at 20.28.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19663" y="700185"/>
            <a:ext cx="2031325" cy="182221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What are you doing?…"/>
          <p:cNvSpPr txBox="1"/>
          <p:nvPr>
            <p:ph type="body" idx="1"/>
          </p:nvPr>
        </p:nvSpPr>
        <p:spPr>
          <a:xfrm>
            <a:off x="2076233" y="1108433"/>
            <a:ext cx="21945602" cy="1149913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2000"/>
            </a:pPr>
            <a:r>
              <a:t>What are you doing? </a:t>
            </a:r>
          </a:p>
          <a:p>
            <a:pPr marL="0" indent="0">
              <a:buSzTx/>
              <a:buNone/>
              <a:defRPr sz="12000"/>
            </a:pPr>
          </a:p>
          <a:p>
            <a:pPr marL="0" indent="0">
              <a:buSzTx/>
              <a:buNone/>
              <a:defRPr sz="12000"/>
            </a:pPr>
            <a:r>
              <a:t>I am…</a:t>
            </a:r>
          </a:p>
          <a:p>
            <a:pPr marL="0" indent="0">
              <a:buSzTx/>
              <a:buNone/>
              <a:defRPr sz="12000"/>
            </a:pPr>
          </a:p>
          <a:p>
            <a:pPr marL="0" indent="0">
              <a:buSzTx/>
              <a:buNone/>
              <a:defRPr sz="12000">
                <a:solidFill>
                  <a:srgbClr val="F27100"/>
                </a:solidFill>
              </a:defRPr>
            </a:pPr>
            <a:r>
              <a:t>*give me some examples*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ye bye ‘e’…"/>
          <p:cNvSpPr txBox="1"/>
          <p:nvPr>
            <p:ph type="body" idx="1"/>
          </p:nvPr>
        </p:nvSpPr>
        <p:spPr>
          <a:xfrm>
            <a:off x="1219200" y="484657"/>
            <a:ext cx="14877165" cy="161618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2000" u="sng">
                <a:solidFill>
                  <a:srgbClr val="0433FF"/>
                </a:solidFill>
              </a:defRPr>
            </a:pPr>
            <a:r>
              <a:t>bye bye ‘e’</a:t>
            </a:r>
          </a:p>
          <a:p>
            <a:pPr marL="0" indent="0">
              <a:buSzTx/>
              <a:buNone/>
              <a:defRPr sz="12000"/>
            </a:pPr>
          </a:p>
          <a:p>
            <a:pPr marL="0" indent="0">
              <a:buSzTx/>
              <a:buNone/>
              <a:defRPr sz="12000"/>
            </a:pPr>
            <a:r>
              <a:t>What are you doing?</a:t>
            </a:r>
          </a:p>
          <a:p>
            <a:pPr marL="0" indent="0">
              <a:buSzTx/>
              <a:buNone/>
              <a:defRPr sz="12000"/>
            </a:pPr>
          </a:p>
          <a:p>
            <a:pPr marL="0" indent="0">
              <a:buSzTx/>
              <a:buNone/>
              <a:defRPr sz="12000"/>
            </a:pPr>
            <a:r>
              <a:t>I am dance </a:t>
            </a:r>
          </a:p>
          <a:p>
            <a:pPr marL="0" indent="0">
              <a:buSzTx/>
              <a:buNone/>
              <a:defRPr sz="12000"/>
            </a:pPr>
          </a:p>
          <a:p>
            <a:pPr marL="0" indent="0">
              <a:buSzTx/>
              <a:buNone/>
              <a:defRPr sz="12000"/>
            </a:pPr>
            <a:r>
              <a:t>I am danc</a:t>
            </a:r>
            <a:r>
              <a:rPr>
                <a:solidFill>
                  <a:srgbClr val="FF2600"/>
                </a:solidFill>
              </a:rPr>
              <a:t>e</a:t>
            </a:r>
            <a:r>
              <a:t>.</a:t>
            </a:r>
          </a:p>
        </p:txBody>
      </p:sp>
      <p:sp>
        <p:nvSpPr>
          <p:cNvPr id="199" name="I am dancing."/>
          <p:cNvSpPr txBox="1"/>
          <p:nvPr/>
        </p:nvSpPr>
        <p:spPr>
          <a:xfrm>
            <a:off x="13055679" y="11245691"/>
            <a:ext cx="10297081" cy="5286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84200">
              <a:lnSpc>
                <a:spcPct val="80000"/>
              </a:lnSpc>
              <a:spcBef>
                <a:spcPts val="2400"/>
              </a:spcBef>
              <a:defRPr b="1" sz="12000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 am </a:t>
            </a:r>
            <a:r>
              <a:rPr u="sng"/>
              <a:t>dancing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ouble letter…"/>
          <p:cNvSpPr txBox="1"/>
          <p:nvPr>
            <p:ph type="body" idx="1"/>
          </p:nvPr>
        </p:nvSpPr>
        <p:spPr>
          <a:xfrm>
            <a:off x="1219200" y="484657"/>
            <a:ext cx="14877165" cy="161618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2000">
                <a:solidFill>
                  <a:srgbClr val="0433FF"/>
                </a:solidFill>
              </a:defRPr>
            </a:pPr>
            <a:r>
              <a:t>double letter</a:t>
            </a:r>
          </a:p>
          <a:p>
            <a:pPr marL="0" indent="0">
              <a:buSzTx/>
              <a:buNone/>
              <a:defRPr sz="12000"/>
            </a:pPr>
          </a:p>
          <a:p>
            <a:pPr marL="0" indent="0">
              <a:buSzTx/>
              <a:buNone/>
              <a:defRPr sz="12000"/>
            </a:pPr>
            <a:r>
              <a:t>What do you do?</a:t>
            </a:r>
          </a:p>
          <a:p>
            <a:pPr marL="0" indent="0">
              <a:buSzTx/>
              <a:buNone/>
              <a:defRPr sz="12000"/>
            </a:pPr>
          </a:p>
          <a:p>
            <a:pPr marL="0" indent="0">
              <a:buSzTx/>
              <a:buNone/>
              <a:defRPr sz="12000"/>
            </a:pPr>
            <a:r>
              <a:t>I go run.</a:t>
            </a:r>
          </a:p>
          <a:p>
            <a:pPr marL="0" indent="0">
              <a:buSzTx/>
              <a:buNone/>
              <a:defRPr sz="12000"/>
            </a:pPr>
          </a:p>
          <a:p>
            <a:pPr marL="0" indent="0">
              <a:buSzTx/>
              <a:buNone/>
              <a:defRPr sz="12000"/>
            </a:pPr>
            <a:r>
              <a:t>I go run</a:t>
            </a:r>
            <a:r>
              <a:rPr>
                <a:solidFill>
                  <a:srgbClr val="FF2600"/>
                </a:solidFill>
              </a:rPr>
              <a:t>n</a:t>
            </a:r>
            <a:r>
              <a:t>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