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x="18288000" cy="10287000"/>
  <p:notesSz cx="6858000" cy="9144000"/>
  <p:embeddedFontLst>
    <p:embeddedFont>
      <p:font typeface="Canva Student Font" charset="1" panose="00000000000000000000"/>
      <p:regular r:id="rId20"/>
    </p:embeddedFont>
    <p:embeddedFont>
      <p:font typeface="Genty Sans" charset="1" panose="00000600000000000000"/>
      <p:regular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slides/slide11.xml" Type="http://schemas.openxmlformats.org/officeDocument/2006/relationships/slide"/><Relationship Id="rId17" Target="slides/slide12.xml" Type="http://schemas.openxmlformats.org/officeDocument/2006/relationships/slide"/><Relationship Id="rId18" Target="slides/slide13.xml" Type="http://schemas.openxmlformats.org/officeDocument/2006/relationships/slide"/><Relationship Id="rId19" Target="slides/slide14.xml" Type="http://schemas.openxmlformats.org/officeDocument/2006/relationships/slide"/><Relationship Id="rId2" Target="presProps.xml" Type="http://schemas.openxmlformats.org/officeDocument/2006/relationships/presProps"/><Relationship Id="rId20" Target="fonts/font20.fntdata" Type="http://schemas.openxmlformats.org/officeDocument/2006/relationships/font"/><Relationship Id="rId21" Target="fonts/font21.fntdata" Type="http://schemas.openxmlformats.org/officeDocument/2006/relationships/font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5.png" Type="http://schemas.openxmlformats.org/officeDocument/2006/relationships/image"/><Relationship Id="rId3" Target="../media/image6.svg" Type="http://schemas.openxmlformats.org/officeDocument/2006/relationships/image"/><Relationship Id="rId4" Target="../media/image19.png" Type="http://schemas.openxmlformats.org/officeDocument/2006/relationships/image"/><Relationship Id="rId5" Target="../media/image20.sv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Relationship Id="rId4" Target="../media/image13.png" Type="http://schemas.openxmlformats.org/officeDocument/2006/relationships/image"/><Relationship Id="rId5" Target="../media/image14.sv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5.png" Type="http://schemas.openxmlformats.org/officeDocument/2006/relationships/image"/><Relationship Id="rId3" Target="../media/image6.svg" Type="http://schemas.openxmlformats.org/officeDocument/2006/relationships/image"/><Relationship Id="rId4" Target="../media/image17.png" Type="http://schemas.openxmlformats.org/officeDocument/2006/relationships/image"/><Relationship Id="rId5" Target="../media/image18.svg" Type="http://schemas.openxmlformats.org/officeDocument/2006/relationships/image"/></Relationships>
</file>

<file path=ppt/slides/_rels/slide1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Relationship Id="rId4" Target="../media/image7.png" Type="http://schemas.openxmlformats.org/officeDocument/2006/relationships/image"/><Relationship Id="rId5" Target="../media/image8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17.png" Type="http://schemas.openxmlformats.org/officeDocument/2006/relationships/image"/><Relationship Id="rId11" Target="../media/image18.svg" Type="http://schemas.openxmlformats.org/officeDocument/2006/relationships/image"/><Relationship Id="rId12" Target="../media/image19.png" Type="http://schemas.openxmlformats.org/officeDocument/2006/relationships/image"/><Relationship Id="rId13" Target="../media/image20.svg" Type="http://schemas.openxmlformats.org/officeDocument/2006/relationships/image"/><Relationship Id="rId2" Target="../media/image9.png" Type="http://schemas.openxmlformats.org/officeDocument/2006/relationships/image"/><Relationship Id="rId3" Target="../media/image10.svg" Type="http://schemas.openxmlformats.org/officeDocument/2006/relationships/image"/><Relationship Id="rId4" Target="../media/image11.png" Type="http://schemas.openxmlformats.org/officeDocument/2006/relationships/image"/><Relationship Id="rId5" Target="../media/image12.svg" Type="http://schemas.openxmlformats.org/officeDocument/2006/relationships/image"/><Relationship Id="rId6" Target="../media/image13.png" Type="http://schemas.openxmlformats.org/officeDocument/2006/relationships/image"/><Relationship Id="rId7" Target="../media/image14.svg" Type="http://schemas.openxmlformats.org/officeDocument/2006/relationships/image"/><Relationship Id="rId8" Target="../media/image15.png" Type="http://schemas.openxmlformats.org/officeDocument/2006/relationships/image"/><Relationship Id="rId9" Target="../media/image16.sv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9.png" Type="http://schemas.openxmlformats.org/officeDocument/2006/relationships/image"/><Relationship Id="rId3" Target="../media/image10.sv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Relationship Id="rId4" Target="../media/image11.png" Type="http://schemas.openxmlformats.org/officeDocument/2006/relationships/image"/><Relationship Id="rId5" Target="../media/image12.sv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p="http://schemas.openxmlformats.org/presentationml/2006/main" xmlns:a="http://schemas.openxmlformats.org/drawingml/2006/main">
  <p:cSld>
    <p:bg>
      <p:bgPr>
        <a:solidFill>
          <a:srgbClr val="B4D6B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-531700">
            <a:off x="1575035" y="1188631"/>
            <a:ext cx="10190701" cy="147659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993"/>
              </a:lnSpc>
            </a:pPr>
            <a:r>
              <a:rPr lang="en-US" sz="8567">
                <a:solidFill>
                  <a:srgbClr val="121212"/>
                </a:solidFill>
                <a:latin typeface="Canva Student Font"/>
                <a:ea typeface="Canva Student Font"/>
                <a:cs typeface="Canva Student Font"/>
                <a:sym typeface="Canva Student Font"/>
              </a:rPr>
              <a:t>25, 50, 75, 100, 125, ...</a:t>
            </a:r>
          </a:p>
        </p:txBody>
      </p:sp>
      <p:sp>
        <p:nvSpPr>
          <p:cNvPr name="TextBox 3" id="3"/>
          <p:cNvSpPr txBox="true"/>
          <p:nvPr/>
        </p:nvSpPr>
        <p:spPr>
          <a:xfrm rot="2519382">
            <a:off x="-2409288" y="1374280"/>
            <a:ext cx="7213068" cy="14173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449"/>
              </a:lnSpc>
            </a:pPr>
            <a:r>
              <a:rPr lang="en-US" sz="8178">
                <a:solidFill>
                  <a:srgbClr val="121212"/>
                </a:solidFill>
                <a:latin typeface="Canva Student Font"/>
                <a:ea typeface="Canva Student Font"/>
                <a:cs typeface="Canva Student Font"/>
                <a:sym typeface="Canva Student Font"/>
              </a:rPr>
              <a:t>2, 3, 4, 5, 6, ...</a:t>
            </a:r>
          </a:p>
        </p:txBody>
      </p:sp>
      <p:sp>
        <p:nvSpPr>
          <p:cNvPr name="TextBox 4" id="4"/>
          <p:cNvSpPr txBox="true"/>
          <p:nvPr/>
        </p:nvSpPr>
        <p:spPr>
          <a:xfrm rot="617240">
            <a:off x="13113398" y="1553086"/>
            <a:ext cx="4918348" cy="114442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203"/>
              </a:lnSpc>
            </a:pPr>
            <a:r>
              <a:rPr lang="en-US" sz="6574">
                <a:solidFill>
                  <a:srgbClr val="121212"/>
                </a:solidFill>
                <a:latin typeface="Canva Student Font"/>
                <a:ea typeface="Canva Student Font"/>
                <a:cs typeface="Canva Student Font"/>
                <a:sym typeface="Canva Student Font"/>
              </a:rPr>
              <a:t>4, 7, 10, 13, 16, ...</a:t>
            </a:r>
          </a:p>
        </p:txBody>
      </p:sp>
      <p:sp>
        <p:nvSpPr>
          <p:cNvPr name="TextBox 5" id="5"/>
          <p:cNvSpPr txBox="true"/>
          <p:nvPr/>
        </p:nvSpPr>
        <p:spPr>
          <a:xfrm rot="-1884089">
            <a:off x="14384360" y="3649002"/>
            <a:ext cx="8186692" cy="120088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635"/>
              </a:lnSpc>
            </a:pPr>
            <a:r>
              <a:rPr lang="en-US" sz="6882">
                <a:solidFill>
                  <a:srgbClr val="121212"/>
                </a:solidFill>
                <a:latin typeface="Canva Student Font"/>
                <a:ea typeface="Canva Student Font"/>
                <a:cs typeface="Canva Student Font"/>
                <a:sym typeface="Canva Student Font"/>
              </a:rPr>
              <a:t>3, 5, 6, 7, 8, ...</a:t>
            </a:r>
          </a:p>
        </p:txBody>
      </p:sp>
      <p:sp>
        <p:nvSpPr>
          <p:cNvPr name="TextBox 6" id="6"/>
          <p:cNvSpPr txBox="true"/>
          <p:nvPr/>
        </p:nvSpPr>
        <p:spPr>
          <a:xfrm rot="617240">
            <a:off x="16157585" y="3070358"/>
            <a:ext cx="4918348" cy="114442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203"/>
              </a:lnSpc>
            </a:pPr>
            <a:r>
              <a:rPr lang="en-US" sz="6574">
                <a:solidFill>
                  <a:srgbClr val="121212"/>
                </a:solidFill>
                <a:latin typeface="Canva Student Font"/>
                <a:ea typeface="Canva Student Font"/>
                <a:cs typeface="Canva Student Font"/>
                <a:sym typeface="Canva Student Font"/>
              </a:rPr>
              <a:t>4, 7, 10, 13, 16, ...</a:t>
            </a:r>
          </a:p>
        </p:txBody>
      </p:sp>
      <p:sp>
        <p:nvSpPr>
          <p:cNvPr name="TextBox 7" id="7"/>
          <p:cNvSpPr txBox="true"/>
          <p:nvPr/>
        </p:nvSpPr>
        <p:spPr>
          <a:xfrm rot="533107">
            <a:off x="9756741" y="1931642"/>
            <a:ext cx="8072305" cy="134432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953"/>
              </a:lnSpc>
            </a:pPr>
            <a:r>
              <a:rPr lang="en-US" sz="7823">
                <a:solidFill>
                  <a:srgbClr val="121212"/>
                </a:solidFill>
                <a:latin typeface="Canva Student Font"/>
                <a:ea typeface="Canva Student Font"/>
                <a:cs typeface="Canva Student Font"/>
                <a:sym typeface="Canva Student Font"/>
              </a:rPr>
              <a:t>2, 10, 50, 250, 1250 ...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808816" y="7840476"/>
            <a:ext cx="10274081" cy="134432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953"/>
              </a:lnSpc>
            </a:pPr>
            <a:r>
              <a:rPr lang="en-US" sz="7823">
                <a:solidFill>
                  <a:srgbClr val="121212"/>
                </a:solidFill>
                <a:latin typeface="Canva Student Font"/>
                <a:ea typeface="Canva Student Font"/>
                <a:cs typeface="Canva Student Font"/>
                <a:sym typeface="Canva Student Font"/>
              </a:rPr>
              <a:t>-2, 10, -50, 250, -1250 ...</a:t>
            </a:r>
          </a:p>
        </p:txBody>
      </p:sp>
      <p:sp>
        <p:nvSpPr>
          <p:cNvPr name="TextBox 9" id="9"/>
          <p:cNvSpPr txBox="true"/>
          <p:nvPr/>
        </p:nvSpPr>
        <p:spPr>
          <a:xfrm rot="533107">
            <a:off x="-888526" y="6157568"/>
            <a:ext cx="10274081" cy="134432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953"/>
              </a:lnSpc>
            </a:pPr>
            <a:r>
              <a:rPr lang="en-US" sz="7823">
                <a:solidFill>
                  <a:srgbClr val="121212"/>
                </a:solidFill>
                <a:latin typeface="Canva Student Font"/>
                <a:ea typeface="Canva Student Font"/>
                <a:cs typeface="Canva Student Font"/>
                <a:sym typeface="Canva Student Font"/>
              </a:rPr>
              <a:t>2, 10, 50, 250, 1250 ...</a:t>
            </a:r>
          </a:p>
        </p:txBody>
      </p:sp>
      <p:sp>
        <p:nvSpPr>
          <p:cNvPr name="TextBox 10" id="10"/>
          <p:cNvSpPr txBox="true"/>
          <p:nvPr/>
        </p:nvSpPr>
        <p:spPr>
          <a:xfrm rot="915182">
            <a:off x="3956364" y="6412520"/>
            <a:ext cx="10420378" cy="15015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264"/>
              </a:lnSpc>
            </a:pPr>
            <a:r>
              <a:rPr lang="en-US" sz="8760">
                <a:solidFill>
                  <a:srgbClr val="121212"/>
                </a:solidFill>
                <a:latin typeface="Canva Student Font"/>
                <a:ea typeface="Canva Student Font"/>
                <a:cs typeface="Canva Student Font"/>
                <a:sym typeface="Canva Student Font"/>
              </a:rPr>
              <a:t>9, 18, 27, 36, 45, ....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8215035" y="639901"/>
            <a:ext cx="7735723" cy="112407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104"/>
              </a:lnSpc>
            </a:pPr>
            <a:r>
              <a:rPr lang="en-US" sz="6503">
                <a:solidFill>
                  <a:srgbClr val="121212"/>
                </a:solidFill>
                <a:latin typeface="Canva Student Font"/>
                <a:ea typeface="Canva Student Font"/>
                <a:cs typeface="Canva Student Font"/>
                <a:sym typeface="Canva Student Font"/>
              </a:rPr>
              <a:t>-6, -8, -10, -12, -14, ...</a:t>
            </a:r>
          </a:p>
        </p:txBody>
      </p:sp>
      <p:sp>
        <p:nvSpPr>
          <p:cNvPr name="TextBox 12" id="12"/>
          <p:cNvSpPr txBox="true"/>
          <p:nvPr/>
        </p:nvSpPr>
        <p:spPr>
          <a:xfrm rot="698055">
            <a:off x="9936973" y="6930617"/>
            <a:ext cx="10420378" cy="15015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264"/>
              </a:lnSpc>
            </a:pPr>
            <a:r>
              <a:rPr lang="en-US" sz="8760">
                <a:solidFill>
                  <a:srgbClr val="121212"/>
                </a:solidFill>
                <a:latin typeface="Canva Student Font"/>
                <a:ea typeface="Canva Student Font"/>
                <a:cs typeface="Canva Student Font"/>
                <a:sym typeface="Canva Student Font"/>
              </a:rPr>
              <a:t>10, 20, 30, 40, 50, ...</a:t>
            </a:r>
          </a:p>
        </p:txBody>
      </p:sp>
      <p:sp>
        <p:nvSpPr>
          <p:cNvPr name="TextBox 13" id="13"/>
          <p:cNvSpPr txBox="true"/>
          <p:nvPr/>
        </p:nvSpPr>
        <p:spPr>
          <a:xfrm rot="698055">
            <a:off x="13095099" y="5228541"/>
            <a:ext cx="10420378" cy="15015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264"/>
              </a:lnSpc>
            </a:pPr>
            <a:r>
              <a:rPr lang="en-US" sz="8760">
                <a:solidFill>
                  <a:srgbClr val="121212"/>
                </a:solidFill>
                <a:latin typeface="Canva Student Font"/>
                <a:ea typeface="Canva Student Font"/>
                <a:cs typeface="Canva Student Font"/>
                <a:sym typeface="Canva Student Font"/>
              </a:rPr>
              <a:t>10, 20, 30, 40, 50, ...</a:t>
            </a:r>
          </a:p>
        </p:txBody>
      </p:sp>
      <p:sp>
        <p:nvSpPr>
          <p:cNvPr name="TextBox 14" id="14"/>
          <p:cNvSpPr txBox="true"/>
          <p:nvPr/>
        </p:nvSpPr>
        <p:spPr>
          <a:xfrm rot="698055">
            <a:off x="-5599738" y="3219665"/>
            <a:ext cx="10420378" cy="15015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264"/>
              </a:lnSpc>
            </a:pPr>
            <a:r>
              <a:rPr lang="en-US" sz="8760">
                <a:solidFill>
                  <a:srgbClr val="121212"/>
                </a:solidFill>
                <a:latin typeface="Canva Student Font"/>
                <a:ea typeface="Canva Student Font"/>
                <a:cs typeface="Canva Student Font"/>
                <a:sym typeface="Canva Student Font"/>
              </a:rPr>
              <a:t>10, 20, 30, 40, 50, ...</a:t>
            </a:r>
          </a:p>
        </p:txBody>
      </p:sp>
      <p:sp>
        <p:nvSpPr>
          <p:cNvPr name="TextBox 15" id="15"/>
          <p:cNvSpPr txBox="true"/>
          <p:nvPr/>
        </p:nvSpPr>
        <p:spPr>
          <a:xfrm rot="-195901">
            <a:off x="3544616" y="2239509"/>
            <a:ext cx="10190701" cy="147659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993"/>
              </a:lnSpc>
            </a:pPr>
            <a:r>
              <a:rPr lang="en-US" sz="8567">
                <a:solidFill>
                  <a:srgbClr val="121212"/>
                </a:solidFill>
                <a:latin typeface="Canva Student Font"/>
                <a:ea typeface="Canva Student Font"/>
                <a:cs typeface="Canva Student Font"/>
                <a:sym typeface="Canva Student Font"/>
              </a:rPr>
              <a:t>3, 5, 6, 7, 8, ...</a:t>
            </a:r>
          </a:p>
        </p:txBody>
      </p:sp>
      <p:sp>
        <p:nvSpPr>
          <p:cNvPr name="TextBox 16" id="16"/>
          <p:cNvSpPr txBox="true"/>
          <p:nvPr/>
        </p:nvSpPr>
        <p:spPr>
          <a:xfrm rot="617240">
            <a:off x="-357313" y="6871372"/>
            <a:ext cx="4918348" cy="114442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203"/>
              </a:lnSpc>
            </a:pPr>
            <a:r>
              <a:rPr lang="en-US" sz="6574">
                <a:solidFill>
                  <a:srgbClr val="121212"/>
                </a:solidFill>
                <a:latin typeface="Canva Student Font"/>
                <a:ea typeface="Canva Student Font"/>
                <a:cs typeface="Canva Student Font"/>
                <a:sym typeface="Canva Student Font"/>
              </a:rPr>
              <a:t>4, 7, 10, 13, 16, ...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8064739" y="-646030"/>
            <a:ext cx="12561742" cy="164302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48"/>
              </a:lnSpc>
            </a:pPr>
            <a:r>
              <a:rPr lang="en-US" sz="9534">
                <a:solidFill>
                  <a:srgbClr val="121212"/>
                </a:solidFill>
                <a:latin typeface="Canva Student Font"/>
                <a:ea typeface="Canva Student Font"/>
                <a:cs typeface="Canva Student Font"/>
                <a:sym typeface="Canva Student Font"/>
              </a:rPr>
              <a:t>7, 21, 63, 189, 567, ....</a:t>
            </a:r>
          </a:p>
        </p:txBody>
      </p:sp>
      <p:sp>
        <p:nvSpPr>
          <p:cNvPr name="TextBox 18" id="18"/>
          <p:cNvSpPr txBox="true"/>
          <p:nvPr/>
        </p:nvSpPr>
        <p:spPr>
          <a:xfrm rot="62929">
            <a:off x="9994229" y="9504209"/>
            <a:ext cx="10274081" cy="134432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953"/>
              </a:lnSpc>
            </a:pPr>
            <a:r>
              <a:rPr lang="en-US" sz="7823">
                <a:solidFill>
                  <a:srgbClr val="121212"/>
                </a:solidFill>
                <a:latin typeface="Canva Student Font"/>
                <a:ea typeface="Canva Student Font"/>
                <a:cs typeface="Canva Student Font"/>
                <a:sym typeface="Canva Student Font"/>
              </a:rPr>
              <a:t>1.5, 3, 4.5, 6, 7.5, ....</a:t>
            </a:r>
          </a:p>
        </p:txBody>
      </p:sp>
      <p:sp>
        <p:nvSpPr>
          <p:cNvPr name="TextBox 19" id="19"/>
          <p:cNvSpPr txBox="true"/>
          <p:nvPr/>
        </p:nvSpPr>
        <p:spPr>
          <a:xfrm rot="-145195">
            <a:off x="464608" y="43185"/>
            <a:ext cx="10190701" cy="147659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993"/>
              </a:lnSpc>
            </a:pPr>
            <a:r>
              <a:rPr lang="en-US" sz="8567">
                <a:solidFill>
                  <a:srgbClr val="121212"/>
                </a:solidFill>
                <a:latin typeface="Canva Student Font"/>
                <a:ea typeface="Canva Student Font"/>
                <a:cs typeface="Canva Student Font"/>
                <a:sym typeface="Canva Student Font"/>
              </a:rPr>
              <a:t>11, 22, 33, 44, 55, ...</a:t>
            </a:r>
          </a:p>
        </p:txBody>
      </p:sp>
      <p:sp>
        <p:nvSpPr>
          <p:cNvPr name="TextBox 20" id="20"/>
          <p:cNvSpPr txBox="true"/>
          <p:nvPr/>
        </p:nvSpPr>
        <p:spPr>
          <a:xfrm rot="-658177">
            <a:off x="15037" y="9058742"/>
            <a:ext cx="10420378" cy="15015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264"/>
              </a:lnSpc>
            </a:pPr>
            <a:r>
              <a:rPr lang="en-US" sz="8760">
                <a:solidFill>
                  <a:srgbClr val="121212"/>
                </a:solidFill>
                <a:latin typeface="Canva Student Font"/>
                <a:ea typeface="Canva Student Font"/>
                <a:cs typeface="Canva Student Font"/>
                <a:sym typeface="Canva Student Font"/>
              </a:rPr>
              <a:t>2.25, 4.5, 9, 18, 36, ...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-3661654" y="8070734"/>
            <a:ext cx="10420378" cy="15015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264"/>
              </a:lnSpc>
            </a:pPr>
            <a:r>
              <a:rPr lang="en-US" sz="8760">
                <a:solidFill>
                  <a:srgbClr val="121212"/>
                </a:solidFill>
                <a:latin typeface="Canva Student Font"/>
                <a:ea typeface="Canva Student Font"/>
                <a:cs typeface="Canva Student Font"/>
                <a:sym typeface="Canva Student Font"/>
              </a:rPr>
              <a:t>4, 8, 16, 32,...</a:t>
            </a:r>
          </a:p>
        </p:txBody>
      </p:sp>
      <p:sp>
        <p:nvSpPr>
          <p:cNvPr name="TextBox 22" id="22"/>
          <p:cNvSpPr txBox="true"/>
          <p:nvPr/>
        </p:nvSpPr>
        <p:spPr>
          <a:xfrm rot="-2902409">
            <a:off x="-4789914" y="5962314"/>
            <a:ext cx="8633091" cy="114442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203"/>
              </a:lnSpc>
            </a:pPr>
            <a:r>
              <a:rPr lang="en-US" sz="6574">
                <a:solidFill>
                  <a:srgbClr val="121212"/>
                </a:solidFill>
                <a:latin typeface="Canva Student Font"/>
                <a:ea typeface="Canva Student Font"/>
                <a:cs typeface="Canva Student Font"/>
                <a:sym typeface="Canva Student Font"/>
              </a:rPr>
              <a:t>4, 7, 10, 13, 16, ...</a:t>
            </a:r>
          </a:p>
        </p:txBody>
      </p:sp>
      <p:sp>
        <p:nvSpPr>
          <p:cNvPr name="TextBox 23" id="23"/>
          <p:cNvSpPr txBox="true"/>
          <p:nvPr/>
        </p:nvSpPr>
        <p:spPr>
          <a:xfrm rot="-235788">
            <a:off x="9000860" y="8128395"/>
            <a:ext cx="8319159" cy="10952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840"/>
              </a:lnSpc>
            </a:pPr>
            <a:r>
              <a:rPr lang="en-US" sz="6314">
                <a:solidFill>
                  <a:srgbClr val="121212"/>
                </a:solidFill>
                <a:latin typeface="Canva Student Font"/>
                <a:ea typeface="Canva Student Font"/>
                <a:cs typeface="Canva Student Font"/>
                <a:sym typeface="Canva Student Font"/>
              </a:rPr>
              <a:t>7, 21, 63, 189, 567, ....</a:t>
            </a:r>
          </a:p>
        </p:txBody>
      </p:sp>
      <p:sp>
        <p:nvSpPr>
          <p:cNvPr name="TextBox 24" id="24"/>
          <p:cNvSpPr txBox="true"/>
          <p:nvPr/>
        </p:nvSpPr>
        <p:spPr>
          <a:xfrm rot="-349950">
            <a:off x="7347816" y="9326657"/>
            <a:ext cx="5268979" cy="10339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363"/>
              </a:lnSpc>
            </a:pPr>
            <a:r>
              <a:rPr lang="en-US" sz="5974">
                <a:solidFill>
                  <a:srgbClr val="121212"/>
                </a:solidFill>
                <a:latin typeface="Canva Student Font"/>
                <a:ea typeface="Canva Student Font"/>
                <a:cs typeface="Canva Student Font"/>
                <a:sym typeface="Canva Student Font"/>
              </a:rPr>
              <a:t>2, 3, 4, 5, 6, ...</a:t>
            </a:r>
          </a:p>
        </p:txBody>
      </p:sp>
      <p:sp>
        <p:nvSpPr>
          <p:cNvPr name="TextBox 25" id="25"/>
          <p:cNvSpPr txBox="true"/>
          <p:nvPr/>
        </p:nvSpPr>
        <p:spPr>
          <a:xfrm rot="617240">
            <a:off x="-906150" y="1067858"/>
            <a:ext cx="6544941" cy="8640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977"/>
              </a:lnSpc>
            </a:pPr>
            <a:r>
              <a:rPr lang="en-US" sz="4984">
                <a:solidFill>
                  <a:srgbClr val="121212"/>
                </a:solidFill>
                <a:latin typeface="Canva Student Font"/>
                <a:ea typeface="Canva Student Font"/>
                <a:cs typeface="Canva Student Font"/>
                <a:sym typeface="Canva Student Font"/>
              </a:rPr>
              <a:t>4, 7, 10, 13, 16, ...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-5178840" y="-623363"/>
            <a:ext cx="10420378" cy="15015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264"/>
              </a:lnSpc>
            </a:pPr>
            <a:r>
              <a:rPr lang="en-US" sz="8760">
                <a:solidFill>
                  <a:srgbClr val="121212"/>
                </a:solidFill>
                <a:latin typeface="Canva Student Font"/>
                <a:ea typeface="Canva Student Font"/>
                <a:cs typeface="Canva Student Font"/>
                <a:sym typeface="Canva Student Font"/>
              </a:rPr>
              <a:t>4, 8, 16, 32,...</a:t>
            </a:r>
          </a:p>
        </p:txBody>
      </p:sp>
      <p:sp>
        <p:nvSpPr>
          <p:cNvPr name="TextBox 27" id="27"/>
          <p:cNvSpPr txBox="true"/>
          <p:nvPr/>
        </p:nvSpPr>
        <p:spPr>
          <a:xfrm rot="494374">
            <a:off x="12065038" y="728303"/>
            <a:ext cx="10190701" cy="147659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993"/>
              </a:lnSpc>
            </a:pPr>
            <a:r>
              <a:rPr lang="en-US" sz="8567">
                <a:solidFill>
                  <a:srgbClr val="121212"/>
                </a:solidFill>
                <a:latin typeface="Canva Student Font"/>
                <a:ea typeface="Canva Student Font"/>
                <a:cs typeface="Canva Student Font"/>
                <a:sym typeface="Canva Student Font"/>
              </a:rPr>
              <a:t>3, 5, 6, 7, 8, ...</a:t>
            </a:r>
          </a:p>
        </p:txBody>
      </p:sp>
      <p:sp>
        <p:nvSpPr>
          <p:cNvPr name="TextBox 28" id="28"/>
          <p:cNvSpPr txBox="true"/>
          <p:nvPr/>
        </p:nvSpPr>
        <p:spPr>
          <a:xfrm rot="617240">
            <a:off x="-3231766" y="9184109"/>
            <a:ext cx="6544941" cy="8640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977"/>
              </a:lnSpc>
            </a:pPr>
            <a:r>
              <a:rPr lang="en-US" sz="4984">
                <a:solidFill>
                  <a:srgbClr val="121212"/>
                </a:solidFill>
                <a:latin typeface="Canva Student Font"/>
                <a:ea typeface="Canva Student Font"/>
                <a:cs typeface="Canva Student Font"/>
                <a:sym typeface="Canva Student Font"/>
              </a:rPr>
              <a:t>4, 7, 10, 13, 16, ...</a:t>
            </a:r>
          </a:p>
        </p:txBody>
      </p:sp>
      <p:sp>
        <p:nvSpPr>
          <p:cNvPr name="TextBox 29" id="29"/>
          <p:cNvSpPr txBox="true"/>
          <p:nvPr/>
        </p:nvSpPr>
        <p:spPr>
          <a:xfrm rot="533107">
            <a:off x="14219024" y="8876983"/>
            <a:ext cx="10274081" cy="134432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953"/>
              </a:lnSpc>
            </a:pPr>
            <a:r>
              <a:rPr lang="en-US" sz="7823">
                <a:solidFill>
                  <a:srgbClr val="121212"/>
                </a:solidFill>
                <a:latin typeface="Canva Student Font"/>
                <a:ea typeface="Canva Student Font"/>
                <a:cs typeface="Canva Student Font"/>
                <a:sym typeface="Canva Student Font"/>
              </a:rPr>
              <a:t>2, 10, 50, 250, 1250 ...</a:t>
            </a:r>
          </a:p>
        </p:txBody>
      </p:sp>
      <p:sp>
        <p:nvSpPr>
          <p:cNvPr name="TextBox 30" id="30"/>
          <p:cNvSpPr txBox="true"/>
          <p:nvPr/>
        </p:nvSpPr>
        <p:spPr>
          <a:xfrm rot="494374">
            <a:off x="12989500" y="9060447"/>
            <a:ext cx="2725871" cy="7998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474"/>
              </a:lnSpc>
            </a:pPr>
            <a:r>
              <a:rPr lang="en-US" sz="4624">
                <a:solidFill>
                  <a:srgbClr val="121212"/>
                </a:solidFill>
                <a:latin typeface="Canva Student Font"/>
                <a:ea typeface="Canva Student Font"/>
                <a:cs typeface="Canva Student Font"/>
                <a:sym typeface="Canva Student Font"/>
              </a:rPr>
              <a:t>3, 5, 6, 7, 8, ...</a:t>
            </a:r>
          </a:p>
        </p:txBody>
      </p:sp>
      <p:sp>
        <p:nvSpPr>
          <p:cNvPr name="TextBox 31" id="31"/>
          <p:cNvSpPr txBox="true"/>
          <p:nvPr/>
        </p:nvSpPr>
        <p:spPr>
          <a:xfrm rot="-973827">
            <a:off x="16412424" y="5599749"/>
            <a:ext cx="8072305" cy="134432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953"/>
              </a:lnSpc>
            </a:pPr>
            <a:r>
              <a:rPr lang="en-US" sz="7823">
                <a:solidFill>
                  <a:srgbClr val="121212"/>
                </a:solidFill>
                <a:latin typeface="Canva Student Font"/>
                <a:ea typeface="Canva Student Font"/>
                <a:cs typeface="Canva Student Font"/>
                <a:sym typeface="Canva Student Font"/>
              </a:rPr>
              <a:t>2, 10, 50, 250, 1250 ...</a:t>
            </a:r>
          </a:p>
        </p:txBody>
      </p:sp>
      <p:sp>
        <p:nvSpPr>
          <p:cNvPr name="TextBox 32" id="32"/>
          <p:cNvSpPr txBox="true"/>
          <p:nvPr/>
        </p:nvSpPr>
        <p:spPr>
          <a:xfrm rot="2519382">
            <a:off x="4665851" y="-1314023"/>
            <a:ext cx="7213068" cy="14173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449"/>
              </a:lnSpc>
            </a:pPr>
            <a:r>
              <a:rPr lang="en-US" sz="8178">
                <a:solidFill>
                  <a:srgbClr val="121212"/>
                </a:solidFill>
                <a:latin typeface="Canva Student Font"/>
                <a:ea typeface="Canva Student Font"/>
                <a:cs typeface="Canva Student Font"/>
                <a:sym typeface="Canva Student Font"/>
              </a:rPr>
              <a:t>2, 3, 4, 5, 6, ...</a:t>
            </a:r>
          </a:p>
        </p:txBody>
      </p:sp>
      <p:sp>
        <p:nvSpPr>
          <p:cNvPr name="TextBox 33" id="33"/>
          <p:cNvSpPr txBox="true"/>
          <p:nvPr/>
        </p:nvSpPr>
        <p:spPr>
          <a:xfrm rot="-998156">
            <a:off x="9077782" y="3975614"/>
            <a:ext cx="10274081" cy="134432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953"/>
              </a:lnSpc>
            </a:pPr>
            <a:r>
              <a:rPr lang="en-US" sz="7823">
                <a:solidFill>
                  <a:srgbClr val="121212"/>
                </a:solidFill>
                <a:latin typeface="Canva Student Font"/>
                <a:ea typeface="Canva Student Font"/>
                <a:cs typeface="Canva Student Font"/>
                <a:sym typeface="Canva Student Font"/>
              </a:rPr>
              <a:t>2, 10, 50, 250, 1250 ...</a:t>
            </a:r>
          </a:p>
        </p:txBody>
      </p:sp>
      <p:sp>
        <p:nvSpPr>
          <p:cNvPr name="TextBox 34" id="34"/>
          <p:cNvSpPr txBox="true"/>
          <p:nvPr/>
        </p:nvSpPr>
        <p:spPr>
          <a:xfrm rot="494374">
            <a:off x="2238437" y="3557266"/>
            <a:ext cx="10190701" cy="147659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993"/>
              </a:lnSpc>
            </a:pPr>
            <a:r>
              <a:rPr lang="en-US" sz="8567">
                <a:solidFill>
                  <a:srgbClr val="121212"/>
                </a:solidFill>
                <a:latin typeface="Canva Student Font"/>
                <a:ea typeface="Canva Student Font"/>
                <a:cs typeface="Canva Student Font"/>
                <a:sym typeface="Canva Student Font"/>
              </a:rPr>
              <a:t>3, 5, 6, 7, 8, ...</a:t>
            </a:r>
          </a:p>
        </p:txBody>
      </p:sp>
      <p:sp>
        <p:nvSpPr>
          <p:cNvPr name="TextBox 35" id="35"/>
          <p:cNvSpPr txBox="true"/>
          <p:nvPr/>
        </p:nvSpPr>
        <p:spPr>
          <a:xfrm rot="-2902409">
            <a:off x="-427555" y="3586447"/>
            <a:ext cx="8633091" cy="114442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203"/>
              </a:lnSpc>
            </a:pPr>
            <a:r>
              <a:rPr lang="en-US" sz="6574">
                <a:solidFill>
                  <a:srgbClr val="121212"/>
                </a:solidFill>
                <a:latin typeface="Canva Student Font"/>
                <a:ea typeface="Canva Student Font"/>
                <a:cs typeface="Canva Student Font"/>
                <a:sym typeface="Canva Student Font"/>
              </a:rPr>
              <a:t>4, 7, 10, 13, 16, ...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2356964" y="4817853"/>
            <a:ext cx="9503592" cy="12454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132"/>
              </a:lnSpc>
            </a:pPr>
            <a:r>
              <a:rPr lang="en-US" sz="7237">
                <a:solidFill>
                  <a:srgbClr val="121212"/>
                </a:solidFill>
                <a:latin typeface="Canva Student Font"/>
                <a:ea typeface="Canva Student Font"/>
                <a:cs typeface="Canva Student Font"/>
                <a:sym typeface="Canva Student Font"/>
              </a:rPr>
              <a:t>-2, 10, -50, 250, -1250 ...</a:t>
            </a:r>
          </a:p>
        </p:txBody>
      </p:sp>
      <p:sp>
        <p:nvSpPr>
          <p:cNvPr name="TextBox 37" id="37"/>
          <p:cNvSpPr txBox="true"/>
          <p:nvPr/>
        </p:nvSpPr>
        <p:spPr>
          <a:xfrm rot="-279659">
            <a:off x="7604732" y="2929102"/>
            <a:ext cx="10420378" cy="15015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264"/>
              </a:lnSpc>
            </a:pPr>
            <a:r>
              <a:rPr lang="en-US" sz="8760">
                <a:solidFill>
                  <a:srgbClr val="121212"/>
                </a:solidFill>
                <a:latin typeface="Canva Student Font"/>
                <a:ea typeface="Canva Student Font"/>
                <a:cs typeface="Canva Student Font"/>
                <a:sym typeface="Canva Student Font"/>
              </a:rPr>
              <a:t>10, 20, 30, 40, 50, ...</a:t>
            </a:r>
          </a:p>
        </p:txBody>
      </p:sp>
      <p:sp>
        <p:nvSpPr>
          <p:cNvPr name="TextBox 38" id="38"/>
          <p:cNvSpPr txBox="true"/>
          <p:nvPr/>
        </p:nvSpPr>
        <p:spPr>
          <a:xfrm rot="96505">
            <a:off x="10508130" y="5673389"/>
            <a:ext cx="8319159" cy="10952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840"/>
              </a:lnSpc>
            </a:pPr>
            <a:r>
              <a:rPr lang="en-US" sz="6314">
                <a:solidFill>
                  <a:srgbClr val="121212"/>
                </a:solidFill>
                <a:latin typeface="Canva Student Font"/>
                <a:ea typeface="Canva Student Font"/>
                <a:cs typeface="Canva Student Font"/>
                <a:sym typeface="Canva Student Font"/>
              </a:rPr>
              <a:t>7, 21, 63, 189, 567, ....</a:t>
            </a:r>
          </a:p>
        </p:txBody>
      </p:sp>
      <p:sp>
        <p:nvSpPr>
          <p:cNvPr name="TextBox 39" id="39"/>
          <p:cNvSpPr txBox="true"/>
          <p:nvPr/>
        </p:nvSpPr>
        <p:spPr>
          <a:xfrm rot="-349950">
            <a:off x="7857133" y="5709121"/>
            <a:ext cx="5268979" cy="10339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363"/>
              </a:lnSpc>
            </a:pPr>
            <a:r>
              <a:rPr lang="en-US" sz="5974">
                <a:solidFill>
                  <a:srgbClr val="121212"/>
                </a:solidFill>
                <a:latin typeface="Canva Student Font"/>
                <a:ea typeface="Canva Student Font"/>
                <a:cs typeface="Canva Student Font"/>
                <a:sym typeface="Canva Student Font"/>
              </a:rPr>
              <a:t>2, 3, 4, 5, 6, ...</a:t>
            </a:r>
          </a:p>
        </p:txBody>
      </p:sp>
      <p:grpSp>
        <p:nvGrpSpPr>
          <p:cNvPr name="Group 40" id="40"/>
          <p:cNvGrpSpPr/>
          <p:nvPr/>
        </p:nvGrpSpPr>
        <p:grpSpPr>
          <a:xfrm rot="0">
            <a:off x="1139896" y="2334174"/>
            <a:ext cx="16008208" cy="5618653"/>
            <a:chOff x="0" y="0"/>
            <a:chExt cx="4216154" cy="1479810"/>
          </a:xfrm>
        </p:grpSpPr>
        <p:sp>
          <p:nvSpPr>
            <p:cNvPr name="Freeform 41" id="41"/>
            <p:cNvSpPr/>
            <p:nvPr/>
          </p:nvSpPr>
          <p:spPr>
            <a:xfrm flipH="false" flipV="false" rot="0">
              <a:off x="0" y="0"/>
              <a:ext cx="4216154" cy="1479810"/>
            </a:xfrm>
            <a:custGeom>
              <a:avLst/>
              <a:gdLst/>
              <a:ahLst/>
              <a:cxnLst/>
              <a:rect r="r" b="b" t="t" l="l"/>
              <a:pathLst>
                <a:path h="1479810" w="4216154">
                  <a:moveTo>
                    <a:pt x="24665" y="0"/>
                  </a:moveTo>
                  <a:lnTo>
                    <a:pt x="4191489" y="0"/>
                  </a:lnTo>
                  <a:cubicBezTo>
                    <a:pt x="4198030" y="0"/>
                    <a:pt x="4204304" y="2599"/>
                    <a:pt x="4208930" y="7224"/>
                  </a:cubicBezTo>
                  <a:cubicBezTo>
                    <a:pt x="4213555" y="11850"/>
                    <a:pt x="4216154" y="18123"/>
                    <a:pt x="4216154" y="24665"/>
                  </a:cubicBezTo>
                  <a:lnTo>
                    <a:pt x="4216154" y="1455145"/>
                  </a:lnTo>
                  <a:cubicBezTo>
                    <a:pt x="4216154" y="1461687"/>
                    <a:pt x="4213555" y="1467960"/>
                    <a:pt x="4208930" y="1472586"/>
                  </a:cubicBezTo>
                  <a:cubicBezTo>
                    <a:pt x="4204304" y="1477211"/>
                    <a:pt x="4198030" y="1479810"/>
                    <a:pt x="4191489" y="1479810"/>
                  </a:cubicBezTo>
                  <a:lnTo>
                    <a:pt x="24665" y="1479810"/>
                  </a:lnTo>
                  <a:cubicBezTo>
                    <a:pt x="11043" y="1479810"/>
                    <a:pt x="0" y="1468767"/>
                    <a:pt x="0" y="1455145"/>
                  </a:cubicBezTo>
                  <a:lnTo>
                    <a:pt x="0" y="24665"/>
                  </a:lnTo>
                  <a:cubicBezTo>
                    <a:pt x="0" y="18123"/>
                    <a:pt x="2599" y="11850"/>
                    <a:pt x="7224" y="7224"/>
                  </a:cubicBezTo>
                  <a:cubicBezTo>
                    <a:pt x="11850" y="2599"/>
                    <a:pt x="18123" y="0"/>
                    <a:pt x="24665" y="0"/>
                  </a:cubicBezTo>
                  <a:close/>
                </a:path>
              </a:pathLst>
            </a:custGeom>
            <a:solidFill>
              <a:srgbClr val="437935"/>
            </a:solidFill>
            <a:ln w="9525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42" id="42"/>
            <p:cNvSpPr txBox="true"/>
            <p:nvPr/>
          </p:nvSpPr>
          <p:spPr>
            <a:xfrm>
              <a:off x="0" y="-38100"/>
              <a:ext cx="4216154" cy="151791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43" id="43"/>
          <p:cNvGrpSpPr/>
          <p:nvPr/>
        </p:nvGrpSpPr>
        <p:grpSpPr>
          <a:xfrm rot="0">
            <a:off x="1638735" y="3149511"/>
            <a:ext cx="15010530" cy="3807789"/>
            <a:chOff x="0" y="0"/>
            <a:chExt cx="20014040" cy="5077052"/>
          </a:xfrm>
        </p:grpSpPr>
        <p:sp>
          <p:nvSpPr>
            <p:cNvPr name="TextBox 44" id="44"/>
            <p:cNvSpPr txBox="true"/>
            <p:nvPr/>
          </p:nvSpPr>
          <p:spPr>
            <a:xfrm rot="0">
              <a:off x="0" y="-200025"/>
              <a:ext cx="20014040" cy="2265686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4252"/>
                </a:lnSpc>
              </a:pPr>
              <a:r>
                <a:rPr lang="en-US" sz="10180">
                  <a:solidFill>
                    <a:srgbClr val="F5F5F5"/>
                  </a:solidFill>
                  <a:latin typeface="Genty Sans"/>
                  <a:ea typeface="Genty Sans"/>
                  <a:cs typeface="Genty Sans"/>
                  <a:sym typeface="Genty Sans"/>
                </a:rPr>
                <a:t>Arithmetic &amp; Geometric</a:t>
              </a:r>
            </a:p>
          </p:txBody>
        </p:sp>
        <p:sp>
          <p:nvSpPr>
            <p:cNvPr name="TextBox 45" id="45"/>
            <p:cNvSpPr txBox="true"/>
            <p:nvPr/>
          </p:nvSpPr>
          <p:spPr>
            <a:xfrm rot="0">
              <a:off x="3464014" y="1809284"/>
              <a:ext cx="13086013" cy="326776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0549"/>
                </a:lnSpc>
                <a:spcBef>
                  <a:spcPct val="0"/>
                </a:spcBef>
              </a:pPr>
              <a:r>
                <a:rPr lang="en-US" b="true" sz="14678">
                  <a:solidFill>
                    <a:srgbClr val="F5F5F5"/>
                  </a:solidFill>
                  <a:latin typeface="Genty Sans"/>
                  <a:ea typeface="Genty Sans"/>
                  <a:cs typeface="Genty Sans"/>
                  <a:sym typeface="Genty Sans"/>
                </a:rPr>
                <a:t>Sequences</a:t>
              </a:r>
            </a:p>
          </p:txBody>
        </p:sp>
      </p:grp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B4D6B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872013" y="756837"/>
            <a:ext cx="20032026" cy="1931278"/>
            <a:chOff x="0" y="0"/>
            <a:chExt cx="5275924" cy="508649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5275924" cy="508649"/>
            </a:xfrm>
            <a:custGeom>
              <a:avLst/>
              <a:gdLst/>
              <a:ahLst/>
              <a:cxnLst/>
              <a:rect r="r" b="b" t="t" l="l"/>
              <a:pathLst>
                <a:path h="508649" w="5275924">
                  <a:moveTo>
                    <a:pt x="19710" y="0"/>
                  </a:moveTo>
                  <a:lnTo>
                    <a:pt x="5256214" y="0"/>
                  </a:lnTo>
                  <a:cubicBezTo>
                    <a:pt x="5267100" y="0"/>
                    <a:pt x="5275924" y="8825"/>
                    <a:pt x="5275924" y="19710"/>
                  </a:cubicBezTo>
                  <a:lnTo>
                    <a:pt x="5275924" y="488939"/>
                  </a:lnTo>
                  <a:cubicBezTo>
                    <a:pt x="5275924" y="494166"/>
                    <a:pt x="5273848" y="499180"/>
                    <a:pt x="5270152" y="502876"/>
                  </a:cubicBezTo>
                  <a:cubicBezTo>
                    <a:pt x="5266455" y="506573"/>
                    <a:pt x="5261442" y="508649"/>
                    <a:pt x="5256214" y="508649"/>
                  </a:cubicBezTo>
                  <a:lnTo>
                    <a:pt x="19710" y="508649"/>
                  </a:lnTo>
                  <a:cubicBezTo>
                    <a:pt x="8825" y="508649"/>
                    <a:pt x="0" y="499825"/>
                    <a:pt x="0" y="488939"/>
                  </a:cubicBezTo>
                  <a:lnTo>
                    <a:pt x="0" y="19710"/>
                  </a:lnTo>
                  <a:cubicBezTo>
                    <a:pt x="0" y="8825"/>
                    <a:pt x="8825" y="0"/>
                    <a:pt x="19710" y="0"/>
                  </a:cubicBezTo>
                  <a:close/>
                </a:path>
              </a:pathLst>
            </a:custGeom>
            <a:solidFill>
              <a:srgbClr val="437935"/>
            </a:solidFill>
            <a:ln w="3810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5275924" cy="54674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940228" y="747828"/>
            <a:ext cx="16407543" cy="17492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4252"/>
              </a:lnSpc>
            </a:pPr>
            <a:r>
              <a:rPr lang="en-US" sz="10180">
                <a:solidFill>
                  <a:srgbClr val="F5F5F5"/>
                </a:solidFill>
                <a:latin typeface="Genty Sans"/>
                <a:ea typeface="Genty Sans"/>
                <a:cs typeface="Genty Sans"/>
                <a:sym typeface="Genty Sans"/>
              </a:rPr>
              <a:t>Example</a:t>
            </a:r>
          </a:p>
        </p:txBody>
      </p:sp>
      <p:grpSp>
        <p:nvGrpSpPr>
          <p:cNvPr name="Group 6" id="6"/>
          <p:cNvGrpSpPr/>
          <p:nvPr/>
        </p:nvGrpSpPr>
        <p:grpSpPr>
          <a:xfrm rot="0">
            <a:off x="987810" y="3080061"/>
            <a:ext cx="16312381" cy="1713726"/>
            <a:chOff x="0" y="0"/>
            <a:chExt cx="5282768" cy="554991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5282768" cy="554991"/>
            </a:xfrm>
            <a:custGeom>
              <a:avLst/>
              <a:gdLst/>
              <a:ahLst/>
              <a:cxnLst/>
              <a:rect r="r" b="b" t="t" l="l"/>
              <a:pathLst>
                <a:path h="554991" w="5282768">
                  <a:moveTo>
                    <a:pt x="24205" y="0"/>
                  </a:moveTo>
                  <a:lnTo>
                    <a:pt x="5258563" y="0"/>
                  </a:lnTo>
                  <a:cubicBezTo>
                    <a:pt x="5264983" y="0"/>
                    <a:pt x="5271139" y="2550"/>
                    <a:pt x="5275678" y="7089"/>
                  </a:cubicBezTo>
                  <a:cubicBezTo>
                    <a:pt x="5280218" y="11629"/>
                    <a:pt x="5282768" y="17785"/>
                    <a:pt x="5282768" y="24205"/>
                  </a:cubicBezTo>
                  <a:lnTo>
                    <a:pt x="5282768" y="530786"/>
                  </a:lnTo>
                  <a:cubicBezTo>
                    <a:pt x="5282768" y="537205"/>
                    <a:pt x="5280218" y="543362"/>
                    <a:pt x="5275678" y="547901"/>
                  </a:cubicBezTo>
                  <a:cubicBezTo>
                    <a:pt x="5271139" y="552441"/>
                    <a:pt x="5264983" y="554991"/>
                    <a:pt x="5258563" y="554991"/>
                  </a:cubicBezTo>
                  <a:lnTo>
                    <a:pt x="24205" y="554991"/>
                  </a:lnTo>
                  <a:cubicBezTo>
                    <a:pt x="17785" y="554991"/>
                    <a:pt x="11629" y="552441"/>
                    <a:pt x="7089" y="547901"/>
                  </a:cubicBezTo>
                  <a:cubicBezTo>
                    <a:pt x="2550" y="543362"/>
                    <a:pt x="0" y="537205"/>
                    <a:pt x="0" y="530786"/>
                  </a:cubicBezTo>
                  <a:lnTo>
                    <a:pt x="0" y="24205"/>
                  </a:lnTo>
                  <a:cubicBezTo>
                    <a:pt x="0" y="17785"/>
                    <a:pt x="2550" y="11629"/>
                    <a:pt x="7089" y="7089"/>
                  </a:cubicBezTo>
                  <a:cubicBezTo>
                    <a:pt x="11629" y="2550"/>
                    <a:pt x="17785" y="0"/>
                    <a:pt x="24205" y="0"/>
                  </a:cubicBezTo>
                  <a:close/>
                </a:path>
              </a:pathLst>
            </a:custGeom>
            <a:solidFill>
              <a:srgbClr val="F5F5F5"/>
            </a:solidFill>
            <a:ln w="3810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8" id="8"/>
            <p:cNvSpPr txBox="true"/>
            <p:nvPr/>
          </p:nvSpPr>
          <p:spPr>
            <a:xfrm>
              <a:off x="0" y="-66675"/>
              <a:ext cx="5282768" cy="621666"/>
            </a:xfrm>
            <a:prstGeom prst="rect">
              <a:avLst/>
            </a:prstGeom>
          </p:spPr>
          <p:txBody>
            <a:bodyPr anchor="ctr" rtlCol="false" tIns="38523" lIns="38523" bIns="38523" rIns="38523"/>
            <a:lstStyle/>
            <a:p>
              <a:pPr algn="l">
                <a:lnSpc>
                  <a:spcPts val="4619"/>
                </a:lnSpc>
              </a:pPr>
            </a:p>
          </p:txBody>
        </p:sp>
      </p:grpSp>
      <p:grpSp>
        <p:nvGrpSpPr>
          <p:cNvPr name="Group 9" id="9"/>
          <p:cNvGrpSpPr/>
          <p:nvPr/>
        </p:nvGrpSpPr>
        <p:grpSpPr>
          <a:xfrm rot="0">
            <a:off x="6488143" y="5076715"/>
            <a:ext cx="5214128" cy="4181585"/>
            <a:chOff x="0" y="0"/>
            <a:chExt cx="1688597" cy="1354207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1688597" cy="1354207"/>
            </a:xfrm>
            <a:custGeom>
              <a:avLst/>
              <a:gdLst/>
              <a:ahLst/>
              <a:cxnLst/>
              <a:rect r="r" b="b" t="t" l="l"/>
              <a:pathLst>
                <a:path h="1354207" w="1688597">
                  <a:moveTo>
                    <a:pt x="75725" y="0"/>
                  </a:moveTo>
                  <a:lnTo>
                    <a:pt x="1612872" y="0"/>
                  </a:lnTo>
                  <a:cubicBezTo>
                    <a:pt x="1632955" y="0"/>
                    <a:pt x="1652216" y="7978"/>
                    <a:pt x="1666417" y="22179"/>
                  </a:cubicBezTo>
                  <a:cubicBezTo>
                    <a:pt x="1680619" y="36380"/>
                    <a:pt x="1688597" y="55641"/>
                    <a:pt x="1688597" y="75725"/>
                  </a:cubicBezTo>
                  <a:lnTo>
                    <a:pt x="1688597" y="1278483"/>
                  </a:lnTo>
                  <a:cubicBezTo>
                    <a:pt x="1688597" y="1320304"/>
                    <a:pt x="1654694" y="1354207"/>
                    <a:pt x="1612872" y="1354207"/>
                  </a:cubicBezTo>
                  <a:lnTo>
                    <a:pt x="75725" y="1354207"/>
                  </a:lnTo>
                  <a:cubicBezTo>
                    <a:pt x="33903" y="1354207"/>
                    <a:pt x="0" y="1320304"/>
                    <a:pt x="0" y="1278483"/>
                  </a:cubicBezTo>
                  <a:lnTo>
                    <a:pt x="0" y="75725"/>
                  </a:lnTo>
                  <a:cubicBezTo>
                    <a:pt x="0" y="33903"/>
                    <a:pt x="33903" y="0"/>
                    <a:pt x="75725" y="0"/>
                  </a:cubicBezTo>
                  <a:close/>
                </a:path>
              </a:pathLst>
            </a:custGeom>
            <a:solidFill>
              <a:srgbClr val="F5F5F5"/>
            </a:solidFill>
            <a:ln w="3810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11" id="11"/>
            <p:cNvSpPr txBox="true"/>
            <p:nvPr/>
          </p:nvSpPr>
          <p:spPr>
            <a:xfrm>
              <a:off x="0" y="-66675"/>
              <a:ext cx="1688597" cy="1420882"/>
            </a:xfrm>
            <a:prstGeom prst="rect">
              <a:avLst/>
            </a:prstGeom>
          </p:spPr>
          <p:txBody>
            <a:bodyPr anchor="ctr" rtlCol="false" tIns="38523" lIns="38523" bIns="38523" rIns="38523"/>
            <a:lstStyle/>
            <a:p>
              <a:pPr algn="l">
                <a:lnSpc>
                  <a:spcPts val="4619"/>
                </a:lnSpc>
              </a:pPr>
            </a:p>
          </p:txBody>
        </p:sp>
      </p:grpSp>
      <p:grpSp>
        <p:nvGrpSpPr>
          <p:cNvPr name="Group 12" id="12"/>
          <p:cNvGrpSpPr/>
          <p:nvPr/>
        </p:nvGrpSpPr>
        <p:grpSpPr>
          <a:xfrm rot="0">
            <a:off x="940228" y="5076715"/>
            <a:ext cx="5214128" cy="4181585"/>
            <a:chOff x="0" y="0"/>
            <a:chExt cx="1688597" cy="1354207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1688597" cy="1354207"/>
            </a:xfrm>
            <a:custGeom>
              <a:avLst/>
              <a:gdLst/>
              <a:ahLst/>
              <a:cxnLst/>
              <a:rect r="r" b="b" t="t" l="l"/>
              <a:pathLst>
                <a:path h="1354207" w="1688597">
                  <a:moveTo>
                    <a:pt x="75725" y="0"/>
                  </a:moveTo>
                  <a:lnTo>
                    <a:pt x="1612872" y="0"/>
                  </a:lnTo>
                  <a:cubicBezTo>
                    <a:pt x="1632955" y="0"/>
                    <a:pt x="1652216" y="7978"/>
                    <a:pt x="1666417" y="22179"/>
                  </a:cubicBezTo>
                  <a:cubicBezTo>
                    <a:pt x="1680619" y="36380"/>
                    <a:pt x="1688597" y="55641"/>
                    <a:pt x="1688597" y="75725"/>
                  </a:cubicBezTo>
                  <a:lnTo>
                    <a:pt x="1688597" y="1278483"/>
                  </a:lnTo>
                  <a:cubicBezTo>
                    <a:pt x="1688597" y="1320304"/>
                    <a:pt x="1654694" y="1354207"/>
                    <a:pt x="1612872" y="1354207"/>
                  </a:cubicBezTo>
                  <a:lnTo>
                    <a:pt x="75725" y="1354207"/>
                  </a:lnTo>
                  <a:cubicBezTo>
                    <a:pt x="33903" y="1354207"/>
                    <a:pt x="0" y="1320304"/>
                    <a:pt x="0" y="1278483"/>
                  </a:cubicBezTo>
                  <a:lnTo>
                    <a:pt x="0" y="75725"/>
                  </a:lnTo>
                  <a:cubicBezTo>
                    <a:pt x="0" y="33903"/>
                    <a:pt x="33903" y="0"/>
                    <a:pt x="75725" y="0"/>
                  </a:cubicBezTo>
                  <a:close/>
                </a:path>
              </a:pathLst>
            </a:custGeom>
            <a:solidFill>
              <a:srgbClr val="F5F5F5"/>
            </a:solidFill>
            <a:ln w="3810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14" id="14"/>
            <p:cNvSpPr txBox="true"/>
            <p:nvPr/>
          </p:nvSpPr>
          <p:spPr>
            <a:xfrm>
              <a:off x="0" y="-66675"/>
              <a:ext cx="1688597" cy="1420882"/>
            </a:xfrm>
            <a:prstGeom prst="rect">
              <a:avLst/>
            </a:prstGeom>
          </p:spPr>
          <p:txBody>
            <a:bodyPr anchor="ctr" rtlCol="false" tIns="38523" lIns="38523" bIns="38523" rIns="38523"/>
            <a:lstStyle/>
            <a:p>
              <a:pPr algn="l">
                <a:lnSpc>
                  <a:spcPts val="4619"/>
                </a:lnSpc>
              </a:pPr>
            </a:p>
          </p:txBody>
        </p:sp>
      </p:grpSp>
      <p:sp>
        <p:nvSpPr>
          <p:cNvPr name="TextBox 15" id="15"/>
          <p:cNvSpPr txBox="true"/>
          <p:nvPr/>
        </p:nvSpPr>
        <p:spPr>
          <a:xfrm rot="0">
            <a:off x="7250001" y="8072965"/>
            <a:ext cx="1814583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AF308B"/>
                </a:solidFill>
                <a:latin typeface="Genty Sans"/>
                <a:ea typeface="Genty Sans"/>
                <a:cs typeface="Genty Sans"/>
                <a:sym typeface="Genty Sans"/>
              </a:rPr>
              <a:t>a  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=</a:t>
            </a:r>
            <a:r>
              <a:rPr lang="en-US" sz="2799">
                <a:solidFill>
                  <a:srgbClr val="AF308B"/>
                </a:solidFill>
                <a:latin typeface="Genty Sans"/>
                <a:ea typeface="Genty Sans"/>
                <a:cs typeface="Genty Sans"/>
                <a:sym typeface="Genty Sans"/>
              </a:rPr>
              <a:t> -2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7869140" y="8238245"/>
            <a:ext cx="129157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AF308B"/>
                </a:solidFill>
                <a:latin typeface="Genty Sans"/>
                <a:ea typeface="Genty Sans"/>
                <a:cs typeface="Genty Sans"/>
                <a:sym typeface="Genty Sans"/>
              </a:rPr>
              <a:t>1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9433268" y="8072965"/>
            <a:ext cx="1537224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7F59CB"/>
                </a:solidFill>
                <a:latin typeface="Genty Sans"/>
                <a:ea typeface="Genty Sans"/>
                <a:cs typeface="Genty Sans"/>
                <a:sym typeface="Genty Sans"/>
              </a:rPr>
              <a:t>r = -3</a:t>
            </a:r>
          </a:p>
        </p:txBody>
      </p:sp>
      <p:grpSp>
        <p:nvGrpSpPr>
          <p:cNvPr name="Group 18" id="18"/>
          <p:cNvGrpSpPr/>
          <p:nvPr/>
        </p:nvGrpSpPr>
        <p:grpSpPr>
          <a:xfrm rot="0">
            <a:off x="12035647" y="5076715"/>
            <a:ext cx="5214128" cy="4181585"/>
            <a:chOff x="0" y="0"/>
            <a:chExt cx="1688597" cy="1354207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1688597" cy="1354207"/>
            </a:xfrm>
            <a:custGeom>
              <a:avLst/>
              <a:gdLst/>
              <a:ahLst/>
              <a:cxnLst/>
              <a:rect r="r" b="b" t="t" l="l"/>
              <a:pathLst>
                <a:path h="1354207" w="1688597">
                  <a:moveTo>
                    <a:pt x="75725" y="0"/>
                  </a:moveTo>
                  <a:lnTo>
                    <a:pt x="1612872" y="0"/>
                  </a:lnTo>
                  <a:cubicBezTo>
                    <a:pt x="1632955" y="0"/>
                    <a:pt x="1652216" y="7978"/>
                    <a:pt x="1666417" y="22179"/>
                  </a:cubicBezTo>
                  <a:cubicBezTo>
                    <a:pt x="1680619" y="36380"/>
                    <a:pt x="1688597" y="55641"/>
                    <a:pt x="1688597" y="75725"/>
                  </a:cubicBezTo>
                  <a:lnTo>
                    <a:pt x="1688597" y="1278483"/>
                  </a:lnTo>
                  <a:cubicBezTo>
                    <a:pt x="1688597" y="1320304"/>
                    <a:pt x="1654694" y="1354207"/>
                    <a:pt x="1612872" y="1354207"/>
                  </a:cubicBezTo>
                  <a:lnTo>
                    <a:pt x="75725" y="1354207"/>
                  </a:lnTo>
                  <a:cubicBezTo>
                    <a:pt x="33903" y="1354207"/>
                    <a:pt x="0" y="1320304"/>
                    <a:pt x="0" y="1278483"/>
                  </a:cubicBezTo>
                  <a:lnTo>
                    <a:pt x="0" y="75725"/>
                  </a:lnTo>
                  <a:cubicBezTo>
                    <a:pt x="0" y="33903"/>
                    <a:pt x="33903" y="0"/>
                    <a:pt x="75725" y="0"/>
                  </a:cubicBezTo>
                  <a:close/>
                </a:path>
              </a:pathLst>
            </a:custGeom>
            <a:solidFill>
              <a:srgbClr val="F5F5F5"/>
            </a:solidFill>
            <a:ln w="3810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20" id="20"/>
            <p:cNvSpPr txBox="true"/>
            <p:nvPr/>
          </p:nvSpPr>
          <p:spPr>
            <a:xfrm>
              <a:off x="0" y="-66675"/>
              <a:ext cx="1688597" cy="1420882"/>
            </a:xfrm>
            <a:prstGeom prst="rect">
              <a:avLst/>
            </a:prstGeom>
          </p:spPr>
          <p:txBody>
            <a:bodyPr anchor="ctr" rtlCol="false" tIns="38523" lIns="38523" bIns="38523" rIns="38523"/>
            <a:lstStyle/>
            <a:p>
              <a:pPr algn="l">
                <a:lnSpc>
                  <a:spcPts val="4619"/>
                </a:lnSpc>
              </a:pPr>
            </a:p>
          </p:txBody>
        </p:sp>
      </p:grpSp>
      <p:sp>
        <p:nvSpPr>
          <p:cNvPr name="TextBox 21" id="21"/>
          <p:cNvSpPr txBox="true"/>
          <p:nvPr/>
        </p:nvSpPr>
        <p:spPr>
          <a:xfrm rot="0">
            <a:off x="1218677" y="5388661"/>
            <a:ext cx="4634542" cy="19767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Since we have the </a:t>
            </a:r>
            <a:r>
              <a:rPr lang="en-US" sz="2799">
                <a:solidFill>
                  <a:srgbClr val="AF308B"/>
                </a:solidFill>
                <a:latin typeface="Genty Sans"/>
                <a:ea typeface="Genty Sans"/>
                <a:cs typeface="Genty Sans"/>
                <a:sym typeface="Genty Sans"/>
              </a:rPr>
              <a:t>first term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 and the terms are far apart, it is best to use the explicit formula: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6780717" y="5388661"/>
            <a:ext cx="4628982" cy="9861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First, find the </a:t>
            </a:r>
            <a:r>
              <a:rPr lang="en-US" sz="2799">
                <a:solidFill>
                  <a:srgbClr val="7F59CB"/>
                </a:solidFill>
                <a:latin typeface="Genty Sans"/>
                <a:ea typeface="Genty Sans"/>
                <a:cs typeface="Genty Sans"/>
                <a:sym typeface="Genty Sans"/>
              </a:rPr>
              <a:t>common ratio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.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12294568" y="5388661"/>
            <a:ext cx="4696285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Then, find the </a:t>
            </a: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10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      term.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7320789" y="6510536"/>
            <a:ext cx="3646422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b="true" sz="2799">
                <a:solidFill>
                  <a:srgbClr val="AF308B"/>
                </a:solidFill>
                <a:latin typeface="Genty Sans"/>
                <a:ea typeface="Genty Sans"/>
                <a:cs typeface="Genty Sans"/>
                <a:sym typeface="Genty Sans"/>
              </a:rPr>
              <a:t>-2</a:t>
            </a:r>
            <a:r>
              <a:rPr lang="en-US" b="true" sz="2799">
                <a:solidFill>
                  <a:srgbClr val="000000"/>
                </a:solidFill>
                <a:latin typeface="Genty Sans"/>
                <a:ea typeface="Genty Sans"/>
                <a:cs typeface="Genty Sans"/>
                <a:sym typeface="Genty Sans"/>
              </a:rPr>
              <a:t>, 6, -18, 54, -162, ...</a:t>
            </a:r>
          </a:p>
        </p:txBody>
      </p:sp>
      <p:sp>
        <p:nvSpPr>
          <p:cNvPr name="Freeform 25" id="25"/>
          <p:cNvSpPr/>
          <p:nvPr/>
        </p:nvSpPr>
        <p:spPr>
          <a:xfrm flipH="true" flipV="false" rot="-10800000">
            <a:off x="8795070" y="7017183"/>
            <a:ext cx="449548" cy="160713"/>
          </a:xfrm>
          <a:custGeom>
            <a:avLst/>
            <a:gdLst/>
            <a:ahLst/>
            <a:cxnLst/>
            <a:rect r="r" b="b" t="t" l="l"/>
            <a:pathLst>
              <a:path h="160713" w="449548">
                <a:moveTo>
                  <a:pt x="449548" y="0"/>
                </a:moveTo>
                <a:lnTo>
                  <a:pt x="0" y="0"/>
                </a:lnTo>
                <a:lnTo>
                  <a:pt x="0" y="160714"/>
                </a:lnTo>
                <a:lnTo>
                  <a:pt x="449548" y="160714"/>
                </a:lnTo>
                <a:lnTo>
                  <a:pt x="449548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6" id="26"/>
          <p:cNvSpPr/>
          <p:nvPr/>
        </p:nvSpPr>
        <p:spPr>
          <a:xfrm flipH="true" flipV="false" rot="-10800000">
            <a:off x="8237776" y="7017183"/>
            <a:ext cx="449548" cy="160713"/>
          </a:xfrm>
          <a:custGeom>
            <a:avLst/>
            <a:gdLst/>
            <a:ahLst/>
            <a:cxnLst/>
            <a:rect r="r" b="b" t="t" l="l"/>
            <a:pathLst>
              <a:path h="160713" w="449548">
                <a:moveTo>
                  <a:pt x="449547" y="0"/>
                </a:moveTo>
                <a:lnTo>
                  <a:pt x="0" y="0"/>
                </a:lnTo>
                <a:lnTo>
                  <a:pt x="0" y="160714"/>
                </a:lnTo>
                <a:lnTo>
                  <a:pt x="449547" y="160714"/>
                </a:lnTo>
                <a:lnTo>
                  <a:pt x="449547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7" id="27"/>
          <p:cNvSpPr/>
          <p:nvPr/>
        </p:nvSpPr>
        <p:spPr>
          <a:xfrm flipH="true" flipV="false" rot="-10800000">
            <a:off x="9433268" y="7024105"/>
            <a:ext cx="449548" cy="160713"/>
          </a:xfrm>
          <a:custGeom>
            <a:avLst/>
            <a:gdLst/>
            <a:ahLst/>
            <a:cxnLst/>
            <a:rect r="r" b="b" t="t" l="l"/>
            <a:pathLst>
              <a:path h="160713" w="449548">
                <a:moveTo>
                  <a:pt x="449548" y="0"/>
                </a:moveTo>
                <a:lnTo>
                  <a:pt x="0" y="0"/>
                </a:lnTo>
                <a:lnTo>
                  <a:pt x="0" y="160714"/>
                </a:lnTo>
                <a:lnTo>
                  <a:pt x="449548" y="160714"/>
                </a:lnTo>
                <a:lnTo>
                  <a:pt x="449548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8" id="28"/>
          <p:cNvSpPr/>
          <p:nvPr/>
        </p:nvSpPr>
        <p:spPr>
          <a:xfrm flipH="true" flipV="false" rot="-10800000">
            <a:off x="7652957" y="7024105"/>
            <a:ext cx="449548" cy="160713"/>
          </a:xfrm>
          <a:custGeom>
            <a:avLst/>
            <a:gdLst/>
            <a:ahLst/>
            <a:cxnLst/>
            <a:rect r="r" b="b" t="t" l="l"/>
            <a:pathLst>
              <a:path h="160713" w="449548">
                <a:moveTo>
                  <a:pt x="449548" y="0"/>
                </a:moveTo>
                <a:lnTo>
                  <a:pt x="0" y="0"/>
                </a:lnTo>
                <a:lnTo>
                  <a:pt x="0" y="160714"/>
                </a:lnTo>
                <a:lnTo>
                  <a:pt x="449548" y="160714"/>
                </a:lnTo>
                <a:lnTo>
                  <a:pt x="449548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9" id="29"/>
          <p:cNvSpPr txBox="true"/>
          <p:nvPr/>
        </p:nvSpPr>
        <p:spPr>
          <a:xfrm rot="0">
            <a:off x="15362897" y="5170081"/>
            <a:ext cx="408023" cy="59270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67"/>
              </a:lnSpc>
            </a:pP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th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1458155" y="3344215"/>
            <a:ext cx="15080614" cy="59270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67"/>
              </a:lnSpc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Given the sequence </a:t>
            </a:r>
            <a:r>
              <a:rPr lang="en-US" sz="2799">
                <a:solidFill>
                  <a:srgbClr val="AF308B"/>
                </a:solidFill>
                <a:latin typeface="Genty Sans"/>
                <a:ea typeface="Genty Sans"/>
                <a:cs typeface="Genty Sans"/>
                <a:sym typeface="Genty Sans"/>
              </a:rPr>
              <a:t>-2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, 6, -18, 54, -162, ..., find the </a:t>
            </a: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10 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     </a:t>
            </a: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term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.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10263655" y="3246194"/>
            <a:ext cx="383827" cy="59270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67"/>
              </a:lnSpc>
            </a:pP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th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7734364" y="7171698"/>
            <a:ext cx="527867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 spc="-117">
                <a:solidFill>
                  <a:srgbClr val="7F59CB"/>
                </a:solidFill>
                <a:latin typeface="Genty Sans"/>
                <a:ea typeface="Genty Sans"/>
                <a:cs typeface="Genty Sans"/>
                <a:sym typeface="Genty Sans"/>
              </a:rPr>
              <a:t>-3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8367678" y="7171698"/>
            <a:ext cx="527867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 spc="-117">
                <a:solidFill>
                  <a:srgbClr val="7F59CB"/>
                </a:solidFill>
                <a:latin typeface="Genty Sans"/>
                <a:ea typeface="Genty Sans"/>
                <a:cs typeface="Genty Sans"/>
                <a:sym typeface="Genty Sans"/>
              </a:rPr>
              <a:t>-3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9049033" y="7171698"/>
            <a:ext cx="527867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 spc="-117">
                <a:solidFill>
                  <a:srgbClr val="7F59CB"/>
                </a:solidFill>
                <a:latin typeface="Genty Sans"/>
                <a:ea typeface="Genty Sans"/>
                <a:cs typeface="Genty Sans"/>
                <a:sym typeface="Genty Sans"/>
              </a:rPr>
              <a:t>-3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9795108" y="7171698"/>
            <a:ext cx="527867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 spc="-117">
                <a:solidFill>
                  <a:srgbClr val="7F59CB"/>
                </a:solidFill>
                <a:latin typeface="Genty Sans"/>
                <a:ea typeface="Genty Sans"/>
                <a:cs typeface="Genty Sans"/>
                <a:sym typeface="Genty Sans"/>
              </a:rPr>
              <a:t>-3</a:t>
            </a:r>
          </a:p>
        </p:txBody>
      </p:sp>
      <p:grpSp>
        <p:nvGrpSpPr>
          <p:cNvPr name="Group 36" id="36"/>
          <p:cNvGrpSpPr/>
          <p:nvPr/>
        </p:nvGrpSpPr>
        <p:grpSpPr>
          <a:xfrm rot="0">
            <a:off x="7565890" y="7366226"/>
            <a:ext cx="134695" cy="134695"/>
            <a:chOff x="0" y="0"/>
            <a:chExt cx="812800" cy="812800"/>
          </a:xfrm>
        </p:grpSpPr>
        <p:sp>
          <p:nvSpPr>
            <p:cNvPr name="Freeform 37" id="37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7F59CB"/>
            </a:solidFill>
          </p:spPr>
        </p:sp>
        <p:sp>
          <p:nvSpPr>
            <p:cNvPr name="TextBox 38" id="38"/>
            <p:cNvSpPr txBox="true"/>
            <p:nvPr/>
          </p:nvSpPr>
          <p:spPr>
            <a:xfrm>
              <a:off x="76200" y="9525"/>
              <a:ext cx="660400" cy="727075"/>
            </a:xfrm>
            <a:prstGeom prst="rect">
              <a:avLst/>
            </a:prstGeom>
          </p:spPr>
          <p:txBody>
            <a:bodyPr anchor="ctr" rtlCol="false" tIns="82763" lIns="82763" bIns="82763" rIns="82763"/>
            <a:lstStyle/>
            <a:p>
              <a:pPr algn="ctr">
                <a:lnSpc>
                  <a:spcPts val="3919"/>
                </a:lnSpc>
              </a:pPr>
            </a:p>
          </p:txBody>
        </p:sp>
      </p:grpSp>
      <p:grpSp>
        <p:nvGrpSpPr>
          <p:cNvPr name="Group 39" id="39"/>
          <p:cNvGrpSpPr/>
          <p:nvPr/>
        </p:nvGrpSpPr>
        <p:grpSpPr>
          <a:xfrm rot="0">
            <a:off x="8194883" y="7383115"/>
            <a:ext cx="134695" cy="134695"/>
            <a:chOff x="0" y="0"/>
            <a:chExt cx="812800" cy="812800"/>
          </a:xfrm>
        </p:grpSpPr>
        <p:sp>
          <p:nvSpPr>
            <p:cNvPr name="Freeform 40" id="40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7F59CB"/>
            </a:solidFill>
          </p:spPr>
        </p:sp>
        <p:sp>
          <p:nvSpPr>
            <p:cNvPr name="TextBox 41" id="41"/>
            <p:cNvSpPr txBox="true"/>
            <p:nvPr/>
          </p:nvSpPr>
          <p:spPr>
            <a:xfrm>
              <a:off x="76200" y="9525"/>
              <a:ext cx="660400" cy="727075"/>
            </a:xfrm>
            <a:prstGeom prst="rect">
              <a:avLst/>
            </a:prstGeom>
          </p:spPr>
          <p:txBody>
            <a:bodyPr anchor="ctr" rtlCol="false" tIns="82763" lIns="82763" bIns="82763" rIns="82763"/>
            <a:lstStyle/>
            <a:p>
              <a:pPr algn="ctr">
                <a:lnSpc>
                  <a:spcPts val="3919"/>
                </a:lnSpc>
              </a:pPr>
            </a:p>
          </p:txBody>
        </p:sp>
      </p:grpSp>
      <p:grpSp>
        <p:nvGrpSpPr>
          <p:cNvPr name="Group 42" id="42"/>
          <p:cNvGrpSpPr/>
          <p:nvPr/>
        </p:nvGrpSpPr>
        <p:grpSpPr>
          <a:xfrm rot="0">
            <a:off x="8885149" y="7383115"/>
            <a:ext cx="134695" cy="134695"/>
            <a:chOff x="0" y="0"/>
            <a:chExt cx="812800" cy="812800"/>
          </a:xfrm>
        </p:grpSpPr>
        <p:sp>
          <p:nvSpPr>
            <p:cNvPr name="Freeform 43" id="4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7F59CB"/>
            </a:solidFill>
          </p:spPr>
        </p:sp>
        <p:sp>
          <p:nvSpPr>
            <p:cNvPr name="TextBox 44" id="44"/>
            <p:cNvSpPr txBox="true"/>
            <p:nvPr/>
          </p:nvSpPr>
          <p:spPr>
            <a:xfrm>
              <a:off x="76200" y="9525"/>
              <a:ext cx="660400" cy="727075"/>
            </a:xfrm>
            <a:prstGeom prst="rect">
              <a:avLst/>
            </a:prstGeom>
          </p:spPr>
          <p:txBody>
            <a:bodyPr anchor="ctr" rtlCol="false" tIns="82763" lIns="82763" bIns="82763" rIns="82763"/>
            <a:lstStyle/>
            <a:p>
              <a:pPr algn="ctr">
                <a:lnSpc>
                  <a:spcPts val="3919"/>
                </a:lnSpc>
              </a:pPr>
            </a:p>
          </p:txBody>
        </p:sp>
      </p:grpSp>
      <p:grpSp>
        <p:nvGrpSpPr>
          <p:cNvPr name="Group 45" id="45"/>
          <p:cNvGrpSpPr/>
          <p:nvPr/>
        </p:nvGrpSpPr>
        <p:grpSpPr>
          <a:xfrm rot="0">
            <a:off x="9660413" y="7383115"/>
            <a:ext cx="134695" cy="134695"/>
            <a:chOff x="0" y="0"/>
            <a:chExt cx="812800" cy="812800"/>
          </a:xfrm>
        </p:grpSpPr>
        <p:sp>
          <p:nvSpPr>
            <p:cNvPr name="Freeform 46" id="4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7F59CB"/>
            </a:solidFill>
          </p:spPr>
        </p:sp>
        <p:sp>
          <p:nvSpPr>
            <p:cNvPr name="TextBox 47" id="47"/>
            <p:cNvSpPr txBox="true"/>
            <p:nvPr/>
          </p:nvSpPr>
          <p:spPr>
            <a:xfrm>
              <a:off x="76200" y="9525"/>
              <a:ext cx="660400" cy="727075"/>
            </a:xfrm>
            <a:prstGeom prst="rect">
              <a:avLst/>
            </a:prstGeom>
          </p:spPr>
          <p:txBody>
            <a:bodyPr anchor="ctr" rtlCol="false" tIns="82763" lIns="82763" bIns="82763" rIns="82763"/>
            <a:lstStyle/>
            <a:p>
              <a:pPr algn="ctr">
                <a:lnSpc>
                  <a:spcPts val="3919"/>
                </a:lnSpc>
              </a:pPr>
            </a:p>
          </p:txBody>
        </p:sp>
      </p:grpSp>
      <p:sp>
        <p:nvSpPr>
          <p:cNvPr name="TextBox 48" id="48"/>
          <p:cNvSpPr txBox="true"/>
          <p:nvPr/>
        </p:nvSpPr>
        <p:spPr>
          <a:xfrm rot="0">
            <a:off x="13462863" y="6023975"/>
            <a:ext cx="3137341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= </a:t>
            </a:r>
            <a:r>
              <a:rPr lang="en-US" sz="2799">
                <a:solidFill>
                  <a:srgbClr val="AF308B"/>
                </a:solidFill>
                <a:latin typeface="Genty Sans"/>
                <a:ea typeface="Genty Sans"/>
                <a:cs typeface="Genty Sans"/>
                <a:sym typeface="Genty Sans"/>
              </a:rPr>
              <a:t>-2 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(</a:t>
            </a:r>
            <a:r>
              <a:rPr lang="en-US" sz="2799">
                <a:solidFill>
                  <a:srgbClr val="7F59CB"/>
                </a:solidFill>
                <a:latin typeface="Genty Sans"/>
                <a:ea typeface="Genty Sans"/>
                <a:cs typeface="Genty Sans"/>
                <a:sym typeface="Genty Sans"/>
              </a:rPr>
              <a:t>-3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)</a:t>
            </a:r>
          </a:p>
        </p:txBody>
      </p:sp>
      <p:sp>
        <p:nvSpPr>
          <p:cNvPr name="TextBox 49" id="49"/>
          <p:cNvSpPr txBox="true"/>
          <p:nvPr/>
        </p:nvSpPr>
        <p:spPr>
          <a:xfrm rot="0">
            <a:off x="12750022" y="6023975"/>
            <a:ext cx="282999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a</a:t>
            </a:r>
          </a:p>
        </p:txBody>
      </p:sp>
      <p:sp>
        <p:nvSpPr>
          <p:cNvPr name="TextBox 50" id="50"/>
          <p:cNvSpPr txBox="true"/>
          <p:nvPr/>
        </p:nvSpPr>
        <p:spPr>
          <a:xfrm rot="0">
            <a:off x="13033021" y="6195928"/>
            <a:ext cx="391742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10</a:t>
            </a:r>
          </a:p>
        </p:txBody>
      </p:sp>
      <p:sp>
        <p:nvSpPr>
          <p:cNvPr name="TextBox 51" id="51"/>
          <p:cNvSpPr txBox="true"/>
          <p:nvPr/>
        </p:nvSpPr>
        <p:spPr>
          <a:xfrm rot="0">
            <a:off x="14843988" y="5883961"/>
            <a:ext cx="661662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10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-1</a:t>
            </a:r>
          </a:p>
        </p:txBody>
      </p:sp>
      <p:sp>
        <p:nvSpPr>
          <p:cNvPr name="TextBox 52" id="52"/>
          <p:cNvSpPr txBox="true"/>
          <p:nvPr/>
        </p:nvSpPr>
        <p:spPr>
          <a:xfrm rot="0">
            <a:off x="13462863" y="6762017"/>
            <a:ext cx="3137341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= </a:t>
            </a:r>
            <a:r>
              <a:rPr lang="en-US" sz="2799">
                <a:solidFill>
                  <a:srgbClr val="AF308B"/>
                </a:solidFill>
                <a:latin typeface="Genty Sans"/>
                <a:ea typeface="Genty Sans"/>
                <a:cs typeface="Genty Sans"/>
                <a:sym typeface="Genty Sans"/>
              </a:rPr>
              <a:t>-2 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(</a:t>
            </a:r>
            <a:r>
              <a:rPr lang="en-US" sz="2799">
                <a:solidFill>
                  <a:srgbClr val="7F59CB"/>
                </a:solidFill>
                <a:latin typeface="Genty Sans"/>
                <a:ea typeface="Genty Sans"/>
                <a:cs typeface="Genty Sans"/>
                <a:sym typeface="Genty Sans"/>
              </a:rPr>
              <a:t>-3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)</a:t>
            </a:r>
          </a:p>
        </p:txBody>
      </p:sp>
      <p:sp>
        <p:nvSpPr>
          <p:cNvPr name="TextBox 53" id="53"/>
          <p:cNvSpPr txBox="true"/>
          <p:nvPr/>
        </p:nvSpPr>
        <p:spPr>
          <a:xfrm rot="0">
            <a:off x="12750022" y="6762017"/>
            <a:ext cx="282999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a</a:t>
            </a:r>
          </a:p>
        </p:txBody>
      </p:sp>
      <p:sp>
        <p:nvSpPr>
          <p:cNvPr name="TextBox 54" id="54"/>
          <p:cNvSpPr txBox="true"/>
          <p:nvPr/>
        </p:nvSpPr>
        <p:spPr>
          <a:xfrm rot="0">
            <a:off x="13033021" y="6933970"/>
            <a:ext cx="391742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10</a:t>
            </a:r>
          </a:p>
        </p:txBody>
      </p:sp>
      <p:sp>
        <p:nvSpPr>
          <p:cNvPr name="TextBox 55" id="55"/>
          <p:cNvSpPr txBox="true"/>
          <p:nvPr/>
        </p:nvSpPr>
        <p:spPr>
          <a:xfrm rot="0">
            <a:off x="14813062" y="6620108"/>
            <a:ext cx="361757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000000"/>
                </a:solidFill>
                <a:latin typeface="Genty Sans"/>
                <a:ea typeface="Genty Sans"/>
                <a:cs typeface="Genty Sans"/>
                <a:sym typeface="Genty Sans"/>
              </a:rPr>
              <a:t>9</a:t>
            </a:r>
          </a:p>
        </p:txBody>
      </p:sp>
      <p:sp>
        <p:nvSpPr>
          <p:cNvPr name="TextBox 56" id="56"/>
          <p:cNvSpPr txBox="true"/>
          <p:nvPr/>
        </p:nvSpPr>
        <p:spPr>
          <a:xfrm rot="0">
            <a:off x="13462863" y="7468124"/>
            <a:ext cx="3137341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= </a:t>
            </a:r>
            <a:r>
              <a:rPr lang="en-US" sz="2799">
                <a:solidFill>
                  <a:srgbClr val="AF308B"/>
                </a:solidFill>
                <a:latin typeface="Genty Sans"/>
                <a:ea typeface="Genty Sans"/>
                <a:cs typeface="Genty Sans"/>
                <a:sym typeface="Genty Sans"/>
              </a:rPr>
              <a:t>-2 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(-19683)</a:t>
            </a:r>
          </a:p>
        </p:txBody>
      </p:sp>
      <p:sp>
        <p:nvSpPr>
          <p:cNvPr name="TextBox 57" id="57"/>
          <p:cNvSpPr txBox="true"/>
          <p:nvPr/>
        </p:nvSpPr>
        <p:spPr>
          <a:xfrm rot="0">
            <a:off x="12750022" y="7468124"/>
            <a:ext cx="282999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a</a:t>
            </a:r>
          </a:p>
        </p:txBody>
      </p:sp>
      <p:sp>
        <p:nvSpPr>
          <p:cNvPr name="TextBox 58" id="58"/>
          <p:cNvSpPr txBox="true"/>
          <p:nvPr/>
        </p:nvSpPr>
        <p:spPr>
          <a:xfrm rot="0">
            <a:off x="13033021" y="7640077"/>
            <a:ext cx="391742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10</a:t>
            </a:r>
          </a:p>
        </p:txBody>
      </p:sp>
      <p:sp>
        <p:nvSpPr>
          <p:cNvPr name="TextBox 59" id="59"/>
          <p:cNvSpPr txBox="true"/>
          <p:nvPr/>
        </p:nvSpPr>
        <p:spPr>
          <a:xfrm rot="0">
            <a:off x="13462863" y="8105664"/>
            <a:ext cx="3137341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= 39366</a:t>
            </a:r>
          </a:p>
        </p:txBody>
      </p:sp>
      <p:sp>
        <p:nvSpPr>
          <p:cNvPr name="TextBox 60" id="60"/>
          <p:cNvSpPr txBox="true"/>
          <p:nvPr/>
        </p:nvSpPr>
        <p:spPr>
          <a:xfrm rot="0">
            <a:off x="12750022" y="8105664"/>
            <a:ext cx="282999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a</a:t>
            </a:r>
          </a:p>
        </p:txBody>
      </p:sp>
      <p:sp>
        <p:nvSpPr>
          <p:cNvPr name="TextBox 61" id="61"/>
          <p:cNvSpPr txBox="true"/>
          <p:nvPr/>
        </p:nvSpPr>
        <p:spPr>
          <a:xfrm rot="0">
            <a:off x="13033021" y="8277617"/>
            <a:ext cx="391742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10</a:t>
            </a:r>
          </a:p>
        </p:txBody>
      </p:sp>
      <p:sp>
        <p:nvSpPr>
          <p:cNvPr name="Freeform 62" id="62"/>
          <p:cNvSpPr/>
          <p:nvPr/>
        </p:nvSpPr>
        <p:spPr>
          <a:xfrm flipH="false" flipV="false" rot="0">
            <a:off x="2254165" y="7891116"/>
            <a:ext cx="2586255" cy="479633"/>
          </a:xfrm>
          <a:custGeom>
            <a:avLst/>
            <a:gdLst/>
            <a:ahLst/>
            <a:cxnLst/>
            <a:rect r="r" b="b" t="t" l="l"/>
            <a:pathLst>
              <a:path h="479633" w="2586255">
                <a:moveTo>
                  <a:pt x="0" y="0"/>
                </a:moveTo>
                <a:lnTo>
                  <a:pt x="2586255" y="0"/>
                </a:lnTo>
                <a:lnTo>
                  <a:pt x="2586255" y="479632"/>
                </a:lnTo>
                <a:lnTo>
                  <a:pt x="0" y="47963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A6CC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872013" y="756837"/>
            <a:ext cx="20032026" cy="1931278"/>
            <a:chOff x="0" y="0"/>
            <a:chExt cx="5275924" cy="508649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5275924" cy="508649"/>
            </a:xfrm>
            <a:custGeom>
              <a:avLst/>
              <a:gdLst/>
              <a:ahLst/>
              <a:cxnLst/>
              <a:rect r="r" b="b" t="t" l="l"/>
              <a:pathLst>
                <a:path h="508649" w="5275924">
                  <a:moveTo>
                    <a:pt x="19710" y="0"/>
                  </a:moveTo>
                  <a:lnTo>
                    <a:pt x="5256214" y="0"/>
                  </a:lnTo>
                  <a:cubicBezTo>
                    <a:pt x="5267100" y="0"/>
                    <a:pt x="5275924" y="8825"/>
                    <a:pt x="5275924" y="19710"/>
                  </a:cubicBezTo>
                  <a:lnTo>
                    <a:pt x="5275924" y="488939"/>
                  </a:lnTo>
                  <a:cubicBezTo>
                    <a:pt x="5275924" y="494166"/>
                    <a:pt x="5273848" y="499180"/>
                    <a:pt x="5270152" y="502876"/>
                  </a:cubicBezTo>
                  <a:cubicBezTo>
                    <a:pt x="5266455" y="506573"/>
                    <a:pt x="5261442" y="508649"/>
                    <a:pt x="5256214" y="508649"/>
                  </a:cubicBezTo>
                  <a:lnTo>
                    <a:pt x="19710" y="508649"/>
                  </a:lnTo>
                  <a:cubicBezTo>
                    <a:pt x="8825" y="508649"/>
                    <a:pt x="0" y="499825"/>
                    <a:pt x="0" y="488939"/>
                  </a:cubicBezTo>
                  <a:lnTo>
                    <a:pt x="0" y="19710"/>
                  </a:lnTo>
                  <a:cubicBezTo>
                    <a:pt x="0" y="8825"/>
                    <a:pt x="8825" y="0"/>
                    <a:pt x="19710" y="0"/>
                  </a:cubicBezTo>
                  <a:close/>
                </a:path>
              </a:pathLst>
            </a:custGeom>
            <a:solidFill>
              <a:srgbClr val="1071CB"/>
            </a:solidFill>
            <a:ln w="3810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5275924" cy="54674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940228" y="747828"/>
            <a:ext cx="16407543" cy="17492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4252"/>
              </a:lnSpc>
            </a:pPr>
            <a:r>
              <a:rPr lang="en-US" sz="10180">
                <a:solidFill>
                  <a:srgbClr val="F5F5F5"/>
                </a:solidFill>
                <a:latin typeface="Genty Sans"/>
                <a:ea typeface="Genty Sans"/>
                <a:cs typeface="Genty Sans"/>
                <a:sym typeface="Genty Sans"/>
              </a:rPr>
              <a:t>Example</a:t>
            </a:r>
          </a:p>
        </p:txBody>
      </p:sp>
      <p:grpSp>
        <p:nvGrpSpPr>
          <p:cNvPr name="Group 6" id="6"/>
          <p:cNvGrpSpPr/>
          <p:nvPr/>
        </p:nvGrpSpPr>
        <p:grpSpPr>
          <a:xfrm rot="0">
            <a:off x="987810" y="3080061"/>
            <a:ext cx="16312381" cy="1713726"/>
            <a:chOff x="0" y="0"/>
            <a:chExt cx="5282768" cy="554991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5282768" cy="554991"/>
            </a:xfrm>
            <a:custGeom>
              <a:avLst/>
              <a:gdLst/>
              <a:ahLst/>
              <a:cxnLst/>
              <a:rect r="r" b="b" t="t" l="l"/>
              <a:pathLst>
                <a:path h="554991" w="5282768">
                  <a:moveTo>
                    <a:pt x="24205" y="0"/>
                  </a:moveTo>
                  <a:lnTo>
                    <a:pt x="5258563" y="0"/>
                  </a:lnTo>
                  <a:cubicBezTo>
                    <a:pt x="5264983" y="0"/>
                    <a:pt x="5271139" y="2550"/>
                    <a:pt x="5275678" y="7089"/>
                  </a:cubicBezTo>
                  <a:cubicBezTo>
                    <a:pt x="5280218" y="11629"/>
                    <a:pt x="5282768" y="17785"/>
                    <a:pt x="5282768" y="24205"/>
                  </a:cubicBezTo>
                  <a:lnTo>
                    <a:pt x="5282768" y="530786"/>
                  </a:lnTo>
                  <a:cubicBezTo>
                    <a:pt x="5282768" y="537205"/>
                    <a:pt x="5280218" y="543362"/>
                    <a:pt x="5275678" y="547901"/>
                  </a:cubicBezTo>
                  <a:cubicBezTo>
                    <a:pt x="5271139" y="552441"/>
                    <a:pt x="5264983" y="554991"/>
                    <a:pt x="5258563" y="554991"/>
                  </a:cubicBezTo>
                  <a:lnTo>
                    <a:pt x="24205" y="554991"/>
                  </a:lnTo>
                  <a:cubicBezTo>
                    <a:pt x="17785" y="554991"/>
                    <a:pt x="11629" y="552441"/>
                    <a:pt x="7089" y="547901"/>
                  </a:cubicBezTo>
                  <a:cubicBezTo>
                    <a:pt x="2550" y="543362"/>
                    <a:pt x="0" y="537205"/>
                    <a:pt x="0" y="530786"/>
                  </a:cubicBezTo>
                  <a:lnTo>
                    <a:pt x="0" y="24205"/>
                  </a:lnTo>
                  <a:cubicBezTo>
                    <a:pt x="0" y="17785"/>
                    <a:pt x="2550" y="11629"/>
                    <a:pt x="7089" y="7089"/>
                  </a:cubicBezTo>
                  <a:cubicBezTo>
                    <a:pt x="11629" y="2550"/>
                    <a:pt x="17785" y="0"/>
                    <a:pt x="24205" y="0"/>
                  </a:cubicBezTo>
                  <a:close/>
                </a:path>
              </a:pathLst>
            </a:custGeom>
            <a:solidFill>
              <a:srgbClr val="F5F5F5"/>
            </a:solidFill>
            <a:ln w="3810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8" id="8"/>
            <p:cNvSpPr txBox="true"/>
            <p:nvPr/>
          </p:nvSpPr>
          <p:spPr>
            <a:xfrm>
              <a:off x="0" y="-66675"/>
              <a:ext cx="5282768" cy="621666"/>
            </a:xfrm>
            <a:prstGeom prst="rect">
              <a:avLst/>
            </a:prstGeom>
          </p:spPr>
          <p:txBody>
            <a:bodyPr anchor="ctr" rtlCol="false" tIns="38523" lIns="38523" bIns="38523" rIns="38523"/>
            <a:lstStyle/>
            <a:p>
              <a:pPr algn="l">
                <a:lnSpc>
                  <a:spcPts val="4619"/>
                </a:lnSpc>
              </a:pPr>
            </a:p>
          </p:txBody>
        </p:sp>
      </p:grpSp>
      <p:sp>
        <p:nvSpPr>
          <p:cNvPr name="TextBox 9" id="9"/>
          <p:cNvSpPr txBox="true"/>
          <p:nvPr/>
        </p:nvSpPr>
        <p:spPr>
          <a:xfrm rot="0">
            <a:off x="1603693" y="3344215"/>
            <a:ext cx="15080614" cy="59270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67"/>
              </a:lnSpc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Find the sum of the first </a:t>
            </a: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50 terms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 of the following sequence: </a:t>
            </a:r>
            <a:r>
              <a:rPr lang="en-US" sz="2799">
                <a:solidFill>
                  <a:srgbClr val="AF308B"/>
                </a:solidFill>
                <a:latin typeface="Genty Sans"/>
                <a:ea typeface="Genty Sans"/>
                <a:cs typeface="Genty Sans"/>
                <a:sym typeface="Genty Sans"/>
              </a:rPr>
              <a:t>4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, 9, 14, 19, 24, ... </a:t>
            </a:r>
          </a:p>
        </p:txBody>
      </p:sp>
      <p:grpSp>
        <p:nvGrpSpPr>
          <p:cNvPr name="Group 10" id="10"/>
          <p:cNvGrpSpPr/>
          <p:nvPr/>
        </p:nvGrpSpPr>
        <p:grpSpPr>
          <a:xfrm rot="0">
            <a:off x="6488143" y="5076715"/>
            <a:ext cx="5214128" cy="4181585"/>
            <a:chOff x="0" y="0"/>
            <a:chExt cx="1688597" cy="1354207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1688597" cy="1354207"/>
            </a:xfrm>
            <a:custGeom>
              <a:avLst/>
              <a:gdLst/>
              <a:ahLst/>
              <a:cxnLst/>
              <a:rect r="r" b="b" t="t" l="l"/>
              <a:pathLst>
                <a:path h="1354207" w="1688597">
                  <a:moveTo>
                    <a:pt x="75725" y="0"/>
                  </a:moveTo>
                  <a:lnTo>
                    <a:pt x="1612872" y="0"/>
                  </a:lnTo>
                  <a:cubicBezTo>
                    <a:pt x="1632955" y="0"/>
                    <a:pt x="1652216" y="7978"/>
                    <a:pt x="1666417" y="22179"/>
                  </a:cubicBezTo>
                  <a:cubicBezTo>
                    <a:pt x="1680619" y="36380"/>
                    <a:pt x="1688597" y="55641"/>
                    <a:pt x="1688597" y="75725"/>
                  </a:cubicBezTo>
                  <a:lnTo>
                    <a:pt x="1688597" y="1278483"/>
                  </a:lnTo>
                  <a:cubicBezTo>
                    <a:pt x="1688597" y="1320304"/>
                    <a:pt x="1654694" y="1354207"/>
                    <a:pt x="1612872" y="1354207"/>
                  </a:cubicBezTo>
                  <a:lnTo>
                    <a:pt x="75725" y="1354207"/>
                  </a:lnTo>
                  <a:cubicBezTo>
                    <a:pt x="33903" y="1354207"/>
                    <a:pt x="0" y="1320304"/>
                    <a:pt x="0" y="1278483"/>
                  </a:cubicBezTo>
                  <a:lnTo>
                    <a:pt x="0" y="75725"/>
                  </a:lnTo>
                  <a:cubicBezTo>
                    <a:pt x="0" y="33903"/>
                    <a:pt x="33903" y="0"/>
                    <a:pt x="75725" y="0"/>
                  </a:cubicBezTo>
                  <a:close/>
                </a:path>
              </a:pathLst>
            </a:custGeom>
            <a:solidFill>
              <a:srgbClr val="F5F5F5"/>
            </a:solidFill>
            <a:ln w="3810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12" id="12"/>
            <p:cNvSpPr txBox="true"/>
            <p:nvPr/>
          </p:nvSpPr>
          <p:spPr>
            <a:xfrm>
              <a:off x="0" y="-66675"/>
              <a:ext cx="1688597" cy="1420882"/>
            </a:xfrm>
            <a:prstGeom prst="rect">
              <a:avLst/>
            </a:prstGeom>
          </p:spPr>
          <p:txBody>
            <a:bodyPr anchor="ctr" rtlCol="false" tIns="38523" lIns="38523" bIns="38523" rIns="38523"/>
            <a:lstStyle/>
            <a:p>
              <a:pPr algn="l">
                <a:lnSpc>
                  <a:spcPts val="4619"/>
                </a:lnSpc>
              </a:pPr>
            </a:p>
          </p:txBody>
        </p:sp>
      </p:grpSp>
      <p:grpSp>
        <p:nvGrpSpPr>
          <p:cNvPr name="Group 13" id="13"/>
          <p:cNvGrpSpPr/>
          <p:nvPr/>
        </p:nvGrpSpPr>
        <p:grpSpPr>
          <a:xfrm rot="0">
            <a:off x="940228" y="5076715"/>
            <a:ext cx="5214128" cy="4181585"/>
            <a:chOff x="0" y="0"/>
            <a:chExt cx="1688597" cy="1354207"/>
          </a:xfrm>
        </p:grpSpPr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1688597" cy="1354207"/>
            </a:xfrm>
            <a:custGeom>
              <a:avLst/>
              <a:gdLst/>
              <a:ahLst/>
              <a:cxnLst/>
              <a:rect r="r" b="b" t="t" l="l"/>
              <a:pathLst>
                <a:path h="1354207" w="1688597">
                  <a:moveTo>
                    <a:pt x="75725" y="0"/>
                  </a:moveTo>
                  <a:lnTo>
                    <a:pt x="1612872" y="0"/>
                  </a:lnTo>
                  <a:cubicBezTo>
                    <a:pt x="1632955" y="0"/>
                    <a:pt x="1652216" y="7978"/>
                    <a:pt x="1666417" y="22179"/>
                  </a:cubicBezTo>
                  <a:cubicBezTo>
                    <a:pt x="1680619" y="36380"/>
                    <a:pt x="1688597" y="55641"/>
                    <a:pt x="1688597" y="75725"/>
                  </a:cubicBezTo>
                  <a:lnTo>
                    <a:pt x="1688597" y="1278483"/>
                  </a:lnTo>
                  <a:cubicBezTo>
                    <a:pt x="1688597" y="1320304"/>
                    <a:pt x="1654694" y="1354207"/>
                    <a:pt x="1612872" y="1354207"/>
                  </a:cubicBezTo>
                  <a:lnTo>
                    <a:pt x="75725" y="1354207"/>
                  </a:lnTo>
                  <a:cubicBezTo>
                    <a:pt x="33903" y="1354207"/>
                    <a:pt x="0" y="1320304"/>
                    <a:pt x="0" y="1278483"/>
                  </a:cubicBezTo>
                  <a:lnTo>
                    <a:pt x="0" y="75725"/>
                  </a:lnTo>
                  <a:cubicBezTo>
                    <a:pt x="0" y="33903"/>
                    <a:pt x="33903" y="0"/>
                    <a:pt x="75725" y="0"/>
                  </a:cubicBezTo>
                  <a:close/>
                </a:path>
              </a:pathLst>
            </a:custGeom>
            <a:solidFill>
              <a:srgbClr val="F5F5F5"/>
            </a:solidFill>
            <a:ln w="3810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15" id="15"/>
            <p:cNvSpPr txBox="true"/>
            <p:nvPr/>
          </p:nvSpPr>
          <p:spPr>
            <a:xfrm>
              <a:off x="0" y="-66675"/>
              <a:ext cx="1688597" cy="1420882"/>
            </a:xfrm>
            <a:prstGeom prst="rect">
              <a:avLst/>
            </a:prstGeom>
          </p:spPr>
          <p:txBody>
            <a:bodyPr anchor="ctr" rtlCol="false" tIns="38523" lIns="38523" bIns="38523" rIns="38523"/>
            <a:lstStyle/>
            <a:p>
              <a:pPr algn="l">
                <a:lnSpc>
                  <a:spcPts val="3919"/>
                </a:lnSpc>
              </a:pPr>
            </a:p>
          </p:txBody>
        </p:sp>
      </p:grpSp>
      <p:sp>
        <p:nvSpPr>
          <p:cNvPr name="TextBox 16" id="16"/>
          <p:cNvSpPr txBox="true"/>
          <p:nvPr/>
        </p:nvSpPr>
        <p:spPr>
          <a:xfrm rot="0">
            <a:off x="1603693" y="8417233"/>
            <a:ext cx="1814583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AF308B"/>
                </a:solidFill>
                <a:latin typeface="Genty Sans"/>
                <a:ea typeface="Genty Sans"/>
                <a:cs typeface="Genty Sans"/>
                <a:sym typeface="Genty Sans"/>
              </a:rPr>
              <a:t>a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  = </a:t>
            </a:r>
            <a:r>
              <a:rPr lang="en-US" sz="2799">
                <a:solidFill>
                  <a:srgbClr val="AF308B"/>
                </a:solidFill>
                <a:latin typeface="Genty Sans"/>
                <a:ea typeface="Genty Sans"/>
                <a:cs typeface="Genty Sans"/>
                <a:sym typeface="Genty Sans"/>
              </a:rPr>
              <a:t>4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2265127" y="8595689"/>
            <a:ext cx="169846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AF308B"/>
                </a:solidFill>
                <a:latin typeface="Genty Sans"/>
                <a:ea typeface="Genty Sans"/>
                <a:cs typeface="Genty Sans"/>
                <a:sym typeface="Genty Sans"/>
              </a:rPr>
              <a:t>1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3692273" y="8417233"/>
            <a:ext cx="1537224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071CB"/>
                </a:solidFill>
                <a:latin typeface="Genty Sans"/>
                <a:ea typeface="Genty Sans"/>
                <a:cs typeface="Genty Sans"/>
                <a:sym typeface="Genty Sans"/>
              </a:rPr>
              <a:t>d = 5</a:t>
            </a:r>
          </a:p>
        </p:txBody>
      </p:sp>
      <p:grpSp>
        <p:nvGrpSpPr>
          <p:cNvPr name="Group 19" id="19"/>
          <p:cNvGrpSpPr/>
          <p:nvPr/>
        </p:nvGrpSpPr>
        <p:grpSpPr>
          <a:xfrm rot="0">
            <a:off x="12035647" y="5076715"/>
            <a:ext cx="5214128" cy="4181585"/>
            <a:chOff x="0" y="0"/>
            <a:chExt cx="1688597" cy="1354207"/>
          </a:xfrm>
        </p:grpSpPr>
        <p:sp>
          <p:nvSpPr>
            <p:cNvPr name="Freeform 20" id="20"/>
            <p:cNvSpPr/>
            <p:nvPr/>
          </p:nvSpPr>
          <p:spPr>
            <a:xfrm flipH="false" flipV="false" rot="0">
              <a:off x="0" y="0"/>
              <a:ext cx="1688597" cy="1354207"/>
            </a:xfrm>
            <a:custGeom>
              <a:avLst/>
              <a:gdLst/>
              <a:ahLst/>
              <a:cxnLst/>
              <a:rect r="r" b="b" t="t" l="l"/>
              <a:pathLst>
                <a:path h="1354207" w="1688597">
                  <a:moveTo>
                    <a:pt x="75725" y="0"/>
                  </a:moveTo>
                  <a:lnTo>
                    <a:pt x="1612872" y="0"/>
                  </a:lnTo>
                  <a:cubicBezTo>
                    <a:pt x="1632955" y="0"/>
                    <a:pt x="1652216" y="7978"/>
                    <a:pt x="1666417" y="22179"/>
                  </a:cubicBezTo>
                  <a:cubicBezTo>
                    <a:pt x="1680619" y="36380"/>
                    <a:pt x="1688597" y="55641"/>
                    <a:pt x="1688597" y="75725"/>
                  </a:cubicBezTo>
                  <a:lnTo>
                    <a:pt x="1688597" y="1278483"/>
                  </a:lnTo>
                  <a:cubicBezTo>
                    <a:pt x="1688597" y="1320304"/>
                    <a:pt x="1654694" y="1354207"/>
                    <a:pt x="1612872" y="1354207"/>
                  </a:cubicBezTo>
                  <a:lnTo>
                    <a:pt x="75725" y="1354207"/>
                  </a:lnTo>
                  <a:cubicBezTo>
                    <a:pt x="33903" y="1354207"/>
                    <a:pt x="0" y="1320304"/>
                    <a:pt x="0" y="1278483"/>
                  </a:cubicBezTo>
                  <a:lnTo>
                    <a:pt x="0" y="75725"/>
                  </a:lnTo>
                  <a:cubicBezTo>
                    <a:pt x="0" y="33903"/>
                    <a:pt x="33903" y="0"/>
                    <a:pt x="75725" y="0"/>
                  </a:cubicBezTo>
                  <a:close/>
                </a:path>
              </a:pathLst>
            </a:custGeom>
            <a:solidFill>
              <a:srgbClr val="F5F5F5"/>
            </a:solidFill>
            <a:ln w="3810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21" id="21"/>
            <p:cNvSpPr txBox="true"/>
            <p:nvPr/>
          </p:nvSpPr>
          <p:spPr>
            <a:xfrm>
              <a:off x="0" y="-66675"/>
              <a:ext cx="1688597" cy="1420882"/>
            </a:xfrm>
            <a:prstGeom prst="rect">
              <a:avLst/>
            </a:prstGeom>
          </p:spPr>
          <p:txBody>
            <a:bodyPr anchor="ctr" rtlCol="false" tIns="38523" lIns="38523" bIns="38523" rIns="38523"/>
            <a:lstStyle/>
            <a:p>
              <a:pPr algn="l">
                <a:lnSpc>
                  <a:spcPts val="4619"/>
                </a:lnSpc>
              </a:pPr>
            </a:p>
          </p:txBody>
        </p:sp>
      </p:grpSp>
      <p:sp>
        <p:nvSpPr>
          <p:cNvPr name="TextBox 22" id="22"/>
          <p:cNvSpPr txBox="true"/>
          <p:nvPr/>
        </p:nvSpPr>
        <p:spPr>
          <a:xfrm rot="0">
            <a:off x="6781289" y="5388661"/>
            <a:ext cx="4628982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First, find the </a:t>
            </a: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50    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 term.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12330922" y="5362517"/>
            <a:ext cx="4696285" cy="9861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Then, find the sum of the first </a:t>
            </a: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50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 terms.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2151885" y="6977498"/>
            <a:ext cx="2790815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b="true" sz="2799">
                <a:solidFill>
                  <a:srgbClr val="000000"/>
                </a:solidFill>
                <a:latin typeface="Genty Sans"/>
                <a:ea typeface="Genty Sans"/>
                <a:cs typeface="Genty Sans"/>
                <a:sym typeface="Genty Sans"/>
              </a:rPr>
              <a:t>4, 9, 14, 19, 24, ...</a:t>
            </a:r>
          </a:p>
        </p:txBody>
      </p:sp>
      <p:sp>
        <p:nvSpPr>
          <p:cNvPr name="Freeform 25" id="25"/>
          <p:cNvSpPr/>
          <p:nvPr/>
        </p:nvSpPr>
        <p:spPr>
          <a:xfrm flipH="true" flipV="false" rot="-10800000">
            <a:off x="3402912" y="7468353"/>
            <a:ext cx="449548" cy="160713"/>
          </a:xfrm>
          <a:custGeom>
            <a:avLst/>
            <a:gdLst/>
            <a:ahLst/>
            <a:cxnLst/>
            <a:rect r="r" b="b" t="t" l="l"/>
            <a:pathLst>
              <a:path h="160713" w="449548">
                <a:moveTo>
                  <a:pt x="449548" y="0"/>
                </a:moveTo>
                <a:lnTo>
                  <a:pt x="0" y="0"/>
                </a:lnTo>
                <a:lnTo>
                  <a:pt x="0" y="160714"/>
                </a:lnTo>
                <a:lnTo>
                  <a:pt x="449548" y="160714"/>
                </a:lnTo>
                <a:lnTo>
                  <a:pt x="449548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6" id="26"/>
          <p:cNvSpPr/>
          <p:nvPr/>
        </p:nvSpPr>
        <p:spPr>
          <a:xfrm flipH="true" flipV="false" rot="-10800000">
            <a:off x="2892830" y="7475647"/>
            <a:ext cx="449548" cy="160713"/>
          </a:xfrm>
          <a:custGeom>
            <a:avLst/>
            <a:gdLst/>
            <a:ahLst/>
            <a:cxnLst/>
            <a:rect r="r" b="b" t="t" l="l"/>
            <a:pathLst>
              <a:path h="160713" w="449548">
                <a:moveTo>
                  <a:pt x="449548" y="0"/>
                </a:moveTo>
                <a:lnTo>
                  <a:pt x="0" y="0"/>
                </a:lnTo>
                <a:lnTo>
                  <a:pt x="0" y="160714"/>
                </a:lnTo>
                <a:lnTo>
                  <a:pt x="449548" y="160714"/>
                </a:lnTo>
                <a:lnTo>
                  <a:pt x="449548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7" id="27"/>
          <p:cNvSpPr/>
          <p:nvPr/>
        </p:nvSpPr>
        <p:spPr>
          <a:xfrm flipH="true" flipV="false" rot="-10800000">
            <a:off x="3884259" y="7468353"/>
            <a:ext cx="449548" cy="160713"/>
          </a:xfrm>
          <a:custGeom>
            <a:avLst/>
            <a:gdLst/>
            <a:ahLst/>
            <a:cxnLst/>
            <a:rect r="r" b="b" t="t" l="l"/>
            <a:pathLst>
              <a:path h="160713" w="449548">
                <a:moveTo>
                  <a:pt x="449548" y="0"/>
                </a:moveTo>
                <a:lnTo>
                  <a:pt x="0" y="0"/>
                </a:lnTo>
                <a:lnTo>
                  <a:pt x="0" y="160714"/>
                </a:lnTo>
                <a:lnTo>
                  <a:pt x="449548" y="160714"/>
                </a:lnTo>
                <a:lnTo>
                  <a:pt x="449548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8" id="28"/>
          <p:cNvSpPr/>
          <p:nvPr/>
        </p:nvSpPr>
        <p:spPr>
          <a:xfrm flipH="true" flipV="false" rot="-10800000">
            <a:off x="2398130" y="7475647"/>
            <a:ext cx="449548" cy="160713"/>
          </a:xfrm>
          <a:custGeom>
            <a:avLst/>
            <a:gdLst/>
            <a:ahLst/>
            <a:cxnLst/>
            <a:rect r="r" b="b" t="t" l="l"/>
            <a:pathLst>
              <a:path h="160713" w="449548">
                <a:moveTo>
                  <a:pt x="449547" y="0"/>
                </a:moveTo>
                <a:lnTo>
                  <a:pt x="0" y="0"/>
                </a:lnTo>
                <a:lnTo>
                  <a:pt x="0" y="160714"/>
                </a:lnTo>
                <a:lnTo>
                  <a:pt x="449547" y="160714"/>
                </a:lnTo>
                <a:lnTo>
                  <a:pt x="449547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9" id="29"/>
          <p:cNvSpPr txBox="true"/>
          <p:nvPr/>
        </p:nvSpPr>
        <p:spPr>
          <a:xfrm rot="0">
            <a:off x="2333397" y="7590483"/>
            <a:ext cx="507861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071CB"/>
                </a:solidFill>
                <a:latin typeface="Genty Sans"/>
                <a:ea typeface="Genty Sans"/>
                <a:cs typeface="Genty Sans"/>
                <a:sym typeface="Genty Sans"/>
              </a:rPr>
              <a:t>+5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2834517" y="7590483"/>
            <a:ext cx="507861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071CB"/>
                </a:solidFill>
                <a:latin typeface="Genty Sans"/>
                <a:ea typeface="Genty Sans"/>
                <a:cs typeface="Genty Sans"/>
                <a:sym typeface="Genty Sans"/>
              </a:rPr>
              <a:t>+5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3399643" y="7590483"/>
            <a:ext cx="507861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071CB"/>
                </a:solidFill>
                <a:latin typeface="Genty Sans"/>
                <a:ea typeface="Genty Sans"/>
                <a:cs typeface="Genty Sans"/>
                <a:sym typeface="Genty Sans"/>
              </a:rPr>
              <a:t>+5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3968839" y="7590483"/>
            <a:ext cx="507861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071CB"/>
                </a:solidFill>
                <a:latin typeface="Genty Sans"/>
                <a:ea typeface="Genty Sans"/>
                <a:cs typeface="Genty Sans"/>
                <a:sym typeface="Genty Sans"/>
              </a:rPr>
              <a:t>+5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9824260" y="5281460"/>
            <a:ext cx="413945" cy="4813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20"/>
              </a:lnSpc>
              <a:spcBef>
                <a:spcPct val="0"/>
              </a:spcBef>
            </a:pPr>
            <a:r>
              <a:rPr lang="en-US" sz="2800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th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13683307" y="6662460"/>
            <a:ext cx="354200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=</a:t>
            </a:r>
            <a:r>
              <a:rPr lang="en-US" sz="2799">
                <a:solidFill>
                  <a:srgbClr val="AF308B"/>
                </a:solidFill>
                <a:latin typeface="Genty Sans"/>
                <a:ea typeface="Genty Sans"/>
                <a:cs typeface="Genty Sans"/>
                <a:sym typeface="Genty Sans"/>
              </a:rPr>
              <a:t>  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  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12944726" y="6617241"/>
            <a:ext cx="242993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s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13187720" y="6784532"/>
            <a:ext cx="443208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50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13988107" y="6391032"/>
            <a:ext cx="572832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50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14069879" y="6902659"/>
            <a:ext cx="301762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2</a:t>
            </a:r>
          </a:p>
        </p:txBody>
      </p:sp>
      <p:sp>
        <p:nvSpPr>
          <p:cNvPr name="AutoShape 39" id="39"/>
          <p:cNvSpPr/>
          <p:nvPr/>
        </p:nvSpPr>
        <p:spPr>
          <a:xfrm>
            <a:off x="14037506" y="6926472"/>
            <a:ext cx="316084" cy="0"/>
          </a:xfrm>
          <a:prstGeom prst="line">
            <a:avLst/>
          </a:prstGeom>
          <a:ln cap="rnd" w="666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40" id="40"/>
          <p:cNvSpPr txBox="true"/>
          <p:nvPr/>
        </p:nvSpPr>
        <p:spPr>
          <a:xfrm rot="0">
            <a:off x="14436785" y="6661330"/>
            <a:ext cx="2247521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 spc="111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(</a:t>
            </a:r>
            <a:r>
              <a:rPr lang="en-US" sz="2799" spc="111">
                <a:solidFill>
                  <a:srgbClr val="AF308B"/>
                </a:solidFill>
                <a:latin typeface="Genty Sans"/>
                <a:ea typeface="Genty Sans"/>
                <a:cs typeface="Genty Sans"/>
                <a:sym typeface="Genty Sans"/>
              </a:rPr>
              <a:t>a</a:t>
            </a:r>
            <a:r>
              <a:rPr lang="en-US" sz="2799" spc="111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 +a    )</a:t>
            </a:r>
          </a:p>
        </p:txBody>
      </p:sp>
      <p:sp>
        <p:nvSpPr>
          <p:cNvPr name="TextBox 41" id="41"/>
          <p:cNvSpPr txBox="true"/>
          <p:nvPr/>
        </p:nvSpPr>
        <p:spPr>
          <a:xfrm rot="0">
            <a:off x="14765142" y="6829331"/>
            <a:ext cx="157319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AF308B"/>
                </a:solidFill>
                <a:latin typeface="Genty Sans"/>
                <a:ea typeface="Genty Sans"/>
                <a:cs typeface="Genty Sans"/>
                <a:sym typeface="Genty Sans"/>
              </a:rPr>
              <a:t>1</a:t>
            </a:r>
          </a:p>
        </p:txBody>
      </p:sp>
      <p:sp>
        <p:nvSpPr>
          <p:cNvPr name="TextBox 42" id="42"/>
          <p:cNvSpPr txBox="true"/>
          <p:nvPr/>
        </p:nvSpPr>
        <p:spPr>
          <a:xfrm rot="0">
            <a:off x="15315963" y="6829331"/>
            <a:ext cx="476528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50</a:t>
            </a:r>
          </a:p>
        </p:txBody>
      </p:sp>
      <p:sp>
        <p:nvSpPr>
          <p:cNvPr name="TextBox 43" id="43"/>
          <p:cNvSpPr txBox="true"/>
          <p:nvPr/>
        </p:nvSpPr>
        <p:spPr>
          <a:xfrm rot="0">
            <a:off x="13654748" y="7636382"/>
            <a:ext cx="354200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=</a:t>
            </a:r>
            <a:r>
              <a:rPr lang="en-US" sz="2799">
                <a:solidFill>
                  <a:srgbClr val="AF308B"/>
                </a:solidFill>
                <a:latin typeface="Genty Sans"/>
                <a:ea typeface="Genty Sans"/>
                <a:cs typeface="Genty Sans"/>
                <a:sym typeface="Genty Sans"/>
              </a:rPr>
              <a:t>  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  </a:t>
            </a:r>
          </a:p>
        </p:txBody>
      </p:sp>
      <p:sp>
        <p:nvSpPr>
          <p:cNvPr name="TextBox 44" id="44"/>
          <p:cNvSpPr txBox="true"/>
          <p:nvPr/>
        </p:nvSpPr>
        <p:spPr>
          <a:xfrm rot="0">
            <a:off x="12944726" y="7542249"/>
            <a:ext cx="242993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s</a:t>
            </a:r>
          </a:p>
        </p:txBody>
      </p:sp>
      <p:sp>
        <p:nvSpPr>
          <p:cNvPr name="TextBox 45" id="45"/>
          <p:cNvSpPr txBox="true"/>
          <p:nvPr/>
        </p:nvSpPr>
        <p:spPr>
          <a:xfrm rot="0">
            <a:off x="13187720" y="7709540"/>
            <a:ext cx="443208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50</a:t>
            </a:r>
          </a:p>
        </p:txBody>
      </p:sp>
      <p:sp>
        <p:nvSpPr>
          <p:cNvPr name="TextBox 46" id="46"/>
          <p:cNvSpPr txBox="true"/>
          <p:nvPr/>
        </p:nvSpPr>
        <p:spPr>
          <a:xfrm rot="0">
            <a:off x="13959548" y="7364953"/>
            <a:ext cx="572832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50</a:t>
            </a:r>
          </a:p>
        </p:txBody>
      </p:sp>
      <p:sp>
        <p:nvSpPr>
          <p:cNvPr name="TextBox 47" id="47"/>
          <p:cNvSpPr txBox="true"/>
          <p:nvPr/>
        </p:nvSpPr>
        <p:spPr>
          <a:xfrm rot="0">
            <a:off x="14041320" y="7876580"/>
            <a:ext cx="301762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2</a:t>
            </a:r>
          </a:p>
        </p:txBody>
      </p:sp>
      <p:sp>
        <p:nvSpPr>
          <p:cNvPr name="AutoShape 48" id="48"/>
          <p:cNvSpPr/>
          <p:nvPr/>
        </p:nvSpPr>
        <p:spPr>
          <a:xfrm>
            <a:off x="13988107" y="7898671"/>
            <a:ext cx="316084" cy="0"/>
          </a:xfrm>
          <a:prstGeom prst="line">
            <a:avLst/>
          </a:prstGeom>
          <a:ln cap="rnd" w="666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49" id="49"/>
          <p:cNvSpPr txBox="true"/>
          <p:nvPr/>
        </p:nvSpPr>
        <p:spPr>
          <a:xfrm rot="0">
            <a:off x="14408227" y="7635251"/>
            <a:ext cx="2247521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 spc="111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(</a:t>
            </a:r>
            <a:r>
              <a:rPr lang="en-US" sz="2799" spc="111">
                <a:solidFill>
                  <a:srgbClr val="AF308B"/>
                </a:solidFill>
                <a:latin typeface="Genty Sans"/>
                <a:ea typeface="Genty Sans"/>
                <a:cs typeface="Genty Sans"/>
                <a:sym typeface="Genty Sans"/>
              </a:rPr>
              <a:t>4</a:t>
            </a:r>
            <a:r>
              <a:rPr lang="en-US" sz="2799" spc="111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 +259)</a:t>
            </a:r>
          </a:p>
        </p:txBody>
      </p:sp>
      <p:sp>
        <p:nvSpPr>
          <p:cNvPr name="TextBox 50" id="50"/>
          <p:cNvSpPr txBox="true"/>
          <p:nvPr/>
        </p:nvSpPr>
        <p:spPr>
          <a:xfrm rot="0">
            <a:off x="8015656" y="6049298"/>
            <a:ext cx="3040101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= </a:t>
            </a:r>
            <a:r>
              <a:rPr lang="en-US" sz="2799">
                <a:solidFill>
                  <a:srgbClr val="AF308B"/>
                </a:solidFill>
                <a:latin typeface="Genty Sans"/>
                <a:ea typeface="Genty Sans"/>
                <a:cs typeface="Genty Sans"/>
                <a:sym typeface="Genty Sans"/>
              </a:rPr>
              <a:t>4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+(</a:t>
            </a: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50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-1)</a:t>
            </a:r>
            <a:r>
              <a:rPr lang="en-US" sz="2799">
                <a:solidFill>
                  <a:srgbClr val="1071CB"/>
                </a:solidFill>
                <a:latin typeface="Genty Sans"/>
                <a:ea typeface="Genty Sans"/>
                <a:cs typeface="Genty Sans"/>
                <a:sym typeface="Genty Sans"/>
              </a:rPr>
              <a:t>5</a:t>
            </a:r>
          </a:p>
        </p:txBody>
      </p:sp>
      <p:sp>
        <p:nvSpPr>
          <p:cNvPr name="TextBox 51" id="51"/>
          <p:cNvSpPr txBox="true"/>
          <p:nvPr/>
        </p:nvSpPr>
        <p:spPr>
          <a:xfrm rot="0">
            <a:off x="7232243" y="6049298"/>
            <a:ext cx="348017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a</a:t>
            </a:r>
          </a:p>
        </p:txBody>
      </p:sp>
      <p:sp>
        <p:nvSpPr>
          <p:cNvPr name="TextBox 52" id="52"/>
          <p:cNvSpPr txBox="true"/>
          <p:nvPr/>
        </p:nvSpPr>
        <p:spPr>
          <a:xfrm rot="0">
            <a:off x="7529754" y="6216133"/>
            <a:ext cx="476377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50</a:t>
            </a:r>
          </a:p>
        </p:txBody>
      </p:sp>
      <p:sp>
        <p:nvSpPr>
          <p:cNvPr name="TextBox 53" id="53"/>
          <p:cNvSpPr txBox="true"/>
          <p:nvPr/>
        </p:nvSpPr>
        <p:spPr>
          <a:xfrm rot="0">
            <a:off x="8015656" y="6765408"/>
            <a:ext cx="3040101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= </a:t>
            </a:r>
            <a:r>
              <a:rPr lang="en-US" sz="2799">
                <a:solidFill>
                  <a:srgbClr val="AF308B"/>
                </a:solidFill>
                <a:latin typeface="Genty Sans"/>
                <a:ea typeface="Genty Sans"/>
                <a:cs typeface="Genty Sans"/>
                <a:sym typeface="Genty Sans"/>
              </a:rPr>
              <a:t>4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+(51)</a:t>
            </a:r>
            <a:r>
              <a:rPr lang="en-US" sz="2799">
                <a:solidFill>
                  <a:srgbClr val="1071CB"/>
                </a:solidFill>
                <a:latin typeface="Genty Sans"/>
                <a:ea typeface="Genty Sans"/>
                <a:cs typeface="Genty Sans"/>
                <a:sym typeface="Genty Sans"/>
              </a:rPr>
              <a:t>5</a:t>
            </a:r>
          </a:p>
        </p:txBody>
      </p:sp>
      <p:sp>
        <p:nvSpPr>
          <p:cNvPr name="TextBox 54" id="54"/>
          <p:cNvSpPr txBox="true"/>
          <p:nvPr/>
        </p:nvSpPr>
        <p:spPr>
          <a:xfrm rot="0">
            <a:off x="7232243" y="6765408"/>
            <a:ext cx="348017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a</a:t>
            </a:r>
          </a:p>
        </p:txBody>
      </p:sp>
      <p:sp>
        <p:nvSpPr>
          <p:cNvPr name="TextBox 55" id="55"/>
          <p:cNvSpPr txBox="true"/>
          <p:nvPr/>
        </p:nvSpPr>
        <p:spPr>
          <a:xfrm rot="0">
            <a:off x="7529754" y="6932243"/>
            <a:ext cx="476377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50</a:t>
            </a:r>
          </a:p>
        </p:txBody>
      </p:sp>
      <p:sp>
        <p:nvSpPr>
          <p:cNvPr name="TextBox 56" id="56"/>
          <p:cNvSpPr txBox="true"/>
          <p:nvPr/>
        </p:nvSpPr>
        <p:spPr>
          <a:xfrm rot="0">
            <a:off x="8015656" y="7477391"/>
            <a:ext cx="3040101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= </a:t>
            </a:r>
            <a:r>
              <a:rPr lang="en-US" sz="2799">
                <a:solidFill>
                  <a:srgbClr val="AF308B"/>
                </a:solidFill>
                <a:latin typeface="Genty Sans"/>
                <a:ea typeface="Genty Sans"/>
                <a:cs typeface="Genty Sans"/>
                <a:sym typeface="Genty Sans"/>
              </a:rPr>
              <a:t>4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+255</a:t>
            </a:r>
          </a:p>
        </p:txBody>
      </p:sp>
      <p:sp>
        <p:nvSpPr>
          <p:cNvPr name="TextBox 57" id="57"/>
          <p:cNvSpPr txBox="true"/>
          <p:nvPr/>
        </p:nvSpPr>
        <p:spPr>
          <a:xfrm rot="0">
            <a:off x="7232243" y="7477391"/>
            <a:ext cx="348017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a</a:t>
            </a:r>
          </a:p>
        </p:txBody>
      </p:sp>
      <p:sp>
        <p:nvSpPr>
          <p:cNvPr name="TextBox 58" id="58"/>
          <p:cNvSpPr txBox="true"/>
          <p:nvPr/>
        </p:nvSpPr>
        <p:spPr>
          <a:xfrm rot="0">
            <a:off x="7529754" y="7644226"/>
            <a:ext cx="476377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50</a:t>
            </a:r>
          </a:p>
        </p:txBody>
      </p:sp>
      <p:sp>
        <p:nvSpPr>
          <p:cNvPr name="TextBox 59" id="59"/>
          <p:cNvSpPr txBox="true"/>
          <p:nvPr/>
        </p:nvSpPr>
        <p:spPr>
          <a:xfrm rot="0">
            <a:off x="8015656" y="8067306"/>
            <a:ext cx="3040101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= 259</a:t>
            </a:r>
          </a:p>
        </p:txBody>
      </p:sp>
      <p:sp>
        <p:nvSpPr>
          <p:cNvPr name="TextBox 60" id="60"/>
          <p:cNvSpPr txBox="true"/>
          <p:nvPr/>
        </p:nvSpPr>
        <p:spPr>
          <a:xfrm rot="0">
            <a:off x="7232243" y="8067306"/>
            <a:ext cx="348017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a</a:t>
            </a:r>
          </a:p>
        </p:txBody>
      </p:sp>
      <p:sp>
        <p:nvSpPr>
          <p:cNvPr name="TextBox 61" id="61"/>
          <p:cNvSpPr txBox="true"/>
          <p:nvPr/>
        </p:nvSpPr>
        <p:spPr>
          <a:xfrm rot="0">
            <a:off x="7529754" y="8234141"/>
            <a:ext cx="476377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50</a:t>
            </a:r>
          </a:p>
        </p:txBody>
      </p:sp>
      <p:sp>
        <p:nvSpPr>
          <p:cNvPr name="TextBox 62" id="62"/>
          <p:cNvSpPr txBox="true"/>
          <p:nvPr/>
        </p:nvSpPr>
        <p:spPr>
          <a:xfrm rot="0">
            <a:off x="13683307" y="8512476"/>
            <a:ext cx="1630786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= 6575   </a:t>
            </a:r>
          </a:p>
        </p:txBody>
      </p:sp>
      <p:sp>
        <p:nvSpPr>
          <p:cNvPr name="TextBox 63" id="63"/>
          <p:cNvSpPr txBox="true"/>
          <p:nvPr/>
        </p:nvSpPr>
        <p:spPr>
          <a:xfrm rot="0">
            <a:off x="12944726" y="8467256"/>
            <a:ext cx="242993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s</a:t>
            </a:r>
          </a:p>
        </p:txBody>
      </p:sp>
      <p:sp>
        <p:nvSpPr>
          <p:cNvPr name="TextBox 64" id="64"/>
          <p:cNvSpPr txBox="true"/>
          <p:nvPr/>
        </p:nvSpPr>
        <p:spPr>
          <a:xfrm rot="0">
            <a:off x="13187720" y="8634547"/>
            <a:ext cx="443208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50</a:t>
            </a:r>
          </a:p>
        </p:txBody>
      </p:sp>
      <p:sp>
        <p:nvSpPr>
          <p:cNvPr name="TextBox 65" id="65"/>
          <p:cNvSpPr txBox="true"/>
          <p:nvPr/>
        </p:nvSpPr>
        <p:spPr>
          <a:xfrm rot="0">
            <a:off x="2151885" y="5335263"/>
            <a:ext cx="2545956" cy="5048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199"/>
              </a:lnSpc>
              <a:spcBef>
                <a:spcPct val="0"/>
              </a:spcBef>
            </a:pPr>
            <a:r>
              <a:rPr lang="en-US" sz="2999">
                <a:solidFill>
                  <a:srgbClr val="000000"/>
                </a:solidFill>
                <a:latin typeface="Genty Sans"/>
                <a:ea typeface="Genty Sans"/>
                <a:cs typeface="Genty Sans"/>
                <a:sym typeface="Genty Sans"/>
              </a:rPr>
              <a:t>Sum Formula:</a:t>
            </a:r>
          </a:p>
        </p:txBody>
      </p:sp>
      <p:sp>
        <p:nvSpPr>
          <p:cNvPr name="Freeform 66" id="66"/>
          <p:cNvSpPr/>
          <p:nvPr/>
        </p:nvSpPr>
        <p:spPr>
          <a:xfrm flipH="false" flipV="false" rot="0">
            <a:off x="2057142" y="6051605"/>
            <a:ext cx="2735441" cy="676400"/>
          </a:xfrm>
          <a:custGeom>
            <a:avLst/>
            <a:gdLst/>
            <a:ahLst/>
            <a:cxnLst/>
            <a:rect r="r" b="b" t="t" l="l"/>
            <a:pathLst>
              <a:path h="676400" w="2735441">
                <a:moveTo>
                  <a:pt x="0" y="0"/>
                </a:moveTo>
                <a:lnTo>
                  <a:pt x="2735441" y="0"/>
                </a:lnTo>
                <a:lnTo>
                  <a:pt x="2735441" y="676400"/>
                </a:lnTo>
                <a:lnTo>
                  <a:pt x="0" y="6764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DDB7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872013" y="756837"/>
            <a:ext cx="20032026" cy="1931278"/>
            <a:chOff x="0" y="0"/>
            <a:chExt cx="5275924" cy="508649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5275924" cy="508649"/>
            </a:xfrm>
            <a:custGeom>
              <a:avLst/>
              <a:gdLst/>
              <a:ahLst/>
              <a:cxnLst/>
              <a:rect r="r" b="b" t="t" l="l"/>
              <a:pathLst>
                <a:path h="508649" w="5275924">
                  <a:moveTo>
                    <a:pt x="19710" y="0"/>
                  </a:moveTo>
                  <a:lnTo>
                    <a:pt x="5256214" y="0"/>
                  </a:lnTo>
                  <a:cubicBezTo>
                    <a:pt x="5267100" y="0"/>
                    <a:pt x="5275924" y="8825"/>
                    <a:pt x="5275924" y="19710"/>
                  </a:cubicBezTo>
                  <a:lnTo>
                    <a:pt x="5275924" y="488939"/>
                  </a:lnTo>
                  <a:cubicBezTo>
                    <a:pt x="5275924" y="494166"/>
                    <a:pt x="5273848" y="499180"/>
                    <a:pt x="5270152" y="502876"/>
                  </a:cubicBezTo>
                  <a:cubicBezTo>
                    <a:pt x="5266455" y="506573"/>
                    <a:pt x="5261442" y="508649"/>
                    <a:pt x="5256214" y="508649"/>
                  </a:cubicBezTo>
                  <a:lnTo>
                    <a:pt x="19710" y="508649"/>
                  </a:lnTo>
                  <a:cubicBezTo>
                    <a:pt x="8825" y="508649"/>
                    <a:pt x="0" y="499825"/>
                    <a:pt x="0" y="488939"/>
                  </a:cubicBezTo>
                  <a:lnTo>
                    <a:pt x="0" y="19710"/>
                  </a:lnTo>
                  <a:cubicBezTo>
                    <a:pt x="0" y="8825"/>
                    <a:pt x="8825" y="0"/>
                    <a:pt x="19710" y="0"/>
                  </a:cubicBezTo>
                  <a:close/>
                </a:path>
              </a:pathLst>
            </a:custGeom>
            <a:solidFill>
              <a:srgbClr val="7F59CB"/>
            </a:solidFill>
            <a:ln w="3810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5275924" cy="54674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987810" y="3080061"/>
            <a:ext cx="16312381" cy="1713726"/>
            <a:chOff x="0" y="0"/>
            <a:chExt cx="5282768" cy="554991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5282768" cy="554991"/>
            </a:xfrm>
            <a:custGeom>
              <a:avLst/>
              <a:gdLst/>
              <a:ahLst/>
              <a:cxnLst/>
              <a:rect r="r" b="b" t="t" l="l"/>
              <a:pathLst>
                <a:path h="554991" w="5282768">
                  <a:moveTo>
                    <a:pt x="24205" y="0"/>
                  </a:moveTo>
                  <a:lnTo>
                    <a:pt x="5258563" y="0"/>
                  </a:lnTo>
                  <a:cubicBezTo>
                    <a:pt x="5264983" y="0"/>
                    <a:pt x="5271139" y="2550"/>
                    <a:pt x="5275678" y="7089"/>
                  </a:cubicBezTo>
                  <a:cubicBezTo>
                    <a:pt x="5280218" y="11629"/>
                    <a:pt x="5282768" y="17785"/>
                    <a:pt x="5282768" y="24205"/>
                  </a:cubicBezTo>
                  <a:lnTo>
                    <a:pt x="5282768" y="530786"/>
                  </a:lnTo>
                  <a:cubicBezTo>
                    <a:pt x="5282768" y="537205"/>
                    <a:pt x="5280218" y="543362"/>
                    <a:pt x="5275678" y="547901"/>
                  </a:cubicBezTo>
                  <a:cubicBezTo>
                    <a:pt x="5271139" y="552441"/>
                    <a:pt x="5264983" y="554991"/>
                    <a:pt x="5258563" y="554991"/>
                  </a:cubicBezTo>
                  <a:lnTo>
                    <a:pt x="24205" y="554991"/>
                  </a:lnTo>
                  <a:cubicBezTo>
                    <a:pt x="17785" y="554991"/>
                    <a:pt x="11629" y="552441"/>
                    <a:pt x="7089" y="547901"/>
                  </a:cubicBezTo>
                  <a:cubicBezTo>
                    <a:pt x="2550" y="543362"/>
                    <a:pt x="0" y="537205"/>
                    <a:pt x="0" y="530786"/>
                  </a:cubicBezTo>
                  <a:lnTo>
                    <a:pt x="0" y="24205"/>
                  </a:lnTo>
                  <a:cubicBezTo>
                    <a:pt x="0" y="17785"/>
                    <a:pt x="2550" y="11629"/>
                    <a:pt x="7089" y="7089"/>
                  </a:cubicBezTo>
                  <a:cubicBezTo>
                    <a:pt x="11629" y="2550"/>
                    <a:pt x="17785" y="0"/>
                    <a:pt x="24205" y="0"/>
                  </a:cubicBezTo>
                  <a:close/>
                </a:path>
              </a:pathLst>
            </a:custGeom>
            <a:solidFill>
              <a:srgbClr val="F5F5F5"/>
            </a:solidFill>
            <a:ln w="3810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66675"/>
              <a:ext cx="5282768" cy="621666"/>
            </a:xfrm>
            <a:prstGeom prst="rect">
              <a:avLst/>
            </a:prstGeom>
          </p:spPr>
          <p:txBody>
            <a:bodyPr anchor="ctr" rtlCol="false" tIns="38523" lIns="38523" bIns="38523" rIns="38523"/>
            <a:lstStyle/>
            <a:p>
              <a:pPr algn="l">
                <a:lnSpc>
                  <a:spcPts val="4619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6488143" y="5076715"/>
            <a:ext cx="5214128" cy="4181585"/>
            <a:chOff x="0" y="0"/>
            <a:chExt cx="1688597" cy="1354207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1688597" cy="1354207"/>
            </a:xfrm>
            <a:custGeom>
              <a:avLst/>
              <a:gdLst/>
              <a:ahLst/>
              <a:cxnLst/>
              <a:rect r="r" b="b" t="t" l="l"/>
              <a:pathLst>
                <a:path h="1354207" w="1688597">
                  <a:moveTo>
                    <a:pt x="75725" y="0"/>
                  </a:moveTo>
                  <a:lnTo>
                    <a:pt x="1612872" y="0"/>
                  </a:lnTo>
                  <a:cubicBezTo>
                    <a:pt x="1632955" y="0"/>
                    <a:pt x="1652216" y="7978"/>
                    <a:pt x="1666417" y="22179"/>
                  </a:cubicBezTo>
                  <a:cubicBezTo>
                    <a:pt x="1680619" y="36380"/>
                    <a:pt x="1688597" y="55641"/>
                    <a:pt x="1688597" y="75725"/>
                  </a:cubicBezTo>
                  <a:lnTo>
                    <a:pt x="1688597" y="1278483"/>
                  </a:lnTo>
                  <a:cubicBezTo>
                    <a:pt x="1688597" y="1320304"/>
                    <a:pt x="1654694" y="1354207"/>
                    <a:pt x="1612872" y="1354207"/>
                  </a:cubicBezTo>
                  <a:lnTo>
                    <a:pt x="75725" y="1354207"/>
                  </a:lnTo>
                  <a:cubicBezTo>
                    <a:pt x="33903" y="1354207"/>
                    <a:pt x="0" y="1320304"/>
                    <a:pt x="0" y="1278483"/>
                  </a:cubicBezTo>
                  <a:lnTo>
                    <a:pt x="0" y="75725"/>
                  </a:lnTo>
                  <a:cubicBezTo>
                    <a:pt x="0" y="33903"/>
                    <a:pt x="33903" y="0"/>
                    <a:pt x="75725" y="0"/>
                  </a:cubicBezTo>
                  <a:close/>
                </a:path>
              </a:pathLst>
            </a:custGeom>
            <a:solidFill>
              <a:srgbClr val="F5F5F5"/>
            </a:solidFill>
            <a:ln w="3810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-66675"/>
              <a:ext cx="1688597" cy="1420882"/>
            </a:xfrm>
            <a:prstGeom prst="rect">
              <a:avLst/>
            </a:prstGeom>
          </p:spPr>
          <p:txBody>
            <a:bodyPr anchor="ctr" rtlCol="false" tIns="38523" lIns="38523" bIns="38523" rIns="38523"/>
            <a:lstStyle/>
            <a:p>
              <a:pPr algn="l">
                <a:lnSpc>
                  <a:spcPts val="4619"/>
                </a:lnSpc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940228" y="5076715"/>
            <a:ext cx="5214128" cy="4181585"/>
            <a:chOff x="0" y="0"/>
            <a:chExt cx="1688597" cy="1354207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1688597" cy="1354207"/>
            </a:xfrm>
            <a:custGeom>
              <a:avLst/>
              <a:gdLst/>
              <a:ahLst/>
              <a:cxnLst/>
              <a:rect r="r" b="b" t="t" l="l"/>
              <a:pathLst>
                <a:path h="1354207" w="1688597">
                  <a:moveTo>
                    <a:pt x="75725" y="0"/>
                  </a:moveTo>
                  <a:lnTo>
                    <a:pt x="1612872" y="0"/>
                  </a:lnTo>
                  <a:cubicBezTo>
                    <a:pt x="1632955" y="0"/>
                    <a:pt x="1652216" y="7978"/>
                    <a:pt x="1666417" y="22179"/>
                  </a:cubicBezTo>
                  <a:cubicBezTo>
                    <a:pt x="1680619" y="36380"/>
                    <a:pt x="1688597" y="55641"/>
                    <a:pt x="1688597" y="75725"/>
                  </a:cubicBezTo>
                  <a:lnTo>
                    <a:pt x="1688597" y="1278483"/>
                  </a:lnTo>
                  <a:cubicBezTo>
                    <a:pt x="1688597" y="1320304"/>
                    <a:pt x="1654694" y="1354207"/>
                    <a:pt x="1612872" y="1354207"/>
                  </a:cubicBezTo>
                  <a:lnTo>
                    <a:pt x="75725" y="1354207"/>
                  </a:lnTo>
                  <a:cubicBezTo>
                    <a:pt x="33903" y="1354207"/>
                    <a:pt x="0" y="1320304"/>
                    <a:pt x="0" y="1278483"/>
                  </a:cubicBezTo>
                  <a:lnTo>
                    <a:pt x="0" y="75725"/>
                  </a:lnTo>
                  <a:cubicBezTo>
                    <a:pt x="0" y="33903"/>
                    <a:pt x="33903" y="0"/>
                    <a:pt x="75725" y="0"/>
                  </a:cubicBezTo>
                  <a:close/>
                </a:path>
              </a:pathLst>
            </a:custGeom>
            <a:solidFill>
              <a:srgbClr val="F5F5F5"/>
            </a:solidFill>
            <a:ln w="3810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13" id="13"/>
            <p:cNvSpPr txBox="true"/>
            <p:nvPr/>
          </p:nvSpPr>
          <p:spPr>
            <a:xfrm>
              <a:off x="0" y="-66675"/>
              <a:ext cx="1688597" cy="1420882"/>
            </a:xfrm>
            <a:prstGeom prst="rect">
              <a:avLst/>
            </a:prstGeom>
          </p:spPr>
          <p:txBody>
            <a:bodyPr anchor="ctr" rtlCol="false" tIns="38523" lIns="38523" bIns="38523" rIns="38523"/>
            <a:lstStyle/>
            <a:p>
              <a:pPr algn="l">
                <a:lnSpc>
                  <a:spcPts val="4619"/>
                </a:lnSpc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12035647" y="5076715"/>
            <a:ext cx="5214128" cy="4181585"/>
            <a:chOff x="0" y="0"/>
            <a:chExt cx="1688597" cy="1354207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1688597" cy="1354207"/>
            </a:xfrm>
            <a:custGeom>
              <a:avLst/>
              <a:gdLst/>
              <a:ahLst/>
              <a:cxnLst/>
              <a:rect r="r" b="b" t="t" l="l"/>
              <a:pathLst>
                <a:path h="1354207" w="1688597">
                  <a:moveTo>
                    <a:pt x="75725" y="0"/>
                  </a:moveTo>
                  <a:lnTo>
                    <a:pt x="1612872" y="0"/>
                  </a:lnTo>
                  <a:cubicBezTo>
                    <a:pt x="1632955" y="0"/>
                    <a:pt x="1652216" y="7978"/>
                    <a:pt x="1666417" y="22179"/>
                  </a:cubicBezTo>
                  <a:cubicBezTo>
                    <a:pt x="1680619" y="36380"/>
                    <a:pt x="1688597" y="55641"/>
                    <a:pt x="1688597" y="75725"/>
                  </a:cubicBezTo>
                  <a:lnTo>
                    <a:pt x="1688597" y="1278483"/>
                  </a:lnTo>
                  <a:cubicBezTo>
                    <a:pt x="1688597" y="1320304"/>
                    <a:pt x="1654694" y="1354207"/>
                    <a:pt x="1612872" y="1354207"/>
                  </a:cubicBezTo>
                  <a:lnTo>
                    <a:pt x="75725" y="1354207"/>
                  </a:lnTo>
                  <a:cubicBezTo>
                    <a:pt x="33903" y="1354207"/>
                    <a:pt x="0" y="1320304"/>
                    <a:pt x="0" y="1278483"/>
                  </a:cubicBezTo>
                  <a:lnTo>
                    <a:pt x="0" y="75725"/>
                  </a:lnTo>
                  <a:cubicBezTo>
                    <a:pt x="0" y="33903"/>
                    <a:pt x="33903" y="0"/>
                    <a:pt x="75725" y="0"/>
                  </a:cubicBezTo>
                  <a:close/>
                </a:path>
              </a:pathLst>
            </a:custGeom>
            <a:solidFill>
              <a:srgbClr val="F5F5F5"/>
            </a:solidFill>
            <a:ln w="3810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16" id="16"/>
            <p:cNvSpPr txBox="true"/>
            <p:nvPr/>
          </p:nvSpPr>
          <p:spPr>
            <a:xfrm>
              <a:off x="0" y="-66675"/>
              <a:ext cx="1688597" cy="1420882"/>
            </a:xfrm>
            <a:prstGeom prst="rect">
              <a:avLst/>
            </a:prstGeom>
          </p:spPr>
          <p:txBody>
            <a:bodyPr anchor="ctr" rtlCol="false" tIns="38523" lIns="38523" bIns="38523" rIns="38523"/>
            <a:lstStyle/>
            <a:p>
              <a:pPr algn="l">
                <a:lnSpc>
                  <a:spcPts val="4619"/>
                </a:lnSpc>
              </a:pPr>
            </a:p>
          </p:txBody>
        </p:sp>
      </p:grpSp>
      <p:sp>
        <p:nvSpPr>
          <p:cNvPr name="Freeform 17" id="17"/>
          <p:cNvSpPr/>
          <p:nvPr/>
        </p:nvSpPr>
        <p:spPr>
          <a:xfrm flipH="true" flipV="false" rot="-10800000">
            <a:off x="3605239" y="7401667"/>
            <a:ext cx="449548" cy="160713"/>
          </a:xfrm>
          <a:custGeom>
            <a:avLst/>
            <a:gdLst/>
            <a:ahLst/>
            <a:cxnLst/>
            <a:rect r="r" b="b" t="t" l="l"/>
            <a:pathLst>
              <a:path h="160713" w="449548">
                <a:moveTo>
                  <a:pt x="449547" y="0"/>
                </a:moveTo>
                <a:lnTo>
                  <a:pt x="0" y="0"/>
                </a:lnTo>
                <a:lnTo>
                  <a:pt x="0" y="160713"/>
                </a:lnTo>
                <a:lnTo>
                  <a:pt x="449547" y="160713"/>
                </a:lnTo>
                <a:lnTo>
                  <a:pt x="449547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true" flipV="false" rot="-10800000">
            <a:off x="2829975" y="7401667"/>
            <a:ext cx="449548" cy="160713"/>
          </a:xfrm>
          <a:custGeom>
            <a:avLst/>
            <a:gdLst/>
            <a:ahLst/>
            <a:cxnLst/>
            <a:rect r="r" b="b" t="t" l="l"/>
            <a:pathLst>
              <a:path h="160713" w="449548">
                <a:moveTo>
                  <a:pt x="449548" y="0"/>
                </a:moveTo>
                <a:lnTo>
                  <a:pt x="0" y="0"/>
                </a:lnTo>
                <a:lnTo>
                  <a:pt x="0" y="160713"/>
                </a:lnTo>
                <a:lnTo>
                  <a:pt x="449548" y="160713"/>
                </a:lnTo>
                <a:lnTo>
                  <a:pt x="449548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true" flipV="false" rot="-10800000">
            <a:off x="4274767" y="7401667"/>
            <a:ext cx="449548" cy="160713"/>
          </a:xfrm>
          <a:custGeom>
            <a:avLst/>
            <a:gdLst/>
            <a:ahLst/>
            <a:cxnLst/>
            <a:rect r="r" b="b" t="t" l="l"/>
            <a:pathLst>
              <a:path h="160713" w="449548">
                <a:moveTo>
                  <a:pt x="449547" y="0"/>
                </a:moveTo>
                <a:lnTo>
                  <a:pt x="0" y="0"/>
                </a:lnTo>
                <a:lnTo>
                  <a:pt x="0" y="160713"/>
                </a:lnTo>
                <a:lnTo>
                  <a:pt x="449547" y="160713"/>
                </a:lnTo>
                <a:lnTo>
                  <a:pt x="449547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true" flipV="false" rot="-10800000">
            <a:off x="2061390" y="7397119"/>
            <a:ext cx="449548" cy="160713"/>
          </a:xfrm>
          <a:custGeom>
            <a:avLst/>
            <a:gdLst/>
            <a:ahLst/>
            <a:cxnLst/>
            <a:rect r="r" b="b" t="t" l="l"/>
            <a:pathLst>
              <a:path h="160713" w="449548">
                <a:moveTo>
                  <a:pt x="449548" y="0"/>
                </a:moveTo>
                <a:lnTo>
                  <a:pt x="0" y="0"/>
                </a:lnTo>
                <a:lnTo>
                  <a:pt x="0" y="160713"/>
                </a:lnTo>
                <a:lnTo>
                  <a:pt x="449548" y="160713"/>
                </a:lnTo>
                <a:lnTo>
                  <a:pt x="449548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1" id="21"/>
          <p:cNvSpPr txBox="true"/>
          <p:nvPr/>
        </p:nvSpPr>
        <p:spPr>
          <a:xfrm rot="0">
            <a:off x="1978241" y="7542534"/>
            <a:ext cx="741210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 spc="-117">
                <a:solidFill>
                  <a:srgbClr val="7F59CB"/>
                </a:solidFill>
                <a:latin typeface="Genty Sans"/>
                <a:ea typeface="Genty Sans"/>
                <a:cs typeface="Genty Sans"/>
                <a:sym typeface="Genty Sans"/>
              </a:rPr>
              <a:t>-1/2</a:t>
            </a:r>
          </a:p>
        </p:txBody>
      </p:sp>
      <p:grpSp>
        <p:nvGrpSpPr>
          <p:cNvPr name="Group 22" id="22"/>
          <p:cNvGrpSpPr/>
          <p:nvPr/>
        </p:nvGrpSpPr>
        <p:grpSpPr>
          <a:xfrm rot="0">
            <a:off x="1809767" y="7737062"/>
            <a:ext cx="134695" cy="134695"/>
            <a:chOff x="0" y="0"/>
            <a:chExt cx="812800" cy="812800"/>
          </a:xfrm>
        </p:grpSpPr>
        <p:sp>
          <p:nvSpPr>
            <p:cNvPr name="Freeform 23" id="2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7F59CB"/>
            </a:solidFill>
          </p:spPr>
        </p:sp>
        <p:sp>
          <p:nvSpPr>
            <p:cNvPr name="TextBox 24" id="24"/>
            <p:cNvSpPr txBox="true"/>
            <p:nvPr/>
          </p:nvSpPr>
          <p:spPr>
            <a:xfrm>
              <a:off x="76200" y="9525"/>
              <a:ext cx="660400" cy="727075"/>
            </a:xfrm>
            <a:prstGeom prst="rect">
              <a:avLst/>
            </a:prstGeom>
          </p:spPr>
          <p:txBody>
            <a:bodyPr anchor="ctr" rtlCol="false" tIns="82763" lIns="82763" bIns="82763" rIns="82763"/>
            <a:lstStyle/>
            <a:p>
              <a:pPr algn="ctr">
                <a:lnSpc>
                  <a:spcPts val="3919"/>
                </a:lnSpc>
              </a:pPr>
            </a:p>
          </p:txBody>
        </p:sp>
      </p:grpSp>
      <p:sp>
        <p:nvSpPr>
          <p:cNvPr name="TextBox 25" id="25"/>
          <p:cNvSpPr txBox="true"/>
          <p:nvPr/>
        </p:nvSpPr>
        <p:spPr>
          <a:xfrm rot="0">
            <a:off x="12847057" y="6684850"/>
            <a:ext cx="406132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=</a:t>
            </a:r>
            <a:r>
              <a:rPr lang="en-US" sz="2799">
                <a:solidFill>
                  <a:srgbClr val="AF308B"/>
                </a:solidFill>
                <a:latin typeface="Genty Sans"/>
                <a:ea typeface="Genty Sans"/>
                <a:cs typeface="Genty Sans"/>
                <a:sym typeface="Genty Sans"/>
              </a:rPr>
              <a:t>  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  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13120456" y="6684850"/>
            <a:ext cx="3762990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 spc="159">
                <a:solidFill>
                  <a:srgbClr val="AF308B"/>
                </a:solidFill>
                <a:latin typeface="Genty Sans"/>
                <a:ea typeface="Genty Sans"/>
                <a:cs typeface="Genty Sans"/>
                <a:sym typeface="Genty Sans"/>
              </a:rPr>
              <a:t>-256 </a:t>
            </a:r>
            <a:r>
              <a:rPr lang="en-US" sz="2799" spc="15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(               )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14396189" y="6472760"/>
            <a:ext cx="1683845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 spc="15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1-</a:t>
            </a:r>
            <a:r>
              <a:rPr lang="en-US" sz="2799" spc="159">
                <a:solidFill>
                  <a:srgbClr val="7F59CB"/>
                </a:solidFill>
                <a:latin typeface="Genty Sans"/>
                <a:ea typeface="Genty Sans"/>
                <a:cs typeface="Genty Sans"/>
                <a:sym typeface="Genty Sans"/>
              </a:rPr>
              <a:t>(-1/2)</a:t>
            </a:r>
          </a:p>
        </p:txBody>
      </p:sp>
      <p:sp>
        <p:nvSpPr>
          <p:cNvPr name="AutoShape 28" id="28"/>
          <p:cNvSpPr/>
          <p:nvPr/>
        </p:nvSpPr>
        <p:spPr>
          <a:xfrm>
            <a:off x="14253188" y="6998664"/>
            <a:ext cx="1622430" cy="0"/>
          </a:xfrm>
          <a:prstGeom prst="line">
            <a:avLst/>
          </a:prstGeom>
          <a:ln cap="rnd" w="7620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29" id="29"/>
          <p:cNvSpPr txBox="true"/>
          <p:nvPr/>
        </p:nvSpPr>
        <p:spPr>
          <a:xfrm rot="0">
            <a:off x="12963321" y="7654857"/>
            <a:ext cx="406132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=</a:t>
            </a:r>
            <a:r>
              <a:rPr lang="en-US" sz="2799">
                <a:solidFill>
                  <a:srgbClr val="AF308B"/>
                </a:solidFill>
                <a:latin typeface="Genty Sans"/>
                <a:ea typeface="Genty Sans"/>
                <a:cs typeface="Genty Sans"/>
                <a:sym typeface="Genty Sans"/>
              </a:rPr>
              <a:t>  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  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13236720" y="7654857"/>
            <a:ext cx="3881609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 spc="159">
                <a:solidFill>
                  <a:srgbClr val="AF308B"/>
                </a:solidFill>
                <a:latin typeface="Genty Sans"/>
                <a:ea typeface="Genty Sans"/>
                <a:cs typeface="Genty Sans"/>
                <a:sym typeface="Genty Sans"/>
              </a:rPr>
              <a:t>-256 </a:t>
            </a:r>
            <a:r>
              <a:rPr lang="en-US" sz="2799" spc="15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(                    )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14415770" y="7442767"/>
            <a:ext cx="2453819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 spc="15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1-(-1/2048)</a:t>
            </a:r>
          </a:p>
        </p:txBody>
      </p:sp>
      <p:sp>
        <p:nvSpPr>
          <p:cNvPr name="AutoShape 32" id="32"/>
          <p:cNvSpPr/>
          <p:nvPr/>
        </p:nvSpPr>
        <p:spPr>
          <a:xfrm>
            <a:off x="14517269" y="7975640"/>
            <a:ext cx="1846365" cy="0"/>
          </a:xfrm>
          <a:prstGeom prst="line">
            <a:avLst/>
          </a:prstGeom>
          <a:ln cap="rnd" w="7620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33" id="33"/>
          <p:cNvSpPr txBox="true"/>
          <p:nvPr/>
        </p:nvSpPr>
        <p:spPr>
          <a:xfrm rot="0">
            <a:off x="2864028" y="7542534"/>
            <a:ext cx="741210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 spc="-117">
                <a:solidFill>
                  <a:srgbClr val="7F59CB"/>
                </a:solidFill>
                <a:latin typeface="Genty Sans"/>
                <a:ea typeface="Genty Sans"/>
                <a:cs typeface="Genty Sans"/>
                <a:sym typeface="Genty Sans"/>
              </a:rPr>
              <a:t>-1/2</a:t>
            </a:r>
          </a:p>
        </p:txBody>
      </p:sp>
      <p:grpSp>
        <p:nvGrpSpPr>
          <p:cNvPr name="Group 34" id="34"/>
          <p:cNvGrpSpPr/>
          <p:nvPr/>
        </p:nvGrpSpPr>
        <p:grpSpPr>
          <a:xfrm rot="0">
            <a:off x="2695554" y="7737062"/>
            <a:ext cx="134695" cy="134695"/>
            <a:chOff x="0" y="0"/>
            <a:chExt cx="812800" cy="812800"/>
          </a:xfrm>
        </p:grpSpPr>
        <p:sp>
          <p:nvSpPr>
            <p:cNvPr name="Freeform 35" id="35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7F59CB"/>
            </a:solidFill>
          </p:spPr>
        </p:sp>
        <p:sp>
          <p:nvSpPr>
            <p:cNvPr name="TextBox 36" id="36"/>
            <p:cNvSpPr txBox="true"/>
            <p:nvPr/>
          </p:nvSpPr>
          <p:spPr>
            <a:xfrm>
              <a:off x="76200" y="9525"/>
              <a:ext cx="660400" cy="727075"/>
            </a:xfrm>
            <a:prstGeom prst="rect">
              <a:avLst/>
            </a:prstGeom>
          </p:spPr>
          <p:txBody>
            <a:bodyPr anchor="ctr" rtlCol="false" tIns="82763" lIns="82763" bIns="82763" rIns="82763"/>
            <a:lstStyle/>
            <a:p>
              <a:pPr algn="ctr">
                <a:lnSpc>
                  <a:spcPts val="3919"/>
                </a:lnSpc>
              </a:pPr>
            </a:p>
          </p:txBody>
        </p:sp>
      </p:grpSp>
      <p:sp>
        <p:nvSpPr>
          <p:cNvPr name="TextBox 37" id="37"/>
          <p:cNvSpPr txBox="true"/>
          <p:nvPr/>
        </p:nvSpPr>
        <p:spPr>
          <a:xfrm rot="0">
            <a:off x="3715766" y="7553055"/>
            <a:ext cx="741210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 spc="-117">
                <a:solidFill>
                  <a:srgbClr val="7F59CB"/>
                </a:solidFill>
                <a:latin typeface="Genty Sans"/>
                <a:ea typeface="Genty Sans"/>
                <a:cs typeface="Genty Sans"/>
                <a:sym typeface="Genty Sans"/>
              </a:rPr>
              <a:t>-1/2</a:t>
            </a:r>
          </a:p>
        </p:txBody>
      </p:sp>
      <p:grpSp>
        <p:nvGrpSpPr>
          <p:cNvPr name="Group 38" id="38"/>
          <p:cNvGrpSpPr/>
          <p:nvPr/>
        </p:nvGrpSpPr>
        <p:grpSpPr>
          <a:xfrm rot="0">
            <a:off x="3547292" y="7747583"/>
            <a:ext cx="134695" cy="134695"/>
            <a:chOff x="0" y="0"/>
            <a:chExt cx="812800" cy="812800"/>
          </a:xfrm>
        </p:grpSpPr>
        <p:sp>
          <p:nvSpPr>
            <p:cNvPr name="Freeform 39" id="39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7F59CB"/>
            </a:solidFill>
          </p:spPr>
        </p:sp>
        <p:sp>
          <p:nvSpPr>
            <p:cNvPr name="TextBox 40" id="40"/>
            <p:cNvSpPr txBox="true"/>
            <p:nvPr/>
          </p:nvSpPr>
          <p:spPr>
            <a:xfrm>
              <a:off x="76200" y="9525"/>
              <a:ext cx="660400" cy="727075"/>
            </a:xfrm>
            <a:prstGeom prst="rect">
              <a:avLst/>
            </a:prstGeom>
          </p:spPr>
          <p:txBody>
            <a:bodyPr anchor="ctr" rtlCol="false" tIns="82763" lIns="82763" bIns="82763" rIns="82763"/>
            <a:lstStyle/>
            <a:p>
              <a:pPr algn="ctr">
                <a:lnSpc>
                  <a:spcPts val="3919"/>
                </a:lnSpc>
              </a:pPr>
            </a:p>
          </p:txBody>
        </p:sp>
      </p:grpSp>
      <p:grpSp>
        <p:nvGrpSpPr>
          <p:cNvPr name="Group 41" id="41"/>
          <p:cNvGrpSpPr/>
          <p:nvPr/>
        </p:nvGrpSpPr>
        <p:grpSpPr>
          <a:xfrm rot="0">
            <a:off x="4396362" y="7747583"/>
            <a:ext cx="134695" cy="134695"/>
            <a:chOff x="0" y="0"/>
            <a:chExt cx="812800" cy="812800"/>
          </a:xfrm>
        </p:grpSpPr>
        <p:sp>
          <p:nvSpPr>
            <p:cNvPr name="Freeform 42" id="4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7F59CB"/>
            </a:solidFill>
          </p:spPr>
        </p:sp>
        <p:sp>
          <p:nvSpPr>
            <p:cNvPr name="TextBox 43" id="43"/>
            <p:cNvSpPr txBox="true"/>
            <p:nvPr/>
          </p:nvSpPr>
          <p:spPr>
            <a:xfrm>
              <a:off x="76200" y="9525"/>
              <a:ext cx="660400" cy="727075"/>
            </a:xfrm>
            <a:prstGeom prst="rect">
              <a:avLst/>
            </a:prstGeom>
          </p:spPr>
          <p:txBody>
            <a:bodyPr anchor="ctr" rtlCol="false" tIns="82763" lIns="82763" bIns="82763" rIns="82763"/>
            <a:lstStyle/>
            <a:p>
              <a:pPr algn="ctr">
                <a:lnSpc>
                  <a:spcPts val="3919"/>
                </a:lnSpc>
              </a:pPr>
            </a:p>
          </p:txBody>
        </p:sp>
      </p:grpSp>
      <p:sp>
        <p:nvSpPr>
          <p:cNvPr name="TextBox 44" id="44"/>
          <p:cNvSpPr txBox="true"/>
          <p:nvPr/>
        </p:nvSpPr>
        <p:spPr>
          <a:xfrm rot="0">
            <a:off x="940228" y="747828"/>
            <a:ext cx="16407543" cy="17492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4252"/>
              </a:lnSpc>
            </a:pPr>
            <a:r>
              <a:rPr lang="en-US" sz="10180">
                <a:solidFill>
                  <a:srgbClr val="F5F5F5"/>
                </a:solidFill>
                <a:latin typeface="Genty Sans"/>
                <a:ea typeface="Genty Sans"/>
                <a:cs typeface="Genty Sans"/>
                <a:sym typeface="Genty Sans"/>
              </a:rPr>
              <a:t>Example</a:t>
            </a:r>
          </a:p>
        </p:txBody>
      </p:sp>
      <p:sp>
        <p:nvSpPr>
          <p:cNvPr name="TextBox 45" id="45"/>
          <p:cNvSpPr txBox="true"/>
          <p:nvPr/>
        </p:nvSpPr>
        <p:spPr>
          <a:xfrm rot="0">
            <a:off x="1458155" y="3344215"/>
            <a:ext cx="15080614" cy="59270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67"/>
              </a:lnSpc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Find the sum of the first </a:t>
            </a: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11 terms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 of the following sequence: </a:t>
            </a:r>
            <a:r>
              <a:rPr lang="en-US" sz="2799">
                <a:solidFill>
                  <a:srgbClr val="AF308B"/>
                </a:solidFill>
                <a:latin typeface="Genty Sans"/>
                <a:ea typeface="Genty Sans"/>
                <a:cs typeface="Genty Sans"/>
                <a:sym typeface="Genty Sans"/>
              </a:rPr>
              <a:t>-256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, 128, -64, 32, -16, ... </a:t>
            </a:r>
          </a:p>
        </p:txBody>
      </p:sp>
      <p:sp>
        <p:nvSpPr>
          <p:cNvPr name="TextBox 46" id="46"/>
          <p:cNvSpPr txBox="true"/>
          <p:nvPr/>
        </p:nvSpPr>
        <p:spPr>
          <a:xfrm rot="0">
            <a:off x="1603693" y="8417233"/>
            <a:ext cx="1814583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AF308B"/>
                </a:solidFill>
                <a:latin typeface="Genty Sans"/>
                <a:ea typeface="Genty Sans"/>
                <a:cs typeface="Genty Sans"/>
                <a:sym typeface="Genty Sans"/>
              </a:rPr>
              <a:t>a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  = </a:t>
            </a:r>
            <a:r>
              <a:rPr lang="en-US" sz="2799">
                <a:solidFill>
                  <a:srgbClr val="AF308B"/>
                </a:solidFill>
                <a:latin typeface="Genty Sans"/>
                <a:ea typeface="Genty Sans"/>
                <a:cs typeface="Genty Sans"/>
                <a:sym typeface="Genty Sans"/>
              </a:rPr>
              <a:t>-256</a:t>
            </a:r>
          </a:p>
        </p:txBody>
      </p:sp>
      <p:sp>
        <p:nvSpPr>
          <p:cNvPr name="TextBox 47" id="47"/>
          <p:cNvSpPr txBox="true"/>
          <p:nvPr/>
        </p:nvSpPr>
        <p:spPr>
          <a:xfrm rot="0">
            <a:off x="1978241" y="8568649"/>
            <a:ext cx="158681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AF308B"/>
                </a:solidFill>
                <a:latin typeface="Genty Sans"/>
                <a:ea typeface="Genty Sans"/>
                <a:cs typeface="Genty Sans"/>
                <a:sym typeface="Genty Sans"/>
              </a:rPr>
              <a:t>1</a:t>
            </a:r>
          </a:p>
        </p:txBody>
      </p:sp>
      <p:sp>
        <p:nvSpPr>
          <p:cNvPr name="TextBox 48" id="48"/>
          <p:cNvSpPr txBox="true"/>
          <p:nvPr/>
        </p:nvSpPr>
        <p:spPr>
          <a:xfrm rot="0">
            <a:off x="3692273" y="8417233"/>
            <a:ext cx="1537224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071CB"/>
                </a:solidFill>
                <a:latin typeface="Genty Sans"/>
                <a:ea typeface="Genty Sans"/>
                <a:cs typeface="Genty Sans"/>
                <a:sym typeface="Genty Sans"/>
              </a:rPr>
              <a:t>r 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=</a:t>
            </a:r>
            <a:r>
              <a:rPr lang="en-US" sz="2799">
                <a:solidFill>
                  <a:srgbClr val="1071CB"/>
                </a:solidFill>
                <a:latin typeface="Genty Sans"/>
                <a:ea typeface="Genty Sans"/>
                <a:cs typeface="Genty Sans"/>
                <a:sym typeface="Genty Sans"/>
              </a:rPr>
              <a:t> -0.5</a:t>
            </a:r>
          </a:p>
        </p:txBody>
      </p:sp>
      <p:sp>
        <p:nvSpPr>
          <p:cNvPr name="TextBox 49" id="49"/>
          <p:cNvSpPr txBox="true"/>
          <p:nvPr/>
        </p:nvSpPr>
        <p:spPr>
          <a:xfrm rot="0">
            <a:off x="2294340" y="5241244"/>
            <a:ext cx="2505904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000000"/>
                </a:solidFill>
                <a:latin typeface="Genty Sans"/>
                <a:ea typeface="Genty Sans"/>
                <a:cs typeface="Genty Sans"/>
                <a:sym typeface="Genty Sans"/>
              </a:rPr>
              <a:t>Sum Formula:</a:t>
            </a:r>
          </a:p>
        </p:txBody>
      </p:sp>
      <p:sp>
        <p:nvSpPr>
          <p:cNvPr name="TextBox 50" id="50"/>
          <p:cNvSpPr txBox="true"/>
          <p:nvPr/>
        </p:nvSpPr>
        <p:spPr>
          <a:xfrm rot="0">
            <a:off x="1441977" y="6888743"/>
            <a:ext cx="4102596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b="true" sz="2799">
                <a:solidFill>
                  <a:srgbClr val="AF308B"/>
                </a:solidFill>
                <a:latin typeface="Genty Sans"/>
                <a:ea typeface="Genty Sans"/>
                <a:cs typeface="Genty Sans"/>
                <a:sym typeface="Genty Sans"/>
              </a:rPr>
              <a:t>-256</a:t>
            </a:r>
            <a:r>
              <a:rPr lang="en-US" b="true" sz="2799">
                <a:solidFill>
                  <a:srgbClr val="000000"/>
                </a:solidFill>
                <a:latin typeface="Genty Sans"/>
                <a:ea typeface="Genty Sans"/>
                <a:cs typeface="Genty Sans"/>
                <a:sym typeface="Genty Sans"/>
              </a:rPr>
              <a:t>, 128, -64, 32, -16, ... </a:t>
            </a:r>
          </a:p>
        </p:txBody>
      </p:sp>
      <p:sp>
        <p:nvSpPr>
          <p:cNvPr name="TextBox 51" id="51"/>
          <p:cNvSpPr txBox="true"/>
          <p:nvPr/>
        </p:nvSpPr>
        <p:spPr>
          <a:xfrm rot="0">
            <a:off x="7708669" y="6208359"/>
            <a:ext cx="3137341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= </a:t>
            </a:r>
            <a:r>
              <a:rPr lang="en-US" sz="2799">
                <a:solidFill>
                  <a:srgbClr val="AF308B"/>
                </a:solidFill>
                <a:latin typeface="Genty Sans"/>
                <a:ea typeface="Genty Sans"/>
                <a:cs typeface="Genty Sans"/>
                <a:sym typeface="Genty Sans"/>
              </a:rPr>
              <a:t>-256 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(</a:t>
            </a:r>
            <a:r>
              <a:rPr lang="en-US" sz="2799">
                <a:solidFill>
                  <a:srgbClr val="7F59CB"/>
                </a:solidFill>
                <a:latin typeface="Genty Sans"/>
                <a:ea typeface="Genty Sans"/>
                <a:cs typeface="Genty Sans"/>
                <a:sym typeface="Genty Sans"/>
              </a:rPr>
              <a:t>-1/2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)</a:t>
            </a:r>
          </a:p>
        </p:txBody>
      </p:sp>
      <p:sp>
        <p:nvSpPr>
          <p:cNvPr name="TextBox 52" id="52"/>
          <p:cNvSpPr txBox="true"/>
          <p:nvPr/>
        </p:nvSpPr>
        <p:spPr>
          <a:xfrm rot="0">
            <a:off x="7021132" y="6208359"/>
            <a:ext cx="257696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a</a:t>
            </a:r>
          </a:p>
        </p:txBody>
      </p:sp>
      <p:sp>
        <p:nvSpPr>
          <p:cNvPr name="TextBox 53" id="53"/>
          <p:cNvSpPr txBox="true"/>
          <p:nvPr/>
        </p:nvSpPr>
        <p:spPr>
          <a:xfrm rot="0">
            <a:off x="7278828" y="6380312"/>
            <a:ext cx="391742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10</a:t>
            </a:r>
          </a:p>
        </p:txBody>
      </p:sp>
      <p:sp>
        <p:nvSpPr>
          <p:cNvPr name="TextBox 54" id="54"/>
          <p:cNvSpPr txBox="true"/>
          <p:nvPr/>
        </p:nvSpPr>
        <p:spPr>
          <a:xfrm rot="0">
            <a:off x="9767280" y="6069907"/>
            <a:ext cx="661662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11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-1</a:t>
            </a:r>
          </a:p>
        </p:txBody>
      </p:sp>
      <p:sp>
        <p:nvSpPr>
          <p:cNvPr name="TextBox 55" id="55"/>
          <p:cNvSpPr txBox="true"/>
          <p:nvPr/>
        </p:nvSpPr>
        <p:spPr>
          <a:xfrm rot="0">
            <a:off x="7708669" y="6946401"/>
            <a:ext cx="3137341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= </a:t>
            </a:r>
            <a:r>
              <a:rPr lang="en-US" sz="2799">
                <a:solidFill>
                  <a:srgbClr val="AF308B"/>
                </a:solidFill>
                <a:latin typeface="Genty Sans"/>
                <a:ea typeface="Genty Sans"/>
                <a:cs typeface="Genty Sans"/>
                <a:sym typeface="Genty Sans"/>
              </a:rPr>
              <a:t>-256 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(</a:t>
            </a:r>
            <a:r>
              <a:rPr lang="en-US" sz="2799">
                <a:solidFill>
                  <a:srgbClr val="7F59CB"/>
                </a:solidFill>
                <a:latin typeface="Genty Sans"/>
                <a:ea typeface="Genty Sans"/>
                <a:cs typeface="Genty Sans"/>
                <a:sym typeface="Genty Sans"/>
              </a:rPr>
              <a:t>-1/2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)</a:t>
            </a:r>
          </a:p>
        </p:txBody>
      </p:sp>
      <p:sp>
        <p:nvSpPr>
          <p:cNvPr name="TextBox 56" id="56"/>
          <p:cNvSpPr txBox="true"/>
          <p:nvPr/>
        </p:nvSpPr>
        <p:spPr>
          <a:xfrm rot="0">
            <a:off x="7021132" y="6946401"/>
            <a:ext cx="257696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a</a:t>
            </a:r>
          </a:p>
        </p:txBody>
      </p:sp>
      <p:sp>
        <p:nvSpPr>
          <p:cNvPr name="TextBox 57" id="57"/>
          <p:cNvSpPr txBox="true"/>
          <p:nvPr/>
        </p:nvSpPr>
        <p:spPr>
          <a:xfrm rot="0">
            <a:off x="7278828" y="7118354"/>
            <a:ext cx="391742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10</a:t>
            </a:r>
          </a:p>
        </p:txBody>
      </p:sp>
      <p:sp>
        <p:nvSpPr>
          <p:cNvPr name="TextBox 58" id="58"/>
          <p:cNvSpPr txBox="true"/>
          <p:nvPr/>
        </p:nvSpPr>
        <p:spPr>
          <a:xfrm rot="0">
            <a:off x="9767280" y="6839905"/>
            <a:ext cx="436943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000000"/>
                </a:solidFill>
                <a:latin typeface="Genty Sans"/>
                <a:ea typeface="Genty Sans"/>
                <a:cs typeface="Genty Sans"/>
                <a:sym typeface="Genty Sans"/>
              </a:rPr>
              <a:t>10</a:t>
            </a:r>
          </a:p>
        </p:txBody>
      </p:sp>
      <p:sp>
        <p:nvSpPr>
          <p:cNvPr name="TextBox 59" id="59"/>
          <p:cNvSpPr txBox="true"/>
          <p:nvPr/>
        </p:nvSpPr>
        <p:spPr>
          <a:xfrm rot="0">
            <a:off x="7708669" y="7652508"/>
            <a:ext cx="3639996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= </a:t>
            </a:r>
            <a:r>
              <a:rPr lang="en-US" sz="2799">
                <a:solidFill>
                  <a:srgbClr val="AF308B"/>
                </a:solidFill>
                <a:latin typeface="Genty Sans"/>
                <a:ea typeface="Genty Sans"/>
                <a:cs typeface="Genty Sans"/>
                <a:sym typeface="Genty Sans"/>
              </a:rPr>
              <a:t>-256 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(1/1024)</a:t>
            </a:r>
          </a:p>
        </p:txBody>
      </p:sp>
      <p:sp>
        <p:nvSpPr>
          <p:cNvPr name="TextBox 60" id="60"/>
          <p:cNvSpPr txBox="true"/>
          <p:nvPr/>
        </p:nvSpPr>
        <p:spPr>
          <a:xfrm rot="0">
            <a:off x="7021132" y="7652508"/>
            <a:ext cx="257696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a</a:t>
            </a:r>
          </a:p>
        </p:txBody>
      </p:sp>
      <p:sp>
        <p:nvSpPr>
          <p:cNvPr name="TextBox 61" id="61"/>
          <p:cNvSpPr txBox="true"/>
          <p:nvPr/>
        </p:nvSpPr>
        <p:spPr>
          <a:xfrm rot="0">
            <a:off x="7278828" y="7824461"/>
            <a:ext cx="391742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10</a:t>
            </a:r>
          </a:p>
        </p:txBody>
      </p:sp>
      <p:sp>
        <p:nvSpPr>
          <p:cNvPr name="TextBox 62" id="62"/>
          <p:cNvSpPr txBox="true"/>
          <p:nvPr/>
        </p:nvSpPr>
        <p:spPr>
          <a:xfrm rot="0">
            <a:off x="7708669" y="8290048"/>
            <a:ext cx="3137341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= -1/4</a:t>
            </a:r>
          </a:p>
        </p:txBody>
      </p:sp>
      <p:sp>
        <p:nvSpPr>
          <p:cNvPr name="TextBox 63" id="63"/>
          <p:cNvSpPr txBox="true"/>
          <p:nvPr/>
        </p:nvSpPr>
        <p:spPr>
          <a:xfrm rot="0">
            <a:off x="7021132" y="8290048"/>
            <a:ext cx="257696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a</a:t>
            </a:r>
          </a:p>
        </p:txBody>
      </p:sp>
      <p:sp>
        <p:nvSpPr>
          <p:cNvPr name="TextBox 64" id="64"/>
          <p:cNvSpPr txBox="true"/>
          <p:nvPr/>
        </p:nvSpPr>
        <p:spPr>
          <a:xfrm rot="0">
            <a:off x="7278828" y="8462001"/>
            <a:ext cx="391742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10</a:t>
            </a:r>
          </a:p>
        </p:txBody>
      </p:sp>
      <p:sp>
        <p:nvSpPr>
          <p:cNvPr name="TextBox 65" id="65"/>
          <p:cNvSpPr txBox="true"/>
          <p:nvPr/>
        </p:nvSpPr>
        <p:spPr>
          <a:xfrm rot="0">
            <a:off x="6781289" y="5388661"/>
            <a:ext cx="4628982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First, find the </a:t>
            </a: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11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 </a:t>
            </a: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   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  term.</a:t>
            </a:r>
          </a:p>
        </p:txBody>
      </p:sp>
      <p:sp>
        <p:nvSpPr>
          <p:cNvPr name="TextBox 66" id="66"/>
          <p:cNvSpPr txBox="true"/>
          <p:nvPr/>
        </p:nvSpPr>
        <p:spPr>
          <a:xfrm rot="0">
            <a:off x="9663622" y="5281461"/>
            <a:ext cx="475577" cy="4813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20"/>
              </a:lnSpc>
              <a:spcBef>
                <a:spcPct val="0"/>
              </a:spcBef>
            </a:pPr>
            <a:r>
              <a:rPr lang="en-US" sz="2800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th</a:t>
            </a:r>
          </a:p>
        </p:txBody>
      </p:sp>
      <p:sp>
        <p:nvSpPr>
          <p:cNvPr name="TextBox 67" id="67"/>
          <p:cNvSpPr txBox="true"/>
          <p:nvPr/>
        </p:nvSpPr>
        <p:spPr>
          <a:xfrm rot="0">
            <a:off x="12330922" y="5362517"/>
            <a:ext cx="4696285" cy="9861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Then, find the sum of the first </a:t>
            </a: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11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 terms.</a:t>
            </a:r>
          </a:p>
        </p:txBody>
      </p:sp>
      <p:sp>
        <p:nvSpPr>
          <p:cNvPr name="TextBox 68" id="68"/>
          <p:cNvSpPr txBox="true"/>
          <p:nvPr/>
        </p:nvSpPr>
        <p:spPr>
          <a:xfrm rot="0">
            <a:off x="12121587" y="6627815"/>
            <a:ext cx="511574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s</a:t>
            </a:r>
          </a:p>
        </p:txBody>
      </p:sp>
      <p:sp>
        <p:nvSpPr>
          <p:cNvPr name="TextBox 69" id="69"/>
          <p:cNvSpPr txBox="true"/>
          <p:nvPr/>
        </p:nvSpPr>
        <p:spPr>
          <a:xfrm rot="0">
            <a:off x="12490277" y="6799350"/>
            <a:ext cx="341500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11</a:t>
            </a:r>
          </a:p>
        </p:txBody>
      </p:sp>
      <p:sp>
        <p:nvSpPr>
          <p:cNvPr name="TextBox 70" id="70"/>
          <p:cNvSpPr txBox="true"/>
          <p:nvPr/>
        </p:nvSpPr>
        <p:spPr>
          <a:xfrm rot="0">
            <a:off x="15642679" y="6345884"/>
            <a:ext cx="391547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11</a:t>
            </a:r>
          </a:p>
        </p:txBody>
      </p:sp>
      <p:sp>
        <p:nvSpPr>
          <p:cNvPr name="TextBox 71" id="71"/>
          <p:cNvSpPr txBox="true"/>
          <p:nvPr/>
        </p:nvSpPr>
        <p:spPr>
          <a:xfrm rot="0">
            <a:off x="14396189" y="6931989"/>
            <a:ext cx="1674435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 spc="15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1-</a:t>
            </a:r>
            <a:r>
              <a:rPr lang="en-US" sz="2799" spc="159">
                <a:solidFill>
                  <a:srgbClr val="7F59CB"/>
                </a:solidFill>
                <a:latin typeface="Genty Sans"/>
                <a:ea typeface="Genty Sans"/>
                <a:cs typeface="Genty Sans"/>
                <a:sym typeface="Genty Sans"/>
              </a:rPr>
              <a:t>(-1/2)</a:t>
            </a:r>
          </a:p>
        </p:txBody>
      </p:sp>
      <p:sp>
        <p:nvSpPr>
          <p:cNvPr name="TextBox 72" id="72"/>
          <p:cNvSpPr txBox="true"/>
          <p:nvPr/>
        </p:nvSpPr>
        <p:spPr>
          <a:xfrm rot="0">
            <a:off x="12237851" y="7597823"/>
            <a:ext cx="511574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s</a:t>
            </a:r>
          </a:p>
        </p:txBody>
      </p:sp>
      <p:sp>
        <p:nvSpPr>
          <p:cNvPr name="TextBox 73" id="73"/>
          <p:cNvSpPr txBox="true"/>
          <p:nvPr/>
        </p:nvSpPr>
        <p:spPr>
          <a:xfrm rot="0">
            <a:off x="12606541" y="7769358"/>
            <a:ext cx="341500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11</a:t>
            </a:r>
          </a:p>
        </p:txBody>
      </p:sp>
      <p:sp>
        <p:nvSpPr>
          <p:cNvPr name="TextBox 74" id="74"/>
          <p:cNvSpPr txBox="true"/>
          <p:nvPr/>
        </p:nvSpPr>
        <p:spPr>
          <a:xfrm rot="0">
            <a:off x="14519364" y="7908965"/>
            <a:ext cx="1674435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 spc="15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1+1/2</a:t>
            </a:r>
          </a:p>
        </p:txBody>
      </p:sp>
      <p:sp>
        <p:nvSpPr>
          <p:cNvPr name="TextBox 75" id="75"/>
          <p:cNvSpPr txBox="true"/>
          <p:nvPr/>
        </p:nvSpPr>
        <p:spPr>
          <a:xfrm rot="0">
            <a:off x="13051793" y="8454149"/>
            <a:ext cx="2590887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= 170.75</a:t>
            </a:r>
          </a:p>
        </p:txBody>
      </p:sp>
      <p:sp>
        <p:nvSpPr>
          <p:cNvPr name="TextBox 76" id="76"/>
          <p:cNvSpPr txBox="true"/>
          <p:nvPr/>
        </p:nvSpPr>
        <p:spPr>
          <a:xfrm rot="0">
            <a:off x="12326323" y="8397114"/>
            <a:ext cx="511574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s</a:t>
            </a:r>
          </a:p>
        </p:txBody>
      </p:sp>
      <p:sp>
        <p:nvSpPr>
          <p:cNvPr name="TextBox 77" id="77"/>
          <p:cNvSpPr txBox="true"/>
          <p:nvPr/>
        </p:nvSpPr>
        <p:spPr>
          <a:xfrm rot="0">
            <a:off x="12695012" y="8568649"/>
            <a:ext cx="341500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11</a:t>
            </a:r>
          </a:p>
        </p:txBody>
      </p:sp>
      <p:sp>
        <p:nvSpPr>
          <p:cNvPr name="TextBox 78" id="78"/>
          <p:cNvSpPr txBox="true"/>
          <p:nvPr/>
        </p:nvSpPr>
        <p:spPr>
          <a:xfrm rot="0">
            <a:off x="4564836" y="7553055"/>
            <a:ext cx="741210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 spc="-117">
                <a:solidFill>
                  <a:srgbClr val="7F59CB"/>
                </a:solidFill>
                <a:latin typeface="Genty Sans"/>
                <a:ea typeface="Genty Sans"/>
                <a:cs typeface="Genty Sans"/>
                <a:sym typeface="Genty Sans"/>
              </a:rPr>
              <a:t>-1/2</a:t>
            </a:r>
          </a:p>
        </p:txBody>
      </p:sp>
      <p:sp>
        <p:nvSpPr>
          <p:cNvPr name="Freeform 79" id="79"/>
          <p:cNvSpPr/>
          <p:nvPr/>
        </p:nvSpPr>
        <p:spPr>
          <a:xfrm flipH="false" flipV="false" rot="0">
            <a:off x="2175195" y="5960699"/>
            <a:ext cx="2744194" cy="628670"/>
          </a:xfrm>
          <a:custGeom>
            <a:avLst/>
            <a:gdLst/>
            <a:ahLst/>
            <a:cxnLst/>
            <a:rect r="r" b="b" t="t" l="l"/>
            <a:pathLst>
              <a:path h="628670" w="2744194">
                <a:moveTo>
                  <a:pt x="0" y="0"/>
                </a:moveTo>
                <a:lnTo>
                  <a:pt x="2744194" y="0"/>
                </a:lnTo>
                <a:lnTo>
                  <a:pt x="2744194" y="628670"/>
                </a:lnTo>
                <a:lnTo>
                  <a:pt x="0" y="62867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13.xml><?xml version="1.0" encoding="utf-8"?>
<p:sld xmlns:p="http://schemas.openxmlformats.org/presentationml/2006/main" xmlns:a="http://schemas.openxmlformats.org/drawingml/2006/main">
  <p:cSld>
    <p:bg>
      <p:bgPr>
        <a:solidFill>
          <a:srgbClr val="F1D5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872013" y="756837"/>
            <a:ext cx="20032026" cy="1931278"/>
            <a:chOff x="0" y="0"/>
            <a:chExt cx="5275924" cy="508649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5275924" cy="508649"/>
            </a:xfrm>
            <a:custGeom>
              <a:avLst/>
              <a:gdLst/>
              <a:ahLst/>
              <a:cxnLst/>
              <a:rect r="r" b="b" t="t" l="l"/>
              <a:pathLst>
                <a:path h="508649" w="5275924">
                  <a:moveTo>
                    <a:pt x="19710" y="0"/>
                  </a:moveTo>
                  <a:lnTo>
                    <a:pt x="5256214" y="0"/>
                  </a:lnTo>
                  <a:cubicBezTo>
                    <a:pt x="5267100" y="0"/>
                    <a:pt x="5275924" y="8825"/>
                    <a:pt x="5275924" y="19710"/>
                  </a:cubicBezTo>
                  <a:lnTo>
                    <a:pt x="5275924" y="488939"/>
                  </a:lnTo>
                  <a:cubicBezTo>
                    <a:pt x="5275924" y="494166"/>
                    <a:pt x="5273848" y="499180"/>
                    <a:pt x="5270152" y="502876"/>
                  </a:cubicBezTo>
                  <a:cubicBezTo>
                    <a:pt x="5266455" y="506573"/>
                    <a:pt x="5261442" y="508649"/>
                    <a:pt x="5256214" y="508649"/>
                  </a:cubicBezTo>
                  <a:lnTo>
                    <a:pt x="19710" y="508649"/>
                  </a:lnTo>
                  <a:cubicBezTo>
                    <a:pt x="8825" y="508649"/>
                    <a:pt x="0" y="499825"/>
                    <a:pt x="0" y="488939"/>
                  </a:cubicBezTo>
                  <a:lnTo>
                    <a:pt x="0" y="19710"/>
                  </a:lnTo>
                  <a:cubicBezTo>
                    <a:pt x="0" y="8825"/>
                    <a:pt x="8825" y="0"/>
                    <a:pt x="19710" y="0"/>
                  </a:cubicBezTo>
                  <a:close/>
                </a:path>
              </a:pathLst>
            </a:custGeom>
            <a:solidFill>
              <a:srgbClr val="AF308B"/>
            </a:solidFill>
            <a:ln w="3810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5275924" cy="54674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940228" y="747828"/>
            <a:ext cx="16407543" cy="17492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4252"/>
              </a:lnSpc>
            </a:pPr>
            <a:r>
              <a:rPr lang="en-US" sz="10180">
                <a:solidFill>
                  <a:srgbClr val="F5F5F5"/>
                </a:solidFill>
                <a:latin typeface="Genty Sans"/>
                <a:ea typeface="Genty Sans"/>
                <a:cs typeface="Genty Sans"/>
                <a:sym typeface="Genty Sans"/>
              </a:rPr>
              <a:t>Practice</a:t>
            </a:r>
          </a:p>
        </p:txBody>
      </p:sp>
      <p:grpSp>
        <p:nvGrpSpPr>
          <p:cNvPr name="Group 6" id="6"/>
          <p:cNvGrpSpPr/>
          <p:nvPr/>
        </p:nvGrpSpPr>
        <p:grpSpPr>
          <a:xfrm rot="0">
            <a:off x="940228" y="3328929"/>
            <a:ext cx="7953651" cy="6197020"/>
            <a:chOff x="0" y="0"/>
            <a:chExt cx="2575792" cy="2006906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2575792" cy="2006906"/>
            </a:xfrm>
            <a:custGeom>
              <a:avLst/>
              <a:gdLst/>
              <a:ahLst/>
              <a:cxnLst/>
              <a:rect r="r" b="b" t="t" l="l"/>
              <a:pathLst>
                <a:path h="2006906" w="2575792">
                  <a:moveTo>
                    <a:pt x="49642" y="0"/>
                  </a:moveTo>
                  <a:lnTo>
                    <a:pt x="2526149" y="0"/>
                  </a:lnTo>
                  <a:cubicBezTo>
                    <a:pt x="2553566" y="0"/>
                    <a:pt x="2575792" y="22226"/>
                    <a:pt x="2575792" y="49642"/>
                  </a:cubicBezTo>
                  <a:lnTo>
                    <a:pt x="2575792" y="1957264"/>
                  </a:lnTo>
                  <a:cubicBezTo>
                    <a:pt x="2575792" y="1970430"/>
                    <a:pt x="2570562" y="1983057"/>
                    <a:pt x="2561252" y="1992367"/>
                  </a:cubicBezTo>
                  <a:cubicBezTo>
                    <a:pt x="2551942" y="2001676"/>
                    <a:pt x="2539315" y="2006906"/>
                    <a:pt x="2526149" y="2006906"/>
                  </a:cubicBezTo>
                  <a:lnTo>
                    <a:pt x="49642" y="2006906"/>
                  </a:lnTo>
                  <a:cubicBezTo>
                    <a:pt x="36476" y="2006906"/>
                    <a:pt x="23850" y="2001676"/>
                    <a:pt x="14540" y="1992367"/>
                  </a:cubicBezTo>
                  <a:cubicBezTo>
                    <a:pt x="5230" y="1983057"/>
                    <a:pt x="0" y="1970430"/>
                    <a:pt x="0" y="1957264"/>
                  </a:cubicBezTo>
                  <a:lnTo>
                    <a:pt x="0" y="49642"/>
                  </a:lnTo>
                  <a:cubicBezTo>
                    <a:pt x="0" y="36476"/>
                    <a:pt x="5230" y="23850"/>
                    <a:pt x="14540" y="14540"/>
                  </a:cubicBezTo>
                  <a:cubicBezTo>
                    <a:pt x="23850" y="5230"/>
                    <a:pt x="36476" y="0"/>
                    <a:pt x="49642" y="0"/>
                  </a:cubicBezTo>
                  <a:close/>
                </a:path>
              </a:pathLst>
            </a:custGeom>
            <a:solidFill>
              <a:srgbClr val="F5F5F5"/>
            </a:solidFill>
            <a:ln w="3810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8" id="8"/>
            <p:cNvSpPr txBox="true"/>
            <p:nvPr/>
          </p:nvSpPr>
          <p:spPr>
            <a:xfrm>
              <a:off x="0" y="-66675"/>
              <a:ext cx="2575792" cy="2073581"/>
            </a:xfrm>
            <a:prstGeom prst="rect">
              <a:avLst/>
            </a:prstGeom>
          </p:spPr>
          <p:txBody>
            <a:bodyPr anchor="ctr" rtlCol="false" tIns="38523" lIns="38523" bIns="38523" rIns="38523"/>
            <a:lstStyle/>
            <a:p>
              <a:pPr algn="l">
                <a:lnSpc>
                  <a:spcPts val="4619"/>
                </a:lnSpc>
              </a:pPr>
            </a:p>
          </p:txBody>
        </p:sp>
      </p:grpSp>
      <p:grpSp>
        <p:nvGrpSpPr>
          <p:cNvPr name="Group 9" id="9"/>
          <p:cNvGrpSpPr/>
          <p:nvPr/>
        </p:nvGrpSpPr>
        <p:grpSpPr>
          <a:xfrm rot="0">
            <a:off x="9305649" y="3328929"/>
            <a:ext cx="7953651" cy="6197020"/>
            <a:chOff x="0" y="0"/>
            <a:chExt cx="2575792" cy="2006906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2575792" cy="2006906"/>
            </a:xfrm>
            <a:custGeom>
              <a:avLst/>
              <a:gdLst/>
              <a:ahLst/>
              <a:cxnLst/>
              <a:rect r="r" b="b" t="t" l="l"/>
              <a:pathLst>
                <a:path h="2006906" w="2575792">
                  <a:moveTo>
                    <a:pt x="49642" y="0"/>
                  </a:moveTo>
                  <a:lnTo>
                    <a:pt x="2526149" y="0"/>
                  </a:lnTo>
                  <a:cubicBezTo>
                    <a:pt x="2553566" y="0"/>
                    <a:pt x="2575792" y="22226"/>
                    <a:pt x="2575792" y="49642"/>
                  </a:cubicBezTo>
                  <a:lnTo>
                    <a:pt x="2575792" y="1957264"/>
                  </a:lnTo>
                  <a:cubicBezTo>
                    <a:pt x="2575792" y="1970430"/>
                    <a:pt x="2570562" y="1983057"/>
                    <a:pt x="2561252" y="1992367"/>
                  </a:cubicBezTo>
                  <a:cubicBezTo>
                    <a:pt x="2551942" y="2001676"/>
                    <a:pt x="2539315" y="2006906"/>
                    <a:pt x="2526149" y="2006906"/>
                  </a:cubicBezTo>
                  <a:lnTo>
                    <a:pt x="49642" y="2006906"/>
                  </a:lnTo>
                  <a:cubicBezTo>
                    <a:pt x="36476" y="2006906"/>
                    <a:pt x="23850" y="2001676"/>
                    <a:pt x="14540" y="1992367"/>
                  </a:cubicBezTo>
                  <a:cubicBezTo>
                    <a:pt x="5230" y="1983057"/>
                    <a:pt x="0" y="1970430"/>
                    <a:pt x="0" y="1957264"/>
                  </a:cubicBezTo>
                  <a:lnTo>
                    <a:pt x="0" y="49642"/>
                  </a:lnTo>
                  <a:cubicBezTo>
                    <a:pt x="0" y="36476"/>
                    <a:pt x="5230" y="23850"/>
                    <a:pt x="14540" y="14540"/>
                  </a:cubicBezTo>
                  <a:cubicBezTo>
                    <a:pt x="23850" y="5230"/>
                    <a:pt x="36476" y="0"/>
                    <a:pt x="49642" y="0"/>
                  </a:cubicBezTo>
                  <a:close/>
                </a:path>
              </a:pathLst>
            </a:custGeom>
            <a:solidFill>
              <a:srgbClr val="F5F5F5"/>
            </a:solidFill>
            <a:ln w="3810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11" id="11"/>
            <p:cNvSpPr txBox="true"/>
            <p:nvPr/>
          </p:nvSpPr>
          <p:spPr>
            <a:xfrm>
              <a:off x="0" y="-66675"/>
              <a:ext cx="2575792" cy="2073581"/>
            </a:xfrm>
            <a:prstGeom prst="rect">
              <a:avLst/>
            </a:prstGeom>
          </p:spPr>
          <p:txBody>
            <a:bodyPr anchor="ctr" rtlCol="false" tIns="38523" lIns="38523" bIns="38523" rIns="38523"/>
            <a:lstStyle/>
            <a:p>
              <a:pPr algn="l">
                <a:lnSpc>
                  <a:spcPts val="4619"/>
                </a:lnSpc>
              </a:pPr>
            </a:p>
          </p:txBody>
        </p:sp>
      </p:grpSp>
      <p:sp>
        <p:nvSpPr>
          <p:cNvPr name="TextBox 12" id="12"/>
          <p:cNvSpPr txBox="true"/>
          <p:nvPr/>
        </p:nvSpPr>
        <p:spPr>
          <a:xfrm rot="0">
            <a:off x="1447040" y="3612892"/>
            <a:ext cx="6940027" cy="14987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153"/>
              </a:lnSpc>
            </a:pPr>
            <a:r>
              <a:rPr lang="en-US" sz="33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1. Given the sequence: </a:t>
            </a:r>
          </a:p>
          <a:p>
            <a:pPr algn="l">
              <a:lnSpc>
                <a:spcPts val="6153"/>
              </a:lnSpc>
            </a:pPr>
            <a:r>
              <a:rPr lang="en-US" sz="33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           </a:t>
            </a:r>
            <a:r>
              <a:rPr lang="en-US" sz="33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10, 8, 6, 4, 2, ...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1447040" y="5512578"/>
            <a:ext cx="6940027" cy="30608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153"/>
              </a:lnSpc>
            </a:pPr>
            <a:r>
              <a:rPr lang="en-US" sz="33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a. Find the 7      term.</a:t>
            </a:r>
          </a:p>
          <a:p>
            <a:pPr algn="l">
              <a:lnSpc>
                <a:spcPts val="6153"/>
              </a:lnSpc>
            </a:pPr>
            <a:r>
              <a:rPr lang="en-US" sz="33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b. Find the 40      term.</a:t>
            </a:r>
          </a:p>
          <a:p>
            <a:pPr algn="l">
              <a:lnSpc>
                <a:spcPts val="6153"/>
              </a:lnSpc>
            </a:pPr>
            <a:r>
              <a:rPr lang="en-US" sz="33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c. Find the sum of the first 40 terms.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3977433" y="5439211"/>
            <a:ext cx="446807" cy="59270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5067"/>
              </a:lnSpc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th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4261654" y="6255989"/>
            <a:ext cx="446807" cy="59270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5067"/>
              </a:lnSpc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th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9812461" y="3612892"/>
            <a:ext cx="6940027" cy="14987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153"/>
              </a:lnSpc>
            </a:pPr>
            <a:r>
              <a:rPr lang="en-US" sz="33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2. Given the sequence: </a:t>
            </a:r>
          </a:p>
          <a:p>
            <a:pPr algn="l">
              <a:lnSpc>
                <a:spcPts val="6153"/>
              </a:lnSpc>
            </a:pPr>
            <a:r>
              <a:rPr lang="en-US" sz="33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           4, 12, 36, 108, 324, ...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9812461" y="5512578"/>
            <a:ext cx="6940027" cy="30608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153"/>
              </a:lnSpc>
            </a:pPr>
            <a:r>
              <a:rPr lang="en-US" sz="33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a. Find the 7      term.</a:t>
            </a:r>
          </a:p>
          <a:p>
            <a:pPr algn="l">
              <a:lnSpc>
                <a:spcPts val="6153"/>
              </a:lnSpc>
            </a:pPr>
            <a:r>
              <a:rPr lang="en-US" sz="33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b. Find the 15      term.</a:t>
            </a:r>
          </a:p>
          <a:p>
            <a:pPr algn="l">
              <a:lnSpc>
                <a:spcPts val="6153"/>
              </a:lnSpc>
            </a:pPr>
            <a:r>
              <a:rPr lang="en-US" sz="33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c. Find the sum of the first 15                    terms.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12342854" y="5439211"/>
            <a:ext cx="446807" cy="59270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5067"/>
              </a:lnSpc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th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12499377" y="6255989"/>
            <a:ext cx="446807" cy="59270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5067"/>
              </a:lnSpc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th</a:t>
            </a:r>
          </a:p>
        </p:txBody>
      </p:sp>
    </p:spTree>
  </p:cSld>
  <p:clrMapOvr>
    <a:masterClrMapping/>
  </p:clrMapOvr>
</p:sld>
</file>

<file path=ppt/slides/slide14.xml><?xml version="1.0" encoding="utf-8"?>
<p:sld xmlns:p="http://schemas.openxmlformats.org/presentationml/2006/main" xmlns:a="http://schemas.openxmlformats.org/drawingml/2006/main">
  <p:cSld>
    <p:bg>
      <p:bgPr>
        <a:solidFill>
          <a:srgbClr val="F1D5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872013" y="756837"/>
            <a:ext cx="20032026" cy="1931278"/>
            <a:chOff x="0" y="0"/>
            <a:chExt cx="5275924" cy="508649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5275924" cy="508649"/>
            </a:xfrm>
            <a:custGeom>
              <a:avLst/>
              <a:gdLst/>
              <a:ahLst/>
              <a:cxnLst/>
              <a:rect r="r" b="b" t="t" l="l"/>
              <a:pathLst>
                <a:path h="508649" w="5275924">
                  <a:moveTo>
                    <a:pt x="19710" y="0"/>
                  </a:moveTo>
                  <a:lnTo>
                    <a:pt x="5256214" y="0"/>
                  </a:lnTo>
                  <a:cubicBezTo>
                    <a:pt x="5267100" y="0"/>
                    <a:pt x="5275924" y="8825"/>
                    <a:pt x="5275924" y="19710"/>
                  </a:cubicBezTo>
                  <a:lnTo>
                    <a:pt x="5275924" y="488939"/>
                  </a:lnTo>
                  <a:cubicBezTo>
                    <a:pt x="5275924" y="494166"/>
                    <a:pt x="5273848" y="499180"/>
                    <a:pt x="5270152" y="502876"/>
                  </a:cubicBezTo>
                  <a:cubicBezTo>
                    <a:pt x="5266455" y="506573"/>
                    <a:pt x="5261442" y="508649"/>
                    <a:pt x="5256214" y="508649"/>
                  </a:cubicBezTo>
                  <a:lnTo>
                    <a:pt x="19710" y="508649"/>
                  </a:lnTo>
                  <a:cubicBezTo>
                    <a:pt x="8825" y="508649"/>
                    <a:pt x="0" y="499825"/>
                    <a:pt x="0" y="488939"/>
                  </a:cubicBezTo>
                  <a:lnTo>
                    <a:pt x="0" y="19710"/>
                  </a:lnTo>
                  <a:cubicBezTo>
                    <a:pt x="0" y="8825"/>
                    <a:pt x="8825" y="0"/>
                    <a:pt x="19710" y="0"/>
                  </a:cubicBezTo>
                  <a:close/>
                </a:path>
              </a:pathLst>
            </a:custGeom>
            <a:solidFill>
              <a:srgbClr val="AF308B"/>
            </a:solidFill>
            <a:ln w="3810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5275924" cy="54674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940228" y="747828"/>
            <a:ext cx="16407543" cy="17492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4252"/>
              </a:lnSpc>
            </a:pPr>
            <a:r>
              <a:rPr lang="en-US" sz="10180">
                <a:solidFill>
                  <a:srgbClr val="F5F5F5"/>
                </a:solidFill>
                <a:latin typeface="Genty Sans"/>
                <a:ea typeface="Genty Sans"/>
                <a:cs typeface="Genty Sans"/>
                <a:sym typeface="Genty Sans"/>
              </a:rPr>
              <a:t>Practice</a:t>
            </a:r>
          </a:p>
        </p:txBody>
      </p:sp>
      <p:grpSp>
        <p:nvGrpSpPr>
          <p:cNvPr name="Group 6" id="6"/>
          <p:cNvGrpSpPr/>
          <p:nvPr/>
        </p:nvGrpSpPr>
        <p:grpSpPr>
          <a:xfrm rot="0">
            <a:off x="940228" y="3328929"/>
            <a:ext cx="7953651" cy="6197020"/>
            <a:chOff x="0" y="0"/>
            <a:chExt cx="2575792" cy="2006906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2575792" cy="2006906"/>
            </a:xfrm>
            <a:custGeom>
              <a:avLst/>
              <a:gdLst/>
              <a:ahLst/>
              <a:cxnLst/>
              <a:rect r="r" b="b" t="t" l="l"/>
              <a:pathLst>
                <a:path h="2006906" w="2575792">
                  <a:moveTo>
                    <a:pt x="49642" y="0"/>
                  </a:moveTo>
                  <a:lnTo>
                    <a:pt x="2526149" y="0"/>
                  </a:lnTo>
                  <a:cubicBezTo>
                    <a:pt x="2553566" y="0"/>
                    <a:pt x="2575792" y="22226"/>
                    <a:pt x="2575792" y="49642"/>
                  </a:cubicBezTo>
                  <a:lnTo>
                    <a:pt x="2575792" y="1957264"/>
                  </a:lnTo>
                  <a:cubicBezTo>
                    <a:pt x="2575792" y="1970430"/>
                    <a:pt x="2570562" y="1983057"/>
                    <a:pt x="2561252" y="1992367"/>
                  </a:cubicBezTo>
                  <a:cubicBezTo>
                    <a:pt x="2551942" y="2001676"/>
                    <a:pt x="2539315" y="2006906"/>
                    <a:pt x="2526149" y="2006906"/>
                  </a:cubicBezTo>
                  <a:lnTo>
                    <a:pt x="49642" y="2006906"/>
                  </a:lnTo>
                  <a:cubicBezTo>
                    <a:pt x="36476" y="2006906"/>
                    <a:pt x="23850" y="2001676"/>
                    <a:pt x="14540" y="1992367"/>
                  </a:cubicBezTo>
                  <a:cubicBezTo>
                    <a:pt x="5230" y="1983057"/>
                    <a:pt x="0" y="1970430"/>
                    <a:pt x="0" y="1957264"/>
                  </a:cubicBezTo>
                  <a:lnTo>
                    <a:pt x="0" y="49642"/>
                  </a:lnTo>
                  <a:cubicBezTo>
                    <a:pt x="0" y="36476"/>
                    <a:pt x="5230" y="23850"/>
                    <a:pt x="14540" y="14540"/>
                  </a:cubicBezTo>
                  <a:cubicBezTo>
                    <a:pt x="23850" y="5230"/>
                    <a:pt x="36476" y="0"/>
                    <a:pt x="49642" y="0"/>
                  </a:cubicBezTo>
                  <a:close/>
                </a:path>
              </a:pathLst>
            </a:custGeom>
            <a:solidFill>
              <a:srgbClr val="F5F5F5"/>
            </a:solidFill>
            <a:ln w="3810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8" id="8"/>
            <p:cNvSpPr txBox="true"/>
            <p:nvPr/>
          </p:nvSpPr>
          <p:spPr>
            <a:xfrm>
              <a:off x="0" y="-66675"/>
              <a:ext cx="2575792" cy="2073581"/>
            </a:xfrm>
            <a:prstGeom prst="rect">
              <a:avLst/>
            </a:prstGeom>
          </p:spPr>
          <p:txBody>
            <a:bodyPr anchor="ctr" rtlCol="false" tIns="38523" lIns="38523" bIns="38523" rIns="38523"/>
            <a:lstStyle/>
            <a:p>
              <a:pPr algn="l">
                <a:lnSpc>
                  <a:spcPts val="4619"/>
                </a:lnSpc>
              </a:pPr>
            </a:p>
          </p:txBody>
        </p:sp>
      </p:grpSp>
      <p:grpSp>
        <p:nvGrpSpPr>
          <p:cNvPr name="Group 9" id="9"/>
          <p:cNvGrpSpPr/>
          <p:nvPr/>
        </p:nvGrpSpPr>
        <p:grpSpPr>
          <a:xfrm rot="0">
            <a:off x="9305649" y="3328929"/>
            <a:ext cx="7953651" cy="6197020"/>
            <a:chOff x="0" y="0"/>
            <a:chExt cx="2575792" cy="2006906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2575792" cy="2006906"/>
            </a:xfrm>
            <a:custGeom>
              <a:avLst/>
              <a:gdLst/>
              <a:ahLst/>
              <a:cxnLst/>
              <a:rect r="r" b="b" t="t" l="l"/>
              <a:pathLst>
                <a:path h="2006906" w="2575792">
                  <a:moveTo>
                    <a:pt x="49642" y="0"/>
                  </a:moveTo>
                  <a:lnTo>
                    <a:pt x="2526149" y="0"/>
                  </a:lnTo>
                  <a:cubicBezTo>
                    <a:pt x="2553566" y="0"/>
                    <a:pt x="2575792" y="22226"/>
                    <a:pt x="2575792" y="49642"/>
                  </a:cubicBezTo>
                  <a:lnTo>
                    <a:pt x="2575792" y="1957264"/>
                  </a:lnTo>
                  <a:cubicBezTo>
                    <a:pt x="2575792" y="1970430"/>
                    <a:pt x="2570562" y="1983057"/>
                    <a:pt x="2561252" y="1992367"/>
                  </a:cubicBezTo>
                  <a:cubicBezTo>
                    <a:pt x="2551942" y="2001676"/>
                    <a:pt x="2539315" y="2006906"/>
                    <a:pt x="2526149" y="2006906"/>
                  </a:cubicBezTo>
                  <a:lnTo>
                    <a:pt x="49642" y="2006906"/>
                  </a:lnTo>
                  <a:cubicBezTo>
                    <a:pt x="36476" y="2006906"/>
                    <a:pt x="23850" y="2001676"/>
                    <a:pt x="14540" y="1992367"/>
                  </a:cubicBezTo>
                  <a:cubicBezTo>
                    <a:pt x="5230" y="1983057"/>
                    <a:pt x="0" y="1970430"/>
                    <a:pt x="0" y="1957264"/>
                  </a:cubicBezTo>
                  <a:lnTo>
                    <a:pt x="0" y="49642"/>
                  </a:lnTo>
                  <a:cubicBezTo>
                    <a:pt x="0" y="36476"/>
                    <a:pt x="5230" y="23850"/>
                    <a:pt x="14540" y="14540"/>
                  </a:cubicBezTo>
                  <a:cubicBezTo>
                    <a:pt x="23850" y="5230"/>
                    <a:pt x="36476" y="0"/>
                    <a:pt x="49642" y="0"/>
                  </a:cubicBezTo>
                  <a:close/>
                </a:path>
              </a:pathLst>
            </a:custGeom>
            <a:solidFill>
              <a:srgbClr val="F5F5F5"/>
            </a:solidFill>
            <a:ln w="3810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11" id="11"/>
            <p:cNvSpPr txBox="true"/>
            <p:nvPr/>
          </p:nvSpPr>
          <p:spPr>
            <a:xfrm>
              <a:off x="0" y="-66675"/>
              <a:ext cx="2575792" cy="2073581"/>
            </a:xfrm>
            <a:prstGeom prst="rect">
              <a:avLst/>
            </a:prstGeom>
          </p:spPr>
          <p:txBody>
            <a:bodyPr anchor="ctr" rtlCol="false" tIns="38523" lIns="38523" bIns="38523" rIns="38523"/>
            <a:lstStyle/>
            <a:p>
              <a:pPr algn="l">
                <a:lnSpc>
                  <a:spcPts val="4619"/>
                </a:lnSpc>
              </a:pPr>
            </a:p>
          </p:txBody>
        </p:sp>
      </p:grpSp>
      <p:sp>
        <p:nvSpPr>
          <p:cNvPr name="TextBox 12" id="12"/>
          <p:cNvSpPr txBox="true"/>
          <p:nvPr/>
        </p:nvSpPr>
        <p:spPr>
          <a:xfrm rot="0">
            <a:off x="1447040" y="3612892"/>
            <a:ext cx="6940027" cy="14987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153"/>
              </a:lnSpc>
            </a:pPr>
            <a:r>
              <a:rPr lang="en-US" sz="33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1. Given the sequence: </a:t>
            </a:r>
          </a:p>
          <a:p>
            <a:pPr algn="l">
              <a:lnSpc>
                <a:spcPts val="6153"/>
              </a:lnSpc>
            </a:pPr>
            <a:r>
              <a:rPr lang="en-US" sz="33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           </a:t>
            </a:r>
            <a:r>
              <a:rPr lang="en-US" sz="33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10, 8, 6, 4, 2, ...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1447040" y="5903103"/>
            <a:ext cx="6940027" cy="227977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153"/>
              </a:lnSpc>
            </a:pPr>
            <a:r>
              <a:rPr lang="en-US" sz="33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a. -2</a:t>
            </a:r>
          </a:p>
          <a:p>
            <a:pPr algn="l">
              <a:lnSpc>
                <a:spcPts val="6153"/>
              </a:lnSpc>
            </a:pPr>
            <a:r>
              <a:rPr lang="en-US" sz="33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b. -68</a:t>
            </a:r>
          </a:p>
          <a:p>
            <a:pPr algn="l">
              <a:lnSpc>
                <a:spcPts val="6153"/>
              </a:lnSpc>
            </a:pPr>
            <a:r>
              <a:rPr lang="en-US" sz="33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c. -1160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9812461" y="3612892"/>
            <a:ext cx="6940027" cy="14987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153"/>
              </a:lnSpc>
            </a:pPr>
            <a:r>
              <a:rPr lang="en-US" sz="33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2. Given the sequence: </a:t>
            </a:r>
          </a:p>
          <a:p>
            <a:pPr algn="l">
              <a:lnSpc>
                <a:spcPts val="6153"/>
              </a:lnSpc>
            </a:pPr>
            <a:r>
              <a:rPr lang="en-US" sz="33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           4, 12, 36, 108, 324, ...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9812461" y="5903103"/>
            <a:ext cx="6940027" cy="227977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153"/>
              </a:lnSpc>
            </a:pPr>
            <a:r>
              <a:rPr lang="en-US" sz="33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a. 2916</a:t>
            </a:r>
          </a:p>
          <a:p>
            <a:pPr algn="l">
              <a:lnSpc>
                <a:spcPts val="6153"/>
              </a:lnSpc>
            </a:pPr>
            <a:r>
              <a:rPr lang="en-US" sz="33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b. 19,131,876</a:t>
            </a:r>
          </a:p>
          <a:p>
            <a:pPr algn="l">
              <a:lnSpc>
                <a:spcPts val="6153"/>
              </a:lnSpc>
            </a:pPr>
            <a:r>
              <a:rPr lang="en-US" sz="33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c. 28,697,812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A6CC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872013" y="756837"/>
            <a:ext cx="20032026" cy="2712755"/>
            <a:chOff x="0" y="0"/>
            <a:chExt cx="5275924" cy="71447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5275924" cy="714470"/>
            </a:xfrm>
            <a:custGeom>
              <a:avLst/>
              <a:gdLst/>
              <a:ahLst/>
              <a:cxnLst/>
              <a:rect r="r" b="b" t="t" l="l"/>
              <a:pathLst>
                <a:path h="714470" w="5275924">
                  <a:moveTo>
                    <a:pt x="19710" y="0"/>
                  </a:moveTo>
                  <a:lnTo>
                    <a:pt x="5256214" y="0"/>
                  </a:lnTo>
                  <a:cubicBezTo>
                    <a:pt x="5267100" y="0"/>
                    <a:pt x="5275924" y="8825"/>
                    <a:pt x="5275924" y="19710"/>
                  </a:cubicBezTo>
                  <a:lnTo>
                    <a:pt x="5275924" y="694760"/>
                  </a:lnTo>
                  <a:cubicBezTo>
                    <a:pt x="5275924" y="705646"/>
                    <a:pt x="5267100" y="714470"/>
                    <a:pt x="5256214" y="714470"/>
                  </a:cubicBezTo>
                  <a:lnTo>
                    <a:pt x="19710" y="714470"/>
                  </a:lnTo>
                  <a:cubicBezTo>
                    <a:pt x="14483" y="714470"/>
                    <a:pt x="9469" y="712394"/>
                    <a:pt x="5773" y="708697"/>
                  </a:cubicBezTo>
                  <a:cubicBezTo>
                    <a:pt x="2077" y="705001"/>
                    <a:pt x="0" y="699988"/>
                    <a:pt x="0" y="694760"/>
                  </a:cubicBezTo>
                  <a:lnTo>
                    <a:pt x="0" y="19710"/>
                  </a:lnTo>
                  <a:cubicBezTo>
                    <a:pt x="0" y="8825"/>
                    <a:pt x="8825" y="0"/>
                    <a:pt x="19710" y="0"/>
                  </a:cubicBezTo>
                  <a:close/>
                </a:path>
              </a:pathLst>
            </a:custGeom>
            <a:solidFill>
              <a:srgbClr val="1071CB"/>
            </a:solidFill>
            <a:ln w="3810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5275924" cy="75257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940228" y="1138567"/>
            <a:ext cx="16407543" cy="17492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4252"/>
              </a:lnSpc>
            </a:pPr>
            <a:r>
              <a:rPr lang="en-US" sz="10180">
                <a:solidFill>
                  <a:srgbClr val="F5F5F5"/>
                </a:solidFill>
                <a:latin typeface="Genty Sans"/>
                <a:ea typeface="Genty Sans"/>
                <a:cs typeface="Genty Sans"/>
                <a:sym typeface="Genty Sans"/>
              </a:rPr>
              <a:t>Learning Goal</a:t>
            </a:r>
          </a:p>
        </p:txBody>
      </p:sp>
      <p:grpSp>
        <p:nvGrpSpPr>
          <p:cNvPr name="Group 6" id="6"/>
          <p:cNvGrpSpPr/>
          <p:nvPr/>
        </p:nvGrpSpPr>
        <p:grpSpPr>
          <a:xfrm rot="0">
            <a:off x="2987614" y="4225483"/>
            <a:ext cx="3753272" cy="4126879"/>
            <a:chOff x="0" y="0"/>
            <a:chExt cx="1215498" cy="1336491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215498" cy="1336491"/>
            </a:xfrm>
            <a:custGeom>
              <a:avLst/>
              <a:gdLst/>
              <a:ahLst/>
              <a:cxnLst/>
              <a:rect r="r" b="b" t="t" l="l"/>
              <a:pathLst>
                <a:path h="1336491" w="1215498">
                  <a:moveTo>
                    <a:pt x="105198" y="0"/>
                  </a:moveTo>
                  <a:lnTo>
                    <a:pt x="1110300" y="0"/>
                  </a:lnTo>
                  <a:cubicBezTo>
                    <a:pt x="1168399" y="0"/>
                    <a:pt x="1215498" y="47099"/>
                    <a:pt x="1215498" y="105198"/>
                  </a:cubicBezTo>
                  <a:lnTo>
                    <a:pt x="1215498" y="1231292"/>
                  </a:lnTo>
                  <a:cubicBezTo>
                    <a:pt x="1215498" y="1259193"/>
                    <a:pt x="1204415" y="1285950"/>
                    <a:pt x="1184686" y="1305679"/>
                  </a:cubicBezTo>
                  <a:cubicBezTo>
                    <a:pt x="1164957" y="1325407"/>
                    <a:pt x="1138200" y="1336491"/>
                    <a:pt x="1110300" y="1336491"/>
                  </a:cubicBezTo>
                  <a:lnTo>
                    <a:pt x="105198" y="1336491"/>
                  </a:lnTo>
                  <a:cubicBezTo>
                    <a:pt x="77298" y="1336491"/>
                    <a:pt x="50540" y="1325407"/>
                    <a:pt x="30812" y="1305679"/>
                  </a:cubicBezTo>
                  <a:cubicBezTo>
                    <a:pt x="11083" y="1285950"/>
                    <a:pt x="0" y="1259193"/>
                    <a:pt x="0" y="1231292"/>
                  </a:cubicBezTo>
                  <a:lnTo>
                    <a:pt x="0" y="105198"/>
                  </a:lnTo>
                  <a:cubicBezTo>
                    <a:pt x="0" y="77298"/>
                    <a:pt x="11083" y="50540"/>
                    <a:pt x="30812" y="30812"/>
                  </a:cubicBezTo>
                  <a:cubicBezTo>
                    <a:pt x="50540" y="11083"/>
                    <a:pt x="77298" y="0"/>
                    <a:pt x="105198" y="0"/>
                  </a:cubicBezTo>
                  <a:close/>
                </a:path>
              </a:pathLst>
            </a:custGeom>
            <a:solidFill>
              <a:srgbClr val="F5F5F5"/>
            </a:solidFill>
            <a:ln w="3810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8" id="8"/>
            <p:cNvSpPr txBox="true"/>
            <p:nvPr/>
          </p:nvSpPr>
          <p:spPr>
            <a:xfrm>
              <a:off x="0" y="-66675"/>
              <a:ext cx="1215498" cy="1403166"/>
            </a:xfrm>
            <a:prstGeom prst="rect">
              <a:avLst/>
            </a:prstGeom>
          </p:spPr>
          <p:txBody>
            <a:bodyPr anchor="ctr" rtlCol="false" tIns="38523" lIns="38523" bIns="38523" rIns="38523"/>
            <a:lstStyle/>
            <a:p>
              <a:pPr algn="l">
                <a:lnSpc>
                  <a:spcPts val="4619"/>
                </a:lnSpc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0">
            <a:off x="3693456" y="4604327"/>
            <a:ext cx="2341588" cy="3369191"/>
          </a:xfrm>
          <a:custGeom>
            <a:avLst/>
            <a:gdLst/>
            <a:ahLst/>
            <a:cxnLst/>
            <a:rect r="r" b="b" t="t" l="l"/>
            <a:pathLst>
              <a:path h="3369191" w="2341588">
                <a:moveTo>
                  <a:pt x="0" y="0"/>
                </a:moveTo>
                <a:lnTo>
                  <a:pt x="2341588" y="0"/>
                </a:lnTo>
                <a:lnTo>
                  <a:pt x="2341588" y="3369191"/>
                </a:lnTo>
                <a:lnTo>
                  <a:pt x="0" y="336919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0" id="10"/>
          <p:cNvGrpSpPr/>
          <p:nvPr/>
        </p:nvGrpSpPr>
        <p:grpSpPr>
          <a:xfrm rot="0">
            <a:off x="7113916" y="4225483"/>
            <a:ext cx="8186470" cy="4126879"/>
            <a:chOff x="0" y="0"/>
            <a:chExt cx="2651190" cy="1336491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2651190" cy="1336491"/>
            </a:xfrm>
            <a:custGeom>
              <a:avLst/>
              <a:gdLst/>
              <a:ahLst/>
              <a:cxnLst/>
              <a:rect r="r" b="b" t="t" l="l"/>
              <a:pathLst>
                <a:path h="1336491" w="2651190">
                  <a:moveTo>
                    <a:pt x="48231" y="0"/>
                  </a:moveTo>
                  <a:lnTo>
                    <a:pt x="2602960" y="0"/>
                  </a:lnTo>
                  <a:cubicBezTo>
                    <a:pt x="2615751" y="0"/>
                    <a:pt x="2628019" y="5081"/>
                    <a:pt x="2637064" y="14126"/>
                  </a:cubicBezTo>
                  <a:cubicBezTo>
                    <a:pt x="2646109" y="23171"/>
                    <a:pt x="2651190" y="35439"/>
                    <a:pt x="2651190" y="48231"/>
                  </a:cubicBezTo>
                  <a:lnTo>
                    <a:pt x="2651190" y="1288260"/>
                  </a:lnTo>
                  <a:cubicBezTo>
                    <a:pt x="2651190" y="1301052"/>
                    <a:pt x="2646109" y="1313319"/>
                    <a:pt x="2637064" y="1322364"/>
                  </a:cubicBezTo>
                  <a:cubicBezTo>
                    <a:pt x="2628019" y="1331409"/>
                    <a:pt x="2615751" y="1336491"/>
                    <a:pt x="2602960" y="1336491"/>
                  </a:cubicBezTo>
                  <a:lnTo>
                    <a:pt x="48231" y="1336491"/>
                  </a:lnTo>
                  <a:cubicBezTo>
                    <a:pt x="35439" y="1336491"/>
                    <a:pt x="23171" y="1331409"/>
                    <a:pt x="14126" y="1322364"/>
                  </a:cubicBezTo>
                  <a:cubicBezTo>
                    <a:pt x="5081" y="1313319"/>
                    <a:pt x="0" y="1301052"/>
                    <a:pt x="0" y="1288260"/>
                  </a:cubicBezTo>
                  <a:lnTo>
                    <a:pt x="0" y="48231"/>
                  </a:lnTo>
                  <a:cubicBezTo>
                    <a:pt x="0" y="35439"/>
                    <a:pt x="5081" y="23171"/>
                    <a:pt x="14126" y="14126"/>
                  </a:cubicBezTo>
                  <a:cubicBezTo>
                    <a:pt x="23171" y="5081"/>
                    <a:pt x="35439" y="0"/>
                    <a:pt x="48231" y="0"/>
                  </a:cubicBezTo>
                  <a:close/>
                </a:path>
              </a:pathLst>
            </a:custGeom>
            <a:solidFill>
              <a:srgbClr val="F5F5F5"/>
            </a:solidFill>
            <a:ln w="3810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12" id="12"/>
            <p:cNvSpPr txBox="true"/>
            <p:nvPr/>
          </p:nvSpPr>
          <p:spPr>
            <a:xfrm>
              <a:off x="0" y="-66675"/>
              <a:ext cx="2651190" cy="1403166"/>
            </a:xfrm>
            <a:prstGeom prst="rect">
              <a:avLst/>
            </a:prstGeom>
          </p:spPr>
          <p:txBody>
            <a:bodyPr anchor="ctr" rtlCol="false" tIns="38523" lIns="38523" bIns="38523" rIns="38523"/>
            <a:lstStyle/>
            <a:p>
              <a:pPr algn="l">
                <a:lnSpc>
                  <a:spcPts val="4619"/>
                </a:lnSpc>
              </a:pPr>
            </a:p>
          </p:txBody>
        </p:sp>
      </p:grpSp>
      <p:sp>
        <p:nvSpPr>
          <p:cNvPr name="TextBox 13" id="13"/>
          <p:cNvSpPr txBox="true"/>
          <p:nvPr/>
        </p:nvSpPr>
        <p:spPr>
          <a:xfrm rot="0">
            <a:off x="7646551" y="4771907"/>
            <a:ext cx="7121199" cy="2967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604519" indent="-302260" lvl="1">
              <a:lnSpc>
                <a:spcPts val="3919"/>
              </a:lnSpc>
              <a:buFont typeface="Arial"/>
              <a:buChar char="•"/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Students understand how to identify geometric and arithmetic sequences</a:t>
            </a:r>
          </a:p>
          <a:p>
            <a:pPr algn="l">
              <a:lnSpc>
                <a:spcPts val="3919"/>
              </a:lnSpc>
            </a:pPr>
          </a:p>
          <a:p>
            <a:pPr algn="l" marL="604519" indent="-302260" lvl="1">
              <a:lnSpc>
                <a:spcPts val="3919"/>
              </a:lnSpc>
              <a:buFont typeface="Arial"/>
              <a:buChar char="•"/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Students understand when and how to use explicit, recursive, and sum formulas 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DDB7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872013" y="756837"/>
            <a:ext cx="20032026" cy="2712755"/>
            <a:chOff x="0" y="0"/>
            <a:chExt cx="5275924" cy="71447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5275924" cy="714470"/>
            </a:xfrm>
            <a:custGeom>
              <a:avLst/>
              <a:gdLst/>
              <a:ahLst/>
              <a:cxnLst/>
              <a:rect r="r" b="b" t="t" l="l"/>
              <a:pathLst>
                <a:path h="714470" w="5275924">
                  <a:moveTo>
                    <a:pt x="19710" y="0"/>
                  </a:moveTo>
                  <a:lnTo>
                    <a:pt x="5256214" y="0"/>
                  </a:lnTo>
                  <a:cubicBezTo>
                    <a:pt x="5267100" y="0"/>
                    <a:pt x="5275924" y="8825"/>
                    <a:pt x="5275924" y="19710"/>
                  </a:cubicBezTo>
                  <a:lnTo>
                    <a:pt x="5275924" y="694760"/>
                  </a:lnTo>
                  <a:cubicBezTo>
                    <a:pt x="5275924" y="705646"/>
                    <a:pt x="5267100" y="714470"/>
                    <a:pt x="5256214" y="714470"/>
                  </a:cubicBezTo>
                  <a:lnTo>
                    <a:pt x="19710" y="714470"/>
                  </a:lnTo>
                  <a:cubicBezTo>
                    <a:pt x="14483" y="714470"/>
                    <a:pt x="9469" y="712394"/>
                    <a:pt x="5773" y="708697"/>
                  </a:cubicBezTo>
                  <a:cubicBezTo>
                    <a:pt x="2077" y="705001"/>
                    <a:pt x="0" y="699988"/>
                    <a:pt x="0" y="694760"/>
                  </a:cubicBezTo>
                  <a:lnTo>
                    <a:pt x="0" y="19710"/>
                  </a:lnTo>
                  <a:cubicBezTo>
                    <a:pt x="0" y="8825"/>
                    <a:pt x="8825" y="0"/>
                    <a:pt x="19710" y="0"/>
                  </a:cubicBezTo>
                  <a:close/>
                </a:path>
              </a:pathLst>
            </a:custGeom>
            <a:solidFill>
              <a:srgbClr val="7F59CB"/>
            </a:solidFill>
            <a:ln w="3810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0"/>
              <a:ext cx="5275924" cy="71447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5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365057" y="3979804"/>
            <a:ext cx="3069688" cy="2495542"/>
            <a:chOff x="0" y="0"/>
            <a:chExt cx="753874" cy="612871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753874" cy="612871"/>
            </a:xfrm>
            <a:custGeom>
              <a:avLst/>
              <a:gdLst/>
              <a:ahLst/>
              <a:cxnLst/>
              <a:rect r="r" b="b" t="t" l="l"/>
              <a:pathLst>
                <a:path h="612871" w="753874">
                  <a:moveTo>
                    <a:pt x="128625" y="0"/>
                  </a:moveTo>
                  <a:lnTo>
                    <a:pt x="625249" y="0"/>
                  </a:lnTo>
                  <a:cubicBezTo>
                    <a:pt x="696287" y="0"/>
                    <a:pt x="753874" y="57587"/>
                    <a:pt x="753874" y="128625"/>
                  </a:cubicBezTo>
                  <a:lnTo>
                    <a:pt x="753874" y="484247"/>
                  </a:lnTo>
                  <a:cubicBezTo>
                    <a:pt x="753874" y="555284"/>
                    <a:pt x="696287" y="612871"/>
                    <a:pt x="625249" y="612871"/>
                  </a:cubicBezTo>
                  <a:lnTo>
                    <a:pt x="128625" y="612871"/>
                  </a:lnTo>
                  <a:cubicBezTo>
                    <a:pt x="57587" y="612871"/>
                    <a:pt x="0" y="555284"/>
                    <a:pt x="0" y="484247"/>
                  </a:cubicBezTo>
                  <a:lnTo>
                    <a:pt x="0" y="128625"/>
                  </a:lnTo>
                  <a:cubicBezTo>
                    <a:pt x="0" y="57587"/>
                    <a:pt x="57587" y="0"/>
                    <a:pt x="128625" y="0"/>
                  </a:cubicBezTo>
                  <a:close/>
                </a:path>
              </a:pathLst>
            </a:custGeom>
            <a:solidFill>
              <a:srgbClr val="F5F5F5"/>
            </a:solidFill>
            <a:ln w="3810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66675"/>
              <a:ext cx="753874" cy="67954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4479"/>
                </a:lnSpc>
              </a:pPr>
              <a:r>
                <a:rPr lang="en-US" sz="3199">
                  <a:solidFill>
                    <a:srgbClr val="1071CB"/>
                  </a:solidFill>
                  <a:latin typeface="Genty Sans"/>
                  <a:ea typeface="Genty Sans"/>
                  <a:cs typeface="Genty Sans"/>
                  <a:sym typeface="Genty Sans"/>
                </a:rPr>
                <a:t>arithmetic sequence</a:t>
              </a: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4863370" y="3979804"/>
            <a:ext cx="7458188" cy="2629611"/>
            <a:chOff x="0" y="0"/>
            <a:chExt cx="1831630" cy="645797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1831630" cy="645797"/>
            </a:xfrm>
            <a:custGeom>
              <a:avLst/>
              <a:gdLst/>
              <a:ahLst/>
              <a:cxnLst/>
              <a:rect r="r" b="b" t="t" l="l"/>
              <a:pathLst>
                <a:path h="645797" w="1831630">
                  <a:moveTo>
                    <a:pt x="52940" y="0"/>
                  </a:moveTo>
                  <a:lnTo>
                    <a:pt x="1778690" y="0"/>
                  </a:lnTo>
                  <a:cubicBezTo>
                    <a:pt x="1792730" y="0"/>
                    <a:pt x="1806196" y="5578"/>
                    <a:pt x="1816124" y="15506"/>
                  </a:cubicBezTo>
                  <a:cubicBezTo>
                    <a:pt x="1826052" y="25434"/>
                    <a:pt x="1831630" y="38900"/>
                    <a:pt x="1831630" y="52940"/>
                  </a:cubicBezTo>
                  <a:lnTo>
                    <a:pt x="1831630" y="592857"/>
                  </a:lnTo>
                  <a:cubicBezTo>
                    <a:pt x="1831630" y="622095"/>
                    <a:pt x="1807928" y="645797"/>
                    <a:pt x="1778690" y="645797"/>
                  </a:cubicBezTo>
                  <a:lnTo>
                    <a:pt x="52940" y="645797"/>
                  </a:lnTo>
                  <a:cubicBezTo>
                    <a:pt x="23702" y="645797"/>
                    <a:pt x="0" y="622095"/>
                    <a:pt x="0" y="592857"/>
                  </a:cubicBezTo>
                  <a:lnTo>
                    <a:pt x="0" y="52940"/>
                  </a:lnTo>
                  <a:cubicBezTo>
                    <a:pt x="0" y="38900"/>
                    <a:pt x="5578" y="25434"/>
                    <a:pt x="15506" y="15506"/>
                  </a:cubicBezTo>
                  <a:cubicBezTo>
                    <a:pt x="25434" y="5578"/>
                    <a:pt x="38900" y="0"/>
                    <a:pt x="52940" y="0"/>
                  </a:cubicBezTo>
                  <a:close/>
                </a:path>
              </a:pathLst>
            </a:custGeom>
            <a:solidFill>
              <a:srgbClr val="F5F5F5"/>
            </a:solidFill>
            <a:ln w="3810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47625"/>
              <a:ext cx="1831630" cy="59817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l" marL="604519" indent="-302260" lvl="1">
                <a:lnSpc>
                  <a:spcPts val="2799"/>
                </a:lnSpc>
                <a:buFont typeface="Arial"/>
                <a:buChar char="•"/>
              </a:pPr>
              <a:r>
                <a:rPr lang="en-US" sz="2799">
                  <a:solidFill>
                    <a:srgbClr val="000000"/>
                  </a:solidFill>
                  <a:latin typeface="Genty Sans"/>
                  <a:ea typeface="Genty Sans"/>
                  <a:cs typeface="Genty Sans"/>
                  <a:sym typeface="Genty Sans"/>
                </a:rPr>
                <a:t>a pattern of numbers that have the same number </a:t>
              </a:r>
              <a:r>
                <a:rPr lang="en-US" sz="2799">
                  <a:solidFill>
                    <a:srgbClr val="1071CB"/>
                  </a:solidFill>
                  <a:latin typeface="Genty Sans"/>
                  <a:ea typeface="Genty Sans"/>
                  <a:cs typeface="Genty Sans"/>
                  <a:sym typeface="Genty Sans"/>
                </a:rPr>
                <a:t>added</a:t>
              </a:r>
              <a:r>
                <a:rPr lang="en-US" sz="2799">
                  <a:solidFill>
                    <a:srgbClr val="000000"/>
                  </a:solidFill>
                  <a:latin typeface="Genty Sans"/>
                  <a:ea typeface="Genty Sans"/>
                  <a:cs typeface="Genty Sans"/>
                  <a:sym typeface="Genty Sans"/>
                </a:rPr>
                <a:t> to get to the next term</a:t>
              </a:r>
            </a:p>
            <a:p>
              <a:pPr algn="l" marL="604519" indent="-302260" lvl="1">
                <a:lnSpc>
                  <a:spcPts val="2799"/>
                </a:lnSpc>
                <a:buFont typeface="Arial"/>
                <a:buChar char="•"/>
              </a:pPr>
              <a:r>
                <a:rPr lang="en-US" sz="2799">
                  <a:solidFill>
                    <a:srgbClr val="000000"/>
                  </a:solidFill>
                  <a:latin typeface="Genty Sans"/>
                  <a:ea typeface="Genty Sans"/>
                  <a:cs typeface="Genty Sans"/>
                  <a:sym typeface="Genty Sans"/>
                </a:rPr>
                <a:t>this number is the </a:t>
              </a:r>
              <a:r>
                <a:rPr lang="en-US" sz="2799">
                  <a:solidFill>
                    <a:srgbClr val="1071CB"/>
                  </a:solidFill>
                  <a:latin typeface="Genty Sans"/>
                  <a:ea typeface="Genty Sans"/>
                  <a:cs typeface="Genty Sans"/>
                  <a:sym typeface="Genty Sans"/>
                </a:rPr>
                <a:t>common difference, d</a:t>
              </a: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12748807" y="3979804"/>
            <a:ext cx="3684897" cy="2495542"/>
            <a:chOff x="0" y="0"/>
            <a:chExt cx="904961" cy="612871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904961" cy="612871"/>
            </a:xfrm>
            <a:custGeom>
              <a:avLst/>
              <a:gdLst/>
              <a:ahLst/>
              <a:cxnLst/>
              <a:rect r="r" b="b" t="t" l="l"/>
              <a:pathLst>
                <a:path h="612871" w="904961">
                  <a:moveTo>
                    <a:pt x="107150" y="0"/>
                  </a:moveTo>
                  <a:lnTo>
                    <a:pt x="797811" y="0"/>
                  </a:lnTo>
                  <a:cubicBezTo>
                    <a:pt x="856988" y="0"/>
                    <a:pt x="904961" y="47973"/>
                    <a:pt x="904961" y="107150"/>
                  </a:cubicBezTo>
                  <a:lnTo>
                    <a:pt x="904961" y="505721"/>
                  </a:lnTo>
                  <a:cubicBezTo>
                    <a:pt x="904961" y="564899"/>
                    <a:pt x="856988" y="612871"/>
                    <a:pt x="797811" y="612871"/>
                  </a:cubicBezTo>
                  <a:lnTo>
                    <a:pt x="107150" y="612871"/>
                  </a:lnTo>
                  <a:cubicBezTo>
                    <a:pt x="47973" y="612871"/>
                    <a:pt x="0" y="564899"/>
                    <a:pt x="0" y="505721"/>
                  </a:cubicBezTo>
                  <a:lnTo>
                    <a:pt x="0" y="107150"/>
                  </a:lnTo>
                  <a:cubicBezTo>
                    <a:pt x="0" y="47973"/>
                    <a:pt x="47973" y="0"/>
                    <a:pt x="107150" y="0"/>
                  </a:cubicBezTo>
                  <a:close/>
                </a:path>
              </a:pathLst>
            </a:custGeom>
            <a:solidFill>
              <a:srgbClr val="F5F5F5"/>
            </a:solidFill>
            <a:ln w="3810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13" id="13"/>
            <p:cNvSpPr txBox="true"/>
            <p:nvPr/>
          </p:nvSpPr>
          <p:spPr>
            <a:xfrm>
              <a:off x="0" y="-66675"/>
              <a:ext cx="904961" cy="67954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919"/>
                </a:lnSpc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1365057" y="6762758"/>
            <a:ext cx="3069688" cy="2495542"/>
            <a:chOff x="0" y="0"/>
            <a:chExt cx="753874" cy="612871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753874" cy="612871"/>
            </a:xfrm>
            <a:custGeom>
              <a:avLst/>
              <a:gdLst/>
              <a:ahLst/>
              <a:cxnLst/>
              <a:rect r="r" b="b" t="t" l="l"/>
              <a:pathLst>
                <a:path h="612871" w="753874">
                  <a:moveTo>
                    <a:pt x="128625" y="0"/>
                  </a:moveTo>
                  <a:lnTo>
                    <a:pt x="625249" y="0"/>
                  </a:lnTo>
                  <a:cubicBezTo>
                    <a:pt x="696287" y="0"/>
                    <a:pt x="753874" y="57587"/>
                    <a:pt x="753874" y="128625"/>
                  </a:cubicBezTo>
                  <a:lnTo>
                    <a:pt x="753874" y="484247"/>
                  </a:lnTo>
                  <a:cubicBezTo>
                    <a:pt x="753874" y="555284"/>
                    <a:pt x="696287" y="612871"/>
                    <a:pt x="625249" y="612871"/>
                  </a:cubicBezTo>
                  <a:lnTo>
                    <a:pt x="128625" y="612871"/>
                  </a:lnTo>
                  <a:cubicBezTo>
                    <a:pt x="57587" y="612871"/>
                    <a:pt x="0" y="555284"/>
                    <a:pt x="0" y="484247"/>
                  </a:cubicBezTo>
                  <a:lnTo>
                    <a:pt x="0" y="128625"/>
                  </a:lnTo>
                  <a:cubicBezTo>
                    <a:pt x="0" y="57587"/>
                    <a:pt x="57587" y="0"/>
                    <a:pt x="128625" y="0"/>
                  </a:cubicBezTo>
                  <a:close/>
                </a:path>
              </a:pathLst>
            </a:custGeom>
            <a:solidFill>
              <a:srgbClr val="F5F5F5"/>
            </a:solidFill>
            <a:ln w="3810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16" id="16"/>
            <p:cNvSpPr txBox="true"/>
            <p:nvPr/>
          </p:nvSpPr>
          <p:spPr>
            <a:xfrm>
              <a:off x="0" y="-66675"/>
              <a:ext cx="753874" cy="67954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4479"/>
                </a:lnSpc>
              </a:pPr>
              <a:r>
                <a:rPr lang="en-US" sz="3199">
                  <a:solidFill>
                    <a:srgbClr val="7F59CB"/>
                  </a:solidFill>
                  <a:latin typeface="Genty Sans"/>
                  <a:ea typeface="Genty Sans"/>
                  <a:cs typeface="Genty Sans"/>
                  <a:sym typeface="Genty Sans"/>
                </a:rPr>
                <a:t>geometric sequence</a:t>
              </a:r>
            </a:p>
          </p:txBody>
        </p:sp>
      </p:grpSp>
      <p:grpSp>
        <p:nvGrpSpPr>
          <p:cNvPr name="Group 17" id="17"/>
          <p:cNvGrpSpPr/>
          <p:nvPr/>
        </p:nvGrpSpPr>
        <p:grpSpPr>
          <a:xfrm rot="0">
            <a:off x="4863370" y="6762758"/>
            <a:ext cx="7458188" cy="2495542"/>
            <a:chOff x="0" y="0"/>
            <a:chExt cx="1831630" cy="612871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1831630" cy="612871"/>
            </a:xfrm>
            <a:custGeom>
              <a:avLst/>
              <a:gdLst/>
              <a:ahLst/>
              <a:cxnLst/>
              <a:rect r="r" b="b" t="t" l="l"/>
              <a:pathLst>
                <a:path h="612871" w="1831630">
                  <a:moveTo>
                    <a:pt x="52940" y="0"/>
                  </a:moveTo>
                  <a:lnTo>
                    <a:pt x="1778690" y="0"/>
                  </a:lnTo>
                  <a:cubicBezTo>
                    <a:pt x="1792730" y="0"/>
                    <a:pt x="1806196" y="5578"/>
                    <a:pt x="1816124" y="15506"/>
                  </a:cubicBezTo>
                  <a:cubicBezTo>
                    <a:pt x="1826052" y="25434"/>
                    <a:pt x="1831630" y="38900"/>
                    <a:pt x="1831630" y="52940"/>
                  </a:cubicBezTo>
                  <a:lnTo>
                    <a:pt x="1831630" y="559931"/>
                  </a:lnTo>
                  <a:cubicBezTo>
                    <a:pt x="1831630" y="589169"/>
                    <a:pt x="1807928" y="612871"/>
                    <a:pt x="1778690" y="612871"/>
                  </a:cubicBezTo>
                  <a:lnTo>
                    <a:pt x="52940" y="612871"/>
                  </a:lnTo>
                  <a:cubicBezTo>
                    <a:pt x="23702" y="612871"/>
                    <a:pt x="0" y="589169"/>
                    <a:pt x="0" y="559931"/>
                  </a:cubicBezTo>
                  <a:lnTo>
                    <a:pt x="0" y="52940"/>
                  </a:lnTo>
                  <a:cubicBezTo>
                    <a:pt x="0" y="38900"/>
                    <a:pt x="5578" y="25434"/>
                    <a:pt x="15506" y="15506"/>
                  </a:cubicBezTo>
                  <a:cubicBezTo>
                    <a:pt x="25434" y="5578"/>
                    <a:pt x="38900" y="0"/>
                    <a:pt x="52940" y="0"/>
                  </a:cubicBezTo>
                  <a:close/>
                </a:path>
              </a:pathLst>
            </a:custGeom>
            <a:solidFill>
              <a:srgbClr val="F5F5F5"/>
            </a:solidFill>
            <a:ln w="3810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19" id="19"/>
            <p:cNvSpPr txBox="true"/>
            <p:nvPr/>
          </p:nvSpPr>
          <p:spPr>
            <a:xfrm>
              <a:off x="0" y="47625"/>
              <a:ext cx="1831630" cy="56524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l" marL="604519" indent="-302260" lvl="1">
                <a:lnSpc>
                  <a:spcPts val="2799"/>
                </a:lnSpc>
                <a:buFont typeface="Arial"/>
                <a:buChar char="•"/>
              </a:pPr>
              <a:r>
                <a:rPr lang="en-US" sz="2799">
                  <a:solidFill>
                    <a:srgbClr val="000000"/>
                  </a:solidFill>
                  <a:latin typeface="Genty Sans"/>
                  <a:ea typeface="Genty Sans"/>
                  <a:cs typeface="Genty Sans"/>
                  <a:sym typeface="Genty Sans"/>
                </a:rPr>
                <a:t>a pattern of numbers that have the same number </a:t>
              </a:r>
              <a:r>
                <a:rPr lang="en-US" sz="2799">
                  <a:solidFill>
                    <a:srgbClr val="7F59CB"/>
                  </a:solidFill>
                  <a:latin typeface="Genty Sans"/>
                  <a:ea typeface="Genty Sans"/>
                  <a:cs typeface="Genty Sans"/>
                  <a:sym typeface="Genty Sans"/>
                </a:rPr>
                <a:t>multiplied</a:t>
              </a:r>
              <a:r>
                <a:rPr lang="en-US" sz="2799">
                  <a:solidFill>
                    <a:srgbClr val="000000"/>
                  </a:solidFill>
                  <a:latin typeface="Genty Sans"/>
                  <a:ea typeface="Genty Sans"/>
                  <a:cs typeface="Genty Sans"/>
                  <a:sym typeface="Genty Sans"/>
                </a:rPr>
                <a:t> to get to the next term</a:t>
              </a:r>
            </a:p>
            <a:p>
              <a:pPr algn="l" marL="604519" indent="-302260" lvl="1">
                <a:lnSpc>
                  <a:spcPts val="2799"/>
                </a:lnSpc>
                <a:buFont typeface="Arial"/>
                <a:buChar char="•"/>
              </a:pPr>
              <a:r>
                <a:rPr lang="en-US" sz="2799">
                  <a:solidFill>
                    <a:srgbClr val="000000"/>
                  </a:solidFill>
                  <a:latin typeface="Genty Sans"/>
                  <a:ea typeface="Genty Sans"/>
                  <a:cs typeface="Genty Sans"/>
                  <a:sym typeface="Genty Sans"/>
                </a:rPr>
                <a:t>this number is the </a:t>
              </a:r>
              <a:r>
                <a:rPr lang="en-US" sz="2799">
                  <a:solidFill>
                    <a:srgbClr val="7F59CB"/>
                  </a:solidFill>
                  <a:latin typeface="Genty Sans"/>
                  <a:ea typeface="Genty Sans"/>
                  <a:cs typeface="Genty Sans"/>
                  <a:sym typeface="Genty Sans"/>
                </a:rPr>
                <a:t>common ratio, r</a:t>
              </a:r>
            </a:p>
          </p:txBody>
        </p:sp>
      </p:grpSp>
      <p:grpSp>
        <p:nvGrpSpPr>
          <p:cNvPr name="Group 20" id="20"/>
          <p:cNvGrpSpPr/>
          <p:nvPr/>
        </p:nvGrpSpPr>
        <p:grpSpPr>
          <a:xfrm rot="0">
            <a:off x="12748807" y="6762758"/>
            <a:ext cx="3684897" cy="2495542"/>
            <a:chOff x="0" y="0"/>
            <a:chExt cx="904961" cy="612871"/>
          </a:xfrm>
        </p:grpSpPr>
        <p:sp>
          <p:nvSpPr>
            <p:cNvPr name="Freeform 21" id="21"/>
            <p:cNvSpPr/>
            <p:nvPr/>
          </p:nvSpPr>
          <p:spPr>
            <a:xfrm flipH="false" flipV="false" rot="0">
              <a:off x="0" y="0"/>
              <a:ext cx="904961" cy="612871"/>
            </a:xfrm>
            <a:custGeom>
              <a:avLst/>
              <a:gdLst/>
              <a:ahLst/>
              <a:cxnLst/>
              <a:rect r="r" b="b" t="t" l="l"/>
              <a:pathLst>
                <a:path h="612871" w="904961">
                  <a:moveTo>
                    <a:pt x="107150" y="0"/>
                  </a:moveTo>
                  <a:lnTo>
                    <a:pt x="797811" y="0"/>
                  </a:lnTo>
                  <a:cubicBezTo>
                    <a:pt x="856988" y="0"/>
                    <a:pt x="904961" y="47973"/>
                    <a:pt x="904961" y="107150"/>
                  </a:cubicBezTo>
                  <a:lnTo>
                    <a:pt x="904961" y="505721"/>
                  </a:lnTo>
                  <a:cubicBezTo>
                    <a:pt x="904961" y="564899"/>
                    <a:pt x="856988" y="612871"/>
                    <a:pt x="797811" y="612871"/>
                  </a:cubicBezTo>
                  <a:lnTo>
                    <a:pt x="107150" y="612871"/>
                  </a:lnTo>
                  <a:cubicBezTo>
                    <a:pt x="47973" y="612871"/>
                    <a:pt x="0" y="564899"/>
                    <a:pt x="0" y="505721"/>
                  </a:cubicBezTo>
                  <a:lnTo>
                    <a:pt x="0" y="107150"/>
                  </a:lnTo>
                  <a:cubicBezTo>
                    <a:pt x="0" y="47973"/>
                    <a:pt x="47973" y="0"/>
                    <a:pt x="107150" y="0"/>
                  </a:cubicBezTo>
                  <a:close/>
                </a:path>
              </a:pathLst>
            </a:custGeom>
            <a:solidFill>
              <a:srgbClr val="F5F5F5"/>
            </a:solidFill>
            <a:ln w="3810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22" id="22"/>
            <p:cNvSpPr txBox="true"/>
            <p:nvPr/>
          </p:nvSpPr>
          <p:spPr>
            <a:xfrm>
              <a:off x="0" y="-66675"/>
              <a:ext cx="904961" cy="67954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919"/>
                </a:lnSpc>
              </a:pPr>
            </a:p>
          </p:txBody>
        </p:sp>
      </p:grpSp>
      <p:sp>
        <p:nvSpPr>
          <p:cNvPr name="TextBox 23" id="23"/>
          <p:cNvSpPr txBox="true"/>
          <p:nvPr/>
        </p:nvSpPr>
        <p:spPr>
          <a:xfrm rot="0">
            <a:off x="940228" y="1138567"/>
            <a:ext cx="16407543" cy="17492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4252"/>
              </a:lnSpc>
            </a:pPr>
            <a:r>
              <a:rPr lang="en-US" sz="10180">
                <a:solidFill>
                  <a:srgbClr val="F5F5F5"/>
                </a:solidFill>
                <a:latin typeface="Genty Sans"/>
                <a:ea typeface="Genty Sans"/>
                <a:cs typeface="Genty Sans"/>
                <a:sym typeface="Genty Sans"/>
              </a:rPr>
              <a:t>Vocabulary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13089992" y="6923021"/>
            <a:ext cx="3002527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Example: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13059778" y="4192810"/>
            <a:ext cx="3002527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Example:</a:t>
            </a:r>
          </a:p>
        </p:txBody>
      </p:sp>
      <p:grpSp>
        <p:nvGrpSpPr>
          <p:cNvPr name="Group 26" id="26"/>
          <p:cNvGrpSpPr/>
          <p:nvPr/>
        </p:nvGrpSpPr>
        <p:grpSpPr>
          <a:xfrm rot="0">
            <a:off x="13097153" y="5009448"/>
            <a:ext cx="2995366" cy="870527"/>
            <a:chOff x="0" y="0"/>
            <a:chExt cx="3993821" cy="1160703"/>
          </a:xfrm>
        </p:grpSpPr>
        <p:sp>
          <p:nvSpPr>
            <p:cNvPr name="TextBox 27" id="27"/>
            <p:cNvSpPr txBox="true"/>
            <p:nvPr/>
          </p:nvSpPr>
          <p:spPr>
            <a:xfrm rot="0">
              <a:off x="151304" y="-66675"/>
              <a:ext cx="3842518" cy="63224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919"/>
                </a:lnSpc>
                <a:spcBef>
                  <a:spcPct val="0"/>
                </a:spcBef>
              </a:pPr>
              <a:r>
                <a:rPr lang="en-US" sz="2799">
                  <a:solidFill>
                    <a:srgbClr val="121212"/>
                  </a:solidFill>
                  <a:latin typeface="Genty Sans"/>
                  <a:ea typeface="Genty Sans"/>
                  <a:cs typeface="Genty Sans"/>
                  <a:sym typeface="Genty Sans"/>
                </a:rPr>
                <a:t>3, 5, 7, 9, 11, 13, ...</a:t>
              </a:r>
            </a:p>
          </p:txBody>
        </p:sp>
        <p:sp>
          <p:nvSpPr>
            <p:cNvPr name="Freeform 28" id="28"/>
            <p:cNvSpPr/>
            <p:nvPr/>
          </p:nvSpPr>
          <p:spPr>
            <a:xfrm flipH="true" flipV="false" rot="-10800000">
              <a:off x="1453819" y="506964"/>
              <a:ext cx="454114" cy="162346"/>
            </a:xfrm>
            <a:custGeom>
              <a:avLst/>
              <a:gdLst/>
              <a:ahLst/>
              <a:cxnLst/>
              <a:rect r="r" b="b" t="t" l="l"/>
              <a:pathLst>
                <a:path h="162346" w="454114">
                  <a:moveTo>
                    <a:pt x="454114" y="0"/>
                  </a:moveTo>
                  <a:lnTo>
                    <a:pt x="0" y="0"/>
                  </a:lnTo>
                  <a:lnTo>
                    <a:pt x="0" y="162346"/>
                  </a:lnTo>
                  <a:lnTo>
                    <a:pt x="454114" y="162346"/>
                  </a:lnTo>
                  <a:lnTo>
                    <a:pt x="454114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9" id="29"/>
            <p:cNvSpPr/>
            <p:nvPr/>
          </p:nvSpPr>
          <p:spPr>
            <a:xfrm flipH="true" flipV="false" rot="-10800000">
              <a:off x="876315" y="513956"/>
              <a:ext cx="454114" cy="162346"/>
            </a:xfrm>
            <a:custGeom>
              <a:avLst/>
              <a:gdLst/>
              <a:ahLst/>
              <a:cxnLst/>
              <a:rect r="r" b="b" t="t" l="l"/>
              <a:pathLst>
                <a:path h="162346" w="454114">
                  <a:moveTo>
                    <a:pt x="454114" y="0"/>
                  </a:moveTo>
                  <a:lnTo>
                    <a:pt x="0" y="0"/>
                  </a:lnTo>
                  <a:lnTo>
                    <a:pt x="0" y="162346"/>
                  </a:lnTo>
                  <a:lnTo>
                    <a:pt x="454114" y="162346"/>
                  </a:lnTo>
                  <a:lnTo>
                    <a:pt x="454114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0" id="30"/>
            <p:cNvSpPr/>
            <p:nvPr/>
          </p:nvSpPr>
          <p:spPr>
            <a:xfrm flipH="true" flipV="false" rot="-10800000">
              <a:off x="2031789" y="513956"/>
              <a:ext cx="454114" cy="162346"/>
            </a:xfrm>
            <a:custGeom>
              <a:avLst/>
              <a:gdLst/>
              <a:ahLst/>
              <a:cxnLst/>
              <a:rect r="r" b="b" t="t" l="l"/>
              <a:pathLst>
                <a:path h="162346" w="454114">
                  <a:moveTo>
                    <a:pt x="454114" y="0"/>
                  </a:moveTo>
                  <a:lnTo>
                    <a:pt x="0" y="0"/>
                  </a:lnTo>
                  <a:lnTo>
                    <a:pt x="0" y="162346"/>
                  </a:lnTo>
                  <a:lnTo>
                    <a:pt x="454114" y="162346"/>
                  </a:lnTo>
                  <a:lnTo>
                    <a:pt x="454114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1" id="31"/>
            <p:cNvSpPr/>
            <p:nvPr/>
          </p:nvSpPr>
          <p:spPr>
            <a:xfrm flipH="true" flipV="false" rot="-10800000">
              <a:off x="2672116" y="513956"/>
              <a:ext cx="454114" cy="162346"/>
            </a:xfrm>
            <a:custGeom>
              <a:avLst/>
              <a:gdLst/>
              <a:ahLst/>
              <a:cxnLst/>
              <a:rect r="r" b="b" t="t" l="l"/>
              <a:pathLst>
                <a:path h="162346" w="454114">
                  <a:moveTo>
                    <a:pt x="454115" y="0"/>
                  </a:moveTo>
                  <a:lnTo>
                    <a:pt x="0" y="0"/>
                  </a:lnTo>
                  <a:lnTo>
                    <a:pt x="0" y="162346"/>
                  </a:lnTo>
                  <a:lnTo>
                    <a:pt x="454115" y="162346"/>
                  </a:lnTo>
                  <a:lnTo>
                    <a:pt x="454115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2" id="32"/>
            <p:cNvSpPr/>
            <p:nvPr/>
          </p:nvSpPr>
          <p:spPr>
            <a:xfrm flipH="true" flipV="false" rot="-10800000">
              <a:off x="310221" y="513956"/>
              <a:ext cx="454114" cy="162346"/>
            </a:xfrm>
            <a:custGeom>
              <a:avLst/>
              <a:gdLst/>
              <a:ahLst/>
              <a:cxnLst/>
              <a:rect r="r" b="b" t="t" l="l"/>
              <a:pathLst>
                <a:path h="162346" w="454114">
                  <a:moveTo>
                    <a:pt x="454114" y="0"/>
                  </a:moveTo>
                  <a:lnTo>
                    <a:pt x="0" y="0"/>
                  </a:lnTo>
                  <a:lnTo>
                    <a:pt x="0" y="162346"/>
                  </a:lnTo>
                  <a:lnTo>
                    <a:pt x="454114" y="162346"/>
                  </a:lnTo>
                  <a:lnTo>
                    <a:pt x="454114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TextBox 33" id="33"/>
            <p:cNvSpPr txBox="true"/>
            <p:nvPr/>
          </p:nvSpPr>
          <p:spPr>
            <a:xfrm rot="0">
              <a:off x="0" y="528454"/>
              <a:ext cx="3361752" cy="63224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919"/>
                </a:lnSpc>
                <a:spcBef>
                  <a:spcPct val="0"/>
                </a:spcBef>
              </a:pPr>
              <a:r>
                <a:rPr lang="en-US" sz="2799">
                  <a:solidFill>
                    <a:srgbClr val="1071CB"/>
                  </a:solidFill>
                  <a:latin typeface="Genty Sans"/>
                  <a:ea typeface="Genty Sans"/>
                  <a:cs typeface="Genty Sans"/>
                  <a:sym typeface="Genty Sans"/>
                </a:rPr>
                <a:t>+2 +2 +2 +2 +2</a:t>
              </a:r>
            </a:p>
          </p:txBody>
        </p:sp>
      </p:grpSp>
      <p:grpSp>
        <p:nvGrpSpPr>
          <p:cNvPr name="Group 34" id="34"/>
          <p:cNvGrpSpPr/>
          <p:nvPr/>
        </p:nvGrpSpPr>
        <p:grpSpPr>
          <a:xfrm rot="0">
            <a:off x="12974102" y="7737726"/>
            <a:ext cx="3241470" cy="882504"/>
            <a:chOff x="0" y="0"/>
            <a:chExt cx="4321960" cy="1176672"/>
          </a:xfrm>
        </p:grpSpPr>
        <p:sp>
          <p:nvSpPr>
            <p:cNvPr name="TextBox 35" id="35"/>
            <p:cNvSpPr txBox="true"/>
            <p:nvPr/>
          </p:nvSpPr>
          <p:spPr>
            <a:xfrm rot="0">
              <a:off x="273276" y="-66675"/>
              <a:ext cx="4048684" cy="63224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919"/>
                </a:lnSpc>
                <a:spcBef>
                  <a:spcPct val="0"/>
                </a:spcBef>
              </a:pPr>
              <a:r>
                <a:rPr lang="en-US" sz="2799">
                  <a:solidFill>
                    <a:srgbClr val="121212"/>
                  </a:solidFill>
                  <a:latin typeface="Genty Sans"/>
                  <a:ea typeface="Genty Sans"/>
                  <a:cs typeface="Genty Sans"/>
                  <a:sym typeface="Genty Sans"/>
                </a:rPr>
                <a:t>3, 6, 12, 24, 48, ...</a:t>
              </a:r>
            </a:p>
          </p:txBody>
        </p:sp>
        <p:sp>
          <p:nvSpPr>
            <p:cNvPr name="Freeform 36" id="36"/>
            <p:cNvSpPr/>
            <p:nvPr/>
          </p:nvSpPr>
          <p:spPr>
            <a:xfrm flipH="true" flipV="false" rot="-10800000">
              <a:off x="1154322" y="526842"/>
              <a:ext cx="471364" cy="168513"/>
            </a:xfrm>
            <a:custGeom>
              <a:avLst/>
              <a:gdLst/>
              <a:ahLst/>
              <a:cxnLst/>
              <a:rect r="r" b="b" t="t" l="l"/>
              <a:pathLst>
                <a:path h="168513" w="471364">
                  <a:moveTo>
                    <a:pt x="471364" y="0"/>
                  </a:moveTo>
                  <a:lnTo>
                    <a:pt x="0" y="0"/>
                  </a:lnTo>
                  <a:lnTo>
                    <a:pt x="0" y="168513"/>
                  </a:lnTo>
                  <a:lnTo>
                    <a:pt x="471364" y="168513"/>
                  </a:lnTo>
                  <a:lnTo>
                    <a:pt x="471364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7" id="37"/>
            <p:cNvSpPr/>
            <p:nvPr/>
          </p:nvSpPr>
          <p:spPr>
            <a:xfrm flipH="true" flipV="false" rot="-10800000">
              <a:off x="1826254" y="526842"/>
              <a:ext cx="471364" cy="168513"/>
            </a:xfrm>
            <a:custGeom>
              <a:avLst/>
              <a:gdLst/>
              <a:ahLst/>
              <a:cxnLst/>
              <a:rect r="r" b="b" t="t" l="l"/>
              <a:pathLst>
                <a:path h="168513" w="471364">
                  <a:moveTo>
                    <a:pt x="471364" y="0"/>
                  </a:moveTo>
                  <a:lnTo>
                    <a:pt x="0" y="0"/>
                  </a:lnTo>
                  <a:lnTo>
                    <a:pt x="0" y="168513"/>
                  </a:lnTo>
                  <a:lnTo>
                    <a:pt x="471364" y="168513"/>
                  </a:lnTo>
                  <a:lnTo>
                    <a:pt x="471364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8" id="38"/>
            <p:cNvSpPr/>
            <p:nvPr/>
          </p:nvSpPr>
          <p:spPr>
            <a:xfrm flipH="true" flipV="false" rot="-10800000">
              <a:off x="2610461" y="526842"/>
              <a:ext cx="471364" cy="168513"/>
            </a:xfrm>
            <a:custGeom>
              <a:avLst/>
              <a:gdLst/>
              <a:ahLst/>
              <a:cxnLst/>
              <a:rect r="r" b="b" t="t" l="l"/>
              <a:pathLst>
                <a:path h="168513" w="471364">
                  <a:moveTo>
                    <a:pt x="471364" y="0"/>
                  </a:moveTo>
                  <a:lnTo>
                    <a:pt x="0" y="0"/>
                  </a:lnTo>
                  <a:lnTo>
                    <a:pt x="0" y="168513"/>
                  </a:lnTo>
                  <a:lnTo>
                    <a:pt x="471364" y="168513"/>
                  </a:lnTo>
                  <a:lnTo>
                    <a:pt x="471364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TextBox 39" id="39"/>
            <p:cNvSpPr txBox="true"/>
            <p:nvPr/>
          </p:nvSpPr>
          <p:spPr>
            <a:xfrm rot="0">
              <a:off x="0" y="544423"/>
              <a:ext cx="3473285" cy="63224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919"/>
                </a:lnSpc>
                <a:spcBef>
                  <a:spcPct val="0"/>
                </a:spcBef>
              </a:pPr>
              <a:r>
                <a:rPr lang="en-US" sz="2799">
                  <a:solidFill>
                    <a:srgbClr val="7F59CB"/>
                  </a:solidFill>
                  <a:latin typeface="Genty Sans"/>
                  <a:ea typeface="Genty Sans"/>
                  <a:cs typeface="Genty Sans"/>
                  <a:sym typeface="Genty Sans"/>
                </a:rPr>
                <a:t>×2 ×2 ×2 ×2 </a:t>
              </a:r>
            </a:p>
          </p:txBody>
        </p:sp>
        <p:sp>
          <p:nvSpPr>
            <p:cNvPr name="Freeform 40" id="40"/>
            <p:cNvSpPr/>
            <p:nvPr/>
          </p:nvSpPr>
          <p:spPr>
            <a:xfrm flipH="true" flipV="false" rot="-10800000">
              <a:off x="479933" y="526842"/>
              <a:ext cx="471364" cy="168513"/>
            </a:xfrm>
            <a:custGeom>
              <a:avLst/>
              <a:gdLst/>
              <a:ahLst/>
              <a:cxnLst/>
              <a:rect r="r" b="b" t="t" l="l"/>
              <a:pathLst>
                <a:path h="168513" w="471364">
                  <a:moveTo>
                    <a:pt x="471364" y="0"/>
                  </a:moveTo>
                  <a:lnTo>
                    <a:pt x="0" y="0"/>
                  </a:lnTo>
                  <a:lnTo>
                    <a:pt x="0" y="168513"/>
                  </a:lnTo>
                  <a:lnTo>
                    <a:pt x="471364" y="168513"/>
                  </a:lnTo>
                  <a:lnTo>
                    <a:pt x="471364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</p:grp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>
  <p:cSld>
    <p:bg>
      <p:bgPr>
        <a:solidFill>
          <a:srgbClr val="F1D5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872013" y="756837"/>
            <a:ext cx="20032026" cy="1931278"/>
            <a:chOff x="0" y="0"/>
            <a:chExt cx="5275924" cy="508649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5275924" cy="508649"/>
            </a:xfrm>
            <a:custGeom>
              <a:avLst/>
              <a:gdLst/>
              <a:ahLst/>
              <a:cxnLst/>
              <a:rect r="r" b="b" t="t" l="l"/>
              <a:pathLst>
                <a:path h="508649" w="5275924">
                  <a:moveTo>
                    <a:pt x="19710" y="0"/>
                  </a:moveTo>
                  <a:lnTo>
                    <a:pt x="5256214" y="0"/>
                  </a:lnTo>
                  <a:cubicBezTo>
                    <a:pt x="5267100" y="0"/>
                    <a:pt x="5275924" y="8825"/>
                    <a:pt x="5275924" y="19710"/>
                  </a:cubicBezTo>
                  <a:lnTo>
                    <a:pt x="5275924" y="488939"/>
                  </a:lnTo>
                  <a:cubicBezTo>
                    <a:pt x="5275924" y="494166"/>
                    <a:pt x="5273848" y="499180"/>
                    <a:pt x="5270152" y="502876"/>
                  </a:cubicBezTo>
                  <a:cubicBezTo>
                    <a:pt x="5266455" y="506573"/>
                    <a:pt x="5261442" y="508649"/>
                    <a:pt x="5256214" y="508649"/>
                  </a:cubicBezTo>
                  <a:lnTo>
                    <a:pt x="19710" y="508649"/>
                  </a:lnTo>
                  <a:cubicBezTo>
                    <a:pt x="8825" y="508649"/>
                    <a:pt x="0" y="499825"/>
                    <a:pt x="0" y="488939"/>
                  </a:cubicBezTo>
                  <a:lnTo>
                    <a:pt x="0" y="19710"/>
                  </a:lnTo>
                  <a:cubicBezTo>
                    <a:pt x="0" y="8825"/>
                    <a:pt x="8825" y="0"/>
                    <a:pt x="19710" y="0"/>
                  </a:cubicBezTo>
                  <a:close/>
                </a:path>
              </a:pathLst>
            </a:custGeom>
            <a:solidFill>
              <a:srgbClr val="AF308B"/>
            </a:solidFill>
            <a:ln w="3810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5275924" cy="54674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3310081" y="3181551"/>
            <a:ext cx="3581776" cy="1761316"/>
            <a:chOff x="0" y="0"/>
            <a:chExt cx="879636" cy="432555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879636" cy="432555"/>
            </a:xfrm>
            <a:custGeom>
              <a:avLst/>
              <a:gdLst/>
              <a:ahLst/>
              <a:cxnLst/>
              <a:rect r="r" b="b" t="t" l="l"/>
              <a:pathLst>
                <a:path h="432555" w="879636">
                  <a:moveTo>
                    <a:pt x="110235" y="0"/>
                  </a:moveTo>
                  <a:lnTo>
                    <a:pt x="769400" y="0"/>
                  </a:lnTo>
                  <a:cubicBezTo>
                    <a:pt x="798637" y="0"/>
                    <a:pt x="826675" y="11614"/>
                    <a:pt x="847348" y="32287"/>
                  </a:cubicBezTo>
                  <a:cubicBezTo>
                    <a:pt x="868022" y="52960"/>
                    <a:pt x="879636" y="80999"/>
                    <a:pt x="879636" y="110235"/>
                  </a:cubicBezTo>
                  <a:lnTo>
                    <a:pt x="879636" y="322320"/>
                  </a:lnTo>
                  <a:cubicBezTo>
                    <a:pt x="879636" y="351556"/>
                    <a:pt x="868022" y="379595"/>
                    <a:pt x="847348" y="400268"/>
                  </a:cubicBezTo>
                  <a:cubicBezTo>
                    <a:pt x="826675" y="420941"/>
                    <a:pt x="798637" y="432555"/>
                    <a:pt x="769400" y="432555"/>
                  </a:cubicBezTo>
                  <a:lnTo>
                    <a:pt x="110235" y="432555"/>
                  </a:lnTo>
                  <a:cubicBezTo>
                    <a:pt x="80999" y="432555"/>
                    <a:pt x="52960" y="420941"/>
                    <a:pt x="32287" y="400268"/>
                  </a:cubicBezTo>
                  <a:cubicBezTo>
                    <a:pt x="11614" y="379595"/>
                    <a:pt x="0" y="351556"/>
                    <a:pt x="0" y="322320"/>
                  </a:cubicBezTo>
                  <a:lnTo>
                    <a:pt x="0" y="110235"/>
                  </a:lnTo>
                  <a:cubicBezTo>
                    <a:pt x="0" y="80999"/>
                    <a:pt x="11614" y="52960"/>
                    <a:pt x="32287" y="32287"/>
                  </a:cubicBezTo>
                  <a:cubicBezTo>
                    <a:pt x="52960" y="11614"/>
                    <a:pt x="80999" y="0"/>
                    <a:pt x="110235" y="0"/>
                  </a:cubicBezTo>
                  <a:close/>
                </a:path>
              </a:pathLst>
            </a:custGeom>
            <a:solidFill>
              <a:srgbClr val="F5F5F5"/>
            </a:solidFill>
            <a:ln w="38100" cap="rnd">
              <a:solidFill>
                <a:srgbClr val="1071CB"/>
              </a:solidFill>
              <a:prstDash val="solid"/>
              <a:round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66675"/>
              <a:ext cx="879636" cy="49923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4759"/>
                </a:lnSpc>
              </a:pPr>
              <a:r>
                <a:rPr lang="en-US" sz="3399">
                  <a:solidFill>
                    <a:srgbClr val="1071CB"/>
                  </a:solidFill>
                  <a:latin typeface="Genty Sans"/>
                  <a:ea typeface="Genty Sans"/>
                  <a:cs typeface="Genty Sans"/>
                  <a:sym typeface="Genty Sans"/>
                </a:rPr>
                <a:t>arithemetic sequence</a:t>
              </a: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3310081" y="5339267"/>
            <a:ext cx="3581776" cy="1761316"/>
            <a:chOff x="0" y="0"/>
            <a:chExt cx="879636" cy="432555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879636" cy="432555"/>
            </a:xfrm>
            <a:custGeom>
              <a:avLst/>
              <a:gdLst/>
              <a:ahLst/>
              <a:cxnLst/>
              <a:rect r="r" b="b" t="t" l="l"/>
              <a:pathLst>
                <a:path h="432555" w="879636">
                  <a:moveTo>
                    <a:pt x="110235" y="0"/>
                  </a:moveTo>
                  <a:lnTo>
                    <a:pt x="769400" y="0"/>
                  </a:lnTo>
                  <a:cubicBezTo>
                    <a:pt x="798637" y="0"/>
                    <a:pt x="826675" y="11614"/>
                    <a:pt x="847348" y="32287"/>
                  </a:cubicBezTo>
                  <a:cubicBezTo>
                    <a:pt x="868022" y="52960"/>
                    <a:pt x="879636" y="80999"/>
                    <a:pt x="879636" y="110235"/>
                  </a:cubicBezTo>
                  <a:lnTo>
                    <a:pt x="879636" y="322320"/>
                  </a:lnTo>
                  <a:cubicBezTo>
                    <a:pt x="879636" y="351556"/>
                    <a:pt x="868022" y="379595"/>
                    <a:pt x="847348" y="400268"/>
                  </a:cubicBezTo>
                  <a:cubicBezTo>
                    <a:pt x="826675" y="420941"/>
                    <a:pt x="798637" y="432555"/>
                    <a:pt x="769400" y="432555"/>
                  </a:cubicBezTo>
                  <a:lnTo>
                    <a:pt x="110235" y="432555"/>
                  </a:lnTo>
                  <a:cubicBezTo>
                    <a:pt x="80999" y="432555"/>
                    <a:pt x="52960" y="420941"/>
                    <a:pt x="32287" y="400268"/>
                  </a:cubicBezTo>
                  <a:cubicBezTo>
                    <a:pt x="11614" y="379595"/>
                    <a:pt x="0" y="351556"/>
                    <a:pt x="0" y="322320"/>
                  </a:cubicBezTo>
                  <a:lnTo>
                    <a:pt x="0" y="110235"/>
                  </a:lnTo>
                  <a:cubicBezTo>
                    <a:pt x="0" y="80999"/>
                    <a:pt x="11614" y="52960"/>
                    <a:pt x="32287" y="32287"/>
                  </a:cubicBezTo>
                  <a:cubicBezTo>
                    <a:pt x="52960" y="11614"/>
                    <a:pt x="80999" y="0"/>
                    <a:pt x="110235" y="0"/>
                  </a:cubicBezTo>
                  <a:close/>
                </a:path>
              </a:pathLst>
            </a:custGeom>
            <a:solidFill>
              <a:srgbClr val="F5F5F5"/>
            </a:solidFill>
            <a:ln w="38100" cap="rnd">
              <a:solidFill>
                <a:srgbClr val="7F59CB"/>
              </a:solidFill>
              <a:prstDash val="solid"/>
              <a:round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-66675"/>
              <a:ext cx="879636" cy="49923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4759"/>
                </a:lnSpc>
              </a:pPr>
              <a:r>
                <a:rPr lang="en-US" sz="3399">
                  <a:solidFill>
                    <a:srgbClr val="7F59CB"/>
                  </a:solidFill>
                  <a:latin typeface="Genty Sans"/>
                  <a:ea typeface="Genty Sans"/>
                  <a:cs typeface="Genty Sans"/>
                  <a:sym typeface="Genty Sans"/>
                </a:rPr>
                <a:t>geometric sequence</a:t>
              </a: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3310081" y="7496984"/>
            <a:ext cx="3581776" cy="1761316"/>
            <a:chOff x="0" y="0"/>
            <a:chExt cx="879636" cy="432555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879636" cy="432555"/>
            </a:xfrm>
            <a:custGeom>
              <a:avLst/>
              <a:gdLst/>
              <a:ahLst/>
              <a:cxnLst/>
              <a:rect r="r" b="b" t="t" l="l"/>
              <a:pathLst>
                <a:path h="432555" w="879636">
                  <a:moveTo>
                    <a:pt x="110235" y="0"/>
                  </a:moveTo>
                  <a:lnTo>
                    <a:pt x="769400" y="0"/>
                  </a:lnTo>
                  <a:cubicBezTo>
                    <a:pt x="798637" y="0"/>
                    <a:pt x="826675" y="11614"/>
                    <a:pt x="847348" y="32287"/>
                  </a:cubicBezTo>
                  <a:cubicBezTo>
                    <a:pt x="868022" y="52960"/>
                    <a:pt x="879636" y="80999"/>
                    <a:pt x="879636" y="110235"/>
                  </a:cubicBezTo>
                  <a:lnTo>
                    <a:pt x="879636" y="322320"/>
                  </a:lnTo>
                  <a:cubicBezTo>
                    <a:pt x="879636" y="351556"/>
                    <a:pt x="868022" y="379595"/>
                    <a:pt x="847348" y="400268"/>
                  </a:cubicBezTo>
                  <a:cubicBezTo>
                    <a:pt x="826675" y="420941"/>
                    <a:pt x="798637" y="432555"/>
                    <a:pt x="769400" y="432555"/>
                  </a:cubicBezTo>
                  <a:lnTo>
                    <a:pt x="110235" y="432555"/>
                  </a:lnTo>
                  <a:cubicBezTo>
                    <a:pt x="80999" y="432555"/>
                    <a:pt x="52960" y="420941"/>
                    <a:pt x="32287" y="400268"/>
                  </a:cubicBezTo>
                  <a:cubicBezTo>
                    <a:pt x="11614" y="379595"/>
                    <a:pt x="0" y="351556"/>
                    <a:pt x="0" y="322320"/>
                  </a:cubicBezTo>
                  <a:lnTo>
                    <a:pt x="0" y="110235"/>
                  </a:lnTo>
                  <a:cubicBezTo>
                    <a:pt x="0" y="80999"/>
                    <a:pt x="11614" y="52960"/>
                    <a:pt x="32287" y="32287"/>
                  </a:cubicBezTo>
                  <a:cubicBezTo>
                    <a:pt x="52960" y="11614"/>
                    <a:pt x="80999" y="0"/>
                    <a:pt x="110235" y="0"/>
                  </a:cubicBezTo>
                  <a:close/>
                </a:path>
              </a:pathLst>
            </a:custGeom>
            <a:solidFill>
              <a:srgbClr val="F5F5F5"/>
            </a:solidFill>
            <a:ln w="3810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13" id="13"/>
            <p:cNvSpPr txBox="true"/>
            <p:nvPr/>
          </p:nvSpPr>
          <p:spPr>
            <a:xfrm>
              <a:off x="0" y="-66675"/>
              <a:ext cx="879636" cy="49923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4759"/>
                </a:lnSpc>
              </a:pPr>
              <a:r>
                <a:rPr lang="en-US" sz="3399">
                  <a:solidFill>
                    <a:srgbClr val="121212"/>
                  </a:solidFill>
                  <a:latin typeface="Genty Sans"/>
                  <a:ea typeface="Genty Sans"/>
                  <a:cs typeface="Genty Sans"/>
                  <a:sym typeface="Genty Sans"/>
                </a:rPr>
                <a:t>neither</a:t>
              </a: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9772323" y="3181551"/>
            <a:ext cx="5205595" cy="1761316"/>
            <a:chOff x="0" y="0"/>
            <a:chExt cx="1278424" cy="432555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1278424" cy="432555"/>
            </a:xfrm>
            <a:custGeom>
              <a:avLst/>
              <a:gdLst/>
              <a:ahLst/>
              <a:cxnLst/>
              <a:rect r="r" b="b" t="t" l="l"/>
              <a:pathLst>
                <a:path h="432555" w="1278424">
                  <a:moveTo>
                    <a:pt x="75849" y="0"/>
                  </a:moveTo>
                  <a:lnTo>
                    <a:pt x="1202575" y="0"/>
                  </a:lnTo>
                  <a:cubicBezTo>
                    <a:pt x="1222691" y="0"/>
                    <a:pt x="1241984" y="7991"/>
                    <a:pt x="1256208" y="22216"/>
                  </a:cubicBezTo>
                  <a:cubicBezTo>
                    <a:pt x="1270432" y="36440"/>
                    <a:pt x="1278424" y="55732"/>
                    <a:pt x="1278424" y="75849"/>
                  </a:cubicBezTo>
                  <a:lnTo>
                    <a:pt x="1278424" y="356707"/>
                  </a:lnTo>
                  <a:cubicBezTo>
                    <a:pt x="1278424" y="376823"/>
                    <a:pt x="1270432" y="396115"/>
                    <a:pt x="1256208" y="410340"/>
                  </a:cubicBezTo>
                  <a:cubicBezTo>
                    <a:pt x="1241984" y="424564"/>
                    <a:pt x="1222691" y="432555"/>
                    <a:pt x="1202575" y="432555"/>
                  </a:cubicBezTo>
                  <a:lnTo>
                    <a:pt x="75849" y="432555"/>
                  </a:lnTo>
                  <a:cubicBezTo>
                    <a:pt x="55732" y="432555"/>
                    <a:pt x="36440" y="424564"/>
                    <a:pt x="22216" y="410340"/>
                  </a:cubicBezTo>
                  <a:cubicBezTo>
                    <a:pt x="7991" y="396115"/>
                    <a:pt x="0" y="376823"/>
                    <a:pt x="0" y="356707"/>
                  </a:cubicBezTo>
                  <a:lnTo>
                    <a:pt x="0" y="75849"/>
                  </a:lnTo>
                  <a:cubicBezTo>
                    <a:pt x="0" y="55732"/>
                    <a:pt x="7991" y="36440"/>
                    <a:pt x="22216" y="22216"/>
                  </a:cubicBezTo>
                  <a:cubicBezTo>
                    <a:pt x="36440" y="7991"/>
                    <a:pt x="55732" y="0"/>
                    <a:pt x="75849" y="0"/>
                  </a:cubicBezTo>
                  <a:close/>
                </a:path>
              </a:pathLst>
            </a:custGeom>
            <a:solidFill>
              <a:srgbClr val="F5F5F5"/>
            </a:solidFill>
            <a:ln cap="rnd">
              <a:noFill/>
              <a:prstDash val="solid"/>
              <a:round/>
            </a:ln>
          </p:spPr>
        </p:sp>
        <p:sp>
          <p:nvSpPr>
            <p:cNvPr name="TextBox 16" id="16"/>
            <p:cNvSpPr txBox="true"/>
            <p:nvPr/>
          </p:nvSpPr>
          <p:spPr>
            <a:xfrm>
              <a:off x="0" y="-66675"/>
              <a:ext cx="1278424" cy="49923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4759"/>
                </a:lnSpc>
              </a:pPr>
              <a:r>
                <a:rPr lang="en-US" sz="3399">
                  <a:solidFill>
                    <a:srgbClr val="121212"/>
                  </a:solidFill>
                  <a:latin typeface="Genty Sans"/>
                  <a:ea typeface="Genty Sans"/>
                  <a:cs typeface="Genty Sans"/>
                  <a:sym typeface="Genty Sans"/>
                </a:rPr>
                <a:t>2, 5, 9, 14, 20, ...</a:t>
              </a:r>
            </a:p>
          </p:txBody>
        </p:sp>
      </p:grpSp>
      <p:grpSp>
        <p:nvGrpSpPr>
          <p:cNvPr name="Group 17" id="17"/>
          <p:cNvGrpSpPr/>
          <p:nvPr/>
        </p:nvGrpSpPr>
        <p:grpSpPr>
          <a:xfrm rot="0">
            <a:off x="9772323" y="5339267"/>
            <a:ext cx="5205595" cy="1761316"/>
            <a:chOff x="0" y="0"/>
            <a:chExt cx="1278424" cy="432555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1278424" cy="432555"/>
            </a:xfrm>
            <a:custGeom>
              <a:avLst/>
              <a:gdLst/>
              <a:ahLst/>
              <a:cxnLst/>
              <a:rect r="r" b="b" t="t" l="l"/>
              <a:pathLst>
                <a:path h="432555" w="1278424">
                  <a:moveTo>
                    <a:pt x="75849" y="0"/>
                  </a:moveTo>
                  <a:lnTo>
                    <a:pt x="1202575" y="0"/>
                  </a:lnTo>
                  <a:cubicBezTo>
                    <a:pt x="1222691" y="0"/>
                    <a:pt x="1241984" y="7991"/>
                    <a:pt x="1256208" y="22216"/>
                  </a:cubicBezTo>
                  <a:cubicBezTo>
                    <a:pt x="1270432" y="36440"/>
                    <a:pt x="1278424" y="55732"/>
                    <a:pt x="1278424" y="75849"/>
                  </a:cubicBezTo>
                  <a:lnTo>
                    <a:pt x="1278424" y="356707"/>
                  </a:lnTo>
                  <a:cubicBezTo>
                    <a:pt x="1278424" y="376823"/>
                    <a:pt x="1270432" y="396115"/>
                    <a:pt x="1256208" y="410340"/>
                  </a:cubicBezTo>
                  <a:cubicBezTo>
                    <a:pt x="1241984" y="424564"/>
                    <a:pt x="1222691" y="432555"/>
                    <a:pt x="1202575" y="432555"/>
                  </a:cubicBezTo>
                  <a:lnTo>
                    <a:pt x="75849" y="432555"/>
                  </a:lnTo>
                  <a:cubicBezTo>
                    <a:pt x="55732" y="432555"/>
                    <a:pt x="36440" y="424564"/>
                    <a:pt x="22216" y="410340"/>
                  </a:cubicBezTo>
                  <a:cubicBezTo>
                    <a:pt x="7991" y="396115"/>
                    <a:pt x="0" y="376823"/>
                    <a:pt x="0" y="356707"/>
                  </a:cubicBezTo>
                  <a:lnTo>
                    <a:pt x="0" y="75849"/>
                  </a:lnTo>
                  <a:cubicBezTo>
                    <a:pt x="0" y="55732"/>
                    <a:pt x="7991" y="36440"/>
                    <a:pt x="22216" y="22216"/>
                  </a:cubicBezTo>
                  <a:cubicBezTo>
                    <a:pt x="36440" y="7991"/>
                    <a:pt x="55732" y="0"/>
                    <a:pt x="75849" y="0"/>
                  </a:cubicBezTo>
                  <a:close/>
                </a:path>
              </a:pathLst>
            </a:custGeom>
            <a:solidFill>
              <a:srgbClr val="F5F5F5"/>
            </a:solidFill>
            <a:ln cap="rnd">
              <a:noFill/>
              <a:prstDash val="solid"/>
              <a:round/>
            </a:ln>
          </p:spPr>
        </p:sp>
        <p:sp>
          <p:nvSpPr>
            <p:cNvPr name="TextBox 19" id="19"/>
            <p:cNvSpPr txBox="true"/>
            <p:nvPr/>
          </p:nvSpPr>
          <p:spPr>
            <a:xfrm>
              <a:off x="0" y="-66675"/>
              <a:ext cx="1278424" cy="49923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4759"/>
                </a:lnSpc>
              </a:pPr>
              <a:r>
                <a:rPr lang="en-US" sz="3399">
                  <a:solidFill>
                    <a:srgbClr val="121212"/>
                  </a:solidFill>
                  <a:latin typeface="Genty Sans"/>
                  <a:ea typeface="Genty Sans"/>
                  <a:cs typeface="Genty Sans"/>
                  <a:sym typeface="Genty Sans"/>
                </a:rPr>
                <a:t>2, 9, 16, 23, 30, ...</a:t>
              </a:r>
            </a:p>
          </p:txBody>
        </p:sp>
      </p:grpSp>
      <p:grpSp>
        <p:nvGrpSpPr>
          <p:cNvPr name="Group 20" id="20"/>
          <p:cNvGrpSpPr/>
          <p:nvPr/>
        </p:nvGrpSpPr>
        <p:grpSpPr>
          <a:xfrm rot="0">
            <a:off x="9772323" y="7496984"/>
            <a:ext cx="5205595" cy="1761316"/>
            <a:chOff x="0" y="0"/>
            <a:chExt cx="1278424" cy="432555"/>
          </a:xfrm>
        </p:grpSpPr>
        <p:sp>
          <p:nvSpPr>
            <p:cNvPr name="Freeform 21" id="21"/>
            <p:cNvSpPr/>
            <p:nvPr/>
          </p:nvSpPr>
          <p:spPr>
            <a:xfrm flipH="false" flipV="false" rot="0">
              <a:off x="0" y="0"/>
              <a:ext cx="1278424" cy="432555"/>
            </a:xfrm>
            <a:custGeom>
              <a:avLst/>
              <a:gdLst/>
              <a:ahLst/>
              <a:cxnLst/>
              <a:rect r="r" b="b" t="t" l="l"/>
              <a:pathLst>
                <a:path h="432555" w="1278424">
                  <a:moveTo>
                    <a:pt x="75849" y="0"/>
                  </a:moveTo>
                  <a:lnTo>
                    <a:pt x="1202575" y="0"/>
                  </a:lnTo>
                  <a:cubicBezTo>
                    <a:pt x="1222691" y="0"/>
                    <a:pt x="1241984" y="7991"/>
                    <a:pt x="1256208" y="22216"/>
                  </a:cubicBezTo>
                  <a:cubicBezTo>
                    <a:pt x="1270432" y="36440"/>
                    <a:pt x="1278424" y="55732"/>
                    <a:pt x="1278424" y="75849"/>
                  </a:cubicBezTo>
                  <a:lnTo>
                    <a:pt x="1278424" y="356707"/>
                  </a:lnTo>
                  <a:cubicBezTo>
                    <a:pt x="1278424" y="376823"/>
                    <a:pt x="1270432" y="396115"/>
                    <a:pt x="1256208" y="410340"/>
                  </a:cubicBezTo>
                  <a:cubicBezTo>
                    <a:pt x="1241984" y="424564"/>
                    <a:pt x="1222691" y="432555"/>
                    <a:pt x="1202575" y="432555"/>
                  </a:cubicBezTo>
                  <a:lnTo>
                    <a:pt x="75849" y="432555"/>
                  </a:lnTo>
                  <a:cubicBezTo>
                    <a:pt x="55732" y="432555"/>
                    <a:pt x="36440" y="424564"/>
                    <a:pt x="22216" y="410340"/>
                  </a:cubicBezTo>
                  <a:cubicBezTo>
                    <a:pt x="7991" y="396115"/>
                    <a:pt x="0" y="376823"/>
                    <a:pt x="0" y="356707"/>
                  </a:cubicBezTo>
                  <a:lnTo>
                    <a:pt x="0" y="75849"/>
                  </a:lnTo>
                  <a:cubicBezTo>
                    <a:pt x="0" y="55732"/>
                    <a:pt x="7991" y="36440"/>
                    <a:pt x="22216" y="22216"/>
                  </a:cubicBezTo>
                  <a:cubicBezTo>
                    <a:pt x="36440" y="7991"/>
                    <a:pt x="55732" y="0"/>
                    <a:pt x="75849" y="0"/>
                  </a:cubicBezTo>
                  <a:close/>
                </a:path>
              </a:pathLst>
            </a:custGeom>
            <a:solidFill>
              <a:srgbClr val="F5F5F5"/>
            </a:solidFill>
            <a:ln cap="rnd">
              <a:noFill/>
              <a:prstDash val="solid"/>
              <a:round/>
            </a:ln>
          </p:spPr>
        </p:sp>
        <p:sp>
          <p:nvSpPr>
            <p:cNvPr name="TextBox 22" id="22"/>
            <p:cNvSpPr txBox="true"/>
            <p:nvPr/>
          </p:nvSpPr>
          <p:spPr>
            <a:xfrm>
              <a:off x="0" y="-66675"/>
              <a:ext cx="1278424" cy="49923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4759"/>
                </a:lnSpc>
              </a:pPr>
              <a:r>
                <a:rPr lang="en-US" sz="3399">
                  <a:solidFill>
                    <a:srgbClr val="121212"/>
                  </a:solidFill>
                  <a:latin typeface="Genty Sans"/>
                  <a:ea typeface="Genty Sans"/>
                  <a:cs typeface="Genty Sans"/>
                  <a:sym typeface="Genty Sans"/>
                </a:rPr>
                <a:t>3, 15, 75, 375, 1875, ...</a:t>
              </a:r>
            </a:p>
          </p:txBody>
        </p:sp>
      </p:grpSp>
      <p:sp>
        <p:nvSpPr>
          <p:cNvPr name="AutoShape 23" id="23"/>
          <p:cNvSpPr/>
          <p:nvPr/>
        </p:nvSpPr>
        <p:spPr>
          <a:xfrm flipV="true">
            <a:off x="6896256" y="3465670"/>
            <a:ext cx="1843081" cy="578004"/>
          </a:xfrm>
          <a:prstGeom prst="line">
            <a:avLst/>
          </a:prstGeom>
          <a:ln cap="rnd" w="95250">
            <a:solidFill>
              <a:srgbClr val="1071CB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24" id="24"/>
          <p:cNvSpPr/>
          <p:nvPr/>
        </p:nvSpPr>
        <p:spPr>
          <a:xfrm flipV="true">
            <a:off x="6906108" y="5721735"/>
            <a:ext cx="1843081" cy="578004"/>
          </a:xfrm>
          <a:prstGeom prst="line">
            <a:avLst/>
          </a:prstGeom>
          <a:ln cap="rnd" w="95250">
            <a:solidFill>
              <a:srgbClr val="7F59CB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25" id="25"/>
          <p:cNvSpPr/>
          <p:nvPr/>
        </p:nvSpPr>
        <p:spPr>
          <a:xfrm flipV="true">
            <a:off x="6867754" y="7831826"/>
            <a:ext cx="1843081" cy="578004"/>
          </a:xfrm>
          <a:prstGeom prst="line">
            <a:avLst/>
          </a:prstGeom>
          <a:ln cap="rnd" w="95250">
            <a:solidFill>
              <a:srgbClr val="121212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26" id="26"/>
          <p:cNvSpPr txBox="true"/>
          <p:nvPr/>
        </p:nvSpPr>
        <p:spPr>
          <a:xfrm rot="0">
            <a:off x="940228" y="747828"/>
            <a:ext cx="16407543" cy="17492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4252"/>
              </a:lnSpc>
            </a:pPr>
            <a:r>
              <a:rPr lang="en-US" sz="10180">
                <a:solidFill>
                  <a:srgbClr val="F5F5F5"/>
                </a:solidFill>
                <a:latin typeface="Genty Sans"/>
                <a:ea typeface="Genty Sans"/>
                <a:cs typeface="Genty Sans"/>
                <a:sym typeface="Genty Sans"/>
              </a:rPr>
              <a:t>Match the following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1D5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872013" y="756837"/>
            <a:ext cx="20032026" cy="1931278"/>
            <a:chOff x="0" y="0"/>
            <a:chExt cx="5275924" cy="508649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5275924" cy="508649"/>
            </a:xfrm>
            <a:custGeom>
              <a:avLst/>
              <a:gdLst/>
              <a:ahLst/>
              <a:cxnLst/>
              <a:rect r="r" b="b" t="t" l="l"/>
              <a:pathLst>
                <a:path h="508649" w="5275924">
                  <a:moveTo>
                    <a:pt x="19710" y="0"/>
                  </a:moveTo>
                  <a:lnTo>
                    <a:pt x="5256214" y="0"/>
                  </a:lnTo>
                  <a:cubicBezTo>
                    <a:pt x="5267100" y="0"/>
                    <a:pt x="5275924" y="8825"/>
                    <a:pt x="5275924" y="19710"/>
                  </a:cubicBezTo>
                  <a:lnTo>
                    <a:pt x="5275924" y="488939"/>
                  </a:lnTo>
                  <a:cubicBezTo>
                    <a:pt x="5275924" y="494166"/>
                    <a:pt x="5273848" y="499180"/>
                    <a:pt x="5270152" y="502876"/>
                  </a:cubicBezTo>
                  <a:cubicBezTo>
                    <a:pt x="5266455" y="506573"/>
                    <a:pt x="5261442" y="508649"/>
                    <a:pt x="5256214" y="508649"/>
                  </a:cubicBezTo>
                  <a:lnTo>
                    <a:pt x="19710" y="508649"/>
                  </a:lnTo>
                  <a:cubicBezTo>
                    <a:pt x="8825" y="508649"/>
                    <a:pt x="0" y="499825"/>
                    <a:pt x="0" y="488939"/>
                  </a:cubicBezTo>
                  <a:lnTo>
                    <a:pt x="0" y="19710"/>
                  </a:lnTo>
                  <a:cubicBezTo>
                    <a:pt x="0" y="8825"/>
                    <a:pt x="8825" y="0"/>
                    <a:pt x="19710" y="0"/>
                  </a:cubicBezTo>
                  <a:close/>
                </a:path>
              </a:pathLst>
            </a:custGeom>
            <a:solidFill>
              <a:srgbClr val="AF308B"/>
            </a:solidFill>
            <a:ln w="3810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5275924" cy="54674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3310081" y="3181551"/>
            <a:ext cx="3581776" cy="1761316"/>
            <a:chOff x="0" y="0"/>
            <a:chExt cx="879636" cy="432555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879636" cy="432555"/>
            </a:xfrm>
            <a:custGeom>
              <a:avLst/>
              <a:gdLst/>
              <a:ahLst/>
              <a:cxnLst/>
              <a:rect r="r" b="b" t="t" l="l"/>
              <a:pathLst>
                <a:path h="432555" w="879636">
                  <a:moveTo>
                    <a:pt x="110235" y="0"/>
                  </a:moveTo>
                  <a:lnTo>
                    <a:pt x="769400" y="0"/>
                  </a:lnTo>
                  <a:cubicBezTo>
                    <a:pt x="798637" y="0"/>
                    <a:pt x="826675" y="11614"/>
                    <a:pt x="847348" y="32287"/>
                  </a:cubicBezTo>
                  <a:cubicBezTo>
                    <a:pt x="868022" y="52960"/>
                    <a:pt x="879636" y="80999"/>
                    <a:pt x="879636" y="110235"/>
                  </a:cubicBezTo>
                  <a:lnTo>
                    <a:pt x="879636" y="322320"/>
                  </a:lnTo>
                  <a:cubicBezTo>
                    <a:pt x="879636" y="351556"/>
                    <a:pt x="868022" y="379595"/>
                    <a:pt x="847348" y="400268"/>
                  </a:cubicBezTo>
                  <a:cubicBezTo>
                    <a:pt x="826675" y="420941"/>
                    <a:pt x="798637" y="432555"/>
                    <a:pt x="769400" y="432555"/>
                  </a:cubicBezTo>
                  <a:lnTo>
                    <a:pt x="110235" y="432555"/>
                  </a:lnTo>
                  <a:cubicBezTo>
                    <a:pt x="80999" y="432555"/>
                    <a:pt x="52960" y="420941"/>
                    <a:pt x="32287" y="400268"/>
                  </a:cubicBezTo>
                  <a:cubicBezTo>
                    <a:pt x="11614" y="379595"/>
                    <a:pt x="0" y="351556"/>
                    <a:pt x="0" y="322320"/>
                  </a:cubicBezTo>
                  <a:lnTo>
                    <a:pt x="0" y="110235"/>
                  </a:lnTo>
                  <a:cubicBezTo>
                    <a:pt x="0" y="80999"/>
                    <a:pt x="11614" y="52960"/>
                    <a:pt x="32287" y="32287"/>
                  </a:cubicBezTo>
                  <a:cubicBezTo>
                    <a:pt x="52960" y="11614"/>
                    <a:pt x="80999" y="0"/>
                    <a:pt x="110235" y="0"/>
                  </a:cubicBezTo>
                  <a:close/>
                </a:path>
              </a:pathLst>
            </a:custGeom>
            <a:solidFill>
              <a:srgbClr val="F5F5F5"/>
            </a:solidFill>
            <a:ln w="38100" cap="rnd">
              <a:solidFill>
                <a:srgbClr val="1071CB"/>
              </a:solidFill>
              <a:prstDash val="solid"/>
              <a:round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66675"/>
              <a:ext cx="879636" cy="49923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4759"/>
                </a:lnSpc>
              </a:pPr>
              <a:r>
                <a:rPr lang="en-US" sz="3399">
                  <a:solidFill>
                    <a:srgbClr val="1071CB"/>
                  </a:solidFill>
                  <a:latin typeface="Genty Sans"/>
                  <a:ea typeface="Genty Sans"/>
                  <a:cs typeface="Genty Sans"/>
                  <a:sym typeface="Genty Sans"/>
                </a:rPr>
                <a:t>arithemetic sequence</a:t>
              </a: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3310081" y="5339267"/>
            <a:ext cx="3581776" cy="1761316"/>
            <a:chOff x="0" y="0"/>
            <a:chExt cx="879636" cy="432555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879636" cy="432555"/>
            </a:xfrm>
            <a:custGeom>
              <a:avLst/>
              <a:gdLst/>
              <a:ahLst/>
              <a:cxnLst/>
              <a:rect r="r" b="b" t="t" l="l"/>
              <a:pathLst>
                <a:path h="432555" w="879636">
                  <a:moveTo>
                    <a:pt x="110235" y="0"/>
                  </a:moveTo>
                  <a:lnTo>
                    <a:pt x="769400" y="0"/>
                  </a:lnTo>
                  <a:cubicBezTo>
                    <a:pt x="798637" y="0"/>
                    <a:pt x="826675" y="11614"/>
                    <a:pt x="847348" y="32287"/>
                  </a:cubicBezTo>
                  <a:cubicBezTo>
                    <a:pt x="868022" y="52960"/>
                    <a:pt x="879636" y="80999"/>
                    <a:pt x="879636" y="110235"/>
                  </a:cubicBezTo>
                  <a:lnTo>
                    <a:pt x="879636" y="322320"/>
                  </a:lnTo>
                  <a:cubicBezTo>
                    <a:pt x="879636" y="351556"/>
                    <a:pt x="868022" y="379595"/>
                    <a:pt x="847348" y="400268"/>
                  </a:cubicBezTo>
                  <a:cubicBezTo>
                    <a:pt x="826675" y="420941"/>
                    <a:pt x="798637" y="432555"/>
                    <a:pt x="769400" y="432555"/>
                  </a:cubicBezTo>
                  <a:lnTo>
                    <a:pt x="110235" y="432555"/>
                  </a:lnTo>
                  <a:cubicBezTo>
                    <a:pt x="80999" y="432555"/>
                    <a:pt x="52960" y="420941"/>
                    <a:pt x="32287" y="400268"/>
                  </a:cubicBezTo>
                  <a:cubicBezTo>
                    <a:pt x="11614" y="379595"/>
                    <a:pt x="0" y="351556"/>
                    <a:pt x="0" y="322320"/>
                  </a:cubicBezTo>
                  <a:lnTo>
                    <a:pt x="0" y="110235"/>
                  </a:lnTo>
                  <a:cubicBezTo>
                    <a:pt x="0" y="80999"/>
                    <a:pt x="11614" y="52960"/>
                    <a:pt x="32287" y="32287"/>
                  </a:cubicBezTo>
                  <a:cubicBezTo>
                    <a:pt x="52960" y="11614"/>
                    <a:pt x="80999" y="0"/>
                    <a:pt x="110235" y="0"/>
                  </a:cubicBezTo>
                  <a:close/>
                </a:path>
              </a:pathLst>
            </a:custGeom>
            <a:solidFill>
              <a:srgbClr val="F5F5F5"/>
            </a:solidFill>
            <a:ln w="38100" cap="rnd">
              <a:solidFill>
                <a:srgbClr val="7F59CB"/>
              </a:solidFill>
              <a:prstDash val="solid"/>
              <a:round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-66675"/>
              <a:ext cx="879636" cy="49923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4759"/>
                </a:lnSpc>
              </a:pPr>
              <a:r>
                <a:rPr lang="en-US" sz="3399">
                  <a:solidFill>
                    <a:srgbClr val="7F59CB"/>
                  </a:solidFill>
                  <a:latin typeface="Genty Sans"/>
                  <a:ea typeface="Genty Sans"/>
                  <a:cs typeface="Genty Sans"/>
                  <a:sym typeface="Genty Sans"/>
                </a:rPr>
                <a:t>geometric sequence</a:t>
              </a: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3310081" y="7496984"/>
            <a:ext cx="3581776" cy="1761316"/>
            <a:chOff x="0" y="0"/>
            <a:chExt cx="879636" cy="432555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879636" cy="432555"/>
            </a:xfrm>
            <a:custGeom>
              <a:avLst/>
              <a:gdLst/>
              <a:ahLst/>
              <a:cxnLst/>
              <a:rect r="r" b="b" t="t" l="l"/>
              <a:pathLst>
                <a:path h="432555" w="879636">
                  <a:moveTo>
                    <a:pt x="110235" y="0"/>
                  </a:moveTo>
                  <a:lnTo>
                    <a:pt x="769400" y="0"/>
                  </a:lnTo>
                  <a:cubicBezTo>
                    <a:pt x="798637" y="0"/>
                    <a:pt x="826675" y="11614"/>
                    <a:pt x="847348" y="32287"/>
                  </a:cubicBezTo>
                  <a:cubicBezTo>
                    <a:pt x="868022" y="52960"/>
                    <a:pt x="879636" y="80999"/>
                    <a:pt x="879636" y="110235"/>
                  </a:cubicBezTo>
                  <a:lnTo>
                    <a:pt x="879636" y="322320"/>
                  </a:lnTo>
                  <a:cubicBezTo>
                    <a:pt x="879636" y="351556"/>
                    <a:pt x="868022" y="379595"/>
                    <a:pt x="847348" y="400268"/>
                  </a:cubicBezTo>
                  <a:cubicBezTo>
                    <a:pt x="826675" y="420941"/>
                    <a:pt x="798637" y="432555"/>
                    <a:pt x="769400" y="432555"/>
                  </a:cubicBezTo>
                  <a:lnTo>
                    <a:pt x="110235" y="432555"/>
                  </a:lnTo>
                  <a:cubicBezTo>
                    <a:pt x="80999" y="432555"/>
                    <a:pt x="52960" y="420941"/>
                    <a:pt x="32287" y="400268"/>
                  </a:cubicBezTo>
                  <a:cubicBezTo>
                    <a:pt x="11614" y="379595"/>
                    <a:pt x="0" y="351556"/>
                    <a:pt x="0" y="322320"/>
                  </a:cubicBezTo>
                  <a:lnTo>
                    <a:pt x="0" y="110235"/>
                  </a:lnTo>
                  <a:cubicBezTo>
                    <a:pt x="0" y="80999"/>
                    <a:pt x="11614" y="52960"/>
                    <a:pt x="32287" y="32287"/>
                  </a:cubicBezTo>
                  <a:cubicBezTo>
                    <a:pt x="52960" y="11614"/>
                    <a:pt x="80999" y="0"/>
                    <a:pt x="110235" y="0"/>
                  </a:cubicBezTo>
                  <a:close/>
                </a:path>
              </a:pathLst>
            </a:custGeom>
            <a:solidFill>
              <a:srgbClr val="F5F5F5"/>
            </a:solidFill>
            <a:ln w="3810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13" id="13"/>
            <p:cNvSpPr txBox="true"/>
            <p:nvPr/>
          </p:nvSpPr>
          <p:spPr>
            <a:xfrm>
              <a:off x="0" y="-66675"/>
              <a:ext cx="879636" cy="49923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4759"/>
                </a:lnSpc>
              </a:pPr>
              <a:r>
                <a:rPr lang="en-US" sz="3399">
                  <a:solidFill>
                    <a:srgbClr val="121212"/>
                  </a:solidFill>
                  <a:latin typeface="Genty Sans"/>
                  <a:ea typeface="Genty Sans"/>
                  <a:cs typeface="Genty Sans"/>
                  <a:sym typeface="Genty Sans"/>
                </a:rPr>
                <a:t>neither</a:t>
              </a: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9772323" y="3181551"/>
            <a:ext cx="5205595" cy="1761316"/>
            <a:chOff x="0" y="0"/>
            <a:chExt cx="1278424" cy="432555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1278424" cy="432555"/>
            </a:xfrm>
            <a:custGeom>
              <a:avLst/>
              <a:gdLst/>
              <a:ahLst/>
              <a:cxnLst/>
              <a:rect r="r" b="b" t="t" l="l"/>
              <a:pathLst>
                <a:path h="432555" w="1278424">
                  <a:moveTo>
                    <a:pt x="75849" y="0"/>
                  </a:moveTo>
                  <a:lnTo>
                    <a:pt x="1202575" y="0"/>
                  </a:lnTo>
                  <a:cubicBezTo>
                    <a:pt x="1222691" y="0"/>
                    <a:pt x="1241984" y="7991"/>
                    <a:pt x="1256208" y="22216"/>
                  </a:cubicBezTo>
                  <a:cubicBezTo>
                    <a:pt x="1270432" y="36440"/>
                    <a:pt x="1278424" y="55732"/>
                    <a:pt x="1278424" y="75849"/>
                  </a:cubicBezTo>
                  <a:lnTo>
                    <a:pt x="1278424" y="356707"/>
                  </a:lnTo>
                  <a:cubicBezTo>
                    <a:pt x="1278424" y="376823"/>
                    <a:pt x="1270432" y="396115"/>
                    <a:pt x="1256208" y="410340"/>
                  </a:cubicBezTo>
                  <a:cubicBezTo>
                    <a:pt x="1241984" y="424564"/>
                    <a:pt x="1222691" y="432555"/>
                    <a:pt x="1202575" y="432555"/>
                  </a:cubicBezTo>
                  <a:lnTo>
                    <a:pt x="75849" y="432555"/>
                  </a:lnTo>
                  <a:cubicBezTo>
                    <a:pt x="55732" y="432555"/>
                    <a:pt x="36440" y="424564"/>
                    <a:pt x="22216" y="410340"/>
                  </a:cubicBezTo>
                  <a:cubicBezTo>
                    <a:pt x="7991" y="396115"/>
                    <a:pt x="0" y="376823"/>
                    <a:pt x="0" y="356707"/>
                  </a:cubicBezTo>
                  <a:lnTo>
                    <a:pt x="0" y="75849"/>
                  </a:lnTo>
                  <a:cubicBezTo>
                    <a:pt x="0" y="55732"/>
                    <a:pt x="7991" y="36440"/>
                    <a:pt x="22216" y="22216"/>
                  </a:cubicBezTo>
                  <a:cubicBezTo>
                    <a:pt x="36440" y="7991"/>
                    <a:pt x="55732" y="0"/>
                    <a:pt x="75849" y="0"/>
                  </a:cubicBezTo>
                  <a:close/>
                </a:path>
              </a:pathLst>
            </a:custGeom>
            <a:solidFill>
              <a:srgbClr val="F5F5F5"/>
            </a:solidFill>
            <a:ln w="38100" cap="rnd">
              <a:solidFill>
                <a:srgbClr val="121212"/>
              </a:solidFill>
              <a:prstDash val="solid"/>
              <a:round/>
            </a:ln>
          </p:spPr>
        </p:sp>
        <p:sp>
          <p:nvSpPr>
            <p:cNvPr name="TextBox 16" id="16"/>
            <p:cNvSpPr txBox="true"/>
            <p:nvPr/>
          </p:nvSpPr>
          <p:spPr>
            <a:xfrm>
              <a:off x="0" y="-66675"/>
              <a:ext cx="1278424" cy="49923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4759"/>
                </a:lnSpc>
              </a:pPr>
              <a:r>
                <a:rPr lang="en-US" sz="3399">
                  <a:solidFill>
                    <a:srgbClr val="121212"/>
                  </a:solidFill>
                  <a:latin typeface="Genty Sans"/>
                  <a:ea typeface="Genty Sans"/>
                  <a:cs typeface="Genty Sans"/>
                  <a:sym typeface="Genty Sans"/>
                </a:rPr>
                <a:t>2, 5, 9, 14, 20, ...</a:t>
              </a:r>
            </a:p>
            <a:p>
              <a:pPr algn="ctr">
                <a:lnSpc>
                  <a:spcPts val="4759"/>
                </a:lnSpc>
              </a:pPr>
            </a:p>
          </p:txBody>
        </p:sp>
      </p:grpSp>
      <p:grpSp>
        <p:nvGrpSpPr>
          <p:cNvPr name="Group 17" id="17"/>
          <p:cNvGrpSpPr/>
          <p:nvPr/>
        </p:nvGrpSpPr>
        <p:grpSpPr>
          <a:xfrm rot="0">
            <a:off x="9772323" y="5339267"/>
            <a:ext cx="5205595" cy="1761316"/>
            <a:chOff x="0" y="0"/>
            <a:chExt cx="1278424" cy="432555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1278424" cy="432555"/>
            </a:xfrm>
            <a:custGeom>
              <a:avLst/>
              <a:gdLst/>
              <a:ahLst/>
              <a:cxnLst/>
              <a:rect r="r" b="b" t="t" l="l"/>
              <a:pathLst>
                <a:path h="432555" w="1278424">
                  <a:moveTo>
                    <a:pt x="75849" y="0"/>
                  </a:moveTo>
                  <a:lnTo>
                    <a:pt x="1202575" y="0"/>
                  </a:lnTo>
                  <a:cubicBezTo>
                    <a:pt x="1222691" y="0"/>
                    <a:pt x="1241984" y="7991"/>
                    <a:pt x="1256208" y="22216"/>
                  </a:cubicBezTo>
                  <a:cubicBezTo>
                    <a:pt x="1270432" y="36440"/>
                    <a:pt x="1278424" y="55732"/>
                    <a:pt x="1278424" y="75849"/>
                  </a:cubicBezTo>
                  <a:lnTo>
                    <a:pt x="1278424" y="356707"/>
                  </a:lnTo>
                  <a:cubicBezTo>
                    <a:pt x="1278424" y="376823"/>
                    <a:pt x="1270432" y="396115"/>
                    <a:pt x="1256208" y="410340"/>
                  </a:cubicBezTo>
                  <a:cubicBezTo>
                    <a:pt x="1241984" y="424564"/>
                    <a:pt x="1222691" y="432555"/>
                    <a:pt x="1202575" y="432555"/>
                  </a:cubicBezTo>
                  <a:lnTo>
                    <a:pt x="75849" y="432555"/>
                  </a:lnTo>
                  <a:cubicBezTo>
                    <a:pt x="55732" y="432555"/>
                    <a:pt x="36440" y="424564"/>
                    <a:pt x="22216" y="410340"/>
                  </a:cubicBezTo>
                  <a:cubicBezTo>
                    <a:pt x="7991" y="396115"/>
                    <a:pt x="0" y="376823"/>
                    <a:pt x="0" y="356707"/>
                  </a:cubicBezTo>
                  <a:lnTo>
                    <a:pt x="0" y="75849"/>
                  </a:lnTo>
                  <a:cubicBezTo>
                    <a:pt x="0" y="55732"/>
                    <a:pt x="7991" y="36440"/>
                    <a:pt x="22216" y="22216"/>
                  </a:cubicBezTo>
                  <a:cubicBezTo>
                    <a:pt x="36440" y="7991"/>
                    <a:pt x="55732" y="0"/>
                    <a:pt x="75849" y="0"/>
                  </a:cubicBezTo>
                  <a:close/>
                </a:path>
              </a:pathLst>
            </a:custGeom>
            <a:solidFill>
              <a:srgbClr val="F5F5F5"/>
            </a:solidFill>
            <a:ln w="38100" cap="rnd">
              <a:solidFill>
                <a:srgbClr val="1071CB"/>
              </a:solidFill>
              <a:prstDash val="solid"/>
              <a:round/>
            </a:ln>
          </p:spPr>
        </p:sp>
        <p:sp>
          <p:nvSpPr>
            <p:cNvPr name="TextBox 19" id="19"/>
            <p:cNvSpPr txBox="true"/>
            <p:nvPr/>
          </p:nvSpPr>
          <p:spPr>
            <a:xfrm>
              <a:off x="0" y="-66675"/>
              <a:ext cx="1278424" cy="49923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4759"/>
                </a:lnSpc>
              </a:pPr>
              <a:r>
                <a:rPr lang="en-US" sz="3399">
                  <a:solidFill>
                    <a:srgbClr val="121212"/>
                  </a:solidFill>
                  <a:latin typeface="Genty Sans"/>
                  <a:ea typeface="Genty Sans"/>
                  <a:cs typeface="Genty Sans"/>
                  <a:sym typeface="Genty Sans"/>
                </a:rPr>
                <a:t>2, 9, 16, 23, 30, ...</a:t>
              </a:r>
            </a:p>
            <a:p>
              <a:pPr algn="ctr">
                <a:lnSpc>
                  <a:spcPts val="4759"/>
                </a:lnSpc>
              </a:pPr>
            </a:p>
          </p:txBody>
        </p:sp>
      </p:grpSp>
      <p:grpSp>
        <p:nvGrpSpPr>
          <p:cNvPr name="Group 20" id="20"/>
          <p:cNvGrpSpPr/>
          <p:nvPr/>
        </p:nvGrpSpPr>
        <p:grpSpPr>
          <a:xfrm rot="0">
            <a:off x="9772323" y="7496984"/>
            <a:ext cx="5205595" cy="1761316"/>
            <a:chOff x="0" y="0"/>
            <a:chExt cx="1278424" cy="432555"/>
          </a:xfrm>
        </p:grpSpPr>
        <p:sp>
          <p:nvSpPr>
            <p:cNvPr name="Freeform 21" id="21"/>
            <p:cNvSpPr/>
            <p:nvPr/>
          </p:nvSpPr>
          <p:spPr>
            <a:xfrm flipH="false" flipV="false" rot="0">
              <a:off x="0" y="0"/>
              <a:ext cx="1278424" cy="432555"/>
            </a:xfrm>
            <a:custGeom>
              <a:avLst/>
              <a:gdLst/>
              <a:ahLst/>
              <a:cxnLst/>
              <a:rect r="r" b="b" t="t" l="l"/>
              <a:pathLst>
                <a:path h="432555" w="1278424">
                  <a:moveTo>
                    <a:pt x="75849" y="0"/>
                  </a:moveTo>
                  <a:lnTo>
                    <a:pt x="1202575" y="0"/>
                  </a:lnTo>
                  <a:cubicBezTo>
                    <a:pt x="1222691" y="0"/>
                    <a:pt x="1241984" y="7991"/>
                    <a:pt x="1256208" y="22216"/>
                  </a:cubicBezTo>
                  <a:cubicBezTo>
                    <a:pt x="1270432" y="36440"/>
                    <a:pt x="1278424" y="55732"/>
                    <a:pt x="1278424" y="75849"/>
                  </a:cubicBezTo>
                  <a:lnTo>
                    <a:pt x="1278424" y="356707"/>
                  </a:lnTo>
                  <a:cubicBezTo>
                    <a:pt x="1278424" y="376823"/>
                    <a:pt x="1270432" y="396115"/>
                    <a:pt x="1256208" y="410340"/>
                  </a:cubicBezTo>
                  <a:cubicBezTo>
                    <a:pt x="1241984" y="424564"/>
                    <a:pt x="1222691" y="432555"/>
                    <a:pt x="1202575" y="432555"/>
                  </a:cubicBezTo>
                  <a:lnTo>
                    <a:pt x="75849" y="432555"/>
                  </a:lnTo>
                  <a:cubicBezTo>
                    <a:pt x="55732" y="432555"/>
                    <a:pt x="36440" y="424564"/>
                    <a:pt x="22216" y="410340"/>
                  </a:cubicBezTo>
                  <a:cubicBezTo>
                    <a:pt x="7991" y="396115"/>
                    <a:pt x="0" y="376823"/>
                    <a:pt x="0" y="356707"/>
                  </a:cubicBezTo>
                  <a:lnTo>
                    <a:pt x="0" y="75849"/>
                  </a:lnTo>
                  <a:cubicBezTo>
                    <a:pt x="0" y="55732"/>
                    <a:pt x="7991" y="36440"/>
                    <a:pt x="22216" y="22216"/>
                  </a:cubicBezTo>
                  <a:cubicBezTo>
                    <a:pt x="36440" y="7991"/>
                    <a:pt x="55732" y="0"/>
                    <a:pt x="75849" y="0"/>
                  </a:cubicBezTo>
                  <a:close/>
                </a:path>
              </a:pathLst>
            </a:custGeom>
            <a:solidFill>
              <a:srgbClr val="F5F5F5"/>
            </a:solidFill>
            <a:ln w="38100" cap="rnd">
              <a:solidFill>
                <a:srgbClr val="7F59CB"/>
              </a:solidFill>
              <a:prstDash val="solid"/>
              <a:round/>
            </a:ln>
          </p:spPr>
        </p:sp>
        <p:sp>
          <p:nvSpPr>
            <p:cNvPr name="TextBox 22" id="22"/>
            <p:cNvSpPr txBox="true"/>
            <p:nvPr/>
          </p:nvSpPr>
          <p:spPr>
            <a:xfrm>
              <a:off x="0" y="-66675"/>
              <a:ext cx="1278424" cy="49923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4759"/>
                </a:lnSpc>
              </a:pPr>
              <a:r>
                <a:rPr lang="en-US" sz="3399">
                  <a:solidFill>
                    <a:srgbClr val="121212"/>
                  </a:solidFill>
                  <a:latin typeface="Genty Sans"/>
                  <a:ea typeface="Genty Sans"/>
                  <a:cs typeface="Genty Sans"/>
                  <a:sym typeface="Genty Sans"/>
                </a:rPr>
                <a:t>3, 15, 75, 375, 1875, ...</a:t>
              </a:r>
            </a:p>
            <a:p>
              <a:pPr algn="ctr">
                <a:lnSpc>
                  <a:spcPts val="4759"/>
                </a:lnSpc>
              </a:pPr>
            </a:p>
          </p:txBody>
        </p:sp>
      </p:grpSp>
      <p:sp>
        <p:nvSpPr>
          <p:cNvPr name="AutoShape 23" id="23"/>
          <p:cNvSpPr/>
          <p:nvPr/>
        </p:nvSpPr>
        <p:spPr>
          <a:xfrm>
            <a:off x="6896256" y="4043674"/>
            <a:ext cx="2876068" cy="2176251"/>
          </a:xfrm>
          <a:prstGeom prst="line">
            <a:avLst/>
          </a:prstGeom>
          <a:ln cap="rnd" w="95250">
            <a:solidFill>
              <a:srgbClr val="1071CB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24" id="24"/>
          <p:cNvSpPr/>
          <p:nvPr/>
        </p:nvSpPr>
        <p:spPr>
          <a:xfrm>
            <a:off x="6906108" y="6299739"/>
            <a:ext cx="2866215" cy="2077903"/>
          </a:xfrm>
          <a:prstGeom prst="line">
            <a:avLst/>
          </a:prstGeom>
          <a:ln cap="rnd" w="95250">
            <a:solidFill>
              <a:srgbClr val="7F59CB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25" id="25"/>
          <p:cNvSpPr/>
          <p:nvPr/>
        </p:nvSpPr>
        <p:spPr>
          <a:xfrm flipV="true">
            <a:off x="6867754" y="4062209"/>
            <a:ext cx="2904570" cy="4347621"/>
          </a:xfrm>
          <a:prstGeom prst="line">
            <a:avLst/>
          </a:prstGeom>
          <a:ln cap="rnd" w="95250">
            <a:solidFill>
              <a:srgbClr val="121212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26" id="26"/>
          <p:cNvSpPr txBox="true"/>
          <p:nvPr/>
        </p:nvSpPr>
        <p:spPr>
          <a:xfrm rot="0">
            <a:off x="940228" y="747828"/>
            <a:ext cx="16407543" cy="17492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4252"/>
              </a:lnSpc>
            </a:pPr>
            <a:r>
              <a:rPr lang="en-US" sz="10180">
                <a:solidFill>
                  <a:srgbClr val="F5F5F5"/>
                </a:solidFill>
                <a:latin typeface="Genty Sans"/>
                <a:ea typeface="Genty Sans"/>
                <a:cs typeface="Genty Sans"/>
                <a:sym typeface="Genty Sans"/>
              </a:rPr>
              <a:t>Answer Key</a:t>
            </a:r>
          </a:p>
        </p:txBody>
      </p:sp>
      <p:sp>
        <p:nvSpPr>
          <p:cNvPr name="Freeform 27" id="27"/>
          <p:cNvSpPr/>
          <p:nvPr/>
        </p:nvSpPr>
        <p:spPr>
          <a:xfrm flipH="true" flipV="false" rot="-10800000">
            <a:off x="12022862" y="6219925"/>
            <a:ext cx="364240" cy="130216"/>
          </a:xfrm>
          <a:custGeom>
            <a:avLst/>
            <a:gdLst/>
            <a:ahLst/>
            <a:cxnLst/>
            <a:rect r="r" b="b" t="t" l="l"/>
            <a:pathLst>
              <a:path h="130216" w="364240">
                <a:moveTo>
                  <a:pt x="364240" y="0"/>
                </a:moveTo>
                <a:lnTo>
                  <a:pt x="0" y="0"/>
                </a:lnTo>
                <a:lnTo>
                  <a:pt x="0" y="130216"/>
                </a:lnTo>
                <a:lnTo>
                  <a:pt x="364240" y="130216"/>
                </a:lnTo>
                <a:lnTo>
                  <a:pt x="36424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8" id="28"/>
          <p:cNvSpPr/>
          <p:nvPr/>
        </p:nvSpPr>
        <p:spPr>
          <a:xfrm flipH="true" flipV="false" rot="-10800000">
            <a:off x="11389892" y="6225534"/>
            <a:ext cx="364240" cy="130216"/>
          </a:xfrm>
          <a:custGeom>
            <a:avLst/>
            <a:gdLst/>
            <a:ahLst/>
            <a:cxnLst/>
            <a:rect r="r" b="b" t="t" l="l"/>
            <a:pathLst>
              <a:path h="130216" w="364240">
                <a:moveTo>
                  <a:pt x="364239" y="0"/>
                </a:moveTo>
                <a:lnTo>
                  <a:pt x="0" y="0"/>
                </a:lnTo>
                <a:lnTo>
                  <a:pt x="0" y="130215"/>
                </a:lnTo>
                <a:lnTo>
                  <a:pt x="364239" y="130215"/>
                </a:lnTo>
                <a:lnTo>
                  <a:pt x="364239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9" id="29"/>
          <p:cNvSpPr/>
          <p:nvPr/>
        </p:nvSpPr>
        <p:spPr>
          <a:xfrm flipH="true" flipV="false" rot="-10800000">
            <a:off x="12705658" y="6225534"/>
            <a:ext cx="364240" cy="130216"/>
          </a:xfrm>
          <a:custGeom>
            <a:avLst/>
            <a:gdLst/>
            <a:ahLst/>
            <a:cxnLst/>
            <a:rect r="r" b="b" t="t" l="l"/>
            <a:pathLst>
              <a:path h="130216" w="364240">
                <a:moveTo>
                  <a:pt x="364239" y="0"/>
                </a:moveTo>
                <a:lnTo>
                  <a:pt x="0" y="0"/>
                </a:lnTo>
                <a:lnTo>
                  <a:pt x="0" y="130215"/>
                </a:lnTo>
                <a:lnTo>
                  <a:pt x="364239" y="130215"/>
                </a:lnTo>
                <a:lnTo>
                  <a:pt x="364239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0" id="30"/>
          <p:cNvSpPr/>
          <p:nvPr/>
        </p:nvSpPr>
        <p:spPr>
          <a:xfrm flipH="true" flipV="false" rot="-10800000">
            <a:off x="10876703" y="6234631"/>
            <a:ext cx="364240" cy="130216"/>
          </a:xfrm>
          <a:custGeom>
            <a:avLst/>
            <a:gdLst/>
            <a:ahLst/>
            <a:cxnLst/>
            <a:rect r="r" b="b" t="t" l="l"/>
            <a:pathLst>
              <a:path h="130216" w="364240">
                <a:moveTo>
                  <a:pt x="364239" y="0"/>
                </a:moveTo>
                <a:lnTo>
                  <a:pt x="0" y="0"/>
                </a:lnTo>
                <a:lnTo>
                  <a:pt x="0" y="130215"/>
                </a:lnTo>
                <a:lnTo>
                  <a:pt x="364239" y="130215"/>
                </a:lnTo>
                <a:lnTo>
                  <a:pt x="364239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1" id="31"/>
          <p:cNvSpPr txBox="true"/>
          <p:nvPr/>
        </p:nvSpPr>
        <p:spPr>
          <a:xfrm rot="0">
            <a:off x="10785860" y="6272059"/>
            <a:ext cx="545924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071CB"/>
                </a:solidFill>
                <a:latin typeface="Genty Sans"/>
                <a:ea typeface="Genty Sans"/>
                <a:cs typeface="Genty Sans"/>
                <a:sym typeface="Genty Sans"/>
              </a:rPr>
              <a:t>+7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11324538" y="6272059"/>
            <a:ext cx="545924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071CB"/>
                </a:solidFill>
                <a:latin typeface="Genty Sans"/>
                <a:ea typeface="Genty Sans"/>
                <a:cs typeface="Genty Sans"/>
                <a:sym typeface="Genty Sans"/>
              </a:rPr>
              <a:t>+7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11932020" y="6272059"/>
            <a:ext cx="545924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071CB"/>
                </a:solidFill>
                <a:latin typeface="Genty Sans"/>
                <a:ea typeface="Genty Sans"/>
                <a:cs typeface="Genty Sans"/>
                <a:sym typeface="Genty Sans"/>
              </a:rPr>
              <a:t>+7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12618172" y="6272059"/>
            <a:ext cx="545924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071CB"/>
                </a:solidFill>
                <a:latin typeface="Genty Sans"/>
                <a:ea typeface="Genty Sans"/>
                <a:cs typeface="Genty Sans"/>
                <a:sym typeface="Genty Sans"/>
              </a:rPr>
              <a:t>+7</a:t>
            </a:r>
          </a:p>
        </p:txBody>
      </p:sp>
      <p:sp>
        <p:nvSpPr>
          <p:cNvPr name="Freeform 35" id="35"/>
          <p:cNvSpPr/>
          <p:nvPr/>
        </p:nvSpPr>
        <p:spPr>
          <a:xfrm flipH="true" flipV="false" rot="-10800000">
            <a:off x="12113705" y="4043674"/>
            <a:ext cx="364240" cy="130216"/>
          </a:xfrm>
          <a:custGeom>
            <a:avLst/>
            <a:gdLst/>
            <a:ahLst/>
            <a:cxnLst/>
            <a:rect r="r" b="b" t="t" l="l"/>
            <a:pathLst>
              <a:path h="130216" w="364240">
                <a:moveTo>
                  <a:pt x="364239" y="0"/>
                </a:moveTo>
                <a:lnTo>
                  <a:pt x="0" y="0"/>
                </a:lnTo>
                <a:lnTo>
                  <a:pt x="0" y="130216"/>
                </a:lnTo>
                <a:lnTo>
                  <a:pt x="364239" y="130216"/>
                </a:lnTo>
                <a:lnTo>
                  <a:pt x="364239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6" id="36"/>
          <p:cNvSpPr/>
          <p:nvPr/>
        </p:nvSpPr>
        <p:spPr>
          <a:xfrm flipH="true" flipV="false" rot="-10800000">
            <a:off x="11480734" y="4049282"/>
            <a:ext cx="364240" cy="130216"/>
          </a:xfrm>
          <a:custGeom>
            <a:avLst/>
            <a:gdLst/>
            <a:ahLst/>
            <a:cxnLst/>
            <a:rect r="r" b="b" t="t" l="l"/>
            <a:pathLst>
              <a:path h="130216" w="364240">
                <a:moveTo>
                  <a:pt x="364240" y="0"/>
                </a:moveTo>
                <a:lnTo>
                  <a:pt x="0" y="0"/>
                </a:lnTo>
                <a:lnTo>
                  <a:pt x="0" y="130216"/>
                </a:lnTo>
                <a:lnTo>
                  <a:pt x="364240" y="130216"/>
                </a:lnTo>
                <a:lnTo>
                  <a:pt x="36424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7" id="37"/>
          <p:cNvSpPr/>
          <p:nvPr/>
        </p:nvSpPr>
        <p:spPr>
          <a:xfrm flipH="true" flipV="false" rot="-10800000">
            <a:off x="12796500" y="4049282"/>
            <a:ext cx="364240" cy="130216"/>
          </a:xfrm>
          <a:custGeom>
            <a:avLst/>
            <a:gdLst/>
            <a:ahLst/>
            <a:cxnLst/>
            <a:rect r="r" b="b" t="t" l="l"/>
            <a:pathLst>
              <a:path h="130216" w="364240">
                <a:moveTo>
                  <a:pt x="364240" y="0"/>
                </a:moveTo>
                <a:lnTo>
                  <a:pt x="0" y="0"/>
                </a:lnTo>
                <a:lnTo>
                  <a:pt x="0" y="130216"/>
                </a:lnTo>
                <a:lnTo>
                  <a:pt x="364240" y="130216"/>
                </a:lnTo>
                <a:lnTo>
                  <a:pt x="36424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8" id="38"/>
          <p:cNvSpPr/>
          <p:nvPr/>
        </p:nvSpPr>
        <p:spPr>
          <a:xfrm flipH="true" flipV="false" rot="-10800000">
            <a:off x="10967545" y="4058379"/>
            <a:ext cx="364240" cy="130216"/>
          </a:xfrm>
          <a:custGeom>
            <a:avLst/>
            <a:gdLst/>
            <a:ahLst/>
            <a:cxnLst/>
            <a:rect r="r" b="b" t="t" l="l"/>
            <a:pathLst>
              <a:path h="130216" w="364240">
                <a:moveTo>
                  <a:pt x="364240" y="0"/>
                </a:moveTo>
                <a:lnTo>
                  <a:pt x="0" y="0"/>
                </a:lnTo>
                <a:lnTo>
                  <a:pt x="0" y="130216"/>
                </a:lnTo>
                <a:lnTo>
                  <a:pt x="364240" y="130216"/>
                </a:lnTo>
                <a:lnTo>
                  <a:pt x="36424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9" id="39"/>
          <p:cNvSpPr txBox="true"/>
          <p:nvPr/>
        </p:nvSpPr>
        <p:spPr>
          <a:xfrm rot="0">
            <a:off x="10876703" y="4095807"/>
            <a:ext cx="545924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+3</a:t>
            </a:r>
          </a:p>
        </p:txBody>
      </p:sp>
      <p:sp>
        <p:nvSpPr>
          <p:cNvPr name="TextBox 40" id="40"/>
          <p:cNvSpPr txBox="true"/>
          <p:nvPr/>
        </p:nvSpPr>
        <p:spPr>
          <a:xfrm rot="0">
            <a:off x="11415380" y="4095807"/>
            <a:ext cx="545924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+4</a:t>
            </a:r>
          </a:p>
        </p:txBody>
      </p:sp>
      <p:sp>
        <p:nvSpPr>
          <p:cNvPr name="TextBox 41" id="41"/>
          <p:cNvSpPr txBox="true"/>
          <p:nvPr/>
        </p:nvSpPr>
        <p:spPr>
          <a:xfrm rot="0">
            <a:off x="12022862" y="4095807"/>
            <a:ext cx="545924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+5</a:t>
            </a:r>
          </a:p>
        </p:txBody>
      </p:sp>
      <p:sp>
        <p:nvSpPr>
          <p:cNvPr name="TextBox 42" id="42"/>
          <p:cNvSpPr txBox="true"/>
          <p:nvPr/>
        </p:nvSpPr>
        <p:spPr>
          <a:xfrm rot="0">
            <a:off x="12709015" y="4095807"/>
            <a:ext cx="545924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+6</a:t>
            </a:r>
          </a:p>
        </p:txBody>
      </p:sp>
      <p:sp>
        <p:nvSpPr>
          <p:cNvPr name="Freeform 43" id="43"/>
          <p:cNvSpPr/>
          <p:nvPr/>
        </p:nvSpPr>
        <p:spPr>
          <a:xfrm flipH="true" flipV="false" rot="-10800000">
            <a:off x="11706133" y="8376934"/>
            <a:ext cx="451774" cy="161509"/>
          </a:xfrm>
          <a:custGeom>
            <a:avLst/>
            <a:gdLst/>
            <a:ahLst/>
            <a:cxnLst/>
            <a:rect r="r" b="b" t="t" l="l"/>
            <a:pathLst>
              <a:path h="161509" w="451774">
                <a:moveTo>
                  <a:pt x="451774" y="0"/>
                </a:moveTo>
                <a:lnTo>
                  <a:pt x="0" y="0"/>
                </a:lnTo>
                <a:lnTo>
                  <a:pt x="0" y="161509"/>
                </a:lnTo>
                <a:lnTo>
                  <a:pt x="451774" y="161509"/>
                </a:lnTo>
                <a:lnTo>
                  <a:pt x="451774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4" id="44"/>
          <p:cNvSpPr/>
          <p:nvPr/>
        </p:nvSpPr>
        <p:spPr>
          <a:xfrm flipH="true" flipV="false" rot="-10800000">
            <a:off x="11002018" y="8386027"/>
            <a:ext cx="451774" cy="161509"/>
          </a:xfrm>
          <a:custGeom>
            <a:avLst/>
            <a:gdLst/>
            <a:ahLst/>
            <a:cxnLst/>
            <a:rect r="r" b="b" t="t" l="l"/>
            <a:pathLst>
              <a:path h="161509" w="451774">
                <a:moveTo>
                  <a:pt x="451773" y="0"/>
                </a:moveTo>
                <a:lnTo>
                  <a:pt x="0" y="0"/>
                </a:lnTo>
                <a:lnTo>
                  <a:pt x="0" y="161509"/>
                </a:lnTo>
                <a:lnTo>
                  <a:pt x="451773" y="161509"/>
                </a:lnTo>
                <a:lnTo>
                  <a:pt x="451773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5" id="45"/>
          <p:cNvSpPr/>
          <p:nvPr/>
        </p:nvSpPr>
        <p:spPr>
          <a:xfrm flipH="true" flipV="false" rot="-10800000">
            <a:off x="12618172" y="8386027"/>
            <a:ext cx="451774" cy="161509"/>
          </a:xfrm>
          <a:custGeom>
            <a:avLst/>
            <a:gdLst/>
            <a:ahLst/>
            <a:cxnLst/>
            <a:rect r="r" b="b" t="t" l="l"/>
            <a:pathLst>
              <a:path h="161509" w="451774">
                <a:moveTo>
                  <a:pt x="451774" y="0"/>
                </a:moveTo>
                <a:lnTo>
                  <a:pt x="0" y="0"/>
                </a:lnTo>
                <a:lnTo>
                  <a:pt x="0" y="161509"/>
                </a:lnTo>
                <a:lnTo>
                  <a:pt x="451774" y="161509"/>
                </a:lnTo>
                <a:lnTo>
                  <a:pt x="451774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6" id="46"/>
          <p:cNvSpPr/>
          <p:nvPr/>
        </p:nvSpPr>
        <p:spPr>
          <a:xfrm flipH="true" flipV="false" rot="-10800000">
            <a:off x="10392565" y="8395049"/>
            <a:ext cx="451774" cy="161509"/>
          </a:xfrm>
          <a:custGeom>
            <a:avLst/>
            <a:gdLst/>
            <a:ahLst/>
            <a:cxnLst/>
            <a:rect r="r" b="b" t="t" l="l"/>
            <a:pathLst>
              <a:path h="161509" w="451774">
                <a:moveTo>
                  <a:pt x="451774" y="0"/>
                </a:moveTo>
                <a:lnTo>
                  <a:pt x="0" y="0"/>
                </a:lnTo>
                <a:lnTo>
                  <a:pt x="0" y="161509"/>
                </a:lnTo>
                <a:lnTo>
                  <a:pt x="451774" y="161509"/>
                </a:lnTo>
                <a:lnTo>
                  <a:pt x="451774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7" id="47"/>
          <p:cNvSpPr txBox="true"/>
          <p:nvPr/>
        </p:nvSpPr>
        <p:spPr>
          <a:xfrm rot="0">
            <a:off x="10212450" y="8510725"/>
            <a:ext cx="631889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7F59CB"/>
                </a:solidFill>
                <a:latin typeface="Genty Sans"/>
                <a:ea typeface="Genty Sans"/>
                <a:cs typeface="Genty Sans"/>
                <a:sym typeface="Genty Sans"/>
              </a:rPr>
              <a:t>×5</a:t>
            </a:r>
          </a:p>
        </p:txBody>
      </p:sp>
      <p:sp>
        <p:nvSpPr>
          <p:cNvPr name="TextBox 48" id="48"/>
          <p:cNvSpPr txBox="true"/>
          <p:nvPr/>
        </p:nvSpPr>
        <p:spPr>
          <a:xfrm rot="0">
            <a:off x="10855131" y="8510725"/>
            <a:ext cx="514742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7F59CB"/>
                </a:solidFill>
                <a:latin typeface="Genty Sans"/>
                <a:ea typeface="Genty Sans"/>
                <a:cs typeface="Genty Sans"/>
                <a:sym typeface="Genty Sans"/>
              </a:rPr>
              <a:t>×5</a:t>
            </a:r>
          </a:p>
        </p:txBody>
      </p:sp>
      <p:sp>
        <p:nvSpPr>
          <p:cNvPr name="TextBox 49" id="49"/>
          <p:cNvSpPr txBox="true"/>
          <p:nvPr/>
        </p:nvSpPr>
        <p:spPr>
          <a:xfrm rot="0">
            <a:off x="11554518" y="8510725"/>
            <a:ext cx="631889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7F59CB"/>
                </a:solidFill>
                <a:latin typeface="Genty Sans"/>
                <a:ea typeface="Genty Sans"/>
                <a:cs typeface="Genty Sans"/>
                <a:sym typeface="Genty Sans"/>
              </a:rPr>
              <a:t>×5</a:t>
            </a:r>
          </a:p>
        </p:txBody>
      </p:sp>
      <p:sp>
        <p:nvSpPr>
          <p:cNvPr name="TextBox 50" id="50"/>
          <p:cNvSpPr txBox="true"/>
          <p:nvPr/>
        </p:nvSpPr>
        <p:spPr>
          <a:xfrm rot="0">
            <a:off x="12480556" y="8510725"/>
            <a:ext cx="631889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7F59CB"/>
                </a:solidFill>
                <a:latin typeface="Genty Sans"/>
                <a:ea typeface="Genty Sans"/>
                <a:cs typeface="Genty Sans"/>
                <a:sym typeface="Genty Sans"/>
              </a:rPr>
              <a:t>×5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B4D6B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872013" y="756837"/>
            <a:ext cx="20032026" cy="1931278"/>
            <a:chOff x="0" y="0"/>
            <a:chExt cx="5275924" cy="508649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5275924" cy="508649"/>
            </a:xfrm>
            <a:custGeom>
              <a:avLst/>
              <a:gdLst/>
              <a:ahLst/>
              <a:cxnLst/>
              <a:rect r="r" b="b" t="t" l="l"/>
              <a:pathLst>
                <a:path h="508649" w="5275924">
                  <a:moveTo>
                    <a:pt x="19710" y="0"/>
                  </a:moveTo>
                  <a:lnTo>
                    <a:pt x="5256214" y="0"/>
                  </a:lnTo>
                  <a:cubicBezTo>
                    <a:pt x="5267100" y="0"/>
                    <a:pt x="5275924" y="8825"/>
                    <a:pt x="5275924" y="19710"/>
                  </a:cubicBezTo>
                  <a:lnTo>
                    <a:pt x="5275924" y="488939"/>
                  </a:lnTo>
                  <a:cubicBezTo>
                    <a:pt x="5275924" y="494166"/>
                    <a:pt x="5273848" y="499180"/>
                    <a:pt x="5270152" y="502876"/>
                  </a:cubicBezTo>
                  <a:cubicBezTo>
                    <a:pt x="5266455" y="506573"/>
                    <a:pt x="5261442" y="508649"/>
                    <a:pt x="5256214" y="508649"/>
                  </a:cubicBezTo>
                  <a:lnTo>
                    <a:pt x="19710" y="508649"/>
                  </a:lnTo>
                  <a:cubicBezTo>
                    <a:pt x="8825" y="508649"/>
                    <a:pt x="0" y="499825"/>
                    <a:pt x="0" y="488939"/>
                  </a:cubicBezTo>
                  <a:lnTo>
                    <a:pt x="0" y="19710"/>
                  </a:lnTo>
                  <a:cubicBezTo>
                    <a:pt x="0" y="8825"/>
                    <a:pt x="8825" y="0"/>
                    <a:pt x="19710" y="0"/>
                  </a:cubicBezTo>
                  <a:close/>
                </a:path>
              </a:pathLst>
            </a:custGeom>
            <a:solidFill>
              <a:srgbClr val="437935"/>
            </a:solidFill>
            <a:ln w="3810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5275924" cy="54674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7423692" y="6148738"/>
            <a:ext cx="3581776" cy="1417530"/>
            <a:chOff x="0" y="0"/>
            <a:chExt cx="879636" cy="348126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879636" cy="348126"/>
            </a:xfrm>
            <a:custGeom>
              <a:avLst/>
              <a:gdLst/>
              <a:ahLst/>
              <a:cxnLst/>
              <a:rect r="r" b="b" t="t" l="l"/>
              <a:pathLst>
                <a:path h="348126" w="879636">
                  <a:moveTo>
                    <a:pt x="110235" y="0"/>
                  </a:moveTo>
                  <a:lnTo>
                    <a:pt x="769400" y="0"/>
                  </a:lnTo>
                  <a:cubicBezTo>
                    <a:pt x="798637" y="0"/>
                    <a:pt x="826675" y="11614"/>
                    <a:pt x="847348" y="32287"/>
                  </a:cubicBezTo>
                  <a:cubicBezTo>
                    <a:pt x="868022" y="52960"/>
                    <a:pt x="879636" y="80999"/>
                    <a:pt x="879636" y="110235"/>
                  </a:cubicBezTo>
                  <a:lnTo>
                    <a:pt x="879636" y="237891"/>
                  </a:lnTo>
                  <a:cubicBezTo>
                    <a:pt x="879636" y="267127"/>
                    <a:pt x="868022" y="295166"/>
                    <a:pt x="847348" y="315839"/>
                  </a:cubicBezTo>
                  <a:cubicBezTo>
                    <a:pt x="826675" y="336512"/>
                    <a:pt x="798637" y="348126"/>
                    <a:pt x="769400" y="348126"/>
                  </a:cubicBezTo>
                  <a:lnTo>
                    <a:pt x="110235" y="348126"/>
                  </a:lnTo>
                  <a:cubicBezTo>
                    <a:pt x="80999" y="348126"/>
                    <a:pt x="52960" y="336512"/>
                    <a:pt x="32287" y="315839"/>
                  </a:cubicBezTo>
                  <a:cubicBezTo>
                    <a:pt x="11614" y="295166"/>
                    <a:pt x="0" y="267127"/>
                    <a:pt x="0" y="237891"/>
                  </a:cubicBezTo>
                  <a:lnTo>
                    <a:pt x="0" y="110235"/>
                  </a:lnTo>
                  <a:cubicBezTo>
                    <a:pt x="0" y="80999"/>
                    <a:pt x="11614" y="52960"/>
                    <a:pt x="32287" y="32287"/>
                  </a:cubicBezTo>
                  <a:cubicBezTo>
                    <a:pt x="52960" y="11614"/>
                    <a:pt x="80999" y="0"/>
                    <a:pt x="110235" y="0"/>
                  </a:cubicBezTo>
                  <a:close/>
                </a:path>
              </a:pathLst>
            </a:custGeom>
            <a:solidFill>
              <a:srgbClr val="F5F5F5"/>
            </a:solidFill>
            <a:ln w="38100" cap="rnd">
              <a:solidFill>
                <a:srgbClr val="7F59CB"/>
              </a:solidFill>
              <a:prstDash val="solid"/>
              <a:round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66675"/>
              <a:ext cx="879636" cy="41480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919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3611484" y="6148738"/>
            <a:ext cx="3581776" cy="1417530"/>
            <a:chOff x="0" y="0"/>
            <a:chExt cx="879636" cy="348126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879636" cy="348126"/>
            </a:xfrm>
            <a:custGeom>
              <a:avLst/>
              <a:gdLst/>
              <a:ahLst/>
              <a:cxnLst/>
              <a:rect r="r" b="b" t="t" l="l"/>
              <a:pathLst>
                <a:path h="348126" w="879636">
                  <a:moveTo>
                    <a:pt x="110235" y="0"/>
                  </a:moveTo>
                  <a:lnTo>
                    <a:pt x="769400" y="0"/>
                  </a:lnTo>
                  <a:cubicBezTo>
                    <a:pt x="798637" y="0"/>
                    <a:pt x="826675" y="11614"/>
                    <a:pt x="847348" y="32287"/>
                  </a:cubicBezTo>
                  <a:cubicBezTo>
                    <a:pt x="868022" y="52960"/>
                    <a:pt x="879636" y="80999"/>
                    <a:pt x="879636" y="110235"/>
                  </a:cubicBezTo>
                  <a:lnTo>
                    <a:pt x="879636" y="237891"/>
                  </a:lnTo>
                  <a:cubicBezTo>
                    <a:pt x="879636" y="267127"/>
                    <a:pt x="868022" y="295166"/>
                    <a:pt x="847348" y="315839"/>
                  </a:cubicBezTo>
                  <a:cubicBezTo>
                    <a:pt x="826675" y="336512"/>
                    <a:pt x="798637" y="348126"/>
                    <a:pt x="769400" y="348126"/>
                  </a:cubicBezTo>
                  <a:lnTo>
                    <a:pt x="110235" y="348126"/>
                  </a:lnTo>
                  <a:cubicBezTo>
                    <a:pt x="80999" y="348126"/>
                    <a:pt x="52960" y="336512"/>
                    <a:pt x="32287" y="315839"/>
                  </a:cubicBezTo>
                  <a:cubicBezTo>
                    <a:pt x="11614" y="295166"/>
                    <a:pt x="0" y="267127"/>
                    <a:pt x="0" y="237891"/>
                  </a:cubicBezTo>
                  <a:lnTo>
                    <a:pt x="0" y="110235"/>
                  </a:lnTo>
                  <a:cubicBezTo>
                    <a:pt x="0" y="80999"/>
                    <a:pt x="11614" y="52960"/>
                    <a:pt x="32287" y="32287"/>
                  </a:cubicBezTo>
                  <a:cubicBezTo>
                    <a:pt x="52960" y="11614"/>
                    <a:pt x="80999" y="0"/>
                    <a:pt x="110235" y="0"/>
                  </a:cubicBezTo>
                  <a:close/>
                </a:path>
              </a:pathLst>
            </a:custGeom>
            <a:solidFill>
              <a:srgbClr val="F5F5F5"/>
            </a:solidFill>
            <a:ln w="38100" cap="rnd">
              <a:solidFill>
                <a:srgbClr val="7F59CB"/>
              </a:solidFill>
              <a:prstDash val="solid"/>
              <a:round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-66675"/>
              <a:ext cx="879636" cy="41480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919"/>
                </a:lnSpc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7423692" y="4555035"/>
            <a:ext cx="3581776" cy="1417530"/>
            <a:chOff x="0" y="0"/>
            <a:chExt cx="879636" cy="348126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879636" cy="348126"/>
            </a:xfrm>
            <a:custGeom>
              <a:avLst/>
              <a:gdLst/>
              <a:ahLst/>
              <a:cxnLst/>
              <a:rect r="r" b="b" t="t" l="l"/>
              <a:pathLst>
                <a:path h="348126" w="879636">
                  <a:moveTo>
                    <a:pt x="110235" y="0"/>
                  </a:moveTo>
                  <a:lnTo>
                    <a:pt x="769400" y="0"/>
                  </a:lnTo>
                  <a:cubicBezTo>
                    <a:pt x="798637" y="0"/>
                    <a:pt x="826675" y="11614"/>
                    <a:pt x="847348" y="32287"/>
                  </a:cubicBezTo>
                  <a:cubicBezTo>
                    <a:pt x="868022" y="52960"/>
                    <a:pt x="879636" y="80999"/>
                    <a:pt x="879636" y="110235"/>
                  </a:cubicBezTo>
                  <a:lnTo>
                    <a:pt x="879636" y="237891"/>
                  </a:lnTo>
                  <a:cubicBezTo>
                    <a:pt x="879636" y="267127"/>
                    <a:pt x="868022" y="295166"/>
                    <a:pt x="847348" y="315839"/>
                  </a:cubicBezTo>
                  <a:cubicBezTo>
                    <a:pt x="826675" y="336512"/>
                    <a:pt x="798637" y="348126"/>
                    <a:pt x="769400" y="348126"/>
                  </a:cubicBezTo>
                  <a:lnTo>
                    <a:pt x="110235" y="348126"/>
                  </a:lnTo>
                  <a:cubicBezTo>
                    <a:pt x="80999" y="348126"/>
                    <a:pt x="52960" y="336512"/>
                    <a:pt x="32287" y="315839"/>
                  </a:cubicBezTo>
                  <a:cubicBezTo>
                    <a:pt x="11614" y="295166"/>
                    <a:pt x="0" y="267127"/>
                    <a:pt x="0" y="237891"/>
                  </a:cubicBezTo>
                  <a:lnTo>
                    <a:pt x="0" y="110235"/>
                  </a:lnTo>
                  <a:cubicBezTo>
                    <a:pt x="0" y="80999"/>
                    <a:pt x="11614" y="52960"/>
                    <a:pt x="32287" y="32287"/>
                  </a:cubicBezTo>
                  <a:cubicBezTo>
                    <a:pt x="52960" y="11614"/>
                    <a:pt x="80999" y="0"/>
                    <a:pt x="110235" y="0"/>
                  </a:cubicBezTo>
                  <a:close/>
                </a:path>
              </a:pathLst>
            </a:custGeom>
            <a:solidFill>
              <a:srgbClr val="F5F5F5"/>
            </a:solidFill>
            <a:ln w="38100" cap="rnd">
              <a:solidFill>
                <a:srgbClr val="1071CB"/>
              </a:solidFill>
              <a:prstDash val="solid"/>
              <a:round/>
            </a:ln>
          </p:spPr>
        </p:sp>
        <p:sp>
          <p:nvSpPr>
            <p:cNvPr name="TextBox 13" id="13"/>
            <p:cNvSpPr txBox="true"/>
            <p:nvPr/>
          </p:nvSpPr>
          <p:spPr>
            <a:xfrm>
              <a:off x="0" y="-66675"/>
              <a:ext cx="879636" cy="41480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919"/>
                </a:lnSpc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3611484" y="4555035"/>
            <a:ext cx="3581776" cy="1417530"/>
            <a:chOff x="0" y="0"/>
            <a:chExt cx="879636" cy="348126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879636" cy="348126"/>
            </a:xfrm>
            <a:custGeom>
              <a:avLst/>
              <a:gdLst/>
              <a:ahLst/>
              <a:cxnLst/>
              <a:rect r="r" b="b" t="t" l="l"/>
              <a:pathLst>
                <a:path h="348126" w="879636">
                  <a:moveTo>
                    <a:pt x="110235" y="0"/>
                  </a:moveTo>
                  <a:lnTo>
                    <a:pt x="769400" y="0"/>
                  </a:lnTo>
                  <a:cubicBezTo>
                    <a:pt x="798637" y="0"/>
                    <a:pt x="826675" y="11614"/>
                    <a:pt x="847348" y="32287"/>
                  </a:cubicBezTo>
                  <a:cubicBezTo>
                    <a:pt x="868022" y="52960"/>
                    <a:pt x="879636" y="80999"/>
                    <a:pt x="879636" y="110235"/>
                  </a:cubicBezTo>
                  <a:lnTo>
                    <a:pt x="879636" y="237891"/>
                  </a:lnTo>
                  <a:cubicBezTo>
                    <a:pt x="879636" y="267127"/>
                    <a:pt x="868022" y="295166"/>
                    <a:pt x="847348" y="315839"/>
                  </a:cubicBezTo>
                  <a:cubicBezTo>
                    <a:pt x="826675" y="336512"/>
                    <a:pt x="798637" y="348126"/>
                    <a:pt x="769400" y="348126"/>
                  </a:cubicBezTo>
                  <a:lnTo>
                    <a:pt x="110235" y="348126"/>
                  </a:lnTo>
                  <a:cubicBezTo>
                    <a:pt x="80999" y="348126"/>
                    <a:pt x="52960" y="336512"/>
                    <a:pt x="32287" y="315839"/>
                  </a:cubicBezTo>
                  <a:cubicBezTo>
                    <a:pt x="11614" y="295166"/>
                    <a:pt x="0" y="267127"/>
                    <a:pt x="0" y="237891"/>
                  </a:cubicBezTo>
                  <a:lnTo>
                    <a:pt x="0" y="110235"/>
                  </a:lnTo>
                  <a:cubicBezTo>
                    <a:pt x="0" y="80999"/>
                    <a:pt x="11614" y="52960"/>
                    <a:pt x="32287" y="32287"/>
                  </a:cubicBezTo>
                  <a:cubicBezTo>
                    <a:pt x="52960" y="11614"/>
                    <a:pt x="80999" y="0"/>
                    <a:pt x="110235" y="0"/>
                  </a:cubicBezTo>
                  <a:close/>
                </a:path>
              </a:pathLst>
            </a:custGeom>
            <a:solidFill>
              <a:srgbClr val="F5F5F5"/>
            </a:solidFill>
            <a:ln w="38100" cap="rnd">
              <a:solidFill>
                <a:srgbClr val="1071CB"/>
              </a:solidFill>
              <a:prstDash val="solid"/>
              <a:round/>
            </a:ln>
          </p:spPr>
        </p:sp>
        <p:sp>
          <p:nvSpPr>
            <p:cNvPr name="TextBox 16" id="16"/>
            <p:cNvSpPr txBox="true"/>
            <p:nvPr/>
          </p:nvSpPr>
          <p:spPr>
            <a:xfrm>
              <a:off x="0" y="-66675"/>
              <a:ext cx="879636" cy="41480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919"/>
                </a:lnSpc>
              </a:pPr>
            </a:p>
          </p:txBody>
        </p:sp>
      </p:grpSp>
      <p:grpSp>
        <p:nvGrpSpPr>
          <p:cNvPr name="Group 17" id="17"/>
          <p:cNvGrpSpPr/>
          <p:nvPr/>
        </p:nvGrpSpPr>
        <p:grpSpPr>
          <a:xfrm rot="0">
            <a:off x="748569" y="4555035"/>
            <a:ext cx="2634062" cy="1417530"/>
            <a:chOff x="0" y="0"/>
            <a:chExt cx="646890" cy="348126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646890" cy="348126"/>
            </a:xfrm>
            <a:custGeom>
              <a:avLst/>
              <a:gdLst/>
              <a:ahLst/>
              <a:cxnLst/>
              <a:rect r="r" b="b" t="t" l="l"/>
              <a:pathLst>
                <a:path h="348126" w="646890">
                  <a:moveTo>
                    <a:pt x="149897" y="0"/>
                  </a:moveTo>
                  <a:lnTo>
                    <a:pt x="496993" y="0"/>
                  </a:lnTo>
                  <a:cubicBezTo>
                    <a:pt x="536748" y="0"/>
                    <a:pt x="574875" y="15793"/>
                    <a:pt x="602986" y="43904"/>
                  </a:cubicBezTo>
                  <a:cubicBezTo>
                    <a:pt x="631097" y="72015"/>
                    <a:pt x="646890" y="110142"/>
                    <a:pt x="646890" y="149897"/>
                  </a:cubicBezTo>
                  <a:lnTo>
                    <a:pt x="646890" y="198229"/>
                  </a:lnTo>
                  <a:cubicBezTo>
                    <a:pt x="646890" y="237984"/>
                    <a:pt x="631097" y="276111"/>
                    <a:pt x="602986" y="304222"/>
                  </a:cubicBezTo>
                  <a:cubicBezTo>
                    <a:pt x="574875" y="332333"/>
                    <a:pt x="536748" y="348126"/>
                    <a:pt x="496993" y="348126"/>
                  </a:cubicBezTo>
                  <a:lnTo>
                    <a:pt x="149897" y="348126"/>
                  </a:lnTo>
                  <a:cubicBezTo>
                    <a:pt x="110142" y="348126"/>
                    <a:pt x="72015" y="332333"/>
                    <a:pt x="43904" y="304222"/>
                  </a:cubicBezTo>
                  <a:cubicBezTo>
                    <a:pt x="15793" y="276111"/>
                    <a:pt x="0" y="237984"/>
                    <a:pt x="0" y="198229"/>
                  </a:cubicBezTo>
                  <a:lnTo>
                    <a:pt x="0" y="149897"/>
                  </a:lnTo>
                  <a:cubicBezTo>
                    <a:pt x="0" y="110142"/>
                    <a:pt x="15793" y="72015"/>
                    <a:pt x="43904" y="43904"/>
                  </a:cubicBezTo>
                  <a:cubicBezTo>
                    <a:pt x="72015" y="15793"/>
                    <a:pt x="110142" y="0"/>
                    <a:pt x="149897" y="0"/>
                  </a:cubicBezTo>
                  <a:close/>
                </a:path>
              </a:pathLst>
            </a:custGeom>
            <a:solidFill>
              <a:srgbClr val="F5F5F5"/>
            </a:solidFill>
            <a:ln w="38100" cap="rnd">
              <a:solidFill>
                <a:srgbClr val="1071CB"/>
              </a:solidFill>
              <a:prstDash val="solid"/>
              <a:round/>
            </a:ln>
          </p:spPr>
        </p:sp>
        <p:sp>
          <p:nvSpPr>
            <p:cNvPr name="TextBox 19" id="19"/>
            <p:cNvSpPr txBox="true"/>
            <p:nvPr/>
          </p:nvSpPr>
          <p:spPr>
            <a:xfrm>
              <a:off x="0" y="-66675"/>
              <a:ext cx="646890" cy="41480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4479"/>
                </a:lnSpc>
              </a:pPr>
              <a:r>
                <a:rPr lang="en-US" sz="3199">
                  <a:solidFill>
                    <a:srgbClr val="1071CB"/>
                  </a:solidFill>
                  <a:latin typeface="Genty Sans"/>
                  <a:ea typeface="Genty Sans"/>
                  <a:cs typeface="Genty Sans"/>
                  <a:sym typeface="Genty Sans"/>
                </a:rPr>
                <a:t>arithmetic sequence</a:t>
              </a:r>
            </a:p>
          </p:txBody>
        </p:sp>
      </p:grpSp>
      <p:grpSp>
        <p:nvGrpSpPr>
          <p:cNvPr name="Group 20" id="20"/>
          <p:cNvGrpSpPr/>
          <p:nvPr/>
        </p:nvGrpSpPr>
        <p:grpSpPr>
          <a:xfrm rot="0">
            <a:off x="748569" y="6287948"/>
            <a:ext cx="2634062" cy="1278319"/>
            <a:chOff x="0" y="0"/>
            <a:chExt cx="646890" cy="313938"/>
          </a:xfrm>
        </p:grpSpPr>
        <p:sp>
          <p:nvSpPr>
            <p:cNvPr name="Freeform 21" id="21"/>
            <p:cNvSpPr/>
            <p:nvPr/>
          </p:nvSpPr>
          <p:spPr>
            <a:xfrm flipH="false" flipV="false" rot="0">
              <a:off x="0" y="0"/>
              <a:ext cx="646890" cy="313938"/>
            </a:xfrm>
            <a:custGeom>
              <a:avLst/>
              <a:gdLst/>
              <a:ahLst/>
              <a:cxnLst/>
              <a:rect r="r" b="b" t="t" l="l"/>
              <a:pathLst>
                <a:path h="313938" w="646890">
                  <a:moveTo>
                    <a:pt x="149897" y="0"/>
                  </a:moveTo>
                  <a:lnTo>
                    <a:pt x="496993" y="0"/>
                  </a:lnTo>
                  <a:cubicBezTo>
                    <a:pt x="536748" y="0"/>
                    <a:pt x="574875" y="15793"/>
                    <a:pt x="602986" y="43904"/>
                  </a:cubicBezTo>
                  <a:cubicBezTo>
                    <a:pt x="631097" y="72015"/>
                    <a:pt x="646890" y="110142"/>
                    <a:pt x="646890" y="149897"/>
                  </a:cubicBezTo>
                  <a:lnTo>
                    <a:pt x="646890" y="164041"/>
                  </a:lnTo>
                  <a:cubicBezTo>
                    <a:pt x="646890" y="203796"/>
                    <a:pt x="631097" y="241923"/>
                    <a:pt x="602986" y="270034"/>
                  </a:cubicBezTo>
                  <a:cubicBezTo>
                    <a:pt x="574875" y="298145"/>
                    <a:pt x="536748" y="313938"/>
                    <a:pt x="496993" y="313938"/>
                  </a:cubicBezTo>
                  <a:lnTo>
                    <a:pt x="149897" y="313938"/>
                  </a:lnTo>
                  <a:cubicBezTo>
                    <a:pt x="110142" y="313938"/>
                    <a:pt x="72015" y="298145"/>
                    <a:pt x="43904" y="270034"/>
                  </a:cubicBezTo>
                  <a:cubicBezTo>
                    <a:pt x="15793" y="241923"/>
                    <a:pt x="0" y="203796"/>
                    <a:pt x="0" y="164041"/>
                  </a:cubicBezTo>
                  <a:lnTo>
                    <a:pt x="0" y="149897"/>
                  </a:lnTo>
                  <a:cubicBezTo>
                    <a:pt x="0" y="110142"/>
                    <a:pt x="15793" y="72015"/>
                    <a:pt x="43904" y="43904"/>
                  </a:cubicBezTo>
                  <a:cubicBezTo>
                    <a:pt x="72015" y="15793"/>
                    <a:pt x="110142" y="0"/>
                    <a:pt x="149897" y="0"/>
                  </a:cubicBezTo>
                  <a:close/>
                </a:path>
              </a:pathLst>
            </a:custGeom>
            <a:solidFill>
              <a:srgbClr val="F5F5F5"/>
            </a:solidFill>
            <a:ln w="38100" cap="rnd">
              <a:solidFill>
                <a:srgbClr val="7F59CB"/>
              </a:solidFill>
              <a:prstDash val="solid"/>
              <a:round/>
            </a:ln>
          </p:spPr>
        </p:sp>
        <p:sp>
          <p:nvSpPr>
            <p:cNvPr name="TextBox 22" id="22"/>
            <p:cNvSpPr txBox="true"/>
            <p:nvPr/>
          </p:nvSpPr>
          <p:spPr>
            <a:xfrm>
              <a:off x="0" y="-66675"/>
              <a:ext cx="646890" cy="38061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4479"/>
                </a:lnSpc>
              </a:pPr>
              <a:r>
                <a:rPr lang="en-US" sz="3199">
                  <a:solidFill>
                    <a:srgbClr val="7F59CB"/>
                  </a:solidFill>
                  <a:latin typeface="Genty Sans"/>
                  <a:ea typeface="Genty Sans"/>
                  <a:cs typeface="Genty Sans"/>
                  <a:sym typeface="Genty Sans"/>
                </a:rPr>
                <a:t>geometric sequence</a:t>
              </a:r>
            </a:p>
          </p:txBody>
        </p:sp>
      </p:grpSp>
      <p:grpSp>
        <p:nvGrpSpPr>
          <p:cNvPr name="Group 23" id="23"/>
          <p:cNvGrpSpPr/>
          <p:nvPr/>
        </p:nvGrpSpPr>
        <p:grpSpPr>
          <a:xfrm rot="0">
            <a:off x="3611484" y="3498849"/>
            <a:ext cx="3581776" cy="827586"/>
            <a:chOff x="0" y="0"/>
            <a:chExt cx="879636" cy="203244"/>
          </a:xfrm>
        </p:grpSpPr>
        <p:sp>
          <p:nvSpPr>
            <p:cNvPr name="Freeform 24" id="24"/>
            <p:cNvSpPr/>
            <p:nvPr/>
          </p:nvSpPr>
          <p:spPr>
            <a:xfrm flipH="false" flipV="false" rot="0">
              <a:off x="0" y="0"/>
              <a:ext cx="879636" cy="203244"/>
            </a:xfrm>
            <a:custGeom>
              <a:avLst/>
              <a:gdLst/>
              <a:ahLst/>
              <a:cxnLst/>
              <a:rect r="r" b="b" t="t" l="l"/>
              <a:pathLst>
                <a:path h="203244" w="879636">
                  <a:moveTo>
                    <a:pt x="101622" y="0"/>
                  </a:moveTo>
                  <a:lnTo>
                    <a:pt x="778014" y="0"/>
                  </a:lnTo>
                  <a:cubicBezTo>
                    <a:pt x="804965" y="0"/>
                    <a:pt x="830813" y="10707"/>
                    <a:pt x="849871" y="29764"/>
                  </a:cubicBezTo>
                  <a:cubicBezTo>
                    <a:pt x="868929" y="48822"/>
                    <a:pt x="879636" y="74670"/>
                    <a:pt x="879636" y="101622"/>
                  </a:cubicBezTo>
                  <a:lnTo>
                    <a:pt x="879636" y="101622"/>
                  </a:lnTo>
                  <a:cubicBezTo>
                    <a:pt x="879636" y="157746"/>
                    <a:pt x="834138" y="203244"/>
                    <a:pt x="778014" y="203244"/>
                  </a:cubicBezTo>
                  <a:lnTo>
                    <a:pt x="101622" y="203244"/>
                  </a:lnTo>
                  <a:cubicBezTo>
                    <a:pt x="74670" y="203244"/>
                    <a:pt x="48822" y="192537"/>
                    <a:pt x="29764" y="173479"/>
                  </a:cubicBezTo>
                  <a:cubicBezTo>
                    <a:pt x="10707" y="154422"/>
                    <a:pt x="0" y="128574"/>
                    <a:pt x="0" y="101622"/>
                  </a:cubicBezTo>
                  <a:lnTo>
                    <a:pt x="0" y="101622"/>
                  </a:lnTo>
                  <a:cubicBezTo>
                    <a:pt x="0" y="74670"/>
                    <a:pt x="10707" y="48822"/>
                    <a:pt x="29764" y="29764"/>
                  </a:cubicBezTo>
                  <a:cubicBezTo>
                    <a:pt x="48822" y="10707"/>
                    <a:pt x="74670" y="0"/>
                    <a:pt x="101622" y="0"/>
                  </a:cubicBezTo>
                  <a:close/>
                </a:path>
              </a:pathLst>
            </a:custGeom>
            <a:solidFill>
              <a:srgbClr val="F5F5F5"/>
            </a:solidFill>
            <a:ln w="3810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25" id="25"/>
            <p:cNvSpPr txBox="true"/>
            <p:nvPr/>
          </p:nvSpPr>
          <p:spPr>
            <a:xfrm>
              <a:off x="0" y="-66675"/>
              <a:ext cx="879636" cy="26991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4759"/>
                </a:lnSpc>
              </a:pPr>
              <a:r>
                <a:rPr lang="en-US" sz="3399">
                  <a:solidFill>
                    <a:srgbClr val="121212"/>
                  </a:solidFill>
                  <a:latin typeface="Genty Sans"/>
                  <a:ea typeface="Genty Sans"/>
                  <a:cs typeface="Genty Sans"/>
                  <a:sym typeface="Genty Sans"/>
                </a:rPr>
                <a:t>recursive</a:t>
              </a:r>
            </a:p>
          </p:txBody>
        </p:sp>
      </p:grpSp>
      <p:grpSp>
        <p:nvGrpSpPr>
          <p:cNvPr name="Group 26" id="26"/>
          <p:cNvGrpSpPr/>
          <p:nvPr/>
        </p:nvGrpSpPr>
        <p:grpSpPr>
          <a:xfrm rot="0">
            <a:off x="7423692" y="3498849"/>
            <a:ext cx="3581776" cy="827586"/>
            <a:chOff x="0" y="0"/>
            <a:chExt cx="879636" cy="203244"/>
          </a:xfrm>
        </p:grpSpPr>
        <p:sp>
          <p:nvSpPr>
            <p:cNvPr name="Freeform 27" id="27"/>
            <p:cNvSpPr/>
            <p:nvPr/>
          </p:nvSpPr>
          <p:spPr>
            <a:xfrm flipH="false" flipV="false" rot="0">
              <a:off x="0" y="0"/>
              <a:ext cx="879636" cy="203244"/>
            </a:xfrm>
            <a:custGeom>
              <a:avLst/>
              <a:gdLst/>
              <a:ahLst/>
              <a:cxnLst/>
              <a:rect r="r" b="b" t="t" l="l"/>
              <a:pathLst>
                <a:path h="203244" w="879636">
                  <a:moveTo>
                    <a:pt x="101622" y="0"/>
                  </a:moveTo>
                  <a:lnTo>
                    <a:pt x="778014" y="0"/>
                  </a:lnTo>
                  <a:cubicBezTo>
                    <a:pt x="804965" y="0"/>
                    <a:pt x="830813" y="10707"/>
                    <a:pt x="849871" y="29764"/>
                  </a:cubicBezTo>
                  <a:cubicBezTo>
                    <a:pt x="868929" y="48822"/>
                    <a:pt x="879636" y="74670"/>
                    <a:pt x="879636" y="101622"/>
                  </a:cubicBezTo>
                  <a:lnTo>
                    <a:pt x="879636" y="101622"/>
                  </a:lnTo>
                  <a:cubicBezTo>
                    <a:pt x="879636" y="157746"/>
                    <a:pt x="834138" y="203244"/>
                    <a:pt x="778014" y="203244"/>
                  </a:cubicBezTo>
                  <a:lnTo>
                    <a:pt x="101622" y="203244"/>
                  </a:lnTo>
                  <a:cubicBezTo>
                    <a:pt x="74670" y="203244"/>
                    <a:pt x="48822" y="192537"/>
                    <a:pt x="29764" y="173479"/>
                  </a:cubicBezTo>
                  <a:cubicBezTo>
                    <a:pt x="10707" y="154422"/>
                    <a:pt x="0" y="128574"/>
                    <a:pt x="0" y="101622"/>
                  </a:cubicBezTo>
                  <a:lnTo>
                    <a:pt x="0" y="101622"/>
                  </a:lnTo>
                  <a:cubicBezTo>
                    <a:pt x="0" y="74670"/>
                    <a:pt x="10707" y="48822"/>
                    <a:pt x="29764" y="29764"/>
                  </a:cubicBezTo>
                  <a:cubicBezTo>
                    <a:pt x="48822" y="10707"/>
                    <a:pt x="74670" y="0"/>
                    <a:pt x="101622" y="0"/>
                  </a:cubicBezTo>
                  <a:close/>
                </a:path>
              </a:pathLst>
            </a:custGeom>
            <a:solidFill>
              <a:srgbClr val="F5F5F5"/>
            </a:solidFill>
            <a:ln w="3810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28" id="28"/>
            <p:cNvSpPr txBox="true"/>
            <p:nvPr/>
          </p:nvSpPr>
          <p:spPr>
            <a:xfrm>
              <a:off x="0" y="-66675"/>
              <a:ext cx="879636" cy="26991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4759"/>
                </a:lnSpc>
              </a:pPr>
              <a:r>
                <a:rPr lang="en-US" sz="3399">
                  <a:solidFill>
                    <a:srgbClr val="121212"/>
                  </a:solidFill>
                  <a:latin typeface="Genty Sans"/>
                  <a:ea typeface="Genty Sans"/>
                  <a:cs typeface="Genty Sans"/>
                  <a:sym typeface="Genty Sans"/>
                </a:rPr>
                <a:t>explicit</a:t>
              </a:r>
            </a:p>
          </p:txBody>
        </p:sp>
      </p:grpSp>
      <p:grpSp>
        <p:nvGrpSpPr>
          <p:cNvPr name="Group 29" id="29"/>
          <p:cNvGrpSpPr/>
          <p:nvPr/>
        </p:nvGrpSpPr>
        <p:grpSpPr>
          <a:xfrm rot="0">
            <a:off x="11234320" y="6148738"/>
            <a:ext cx="3581776" cy="1417530"/>
            <a:chOff x="0" y="0"/>
            <a:chExt cx="879636" cy="348126"/>
          </a:xfrm>
        </p:grpSpPr>
        <p:sp>
          <p:nvSpPr>
            <p:cNvPr name="Freeform 30" id="30"/>
            <p:cNvSpPr/>
            <p:nvPr/>
          </p:nvSpPr>
          <p:spPr>
            <a:xfrm flipH="false" flipV="false" rot="0">
              <a:off x="0" y="0"/>
              <a:ext cx="879636" cy="348126"/>
            </a:xfrm>
            <a:custGeom>
              <a:avLst/>
              <a:gdLst/>
              <a:ahLst/>
              <a:cxnLst/>
              <a:rect r="r" b="b" t="t" l="l"/>
              <a:pathLst>
                <a:path h="348126" w="879636">
                  <a:moveTo>
                    <a:pt x="110235" y="0"/>
                  </a:moveTo>
                  <a:lnTo>
                    <a:pt x="769400" y="0"/>
                  </a:lnTo>
                  <a:cubicBezTo>
                    <a:pt x="798637" y="0"/>
                    <a:pt x="826675" y="11614"/>
                    <a:pt x="847348" y="32287"/>
                  </a:cubicBezTo>
                  <a:cubicBezTo>
                    <a:pt x="868022" y="52960"/>
                    <a:pt x="879636" y="80999"/>
                    <a:pt x="879636" y="110235"/>
                  </a:cubicBezTo>
                  <a:lnTo>
                    <a:pt x="879636" y="237891"/>
                  </a:lnTo>
                  <a:cubicBezTo>
                    <a:pt x="879636" y="267127"/>
                    <a:pt x="868022" y="295166"/>
                    <a:pt x="847348" y="315839"/>
                  </a:cubicBezTo>
                  <a:cubicBezTo>
                    <a:pt x="826675" y="336512"/>
                    <a:pt x="798637" y="348126"/>
                    <a:pt x="769400" y="348126"/>
                  </a:cubicBezTo>
                  <a:lnTo>
                    <a:pt x="110235" y="348126"/>
                  </a:lnTo>
                  <a:cubicBezTo>
                    <a:pt x="80999" y="348126"/>
                    <a:pt x="52960" y="336512"/>
                    <a:pt x="32287" y="315839"/>
                  </a:cubicBezTo>
                  <a:cubicBezTo>
                    <a:pt x="11614" y="295166"/>
                    <a:pt x="0" y="267127"/>
                    <a:pt x="0" y="237891"/>
                  </a:cubicBezTo>
                  <a:lnTo>
                    <a:pt x="0" y="110235"/>
                  </a:lnTo>
                  <a:cubicBezTo>
                    <a:pt x="0" y="80999"/>
                    <a:pt x="11614" y="52960"/>
                    <a:pt x="32287" y="32287"/>
                  </a:cubicBezTo>
                  <a:cubicBezTo>
                    <a:pt x="52960" y="11614"/>
                    <a:pt x="80999" y="0"/>
                    <a:pt x="110235" y="0"/>
                  </a:cubicBezTo>
                  <a:close/>
                </a:path>
              </a:pathLst>
            </a:custGeom>
            <a:solidFill>
              <a:srgbClr val="F5F5F5"/>
            </a:solidFill>
            <a:ln w="38100" cap="rnd">
              <a:solidFill>
                <a:srgbClr val="7F59CB"/>
              </a:solidFill>
              <a:prstDash val="solid"/>
              <a:round/>
            </a:ln>
          </p:spPr>
        </p:sp>
        <p:sp>
          <p:nvSpPr>
            <p:cNvPr name="TextBox 31" id="31"/>
            <p:cNvSpPr txBox="true"/>
            <p:nvPr/>
          </p:nvSpPr>
          <p:spPr>
            <a:xfrm>
              <a:off x="0" y="-66675"/>
              <a:ext cx="879636" cy="41480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919"/>
                </a:lnSpc>
              </a:pPr>
            </a:p>
          </p:txBody>
        </p:sp>
      </p:grpSp>
      <p:grpSp>
        <p:nvGrpSpPr>
          <p:cNvPr name="Group 32" id="32"/>
          <p:cNvGrpSpPr/>
          <p:nvPr/>
        </p:nvGrpSpPr>
        <p:grpSpPr>
          <a:xfrm rot="0">
            <a:off x="11234320" y="4555035"/>
            <a:ext cx="3581776" cy="1417530"/>
            <a:chOff x="0" y="0"/>
            <a:chExt cx="879636" cy="348126"/>
          </a:xfrm>
        </p:grpSpPr>
        <p:sp>
          <p:nvSpPr>
            <p:cNvPr name="Freeform 33" id="33"/>
            <p:cNvSpPr/>
            <p:nvPr/>
          </p:nvSpPr>
          <p:spPr>
            <a:xfrm flipH="false" flipV="false" rot="0">
              <a:off x="0" y="0"/>
              <a:ext cx="879636" cy="348126"/>
            </a:xfrm>
            <a:custGeom>
              <a:avLst/>
              <a:gdLst/>
              <a:ahLst/>
              <a:cxnLst/>
              <a:rect r="r" b="b" t="t" l="l"/>
              <a:pathLst>
                <a:path h="348126" w="879636">
                  <a:moveTo>
                    <a:pt x="110235" y="0"/>
                  </a:moveTo>
                  <a:lnTo>
                    <a:pt x="769400" y="0"/>
                  </a:lnTo>
                  <a:cubicBezTo>
                    <a:pt x="798637" y="0"/>
                    <a:pt x="826675" y="11614"/>
                    <a:pt x="847348" y="32287"/>
                  </a:cubicBezTo>
                  <a:cubicBezTo>
                    <a:pt x="868022" y="52960"/>
                    <a:pt x="879636" y="80999"/>
                    <a:pt x="879636" y="110235"/>
                  </a:cubicBezTo>
                  <a:lnTo>
                    <a:pt x="879636" y="237891"/>
                  </a:lnTo>
                  <a:cubicBezTo>
                    <a:pt x="879636" y="267127"/>
                    <a:pt x="868022" y="295166"/>
                    <a:pt x="847348" y="315839"/>
                  </a:cubicBezTo>
                  <a:cubicBezTo>
                    <a:pt x="826675" y="336512"/>
                    <a:pt x="798637" y="348126"/>
                    <a:pt x="769400" y="348126"/>
                  </a:cubicBezTo>
                  <a:lnTo>
                    <a:pt x="110235" y="348126"/>
                  </a:lnTo>
                  <a:cubicBezTo>
                    <a:pt x="80999" y="348126"/>
                    <a:pt x="52960" y="336512"/>
                    <a:pt x="32287" y="315839"/>
                  </a:cubicBezTo>
                  <a:cubicBezTo>
                    <a:pt x="11614" y="295166"/>
                    <a:pt x="0" y="267127"/>
                    <a:pt x="0" y="237891"/>
                  </a:cubicBezTo>
                  <a:lnTo>
                    <a:pt x="0" y="110235"/>
                  </a:lnTo>
                  <a:cubicBezTo>
                    <a:pt x="0" y="80999"/>
                    <a:pt x="11614" y="52960"/>
                    <a:pt x="32287" y="32287"/>
                  </a:cubicBezTo>
                  <a:cubicBezTo>
                    <a:pt x="52960" y="11614"/>
                    <a:pt x="80999" y="0"/>
                    <a:pt x="110235" y="0"/>
                  </a:cubicBezTo>
                  <a:close/>
                </a:path>
              </a:pathLst>
            </a:custGeom>
            <a:solidFill>
              <a:srgbClr val="F5F5F5"/>
            </a:solidFill>
            <a:ln w="38100" cap="rnd">
              <a:solidFill>
                <a:srgbClr val="1071CB"/>
              </a:solidFill>
              <a:prstDash val="solid"/>
              <a:round/>
            </a:ln>
          </p:spPr>
        </p:sp>
        <p:sp>
          <p:nvSpPr>
            <p:cNvPr name="TextBox 34" id="34"/>
            <p:cNvSpPr txBox="true"/>
            <p:nvPr/>
          </p:nvSpPr>
          <p:spPr>
            <a:xfrm>
              <a:off x="0" y="-66675"/>
              <a:ext cx="879636" cy="41480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919"/>
                </a:lnSpc>
              </a:pPr>
            </a:p>
          </p:txBody>
        </p:sp>
      </p:grpSp>
      <p:grpSp>
        <p:nvGrpSpPr>
          <p:cNvPr name="Group 35" id="35"/>
          <p:cNvGrpSpPr/>
          <p:nvPr/>
        </p:nvGrpSpPr>
        <p:grpSpPr>
          <a:xfrm rot="0">
            <a:off x="11234320" y="3498849"/>
            <a:ext cx="3581776" cy="827586"/>
            <a:chOff x="0" y="0"/>
            <a:chExt cx="879636" cy="203244"/>
          </a:xfrm>
        </p:grpSpPr>
        <p:sp>
          <p:nvSpPr>
            <p:cNvPr name="Freeform 36" id="36"/>
            <p:cNvSpPr/>
            <p:nvPr/>
          </p:nvSpPr>
          <p:spPr>
            <a:xfrm flipH="false" flipV="false" rot="0">
              <a:off x="0" y="0"/>
              <a:ext cx="879636" cy="203244"/>
            </a:xfrm>
            <a:custGeom>
              <a:avLst/>
              <a:gdLst/>
              <a:ahLst/>
              <a:cxnLst/>
              <a:rect r="r" b="b" t="t" l="l"/>
              <a:pathLst>
                <a:path h="203244" w="879636">
                  <a:moveTo>
                    <a:pt x="101622" y="0"/>
                  </a:moveTo>
                  <a:lnTo>
                    <a:pt x="778014" y="0"/>
                  </a:lnTo>
                  <a:cubicBezTo>
                    <a:pt x="804965" y="0"/>
                    <a:pt x="830813" y="10707"/>
                    <a:pt x="849871" y="29764"/>
                  </a:cubicBezTo>
                  <a:cubicBezTo>
                    <a:pt x="868929" y="48822"/>
                    <a:pt x="879636" y="74670"/>
                    <a:pt x="879636" y="101622"/>
                  </a:cubicBezTo>
                  <a:lnTo>
                    <a:pt x="879636" y="101622"/>
                  </a:lnTo>
                  <a:cubicBezTo>
                    <a:pt x="879636" y="157746"/>
                    <a:pt x="834138" y="203244"/>
                    <a:pt x="778014" y="203244"/>
                  </a:cubicBezTo>
                  <a:lnTo>
                    <a:pt x="101622" y="203244"/>
                  </a:lnTo>
                  <a:cubicBezTo>
                    <a:pt x="74670" y="203244"/>
                    <a:pt x="48822" y="192537"/>
                    <a:pt x="29764" y="173479"/>
                  </a:cubicBezTo>
                  <a:cubicBezTo>
                    <a:pt x="10707" y="154422"/>
                    <a:pt x="0" y="128574"/>
                    <a:pt x="0" y="101622"/>
                  </a:cubicBezTo>
                  <a:lnTo>
                    <a:pt x="0" y="101622"/>
                  </a:lnTo>
                  <a:cubicBezTo>
                    <a:pt x="0" y="74670"/>
                    <a:pt x="10707" y="48822"/>
                    <a:pt x="29764" y="29764"/>
                  </a:cubicBezTo>
                  <a:cubicBezTo>
                    <a:pt x="48822" y="10707"/>
                    <a:pt x="74670" y="0"/>
                    <a:pt x="101622" y="0"/>
                  </a:cubicBezTo>
                  <a:close/>
                </a:path>
              </a:pathLst>
            </a:custGeom>
            <a:solidFill>
              <a:srgbClr val="F5F5F5"/>
            </a:solidFill>
            <a:ln w="3810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37" id="37"/>
            <p:cNvSpPr txBox="true"/>
            <p:nvPr/>
          </p:nvSpPr>
          <p:spPr>
            <a:xfrm>
              <a:off x="0" y="-66675"/>
              <a:ext cx="879636" cy="26991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4759"/>
                </a:lnSpc>
              </a:pPr>
              <a:r>
                <a:rPr lang="en-US" sz="3399">
                  <a:solidFill>
                    <a:srgbClr val="121212"/>
                  </a:solidFill>
                  <a:latin typeface="Genty Sans"/>
                  <a:ea typeface="Genty Sans"/>
                  <a:cs typeface="Genty Sans"/>
                  <a:sym typeface="Genty Sans"/>
                </a:rPr>
                <a:t>sum</a:t>
              </a:r>
            </a:p>
          </p:txBody>
        </p:sp>
      </p:grpSp>
      <p:grpSp>
        <p:nvGrpSpPr>
          <p:cNvPr name="Group 38" id="38"/>
          <p:cNvGrpSpPr/>
          <p:nvPr/>
        </p:nvGrpSpPr>
        <p:grpSpPr>
          <a:xfrm rot="0">
            <a:off x="748569" y="8347318"/>
            <a:ext cx="3799807" cy="910982"/>
            <a:chOff x="0" y="0"/>
            <a:chExt cx="933181" cy="223725"/>
          </a:xfrm>
        </p:grpSpPr>
        <p:sp>
          <p:nvSpPr>
            <p:cNvPr name="Freeform 39" id="39"/>
            <p:cNvSpPr/>
            <p:nvPr/>
          </p:nvSpPr>
          <p:spPr>
            <a:xfrm flipH="false" flipV="false" rot="0">
              <a:off x="0" y="0"/>
              <a:ext cx="933181" cy="223725"/>
            </a:xfrm>
            <a:custGeom>
              <a:avLst/>
              <a:gdLst/>
              <a:ahLst/>
              <a:cxnLst/>
              <a:rect r="r" b="b" t="t" l="l"/>
              <a:pathLst>
                <a:path h="223725" w="933181">
                  <a:moveTo>
                    <a:pt x="103910" y="0"/>
                  </a:moveTo>
                  <a:lnTo>
                    <a:pt x="829271" y="0"/>
                  </a:lnTo>
                  <a:cubicBezTo>
                    <a:pt x="886659" y="0"/>
                    <a:pt x="933181" y="46522"/>
                    <a:pt x="933181" y="103910"/>
                  </a:cubicBezTo>
                  <a:lnTo>
                    <a:pt x="933181" y="119815"/>
                  </a:lnTo>
                  <a:cubicBezTo>
                    <a:pt x="933181" y="177203"/>
                    <a:pt x="886659" y="223725"/>
                    <a:pt x="829271" y="223725"/>
                  </a:cubicBezTo>
                  <a:lnTo>
                    <a:pt x="103910" y="223725"/>
                  </a:lnTo>
                  <a:cubicBezTo>
                    <a:pt x="46522" y="223725"/>
                    <a:pt x="0" y="177203"/>
                    <a:pt x="0" y="119815"/>
                  </a:cubicBezTo>
                  <a:lnTo>
                    <a:pt x="0" y="103910"/>
                  </a:lnTo>
                  <a:cubicBezTo>
                    <a:pt x="0" y="46522"/>
                    <a:pt x="46522" y="0"/>
                    <a:pt x="103910" y="0"/>
                  </a:cubicBezTo>
                  <a:close/>
                </a:path>
              </a:pathLst>
            </a:custGeom>
            <a:solidFill>
              <a:srgbClr val="F5F5F5"/>
            </a:solidFill>
            <a:ln cap="rnd">
              <a:noFill/>
              <a:prstDash val="solid"/>
              <a:round/>
            </a:ln>
          </p:spPr>
        </p:sp>
        <p:sp>
          <p:nvSpPr>
            <p:cNvPr name="TextBox 40" id="40"/>
            <p:cNvSpPr txBox="true"/>
            <p:nvPr/>
          </p:nvSpPr>
          <p:spPr>
            <a:xfrm>
              <a:off x="0" y="-66675"/>
              <a:ext cx="933181" cy="2904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4479"/>
                </a:lnSpc>
              </a:pPr>
              <a:r>
                <a:rPr lang="en-US" sz="3199">
                  <a:solidFill>
                    <a:srgbClr val="437935"/>
                  </a:solidFill>
                  <a:latin typeface="Genty Sans"/>
                  <a:ea typeface="Genty Sans"/>
                  <a:cs typeface="Genty Sans"/>
                  <a:sym typeface="Genty Sans"/>
                </a:rPr>
                <a:t>n</a:t>
              </a:r>
              <a:r>
                <a:rPr lang="en-US" sz="3199">
                  <a:solidFill>
                    <a:srgbClr val="000000"/>
                  </a:solidFill>
                  <a:latin typeface="Genty Sans"/>
                  <a:ea typeface="Genty Sans"/>
                  <a:cs typeface="Genty Sans"/>
                  <a:sym typeface="Genty Sans"/>
                </a:rPr>
                <a:t> = term #</a:t>
              </a:r>
            </a:p>
          </p:txBody>
        </p:sp>
      </p:grpSp>
      <p:grpSp>
        <p:nvGrpSpPr>
          <p:cNvPr name="Group 41" id="41"/>
          <p:cNvGrpSpPr/>
          <p:nvPr/>
        </p:nvGrpSpPr>
        <p:grpSpPr>
          <a:xfrm rot="0">
            <a:off x="15044695" y="6148738"/>
            <a:ext cx="2494735" cy="1417530"/>
            <a:chOff x="0" y="0"/>
            <a:chExt cx="612673" cy="348126"/>
          </a:xfrm>
        </p:grpSpPr>
        <p:sp>
          <p:nvSpPr>
            <p:cNvPr name="Freeform 42" id="42"/>
            <p:cNvSpPr/>
            <p:nvPr/>
          </p:nvSpPr>
          <p:spPr>
            <a:xfrm flipH="false" flipV="false" rot="0">
              <a:off x="0" y="0"/>
              <a:ext cx="612673" cy="348126"/>
            </a:xfrm>
            <a:custGeom>
              <a:avLst/>
              <a:gdLst/>
              <a:ahLst/>
              <a:cxnLst/>
              <a:rect r="r" b="b" t="t" l="l"/>
              <a:pathLst>
                <a:path h="348126" w="612673">
                  <a:moveTo>
                    <a:pt x="158268" y="0"/>
                  </a:moveTo>
                  <a:lnTo>
                    <a:pt x="454405" y="0"/>
                  </a:lnTo>
                  <a:cubicBezTo>
                    <a:pt x="541814" y="0"/>
                    <a:pt x="612673" y="70859"/>
                    <a:pt x="612673" y="158268"/>
                  </a:cubicBezTo>
                  <a:lnTo>
                    <a:pt x="612673" y="189858"/>
                  </a:lnTo>
                  <a:cubicBezTo>
                    <a:pt x="612673" y="231833"/>
                    <a:pt x="595998" y="272089"/>
                    <a:pt x="566317" y="301770"/>
                  </a:cubicBezTo>
                  <a:cubicBezTo>
                    <a:pt x="536636" y="331451"/>
                    <a:pt x="496380" y="348126"/>
                    <a:pt x="454405" y="348126"/>
                  </a:cubicBezTo>
                  <a:lnTo>
                    <a:pt x="158268" y="348126"/>
                  </a:lnTo>
                  <a:cubicBezTo>
                    <a:pt x="116293" y="348126"/>
                    <a:pt x="76037" y="331451"/>
                    <a:pt x="46356" y="301770"/>
                  </a:cubicBezTo>
                  <a:cubicBezTo>
                    <a:pt x="16675" y="272089"/>
                    <a:pt x="0" y="231833"/>
                    <a:pt x="0" y="189858"/>
                  </a:cubicBezTo>
                  <a:lnTo>
                    <a:pt x="0" y="158268"/>
                  </a:lnTo>
                  <a:cubicBezTo>
                    <a:pt x="0" y="116293"/>
                    <a:pt x="16675" y="76037"/>
                    <a:pt x="46356" y="46356"/>
                  </a:cubicBezTo>
                  <a:cubicBezTo>
                    <a:pt x="76037" y="16675"/>
                    <a:pt x="116293" y="0"/>
                    <a:pt x="158268" y="0"/>
                  </a:cubicBezTo>
                  <a:close/>
                </a:path>
              </a:pathLst>
            </a:custGeom>
            <a:solidFill>
              <a:srgbClr val="F5F5F5"/>
            </a:solidFill>
            <a:ln w="38100" cap="rnd">
              <a:solidFill>
                <a:srgbClr val="7F59CB"/>
              </a:solidFill>
              <a:prstDash val="solid"/>
              <a:round/>
            </a:ln>
          </p:spPr>
        </p:sp>
        <p:sp>
          <p:nvSpPr>
            <p:cNvPr name="TextBox 43" id="43"/>
            <p:cNvSpPr txBox="true"/>
            <p:nvPr/>
          </p:nvSpPr>
          <p:spPr>
            <a:xfrm>
              <a:off x="0" y="-57150"/>
              <a:ext cx="612673" cy="40527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4199"/>
                </a:lnSpc>
              </a:pPr>
              <a:r>
                <a:rPr lang="en-US" sz="2999">
                  <a:solidFill>
                    <a:srgbClr val="7F59CB"/>
                  </a:solidFill>
                  <a:latin typeface="Genty Sans"/>
                  <a:ea typeface="Genty Sans"/>
                  <a:cs typeface="Genty Sans"/>
                  <a:sym typeface="Genty Sans"/>
                </a:rPr>
                <a:t>ratio</a:t>
              </a:r>
            </a:p>
            <a:p>
              <a:pPr algn="ctr">
                <a:lnSpc>
                  <a:spcPts val="4199"/>
                </a:lnSpc>
              </a:pPr>
              <a:r>
                <a:rPr lang="en-US" sz="2999">
                  <a:solidFill>
                    <a:srgbClr val="7F59CB"/>
                  </a:solidFill>
                  <a:latin typeface="Genty Sans"/>
                  <a:ea typeface="Genty Sans"/>
                  <a:cs typeface="Genty Sans"/>
                  <a:sym typeface="Genty Sans"/>
                </a:rPr>
                <a:t>r</a:t>
              </a:r>
            </a:p>
          </p:txBody>
        </p:sp>
      </p:grpSp>
      <p:grpSp>
        <p:nvGrpSpPr>
          <p:cNvPr name="Group 44" id="44"/>
          <p:cNvGrpSpPr/>
          <p:nvPr/>
        </p:nvGrpSpPr>
        <p:grpSpPr>
          <a:xfrm rot="0">
            <a:off x="15044695" y="4528821"/>
            <a:ext cx="2494735" cy="1417530"/>
            <a:chOff x="0" y="0"/>
            <a:chExt cx="612673" cy="348126"/>
          </a:xfrm>
        </p:grpSpPr>
        <p:sp>
          <p:nvSpPr>
            <p:cNvPr name="Freeform 45" id="45"/>
            <p:cNvSpPr/>
            <p:nvPr/>
          </p:nvSpPr>
          <p:spPr>
            <a:xfrm flipH="false" flipV="false" rot="0">
              <a:off x="0" y="0"/>
              <a:ext cx="612673" cy="348126"/>
            </a:xfrm>
            <a:custGeom>
              <a:avLst/>
              <a:gdLst/>
              <a:ahLst/>
              <a:cxnLst/>
              <a:rect r="r" b="b" t="t" l="l"/>
              <a:pathLst>
                <a:path h="348126" w="612673">
                  <a:moveTo>
                    <a:pt x="158268" y="0"/>
                  </a:moveTo>
                  <a:lnTo>
                    <a:pt x="454405" y="0"/>
                  </a:lnTo>
                  <a:cubicBezTo>
                    <a:pt x="541814" y="0"/>
                    <a:pt x="612673" y="70859"/>
                    <a:pt x="612673" y="158268"/>
                  </a:cubicBezTo>
                  <a:lnTo>
                    <a:pt x="612673" y="189858"/>
                  </a:lnTo>
                  <a:cubicBezTo>
                    <a:pt x="612673" y="231833"/>
                    <a:pt x="595998" y="272089"/>
                    <a:pt x="566317" y="301770"/>
                  </a:cubicBezTo>
                  <a:cubicBezTo>
                    <a:pt x="536636" y="331451"/>
                    <a:pt x="496380" y="348126"/>
                    <a:pt x="454405" y="348126"/>
                  </a:cubicBezTo>
                  <a:lnTo>
                    <a:pt x="158268" y="348126"/>
                  </a:lnTo>
                  <a:cubicBezTo>
                    <a:pt x="116293" y="348126"/>
                    <a:pt x="76037" y="331451"/>
                    <a:pt x="46356" y="301770"/>
                  </a:cubicBezTo>
                  <a:cubicBezTo>
                    <a:pt x="16675" y="272089"/>
                    <a:pt x="0" y="231833"/>
                    <a:pt x="0" y="189858"/>
                  </a:cubicBezTo>
                  <a:lnTo>
                    <a:pt x="0" y="158268"/>
                  </a:lnTo>
                  <a:cubicBezTo>
                    <a:pt x="0" y="116293"/>
                    <a:pt x="16675" y="76037"/>
                    <a:pt x="46356" y="46356"/>
                  </a:cubicBezTo>
                  <a:cubicBezTo>
                    <a:pt x="76037" y="16675"/>
                    <a:pt x="116293" y="0"/>
                    <a:pt x="158268" y="0"/>
                  </a:cubicBezTo>
                  <a:close/>
                </a:path>
              </a:pathLst>
            </a:custGeom>
            <a:solidFill>
              <a:srgbClr val="F5F5F5"/>
            </a:solidFill>
            <a:ln w="38100" cap="rnd">
              <a:solidFill>
                <a:srgbClr val="1071CB"/>
              </a:solidFill>
              <a:prstDash val="solid"/>
              <a:round/>
            </a:ln>
          </p:spPr>
        </p:sp>
        <p:sp>
          <p:nvSpPr>
            <p:cNvPr name="TextBox 46" id="46"/>
            <p:cNvSpPr txBox="true"/>
            <p:nvPr/>
          </p:nvSpPr>
          <p:spPr>
            <a:xfrm>
              <a:off x="0" y="-57150"/>
              <a:ext cx="612673" cy="40527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4199"/>
                </a:lnSpc>
              </a:pPr>
              <a:r>
                <a:rPr lang="en-US" sz="2999">
                  <a:solidFill>
                    <a:srgbClr val="1071CB"/>
                  </a:solidFill>
                  <a:latin typeface="Genty Sans"/>
                  <a:ea typeface="Genty Sans"/>
                  <a:cs typeface="Genty Sans"/>
                  <a:sym typeface="Genty Sans"/>
                </a:rPr>
                <a:t>difference</a:t>
              </a:r>
            </a:p>
            <a:p>
              <a:pPr algn="ctr">
                <a:lnSpc>
                  <a:spcPts val="4199"/>
                </a:lnSpc>
              </a:pPr>
              <a:r>
                <a:rPr lang="en-US" sz="2999">
                  <a:solidFill>
                    <a:srgbClr val="1071CB"/>
                  </a:solidFill>
                  <a:latin typeface="Genty Sans"/>
                  <a:ea typeface="Genty Sans"/>
                  <a:cs typeface="Genty Sans"/>
                  <a:sym typeface="Genty Sans"/>
                </a:rPr>
                <a:t>d</a:t>
              </a:r>
            </a:p>
          </p:txBody>
        </p:sp>
      </p:grpSp>
      <p:grpSp>
        <p:nvGrpSpPr>
          <p:cNvPr name="Group 47" id="47"/>
          <p:cNvGrpSpPr/>
          <p:nvPr/>
        </p:nvGrpSpPr>
        <p:grpSpPr>
          <a:xfrm rot="0">
            <a:off x="15044695" y="3469165"/>
            <a:ext cx="2494735" cy="827586"/>
            <a:chOff x="0" y="0"/>
            <a:chExt cx="612673" cy="203244"/>
          </a:xfrm>
        </p:grpSpPr>
        <p:sp>
          <p:nvSpPr>
            <p:cNvPr name="Freeform 48" id="48"/>
            <p:cNvSpPr/>
            <p:nvPr/>
          </p:nvSpPr>
          <p:spPr>
            <a:xfrm flipH="false" flipV="false" rot="0">
              <a:off x="0" y="0"/>
              <a:ext cx="612673" cy="203244"/>
            </a:xfrm>
            <a:custGeom>
              <a:avLst/>
              <a:gdLst/>
              <a:ahLst/>
              <a:cxnLst/>
              <a:rect r="r" b="b" t="t" l="l"/>
              <a:pathLst>
                <a:path h="203244" w="612673">
                  <a:moveTo>
                    <a:pt x="101622" y="0"/>
                  </a:moveTo>
                  <a:lnTo>
                    <a:pt x="511051" y="0"/>
                  </a:lnTo>
                  <a:cubicBezTo>
                    <a:pt x="567175" y="0"/>
                    <a:pt x="612673" y="45498"/>
                    <a:pt x="612673" y="101622"/>
                  </a:cubicBezTo>
                  <a:lnTo>
                    <a:pt x="612673" y="101622"/>
                  </a:lnTo>
                  <a:cubicBezTo>
                    <a:pt x="612673" y="128574"/>
                    <a:pt x="601967" y="154422"/>
                    <a:pt x="582909" y="173479"/>
                  </a:cubicBezTo>
                  <a:cubicBezTo>
                    <a:pt x="563851" y="192537"/>
                    <a:pt x="538003" y="203244"/>
                    <a:pt x="511051" y="203244"/>
                  </a:cubicBezTo>
                  <a:lnTo>
                    <a:pt x="101622" y="203244"/>
                  </a:lnTo>
                  <a:cubicBezTo>
                    <a:pt x="74670" y="203244"/>
                    <a:pt x="48822" y="192537"/>
                    <a:pt x="29764" y="173479"/>
                  </a:cubicBezTo>
                  <a:cubicBezTo>
                    <a:pt x="10707" y="154422"/>
                    <a:pt x="0" y="128574"/>
                    <a:pt x="0" y="101622"/>
                  </a:cubicBezTo>
                  <a:lnTo>
                    <a:pt x="0" y="101622"/>
                  </a:lnTo>
                  <a:cubicBezTo>
                    <a:pt x="0" y="74670"/>
                    <a:pt x="10707" y="48822"/>
                    <a:pt x="29764" y="29764"/>
                  </a:cubicBezTo>
                  <a:cubicBezTo>
                    <a:pt x="48822" y="10707"/>
                    <a:pt x="74670" y="0"/>
                    <a:pt x="101622" y="0"/>
                  </a:cubicBezTo>
                  <a:close/>
                </a:path>
              </a:pathLst>
            </a:custGeom>
            <a:solidFill>
              <a:srgbClr val="F5F5F5"/>
            </a:solidFill>
            <a:ln w="3810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49" id="49"/>
            <p:cNvSpPr txBox="true"/>
            <p:nvPr/>
          </p:nvSpPr>
          <p:spPr>
            <a:xfrm>
              <a:off x="0" y="-66675"/>
              <a:ext cx="612673" cy="26991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4759"/>
                </a:lnSpc>
              </a:pPr>
              <a:r>
                <a:rPr lang="en-US" sz="3399">
                  <a:solidFill>
                    <a:srgbClr val="121212"/>
                  </a:solidFill>
                  <a:latin typeface="Genty Sans"/>
                  <a:ea typeface="Genty Sans"/>
                  <a:cs typeface="Genty Sans"/>
                  <a:sym typeface="Genty Sans"/>
                </a:rPr>
                <a:t>common</a:t>
              </a:r>
            </a:p>
          </p:txBody>
        </p:sp>
      </p:grpSp>
      <p:grpSp>
        <p:nvGrpSpPr>
          <p:cNvPr name="Group 50" id="50"/>
          <p:cNvGrpSpPr/>
          <p:nvPr/>
        </p:nvGrpSpPr>
        <p:grpSpPr>
          <a:xfrm rot="0">
            <a:off x="13025208" y="8347318"/>
            <a:ext cx="4514223" cy="887284"/>
            <a:chOff x="0" y="0"/>
            <a:chExt cx="1108632" cy="217905"/>
          </a:xfrm>
        </p:grpSpPr>
        <p:sp>
          <p:nvSpPr>
            <p:cNvPr name="Freeform 51" id="51"/>
            <p:cNvSpPr/>
            <p:nvPr/>
          </p:nvSpPr>
          <p:spPr>
            <a:xfrm flipH="false" flipV="false" rot="0">
              <a:off x="0" y="0"/>
              <a:ext cx="1108632" cy="217905"/>
            </a:xfrm>
            <a:custGeom>
              <a:avLst/>
              <a:gdLst/>
              <a:ahLst/>
              <a:cxnLst/>
              <a:rect r="r" b="b" t="t" l="l"/>
              <a:pathLst>
                <a:path h="217905" w="1108632">
                  <a:moveTo>
                    <a:pt x="87465" y="0"/>
                  </a:moveTo>
                  <a:lnTo>
                    <a:pt x="1021167" y="0"/>
                  </a:lnTo>
                  <a:cubicBezTo>
                    <a:pt x="1069472" y="0"/>
                    <a:pt x="1108632" y="39160"/>
                    <a:pt x="1108632" y="87465"/>
                  </a:cubicBezTo>
                  <a:lnTo>
                    <a:pt x="1108632" y="130440"/>
                  </a:lnTo>
                  <a:cubicBezTo>
                    <a:pt x="1108632" y="178745"/>
                    <a:pt x="1069472" y="217905"/>
                    <a:pt x="1021167" y="217905"/>
                  </a:cubicBezTo>
                  <a:lnTo>
                    <a:pt x="87465" y="217905"/>
                  </a:lnTo>
                  <a:cubicBezTo>
                    <a:pt x="39160" y="217905"/>
                    <a:pt x="0" y="178745"/>
                    <a:pt x="0" y="130440"/>
                  </a:cubicBezTo>
                  <a:lnTo>
                    <a:pt x="0" y="87465"/>
                  </a:lnTo>
                  <a:cubicBezTo>
                    <a:pt x="0" y="39160"/>
                    <a:pt x="39160" y="0"/>
                    <a:pt x="87465" y="0"/>
                  </a:cubicBezTo>
                  <a:close/>
                </a:path>
              </a:pathLst>
            </a:custGeom>
            <a:solidFill>
              <a:srgbClr val="F5F5F5"/>
            </a:solidFill>
            <a:ln cap="rnd">
              <a:noFill/>
              <a:prstDash val="solid"/>
              <a:round/>
            </a:ln>
          </p:spPr>
        </p:sp>
        <p:sp>
          <p:nvSpPr>
            <p:cNvPr name="TextBox 52" id="52"/>
            <p:cNvSpPr txBox="true"/>
            <p:nvPr/>
          </p:nvSpPr>
          <p:spPr>
            <a:xfrm>
              <a:off x="0" y="-66675"/>
              <a:ext cx="1108632" cy="28458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4479"/>
                </a:lnSpc>
              </a:pPr>
              <a:r>
                <a:rPr lang="en-US" sz="3199">
                  <a:solidFill>
                    <a:srgbClr val="000000"/>
                  </a:solidFill>
                  <a:latin typeface="Genty Sans"/>
                  <a:ea typeface="Genty Sans"/>
                  <a:cs typeface="Genty Sans"/>
                  <a:sym typeface="Genty Sans"/>
                </a:rPr>
                <a:t>S   = sum of </a:t>
              </a:r>
              <a:r>
                <a:rPr lang="en-US" sz="3199">
                  <a:solidFill>
                    <a:srgbClr val="437935"/>
                  </a:solidFill>
                  <a:latin typeface="Genty Sans"/>
                  <a:ea typeface="Genty Sans"/>
                  <a:cs typeface="Genty Sans"/>
                  <a:sym typeface="Genty Sans"/>
                </a:rPr>
                <a:t>n</a:t>
              </a:r>
              <a:r>
                <a:rPr lang="en-US" sz="3199">
                  <a:solidFill>
                    <a:srgbClr val="000000"/>
                  </a:solidFill>
                  <a:latin typeface="Genty Sans"/>
                  <a:ea typeface="Genty Sans"/>
                  <a:cs typeface="Genty Sans"/>
                  <a:sym typeface="Genty Sans"/>
                </a:rPr>
                <a:t> terms</a:t>
              </a:r>
            </a:p>
          </p:txBody>
        </p:sp>
      </p:grpSp>
      <p:grpSp>
        <p:nvGrpSpPr>
          <p:cNvPr name="Group 53" id="53"/>
          <p:cNvGrpSpPr/>
          <p:nvPr/>
        </p:nvGrpSpPr>
        <p:grpSpPr>
          <a:xfrm rot="0">
            <a:off x="8955630" y="8371016"/>
            <a:ext cx="3799807" cy="887284"/>
            <a:chOff x="0" y="0"/>
            <a:chExt cx="933181" cy="217905"/>
          </a:xfrm>
        </p:grpSpPr>
        <p:sp>
          <p:nvSpPr>
            <p:cNvPr name="Freeform 54" id="54"/>
            <p:cNvSpPr/>
            <p:nvPr/>
          </p:nvSpPr>
          <p:spPr>
            <a:xfrm flipH="false" flipV="false" rot="0">
              <a:off x="0" y="0"/>
              <a:ext cx="933181" cy="217905"/>
            </a:xfrm>
            <a:custGeom>
              <a:avLst/>
              <a:gdLst/>
              <a:ahLst/>
              <a:cxnLst/>
              <a:rect r="r" b="b" t="t" l="l"/>
              <a:pathLst>
                <a:path h="217905" w="933181">
                  <a:moveTo>
                    <a:pt x="103910" y="0"/>
                  </a:moveTo>
                  <a:lnTo>
                    <a:pt x="829271" y="0"/>
                  </a:lnTo>
                  <a:cubicBezTo>
                    <a:pt x="886659" y="0"/>
                    <a:pt x="933181" y="46522"/>
                    <a:pt x="933181" y="103910"/>
                  </a:cubicBezTo>
                  <a:lnTo>
                    <a:pt x="933181" y="113995"/>
                  </a:lnTo>
                  <a:cubicBezTo>
                    <a:pt x="933181" y="141554"/>
                    <a:pt x="922233" y="167984"/>
                    <a:pt x="902746" y="187470"/>
                  </a:cubicBezTo>
                  <a:cubicBezTo>
                    <a:pt x="883260" y="206957"/>
                    <a:pt x="856830" y="217905"/>
                    <a:pt x="829271" y="217905"/>
                  </a:cubicBezTo>
                  <a:lnTo>
                    <a:pt x="103910" y="217905"/>
                  </a:lnTo>
                  <a:cubicBezTo>
                    <a:pt x="46522" y="217905"/>
                    <a:pt x="0" y="171383"/>
                    <a:pt x="0" y="113995"/>
                  </a:cubicBezTo>
                  <a:lnTo>
                    <a:pt x="0" y="103910"/>
                  </a:lnTo>
                  <a:cubicBezTo>
                    <a:pt x="0" y="46522"/>
                    <a:pt x="46522" y="0"/>
                    <a:pt x="103910" y="0"/>
                  </a:cubicBezTo>
                  <a:close/>
                </a:path>
              </a:pathLst>
            </a:custGeom>
            <a:solidFill>
              <a:srgbClr val="F5F5F5"/>
            </a:solidFill>
            <a:ln cap="rnd">
              <a:noFill/>
              <a:prstDash val="solid"/>
              <a:round/>
            </a:ln>
          </p:spPr>
        </p:sp>
        <p:sp>
          <p:nvSpPr>
            <p:cNvPr name="TextBox 55" id="55"/>
            <p:cNvSpPr txBox="true"/>
            <p:nvPr/>
          </p:nvSpPr>
          <p:spPr>
            <a:xfrm>
              <a:off x="0" y="-66675"/>
              <a:ext cx="933181" cy="28458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4479"/>
                </a:lnSpc>
              </a:pPr>
              <a:r>
                <a:rPr lang="en-US" sz="3199">
                  <a:solidFill>
                    <a:srgbClr val="AF308B"/>
                  </a:solidFill>
                  <a:latin typeface="Genty Sans"/>
                  <a:ea typeface="Genty Sans"/>
                  <a:cs typeface="Genty Sans"/>
                  <a:sym typeface="Genty Sans"/>
                </a:rPr>
                <a:t>a</a:t>
              </a:r>
              <a:r>
                <a:rPr lang="en-US" sz="3199">
                  <a:solidFill>
                    <a:srgbClr val="000000"/>
                  </a:solidFill>
                  <a:latin typeface="Genty Sans"/>
                  <a:ea typeface="Genty Sans"/>
                  <a:cs typeface="Genty Sans"/>
                  <a:sym typeface="Genty Sans"/>
                </a:rPr>
                <a:t>  = first term</a:t>
              </a:r>
            </a:p>
          </p:txBody>
        </p:sp>
      </p:grpSp>
      <p:grpSp>
        <p:nvGrpSpPr>
          <p:cNvPr name="Group 56" id="56"/>
          <p:cNvGrpSpPr/>
          <p:nvPr/>
        </p:nvGrpSpPr>
        <p:grpSpPr>
          <a:xfrm rot="0">
            <a:off x="4851023" y="8347318"/>
            <a:ext cx="3799807" cy="887284"/>
            <a:chOff x="0" y="0"/>
            <a:chExt cx="933181" cy="217905"/>
          </a:xfrm>
        </p:grpSpPr>
        <p:sp>
          <p:nvSpPr>
            <p:cNvPr name="Freeform 57" id="57"/>
            <p:cNvSpPr/>
            <p:nvPr/>
          </p:nvSpPr>
          <p:spPr>
            <a:xfrm flipH="false" flipV="false" rot="0">
              <a:off x="0" y="0"/>
              <a:ext cx="933181" cy="217905"/>
            </a:xfrm>
            <a:custGeom>
              <a:avLst/>
              <a:gdLst/>
              <a:ahLst/>
              <a:cxnLst/>
              <a:rect r="r" b="b" t="t" l="l"/>
              <a:pathLst>
                <a:path h="217905" w="933181">
                  <a:moveTo>
                    <a:pt x="103910" y="0"/>
                  </a:moveTo>
                  <a:lnTo>
                    <a:pt x="829271" y="0"/>
                  </a:lnTo>
                  <a:cubicBezTo>
                    <a:pt x="886659" y="0"/>
                    <a:pt x="933181" y="46522"/>
                    <a:pt x="933181" y="103910"/>
                  </a:cubicBezTo>
                  <a:lnTo>
                    <a:pt x="933181" y="113995"/>
                  </a:lnTo>
                  <a:cubicBezTo>
                    <a:pt x="933181" y="141554"/>
                    <a:pt x="922233" y="167984"/>
                    <a:pt x="902746" y="187470"/>
                  </a:cubicBezTo>
                  <a:cubicBezTo>
                    <a:pt x="883260" y="206957"/>
                    <a:pt x="856830" y="217905"/>
                    <a:pt x="829271" y="217905"/>
                  </a:cubicBezTo>
                  <a:lnTo>
                    <a:pt x="103910" y="217905"/>
                  </a:lnTo>
                  <a:cubicBezTo>
                    <a:pt x="46522" y="217905"/>
                    <a:pt x="0" y="171383"/>
                    <a:pt x="0" y="113995"/>
                  </a:cubicBezTo>
                  <a:lnTo>
                    <a:pt x="0" y="103910"/>
                  </a:lnTo>
                  <a:cubicBezTo>
                    <a:pt x="0" y="46522"/>
                    <a:pt x="46522" y="0"/>
                    <a:pt x="103910" y="0"/>
                  </a:cubicBezTo>
                  <a:close/>
                </a:path>
              </a:pathLst>
            </a:custGeom>
            <a:solidFill>
              <a:srgbClr val="F5F5F5"/>
            </a:solidFill>
            <a:ln cap="rnd">
              <a:noFill/>
              <a:prstDash val="solid"/>
              <a:round/>
            </a:ln>
          </p:spPr>
        </p:sp>
        <p:sp>
          <p:nvSpPr>
            <p:cNvPr name="TextBox 58" id="58"/>
            <p:cNvSpPr txBox="true"/>
            <p:nvPr/>
          </p:nvSpPr>
          <p:spPr>
            <a:xfrm>
              <a:off x="0" y="-66675"/>
              <a:ext cx="933181" cy="28458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4479"/>
                </a:lnSpc>
              </a:pPr>
              <a:r>
                <a:rPr lang="en-US" sz="3199">
                  <a:solidFill>
                    <a:srgbClr val="000000"/>
                  </a:solidFill>
                  <a:latin typeface="Genty Sans"/>
                  <a:ea typeface="Genty Sans"/>
                  <a:cs typeface="Genty Sans"/>
                  <a:sym typeface="Genty Sans"/>
                </a:rPr>
                <a:t>a   = </a:t>
              </a:r>
              <a:r>
                <a:rPr lang="en-US" sz="3199">
                  <a:solidFill>
                    <a:srgbClr val="437935"/>
                  </a:solidFill>
                  <a:latin typeface="Genty Sans"/>
                  <a:ea typeface="Genty Sans"/>
                  <a:cs typeface="Genty Sans"/>
                  <a:sym typeface="Genty Sans"/>
                </a:rPr>
                <a:t>n</a:t>
              </a:r>
              <a:r>
                <a:rPr lang="en-US" sz="3199">
                  <a:solidFill>
                    <a:srgbClr val="000000"/>
                  </a:solidFill>
                  <a:latin typeface="Genty Sans"/>
                  <a:ea typeface="Genty Sans"/>
                  <a:cs typeface="Genty Sans"/>
                  <a:sym typeface="Genty Sans"/>
                </a:rPr>
                <a:t>     term</a:t>
              </a:r>
            </a:p>
          </p:txBody>
        </p:sp>
      </p:grpSp>
      <p:sp>
        <p:nvSpPr>
          <p:cNvPr name="Freeform 59" id="59"/>
          <p:cNvSpPr/>
          <p:nvPr/>
        </p:nvSpPr>
        <p:spPr>
          <a:xfrm flipH="false" flipV="false" rot="0">
            <a:off x="4026229" y="4984731"/>
            <a:ext cx="2753865" cy="505710"/>
          </a:xfrm>
          <a:custGeom>
            <a:avLst/>
            <a:gdLst/>
            <a:ahLst/>
            <a:cxnLst/>
            <a:rect r="r" b="b" t="t" l="l"/>
            <a:pathLst>
              <a:path h="505710" w="2753865">
                <a:moveTo>
                  <a:pt x="0" y="0"/>
                </a:moveTo>
                <a:lnTo>
                  <a:pt x="2753866" y="0"/>
                </a:lnTo>
                <a:lnTo>
                  <a:pt x="2753866" y="505710"/>
                </a:lnTo>
                <a:lnTo>
                  <a:pt x="0" y="50571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0" id="60"/>
          <p:cNvSpPr/>
          <p:nvPr/>
        </p:nvSpPr>
        <p:spPr>
          <a:xfrm flipH="false" flipV="false" rot="0">
            <a:off x="7739975" y="5045379"/>
            <a:ext cx="2949210" cy="445063"/>
          </a:xfrm>
          <a:custGeom>
            <a:avLst/>
            <a:gdLst/>
            <a:ahLst/>
            <a:cxnLst/>
            <a:rect r="r" b="b" t="t" l="l"/>
            <a:pathLst>
              <a:path h="445063" w="2949210">
                <a:moveTo>
                  <a:pt x="0" y="0"/>
                </a:moveTo>
                <a:lnTo>
                  <a:pt x="2949210" y="0"/>
                </a:lnTo>
                <a:lnTo>
                  <a:pt x="2949210" y="445062"/>
                </a:lnTo>
                <a:lnTo>
                  <a:pt x="0" y="44506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1" id="61"/>
          <p:cNvSpPr/>
          <p:nvPr/>
        </p:nvSpPr>
        <p:spPr>
          <a:xfrm flipH="false" flipV="false" rot="0">
            <a:off x="11657487" y="4929710"/>
            <a:ext cx="2735441" cy="676400"/>
          </a:xfrm>
          <a:custGeom>
            <a:avLst/>
            <a:gdLst/>
            <a:ahLst/>
            <a:cxnLst/>
            <a:rect r="r" b="b" t="t" l="l"/>
            <a:pathLst>
              <a:path h="676400" w="2735441">
                <a:moveTo>
                  <a:pt x="0" y="0"/>
                </a:moveTo>
                <a:lnTo>
                  <a:pt x="2735441" y="0"/>
                </a:lnTo>
                <a:lnTo>
                  <a:pt x="2735441" y="676400"/>
                </a:lnTo>
                <a:lnTo>
                  <a:pt x="0" y="67640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2" id="62"/>
          <p:cNvSpPr/>
          <p:nvPr/>
        </p:nvSpPr>
        <p:spPr>
          <a:xfrm flipH="false" flipV="false" rot="0">
            <a:off x="7827437" y="6542243"/>
            <a:ext cx="2774285" cy="630519"/>
          </a:xfrm>
          <a:custGeom>
            <a:avLst/>
            <a:gdLst/>
            <a:ahLst/>
            <a:cxnLst/>
            <a:rect r="r" b="b" t="t" l="l"/>
            <a:pathLst>
              <a:path h="630519" w="2774285">
                <a:moveTo>
                  <a:pt x="0" y="0"/>
                </a:moveTo>
                <a:lnTo>
                  <a:pt x="2774286" y="0"/>
                </a:lnTo>
                <a:lnTo>
                  <a:pt x="2774286" y="630519"/>
                </a:lnTo>
                <a:lnTo>
                  <a:pt x="0" y="6305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3" id="63"/>
          <p:cNvSpPr/>
          <p:nvPr/>
        </p:nvSpPr>
        <p:spPr>
          <a:xfrm flipH="false" flipV="false" rot="0">
            <a:off x="11729368" y="6538254"/>
            <a:ext cx="2744194" cy="628670"/>
          </a:xfrm>
          <a:custGeom>
            <a:avLst/>
            <a:gdLst/>
            <a:ahLst/>
            <a:cxnLst/>
            <a:rect r="r" b="b" t="t" l="l"/>
            <a:pathLst>
              <a:path h="628670" w="2744194">
                <a:moveTo>
                  <a:pt x="0" y="0"/>
                </a:moveTo>
                <a:lnTo>
                  <a:pt x="2744194" y="0"/>
                </a:lnTo>
                <a:lnTo>
                  <a:pt x="2744194" y="628670"/>
                </a:lnTo>
                <a:lnTo>
                  <a:pt x="0" y="628670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4" id="64"/>
          <p:cNvSpPr/>
          <p:nvPr/>
        </p:nvSpPr>
        <p:spPr>
          <a:xfrm flipH="false" flipV="false" rot="0">
            <a:off x="4110035" y="6687292"/>
            <a:ext cx="2586255" cy="479633"/>
          </a:xfrm>
          <a:custGeom>
            <a:avLst/>
            <a:gdLst/>
            <a:ahLst/>
            <a:cxnLst/>
            <a:rect r="r" b="b" t="t" l="l"/>
            <a:pathLst>
              <a:path h="479633" w="2586255">
                <a:moveTo>
                  <a:pt x="0" y="0"/>
                </a:moveTo>
                <a:lnTo>
                  <a:pt x="2586254" y="0"/>
                </a:lnTo>
                <a:lnTo>
                  <a:pt x="2586254" y="479632"/>
                </a:lnTo>
                <a:lnTo>
                  <a:pt x="0" y="479632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65" id="65"/>
          <p:cNvSpPr txBox="true"/>
          <p:nvPr/>
        </p:nvSpPr>
        <p:spPr>
          <a:xfrm rot="0">
            <a:off x="940228" y="747828"/>
            <a:ext cx="16407543" cy="17492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4252"/>
              </a:lnSpc>
            </a:pPr>
            <a:r>
              <a:rPr lang="en-US" sz="10180">
                <a:solidFill>
                  <a:srgbClr val="F5F5F5"/>
                </a:solidFill>
                <a:latin typeface="Genty Sans"/>
                <a:ea typeface="Genty Sans"/>
                <a:cs typeface="Genty Sans"/>
                <a:sym typeface="Genty Sans"/>
              </a:rPr>
              <a:t>Formulas</a:t>
            </a:r>
          </a:p>
        </p:txBody>
      </p:sp>
      <p:sp>
        <p:nvSpPr>
          <p:cNvPr name="TextBox 66" id="66"/>
          <p:cNvSpPr txBox="true"/>
          <p:nvPr/>
        </p:nvSpPr>
        <p:spPr>
          <a:xfrm rot="0">
            <a:off x="13584818" y="8610320"/>
            <a:ext cx="218331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n</a:t>
            </a:r>
          </a:p>
        </p:txBody>
      </p:sp>
      <p:sp>
        <p:nvSpPr>
          <p:cNvPr name="TextBox 67" id="67"/>
          <p:cNvSpPr txBox="true"/>
          <p:nvPr/>
        </p:nvSpPr>
        <p:spPr>
          <a:xfrm rot="0">
            <a:off x="9752914" y="8661114"/>
            <a:ext cx="120253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AF308B"/>
                </a:solidFill>
                <a:latin typeface="Genty Sans"/>
                <a:ea typeface="Genty Sans"/>
                <a:cs typeface="Genty Sans"/>
                <a:sym typeface="Genty Sans"/>
              </a:rPr>
              <a:t>1</a:t>
            </a:r>
          </a:p>
        </p:txBody>
      </p:sp>
      <p:sp>
        <p:nvSpPr>
          <p:cNvPr name="TextBox 68" id="68"/>
          <p:cNvSpPr txBox="true"/>
          <p:nvPr/>
        </p:nvSpPr>
        <p:spPr>
          <a:xfrm rot="0">
            <a:off x="5692177" y="8640657"/>
            <a:ext cx="218331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n</a:t>
            </a:r>
          </a:p>
        </p:txBody>
      </p:sp>
      <p:sp>
        <p:nvSpPr>
          <p:cNvPr name="TextBox 69" id="69"/>
          <p:cNvSpPr txBox="true"/>
          <p:nvPr/>
        </p:nvSpPr>
        <p:spPr>
          <a:xfrm rot="0">
            <a:off x="6566194" y="8390478"/>
            <a:ext cx="369466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th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A6CC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872013" y="756837"/>
            <a:ext cx="20032026" cy="1931278"/>
            <a:chOff x="0" y="0"/>
            <a:chExt cx="5275924" cy="508649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5275924" cy="508649"/>
            </a:xfrm>
            <a:custGeom>
              <a:avLst/>
              <a:gdLst/>
              <a:ahLst/>
              <a:cxnLst/>
              <a:rect r="r" b="b" t="t" l="l"/>
              <a:pathLst>
                <a:path h="508649" w="5275924">
                  <a:moveTo>
                    <a:pt x="19710" y="0"/>
                  </a:moveTo>
                  <a:lnTo>
                    <a:pt x="5256214" y="0"/>
                  </a:lnTo>
                  <a:cubicBezTo>
                    <a:pt x="5267100" y="0"/>
                    <a:pt x="5275924" y="8825"/>
                    <a:pt x="5275924" y="19710"/>
                  </a:cubicBezTo>
                  <a:lnTo>
                    <a:pt x="5275924" y="488939"/>
                  </a:lnTo>
                  <a:cubicBezTo>
                    <a:pt x="5275924" y="494166"/>
                    <a:pt x="5273848" y="499180"/>
                    <a:pt x="5270152" y="502876"/>
                  </a:cubicBezTo>
                  <a:cubicBezTo>
                    <a:pt x="5266455" y="506573"/>
                    <a:pt x="5261442" y="508649"/>
                    <a:pt x="5256214" y="508649"/>
                  </a:cubicBezTo>
                  <a:lnTo>
                    <a:pt x="19710" y="508649"/>
                  </a:lnTo>
                  <a:cubicBezTo>
                    <a:pt x="8825" y="508649"/>
                    <a:pt x="0" y="499825"/>
                    <a:pt x="0" y="488939"/>
                  </a:cubicBezTo>
                  <a:lnTo>
                    <a:pt x="0" y="19710"/>
                  </a:lnTo>
                  <a:cubicBezTo>
                    <a:pt x="0" y="8825"/>
                    <a:pt x="8825" y="0"/>
                    <a:pt x="19710" y="0"/>
                  </a:cubicBezTo>
                  <a:close/>
                </a:path>
              </a:pathLst>
            </a:custGeom>
            <a:solidFill>
              <a:srgbClr val="1071CB"/>
            </a:solidFill>
            <a:ln w="3810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5275924" cy="54674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940228" y="747828"/>
            <a:ext cx="16407543" cy="17492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4252"/>
              </a:lnSpc>
            </a:pPr>
            <a:r>
              <a:rPr lang="en-US" sz="10180">
                <a:solidFill>
                  <a:srgbClr val="F5F5F5"/>
                </a:solidFill>
                <a:latin typeface="Genty Sans"/>
                <a:ea typeface="Genty Sans"/>
                <a:cs typeface="Genty Sans"/>
                <a:sym typeface="Genty Sans"/>
              </a:rPr>
              <a:t>Example</a:t>
            </a:r>
          </a:p>
        </p:txBody>
      </p:sp>
      <p:grpSp>
        <p:nvGrpSpPr>
          <p:cNvPr name="Group 6" id="6"/>
          <p:cNvGrpSpPr/>
          <p:nvPr/>
        </p:nvGrpSpPr>
        <p:grpSpPr>
          <a:xfrm rot="0">
            <a:off x="987810" y="3080061"/>
            <a:ext cx="16312381" cy="1713726"/>
            <a:chOff x="0" y="0"/>
            <a:chExt cx="5282768" cy="554991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5282768" cy="554991"/>
            </a:xfrm>
            <a:custGeom>
              <a:avLst/>
              <a:gdLst/>
              <a:ahLst/>
              <a:cxnLst/>
              <a:rect r="r" b="b" t="t" l="l"/>
              <a:pathLst>
                <a:path h="554991" w="5282768">
                  <a:moveTo>
                    <a:pt x="24205" y="0"/>
                  </a:moveTo>
                  <a:lnTo>
                    <a:pt x="5258563" y="0"/>
                  </a:lnTo>
                  <a:cubicBezTo>
                    <a:pt x="5264983" y="0"/>
                    <a:pt x="5271139" y="2550"/>
                    <a:pt x="5275678" y="7089"/>
                  </a:cubicBezTo>
                  <a:cubicBezTo>
                    <a:pt x="5280218" y="11629"/>
                    <a:pt x="5282768" y="17785"/>
                    <a:pt x="5282768" y="24205"/>
                  </a:cubicBezTo>
                  <a:lnTo>
                    <a:pt x="5282768" y="530786"/>
                  </a:lnTo>
                  <a:cubicBezTo>
                    <a:pt x="5282768" y="537205"/>
                    <a:pt x="5280218" y="543362"/>
                    <a:pt x="5275678" y="547901"/>
                  </a:cubicBezTo>
                  <a:cubicBezTo>
                    <a:pt x="5271139" y="552441"/>
                    <a:pt x="5264983" y="554991"/>
                    <a:pt x="5258563" y="554991"/>
                  </a:cubicBezTo>
                  <a:lnTo>
                    <a:pt x="24205" y="554991"/>
                  </a:lnTo>
                  <a:cubicBezTo>
                    <a:pt x="17785" y="554991"/>
                    <a:pt x="11629" y="552441"/>
                    <a:pt x="7089" y="547901"/>
                  </a:cubicBezTo>
                  <a:cubicBezTo>
                    <a:pt x="2550" y="543362"/>
                    <a:pt x="0" y="537205"/>
                    <a:pt x="0" y="530786"/>
                  </a:cubicBezTo>
                  <a:lnTo>
                    <a:pt x="0" y="24205"/>
                  </a:lnTo>
                  <a:cubicBezTo>
                    <a:pt x="0" y="17785"/>
                    <a:pt x="2550" y="11629"/>
                    <a:pt x="7089" y="7089"/>
                  </a:cubicBezTo>
                  <a:cubicBezTo>
                    <a:pt x="11629" y="2550"/>
                    <a:pt x="17785" y="0"/>
                    <a:pt x="24205" y="0"/>
                  </a:cubicBezTo>
                  <a:close/>
                </a:path>
              </a:pathLst>
            </a:custGeom>
            <a:solidFill>
              <a:srgbClr val="F5F5F5"/>
            </a:solidFill>
            <a:ln w="3810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8" id="8"/>
            <p:cNvSpPr txBox="true"/>
            <p:nvPr/>
          </p:nvSpPr>
          <p:spPr>
            <a:xfrm>
              <a:off x="0" y="-66675"/>
              <a:ext cx="5282768" cy="621666"/>
            </a:xfrm>
            <a:prstGeom prst="rect">
              <a:avLst/>
            </a:prstGeom>
          </p:spPr>
          <p:txBody>
            <a:bodyPr anchor="ctr" rtlCol="false" tIns="38523" lIns="38523" bIns="38523" rIns="38523"/>
            <a:lstStyle/>
            <a:p>
              <a:pPr algn="l">
                <a:lnSpc>
                  <a:spcPts val="4619"/>
                </a:lnSpc>
              </a:pPr>
            </a:p>
          </p:txBody>
        </p:sp>
      </p:grpSp>
      <p:sp>
        <p:nvSpPr>
          <p:cNvPr name="TextBox 9" id="9"/>
          <p:cNvSpPr txBox="true"/>
          <p:nvPr/>
        </p:nvSpPr>
        <p:spPr>
          <a:xfrm rot="0">
            <a:off x="1603693" y="3229528"/>
            <a:ext cx="15080614" cy="123088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67"/>
              </a:lnSpc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Given the </a:t>
            </a: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fourth term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 of an arithmetic sequence is 20 and the </a:t>
            </a:r>
            <a:r>
              <a:rPr lang="en-US" sz="2799">
                <a:solidFill>
                  <a:srgbClr val="1D79CD"/>
                </a:solidFill>
                <a:latin typeface="Genty Sans"/>
                <a:ea typeface="Genty Sans"/>
                <a:cs typeface="Genty Sans"/>
                <a:sym typeface="Genty Sans"/>
              </a:rPr>
              <a:t>common difference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 is </a:t>
            </a:r>
            <a:r>
              <a:rPr lang="en-US" sz="2799">
                <a:solidFill>
                  <a:srgbClr val="1D79CD"/>
                </a:solidFill>
                <a:latin typeface="Genty Sans"/>
                <a:ea typeface="Genty Sans"/>
                <a:cs typeface="Genty Sans"/>
                <a:sym typeface="Genty Sans"/>
              </a:rPr>
              <a:t>9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, find the </a:t>
            </a: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sixth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 </a:t>
            </a: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term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.</a:t>
            </a:r>
          </a:p>
        </p:txBody>
      </p:sp>
      <p:grpSp>
        <p:nvGrpSpPr>
          <p:cNvPr name="Group 10" id="10"/>
          <p:cNvGrpSpPr/>
          <p:nvPr/>
        </p:nvGrpSpPr>
        <p:grpSpPr>
          <a:xfrm rot="0">
            <a:off x="6488143" y="5076715"/>
            <a:ext cx="5214128" cy="4181585"/>
            <a:chOff x="0" y="0"/>
            <a:chExt cx="1688597" cy="1354207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1688597" cy="1354207"/>
            </a:xfrm>
            <a:custGeom>
              <a:avLst/>
              <a:gdLst/>
              <a:ahLst/>
              <a:cxnLst/>
              <a:rect r="r" b="b" t="t" l="l"/>
              <a:pathLst>
                <a:path h="1354207" w="1688597">
                  <a:moveTo>
                    <a:pt x="75725" y="0"/>
                  </a:moveTo>
                  <a:lnTo>
                    <a:pt x="1612872" y="0"/>
                  </a:lnTo>
                  <a:cubicBezTo>
                    <a:pt x="1632955" y="0"/>
                    <a:pt x="1652216" y="7978"/>
                    <a:pt x="1666417" y="22179"/>
                  </a:cubicBezTo>
                  <a:cubicBezTo>
                    <a:pt x="1680619" y="36380"/>
                    <a:pt x="1688597" y="55641"/>
                    <a:pt x="1688597" y="75725"/>
                  </a:cubicBezTo>
                  <a:lnTo>
                    <a:pt x="1688597" y="1278483"/>
                  </a:lnTo>
                  <a:cubicBezTo>
                    <a:pt x="1688597" y="1320304"/>
                    <a:pt x="1654694" y="1354207"/>
                    <a:pt x="1612872" y="1354207"/>
                  </a:cubicBezTo>
                  <a:lnTo>
                    <a:pt x="75725" y="1354207"/>
                  </a:lnTo>
                  <a:cubicBezTo>
                    <a:pt x="33903" y="1354207"/>
                    <a:pt x="0" y="1320304"/>
                    <a:pt x="0" y="1278483"/>
                  </a:cubicBezTo>
                  <a:lnTo>
                    <a:pt x="0" y="75725"/>
                  </a:lnTo>
                  <a:cubicBezTo>
                    <a:pt x="0" y="33903"/>
                    <a:pt x="33903" y="0"/>
                    <a:pt x="75725" y="0"/>
                  </a:cubicBezTo>
                  <a:close/>
                </a:path>
              </a:pathLst>
            </a:custGeom>
            <a:solidFill>
              <a:srgbClr val="F5F5F5"/>
            </a:solidFill>
            <a:ln w="3810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12" id="12"/>
            <p:cNvSpPr txBox="true"/>
            <p:nvPr/>
          </p:nvSpPr>
          <p:spPr>
            <a:xfrm>
              <a:off x="0" y="-66675"/>
              <a:ext cx="1688597" cy="1420882"/>
            </a:xfrm>
            <a:prstGeom prst="rect">
              <a:avLst/>
            </a:prstGeom>
          </p:spPr>
          <p:txBody>
            <a:bodyPr anchor="ctr" rtlCol="false" tIns="38523" lIns="38523" bIns="38523" rIns="38523"/>
            <a:lstStyle/>
            <a:p>
              <a:pPr algn="l">
                <a:lnSpc>
                  <a:spcPts val="4619"/>
                </a:lnSpc>
              </a:pPr>
            </a:p>
          </p:txBody>
        </p:sp>
      </p:grpSp>
      <p:sp>
        <p:nvSpPr>
          <p:cNvPr name="TextBox 13" id="13"/>
          <p:cNvSpPr txBox="true"/>
          <p:nvPr/>
        </p:nvSpPr>
        <p:spPr>
          <a:xfrm rot="0">
            <a:off x="7577675" y="6007583"/>
            <a:ext cx="283505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a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7860994" y="6170477"/>
            <a:ext cx="219261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5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8223130" y="6007583"/>
            <a:ext cx="2432811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 spc="-117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= a       + </a:t>
            </a:r>
            <a:r>
              <a:rPr lang="en-US" sz="2799" spc="-117">
                <a:solidFill>
                  <a:srgbClr val="1071CB"/>
                </a:solidFill>
                <a:latin typeface="Genty Sans"/>
                <a:ea typeface="Genty Sans"/>
                <a:cs typeface="Genty Sans"/>
                <a:sym typeface="Genty Sans"/>
              </a:rPr>
              <a:t>9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8668925" y="6170477"/>
            <a:ext cx="536923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5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-1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7577675" y="6784532"/>
            <a:ext cx="283505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a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7860994" y="6947426"/>
            <a:ext cx="219261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5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8223130" y="6784532"/>
            <a:ext cx="2432811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 spc="-117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= a    + </a:t>
            </a:r>
            <a:r>
              <a:rPr lang="en-US" sz="2799" spc="-117">
                <a:solidFill>
                  <a:srgbClr val="1071CB"/>
                </a:solidFill>
                <a:latin typeface="Genty Sans"/>
                <a:ea typeface="Genty Sans"/>
                <a:cs typeface="Genty Sans"/>
                <a:sym typeface="Genty Sans"/>
              </a:rPr>
              <a:t>9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8668925" y="6947426"/>
            <a:ext cx="284570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4</a:t>
            </a:r>
          </a:p>
        </p:txBody>
      </p:sp>
      <p:grpSp>
        <p:nvGrpSpPr>
          <p:cNvPr name="Group 21" id="21"/>
          <p:cNvGrpSpPr/>
          <p:nvPr/>
        </p:nvGrpSpPr>
        <p:grpSpPr>
          <a:xfrm rot="0">
            <a:off x="940228" y="5076715"/>
            <a:ext cx="5214128" cy="4181585"/>
            <a:chOff x="0" y="0"/>
            <a:chExt cx="1688597" cy="1354207"/>
          </a:xfrm>
        </p:grpSpPr>
        <p:sp>
          <p:nvSpPr>
            <p:cNvPr name="Freeform 22" id="22"/>
            <p:cNvSpPr/>
            <p:nvPr/>
          </p:nvSpPr>
          <p:spPr>
            <a:xfrm flipH="false" flipV="false" rot="0">
              <a:off x="0" y="0"/>
              <a:ext cx="1688597" cy="1354207"/>
            </a:xfrm>
            <a:custGeom>
              <a:avLst/>
              <a:gdLst/>
              <a:ahLst/>
              <a:cxnLst/>
              <a:rect r="r" b="b" t="t" l="l"/>
              <a:pathLst>
                <a:path h="1354207" w="1688597">
                  <a:moveTo>
                    <a:pt x="75725" y="0"/>
                  </a:moveTo>
                  <a:lnTo>
                    <a:pt x="1612872" y="0"/>
                  </a:lnTo>
                  <a:cubicBezTo>
                    <a:pt x="1632955" y="0"/>
                    <a:pt x="1652216" y="7978"/>
                    <a:pt x="1666417" y="22179"/>
                  </a:cubicBezTo>
                  <a:cubicBezTo>
                    <a:pt x="1680619" y="36380"/>
                    <a:pt x="1688597" y="55641"/>
                    <a:pt x="1688597" y="75725"/>
                  </a:cubicBezTo>
                  <a:lnTo>
                    <a:pt x="1688597" y="1278483"/>
                  </a:lnTo>
                  <a:cubicBezTo>
                    <a:pt x="1688597" y="1320304"/>
                    <a:pt x="1654694" y="1354207"/>
                    <a:pt x="1612872" y="1354207"/>
                  </a:cubicBezTo>
                  <a:lnTo>
                    <a:pt x="75725" y="1354207"/>
                  </a:lnTo>
                  <a:cubicBezTo>
                    <a:pt x="33903" y="1354207"/>
                    <a:pt x="0" y="1320304"/>
                    <a:pt x="0" y="1278483"/>
                  </a:cubicBezTo>
                  <a:lnTo>
                    <a:pt x="0" y="75725"/>
                  </a:lnTo>
                  <a:cubicBezTo>
                    <a:pt x="0" y="33903"/>
                    <a:pt x="33903" y="0"/>
                    <a:pt x="75725" y="0"/>
                  </a:cubicBezTo>
                  <a:close/>
                </a:path>
              </a:pathLst>
            </a:custGeom>
            <a:solidFill>
              <a:srgbClr val="F5F5F5"/>
            </a:solidFill>
            <a:ln w="3810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23" id="23"/>
            <p:cNvSpPr txBox="true"/>
            <p:nvPr/>
          </p:nvSpPr>
          <p:spPr>
            <a:xfrm>
              <a:off x="0" y="-66675"/>
              <a:ext cx="1688597" cy="1420882"/>
            </a:xfrm>
            <a:prstGeom prst="rect">
              <a:avLst/>
            </a:prstGeom>
          </p:spPr>
          <p:txBody>
            <a:bodyPr anchor="ctr" rtlCol="false" tIns="38523" lIns="38523" bIns="38523" rIns="38523"/>
            <a:lstStyle/>
            <a:p>
              <a:pPr algn="l">
                <a:lnSpc>
                  <a:spcPts val="4619"/>
                </a:lnSpc>
              </a:pPr>
            </a:p>
          </p:txBody>
        </p:sp>
      </p:grpSp>
      <p:sp>
        <p:nvSpPr>
          <p:cNvPr name="TextBox 24" id="24"/>
          <p:cNvSpPr txBox="true"/>
          <p:nvPr/>
        </p:nvSpPr>
        <p:spPr>
          <a:xfrm rot="0">
            <a:off x="1665237" y="8331581"/>
            <a:ext cx="1814583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a   = 20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2107687" y="8496861"/>
            <a:ext cx="327286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4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3692273" y="8331581"/>
            <a:ext cx="1537224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071CB"/>
                </a:solidFill>
                <a:latin typeface="Genty Sans"/>
                <a:ea typeface="Genty Sans"/>
                <a:cs typeface="Genty Sans"/>
                <a:sym typeface="Genty Sans"/>
              </a:rPr>
              <a:t>d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 =</a:t>
            </a:r>
            <a:r>
              <a:rPr lang="en-US" sz="2799">
                <a:solidFill>
                  <a:srgbClr val="1071CB"/>
                </a:solidFill>
                <a:latin typeface="Genty Sans"/>
                <a:ea typeface="Genty Sans"/>
                <a:cs typeface="Genty Sans"/>
                <a:sym typeface="Genty Sans"/>
              </a:rPr>
              <a:t> 9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7577675" y="7559249"/>
            <a:ext cx="283505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a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7860994" y="7722144"/>
            <a:ext cx="219261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5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8223130" y="7559249"/>
            <a:ext cx="2432811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 spc="-117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=  20 + </a:t>
            </a:r>
            <a:r>
              <a:rPr lang="en-US" sz="2799" spc="-117">
                <a:solidFill>
                  <a:srgbClr val="1071CB"/>
                </a:solidFill>
                <a:latin typeface="Genty Sans"/>
                <a:ea typeface="Genty Sans"/>
                <a:cs typeface="Genty Sans"/>
                <a:sym typeface="Genty Sans"/>
              </a:rPr>
              <a:t>9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7577675" y="8333966"/>
            <a:ext cx="283505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a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7860994" y="8496861"/>
            <a:ext cx="219261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5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8223130" y="8333966"/>
            <a:ext cx="2432811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 spc="-117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=  29</a:t>
            </a:r>
          </a:p>
        </p:txBody>
      </p:sp>
      <p:grpSp>
        <p:nvGrpSpPr>
          <p:cNvPr name="Group 33" id="33"/>
          <p:cNvGrpSpPr/>
          <p:nvPr/>
        </p:nvGrpSpPr>
        <p:grpSpPr>
          <a:xfrm rot="0">
            <a:off x="12035647" y="5076715"/>
            <a:ext cx="5214128" cy="4181585"/>
            <a:chOff x="0" y="0"/>
            <a:chExt cx="1688597" cy="1354207"/>
          </a:xfrm>
        </p:grpSpPr>
        <p:sp>
          <p:nvSpPr>
            <p:cNvPr name="Freeform 34" id="34"/>
            <p:cNvSpPr/>
            <p:nvPr/>
          </p:nvSpPr>
          <p:spPr>
            <a:xfrm flipH="false" flipV="false" rot="0">
              <a:off x="0" y="0"/>
              <a:ext cx="1688597" cy="1354207"/>
            </a:xfrm>
            <a:custGeom>
              <a:avLst/>
              <a:gdLst/>
              <a:ahLst/>
              <a:cxnLst/>
              <a:rect r="r" b="b" t="t" l="l"/>
              <a:pathLst>
                <a:path h="1354207" w="1688597">
                  <a:moveTo>
                    <a:pt x="75725" y="0"/>
                  </a:moveTo>
                  <a:lnTo>
                    <a:pt x="1612872" y="0"/>
                  </a:lnTo>
                  <a:cubicBezTo>
                    <a:pt x="1632955" y="0"/>
                    <a:pt x="1652216" y="7978"/>
                    <a:pt x="1666417" y="22179"/>
                  </a:cubicBezTo>
                  <a:cubicBezTo>
                    <a:pt x="1680619" y="36380"/>
                    <a:pt x="1688597" y="55641"/>
                    <a:pt x="1688597" y="75725"/>
                  </a:cubicBezTo>
                  <a:lnTo>
                    <a:pt x="1688597" y="1278483"/>
                  </a:lnTo>
                  <a:cubicBezTo>
                    <a:pt x="1688597" y="1320304"/>
                    <a:pt x="1654694" y="1354207"/>
                    <a:pt x="1612872" y="1354207"/>
                  </a:cubicBezTo>
                  <a:lnTo>
                    <a:pt x="75725" y="1354207"/>
                  </a:lnTo>
                  <a:cubicBezTo>
                    <a:pt x="33903" y="1354207"/>
                    <a:pt x="0" y="1320304"/>
                    <a:pt x="0" y="1278483"/>
                  </a:cubicBezTo>
                  <a:lnTo>
                    <a:pt x="0" y="75725"/>
                  </a:lnTo>
                  <a:cubicBezTo>
                    <a:pt x="0" y="33903"/>
                    <a:pt x="33903" y="0"/>
                    <a:pt x="75725" y="0"/>
                  </a:cubicBezTo>
                  <a:close/>
                </a:path>
              </a:pathLst>
            </a:custGeom>
            <a:solidFill>
              <a:srgbClr val="F5F5F5"/>
            </a:solidFill>
            <a:ln w="3810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35" id="35"/>
            <p:cNvSpPr txBox="true"/>
            <p:nvPr/>
          </p:nvSpPr>
          <p:spPr>
            <a:xfrm>
              <a:off x="0" y="-66675"/>
              <a:ext cx="1688597" cy="1420882"/>
            </a:xfrm>
            <a:prstGeom prst="rect">
              <a:avLst/>
            </a:prstGeom>
          </p:spPr>
          <p:txBody>
            <a:bodyPr anchor="ctr" rtlCol="false" tIns="38523" lIns="38523" bIns="38523" rIns="38523"/>
            <a:lstStyle/>
            <a:p>
              <a:pPr algn="l">
                <a:lnSpc>
                  <a:spcPts val="4619"/>
                </a:lnSpc>
              </a:pPr>
            </a:p>
          </p:txBody>
        </p:sp>
      </p:grpSp>
      <p:sp>
        <p:nvSpPr>
          <p:cNvPr name="TextBox 36" id="36"/>
          <p:cNvSpPr txBox="true"/>
          <p:nvPr/>
        </p:nvSpPr>
        <p:spPr>
          <a:xfrm rot="0">
            <a:off x="13121497" y="6007583"/>
            <a:ext cx="335672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a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13456983" y="6170477"/>
            <a:ext cx="218703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6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13819118" y="6007583"/>
            <a:ext cx="2432811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 spc="-117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= a       + </a:t>
            </a:r>
            <a:r>
              <a:rPr lang="en-US" sz="2799" spc="-117">
                <a:solidFill>
                  <a:srgbClr val="1071CB"/>
                </a:solidFill>
                <a:latin typeface="Genty Sans"/>
                <a:ea typeface="Genty Sans"/>
                <a:cs typeface="Genty Sans"/>
                <a:sym typeface="Genty Sans"/>
              </a:rPr>
              <a:t>9</a:t>
            </a:r>
          </a:p>
        </p:txBody>
      </p:sp>
      <p:sp>
        <p:nvSpPr>
          <p:cNvPr name="TextBox 39" id="39"/>
          <p:cNvSpPr txBox="true"/>
          <p:nvPr/>
        </p:nvSpPr>
        <p:spPr>
          <a:xfrm rot="0">
            <a:off x="14304336" y="6170477"/>
            <a:ext cx="482238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6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-1</a:t>
            </a:r>
          </a:p>
        </p:txBody>
      </p:sp>
      <p:sp>
        <p:nvSpPr>
          <p:cNvPr name="TextBox 40" id="40"/>
          <p:cNvSpPr txBox="true"/>
          <p:nvPr/>
        </p:nvSpPr>
        <p:spPr>
          <a:xfrm rot="0">
            <a:off x="13121497" y="6784532"/>
            <a:ext cx="335672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a</a:t>
            </a:r>
          </a:p>
        </p:txBody>
      </p:sp>
      <p:sp>
        <p:nvSpPr>
          <p:cNvPr name="TextBox 41" id="41"/>
          <p:cNvSpPr txBox="true"/>
          <p:nvPr/>
        </p:nvSpPr>
        <p:spPr>
          <a:xfrm rot="0">
            <a:off x="13456983" y="6947426"/>
            <a:ext cx="267319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6</a:t>
            </a:r>
          </a:p>
        </p:txBody>
      </p:sp>
      <p:sp>
        <p:nvSpPr>
          <p:cNvPr name="TextBox 42" id="42"/>
          <p:cNvSpPr txBox="true"/>
          <p:nvPr/>
        </p:nvSpPr>
        <p:spPr>
          <a:xfrm rot="0">
            <a:off x="13819118" y="6784532"/>
            <a:ext cx="2432811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 spc="-117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= a    + </a:t>
            </a:r>
            <a:r>
              <a:rPr lang="en-US" sz="2799" spc="-117">
                <a:solidFill>
                  <a:srgbClr val="1071CB"/>
                </a:solidFill>
                <a:latin typeface="Genty Sans"/>
                <a:ea typeface="Genty Sans"/>
                <a:cs typeface="Genty Sans"/>
                <a:sym typeface="Genty Sans"/>
              </a:rPr>
              <a:t>9</a:t>
            </a:r>
          </a:p>
        </p:txBody>
      </p:sp>
      <p:sp>
        <p:nvSpPr>
          <p:cNvPr name="TextBox 43" id="43"/>
          <p:cNvSpPr txBox="true"/>
          <p:nvPr/>
        </p:nvSpPr>
        <p:spPr>
          <a:xfrm rot="0">
            <a:off x="14260885" y="6947426"/>
            <a:ext cx="284570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5</a:t>
            </a:r>
          </a:p>
        </p:txBody>
      </p:sp>
      <p:sp>
        <p:nvSpPr>
          <p:cNvPr name="TextBox 44" id="44"/>
          <p:cNvSpPr txBox="true"/>
          <p:nvPr/>
        </p:nvSpPr>
        <p:spPr>
          <a:xfrm rot="0">
            <a:off x="13121497" y="7559249"/>
            <a:ext cx="335672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a</a:t>
            </a:r>
          </a:p>
        </p:txBody>
      </p:sp>
      <p:sp>
        <p:nvSpPr>
          <p:cNvPr name="TextBox 45" id="45"/>
          <p:cNvSpPr txBox="true"/>
          <p:nvPr/>
        </p:nvSpPr>
        <p:spPr>
          <a:xfrm rot="0">
            <a:off x="13456983" y="7722144"/>
            <a:ext cx="267319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6</a:t>
            </a:r>
          </a:p>
        </p:txBody>
      </p:sp>
      <p:sp>
        <p:nvSpPr>
          <p:cNvPr name="TextBox 46" id="46"/>
          <p:cNvSpPr txBox="true"/>
          <p:nvPr/>
        </p:nvSpPr>
        <p:spPr>
          <a:xfrm rot="0">
            <a:off x="13819118" y="7559249"/>
            <a:ext cx="2432811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 spc="-117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=  29 + </a:t>
            </a:r>
            <a:r>
              <a:rPr lang="en-US" sz="2799" spc="-117">
                <a:solidFill>
                  <a:srgbClr val="1071CB"/>
                </a:solidFill>
                <a:latin typeface="Genty Sans"/>
                <a:ea typeface="Genty Sans"/>
                <a:cs typeface="Genty Sans"/>
                <a:sym typeface="Genty Sans"/>
              </a:rPr>
              <a:t>9</a:t>
            </a:r>
          </a:p>
        </p:txBody>
      </p:sp>
      <p:sp>
        <p:nvSpPr>
          <p:cNvPr name="TextBox 47" id="47"/>
          <p:cNvSpPr txBox="true"/>
          <p:nvPr/>
        </p:nvSpPr>
        <p:spPr>
          <a:xfrm rot="0">
            <a:off x="13121497" y="8333966"/>
            <a:ext cx="335672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a</a:t>
            </a:r>
          </a:p>
        </p:txBody>
      </p:sp>
      <p:sp>
        <p:nvSpPr>
          <p:cNvPr name="TextBox 48" id="48"/>
          <p:cNvSpPr txBox="true"/>
          <p:nvPr/>
        </p:nvSpPr>
        <p:spPr>
          <a:xfrm rot="0">
            <a:off x="13456983" y="8496861"/>
            <a:ext cx="267319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6</a:t>
            </a:r>
          </a:p>
        </p:txBody>
      </p:sp>
      <p:sp>
        <p:nvSpPr>
          <p:cNvPr name="TextBox 49" id="49"/>
          <p:cNvSpPr txBox="true"/>
          <p:nvPr/>
        </p:nvSpPr>
        <p:spPr>
          <a:xfrm rot="0">
            <a:off x="13819118" y="8333966"/>
            <a:ext cx="2432811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 spc="-117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=  38</a:t>
            </a:r>
          </a:p>
        </p:txBody>
      </p:sp>
      <p:sp>
        <p:nvSpPr>
          <p:cNvPr name="TextBox 50" id="50"/>
          <p:cNvSpPr txBox="true"/>
          <p:nvPr/>
        </p:nvSpPr>
        <p:spPr>
          <a:xfrm rot="0">
            <a:off x="1230022" y="5388661"/>
            <a:ext cx="4634542" cy="14814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Since the terms are close together it is easiest to use the recursive formula:</a:t>
            </a:r>
          </a:p>
        </p:txBody>
      </p:sp>
      <p:sp>
        <p:nvSpPr>
          <p:cNvPr name="TextBox 51" id="51"/>
          <p:cNvSpPr txBox="true"/>
          <p:nvPr/>
        </p:nvSpPr>
        <p:spPr>
          <a:xfrm rot="0">
            <a:off x="6781289" y="5388661"/>
            <a:ext cx="4628982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First, find the </a:t>
            </a: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fifth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 term.</a:t>
            </a:r>
          </a:p>
        </p:txBody>
      </p:sp>
      <p:sp>
        <p:nvSpPr>
          <p:cNvPr name="TextBox 52" id="52"/>
          <p:cNvSpPr txBox="true"/>
          <p:nvPr/>
        </p:nvSpPr>
        <p:spPr>
          <a:xfrm rot="0">
            <a:off x="12294568" y="5388661"/>
            <a:ext cx="4696285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Then, find the </a:t>
            </a: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sixth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 term.</a:t>
            </a:r>
          </a:p>
        </p:txBody>
      </p:sp>
      <p:sp>
        <p:nvSpPr>
          <p:cNvPr name="TextBox 53" id="53"/>
          <p:cNvSpPr txBox="true"/>
          <p:nvPr/>
        </p:nvSpPr>
        <p:spPr>
          <a:xfrm rot="0">
            <a:off x="1230022" y="7829210"/>
            <a:ext cx="4634542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Given Information:</a:t>
            </a:r>
          </a:p>
        </p:txBody>
      </p:sp>
      <p:sp>
        <p:nvSpPr>
          <p:cNvPr name="Freeform 54" id="54"/>
          <p:cNvSpPr/>
          <p:nvPr/>
        </p:nvSpPr>
        <p:spPr>
          <a:xfrm flipH="false" flipV="false" rot="0">
            <a:off x="2170360" y="7063297"/>
            <a:ext cx="2753865" cy="505710"/>
          </a:xfrm>
          <a:custGeom>
            <a:avLst/>
            <a:gdLst/>
            <a:ahLst/>
            <a:cxnLst/>
            <a:rect r="r" b="b" t="t" l="l"/>
            <a:pathLst>
              <a:path h="505710" w="2753865">
                <a:moveTo>
                  <a:pt x="0" y="0"/>
                </a:moveTo>
                <a:lnTo>
                  <a:pt x="2753865" y="0"/>
                </a:lnTo>
                <a:lnTo>
                  <a:pt x="2753865" y="505710"/>
                </a:lnTo>
                <a:lnTo>
                  <a:pt x="0" y="50571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DDB7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872013" y="756837"/>
            <a:ext cx="20032026" cy="1931278"/>
            <a:chOff x="0" y="0"/>
            <a:chExt cx="5275924" cy="508649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5275924" cy="508649"/>
            </a:xfrm>
            <a:custGeom>
              <a:avLst/>
              <a:gdLst/>
              <a:ahLst/>
              <a:cxnLst/>
              <a:rect r="r" b="b" t="t" l="l"/>
              <a:pathLst>
                <a:path h="508649" w="5275924">
                  <a:moveTo>
                    <a:pt x="19710" y="0"/>
                  </a:moveTo>
                  <a:lnTo>
                    <a:pt x="5256214" y="0"/>
                  </a:lnTo>
                  <a:cubicBezTo>
                    <a:pt x="5267100" y="0"/>
                    <a:pt x="5275924" y="8825"/>
                    <a:pt x="5275924" y="19710"/>
                  </a:cubicBezTo>
                  <a:lnTo>
                    <a:pt x="5275924" y="488939"/>
                  </a:lnTo>
                  <a:cubicBezTo>
                    <a:pt x="5275924" y="494166"/>
                    <a:pt x="5273848" y="499180"/>
                    <a:pt x="5270152" y="502876"/>
                  </a:cubicBezTo>
                  <a:cubicBezTo>
                    <a:pt x="5266455" y="506573"/>
                    <a:pt x="5261442" y="508649"/>
                    <a:pt x="5256214" y="508649"/>
                  </a:cubicBezTo>
                  <a:lnTo>
                    <a:pt x="19710" y="508649"/>
                  </a:lnTo>
                  <a:cubicBezTo>
                    <a:pt x="8825" y="508649"/>
                    <a:pt x="0" y="499825"/>
                    <a:pt x="0" y="488939"/>
                  </a:cubicBezTo>
                  <a:lnTo>
                    <a:pt x="0" y="19710"/>
                  </a:lnTo>
                  <a:cubicBezTo>
                    <a:pt x="0" y="8825"/>
                    <a:pt x="8825" y="0"/>
                    <a:pt x="19710" y="0"/>
                  </a:cubicBezTo>
                  <a:close/>
                </a:path>
              </a:pathLst>
            </a:custGeom>
            <a:solidFill>
              <a:srgbClr val="7F59CB"/>
            </a:solidFill>
            <a:ln w="3810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5275924" cy="54674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940228" y="747828"/>
            <a:ext cx="16407543" cy="17492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4252"/>
              </a:lnSpc>
            </a:pPr>
            <a:r>
              <a:rPr lang="en-US" sz="10180">
                <a:solidFill>
                  <a:srgbClr val="F5F5F5"/>
                </a:solidFill>
                <a:latin typeface="Genty Sans"/>
                <a:ea typeface="Genty Sans"/>
                <a:cs typeface="Genty Sans"/>
                <a:sym typeface="Genty Sans"/>
              </a:rPr>
              <a:t>Example</a:t>
            </a:r>
          </a:p>
        </p:txBody>
      </p:sp>
      <p:grpSp>
        <p:nvGrpSpPr>
          <p:cNvPr name="Group 6" id="6"/>
          <p:cNvGrpSpPr/>
          <p:nvPr/>
        </p:nvGrpSpPr>
        <p:grpSpPr>
          <a:xfrm rot="0">
            <a:off x="987810" y="3080061"/>
            <a:ext cx="16312381" cy="1713726"/>
            <a:chOff x="0" y="0"/>
            <a:chExt cx="5282768" cy="554991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5282768" cy="554991"/>
            </a:xfrm>
            <a:custGeom>
              <a:avLst/>
              <a:gdLst/>
              <a:ahLst/>
              <a:cxnLst/>
              <a:rect r="r" b="b" t="t" l="l"/>
              <a:pathLst>
                <a:path h="554991" w="5282768">
                  <a:moveTo>
                    <a:pt x="24205" y="0"/>
                  </a:moveTo>
                  <a:lnTo>
                    <a:pt x="5258563" y="0"/>
                  </a:lnTo>
                  <a:cubicBezTo>
                    <a:pt x="5264983" y="0"/>
                    <a:pt x="5271139" y="2550"/>
                    <a:pt x="5275678" y="7089"/>
                  </a:cubicBezTo>
                  <a:cubicBezTo>
                    <a:pt x="5280218" y="11629"/>
                    <a:pt x="5282768" y="17785"/>
                    <a:pt x="5282768" y="24205"/>
                  </a:cubicBezTo>
                  <a:lnTo>
                    <a:pt x="5282768" y="530786"/>
                  </a:lnTo>
                  <a:cubicBezTo>
                    <a:pt x="5282768" y="537205"/>
                    <a:pt x="5280218" y="543362"/>
                    <a:pt x="5275678" y="547901"/>
                  </a:cubicBezTo>
                  <a:cubicBezTo>
                    <a:pt x="5271139" y="552441"/>
                    <a:pt x="5264983" y="554991"/>
                    <a:pt x="5258563" y="554991"/>
                  </a:cubicBezTo>
                  <a:lnTo>
                    <a:pt x="24205" y="554991"/>
                  </a:lnTo>
                  <a:cubicBezTo>
                    <a:pt x="17785" y="554991"/>
                    <a:pt x="11629" y="552441"/>
                    <a:pt x="7089" y="547901"/>
                  </a:cubicBezTo>
                  <a:cubicBezTo>
                    <a:pt x="2550" y="543362"/>
                    <a:pt x="0" y="537205"/>
                    <a:pt x="0" y="530786"/>
                  </a:cubicBezTo>
                  <a:lnTo>
                    <a:pt x="0" y="24205"/>
                  </a:lnTo>
                  <a:cubicBezTo>
                    <a:pt x="0" y="17785"/>
                    <a:pt x="2550" y="11629"/>
                    <a:pt x="7089" y="7089"/>
                  </a:cubicBezTo>
                  <a:cubicBezTo>
                    <a:pt x="11629" y="2550"/>
                    <a:pt x="17785" y="0"/>
                    <a:pt x="24205" y="0"/>
                  </a:cubicBezTo>
                  <a:close/>
                </a:path>
              </a:pathLst>
            </a:custGeom>
            <a:solidFill>
              <a:srgbClr val="F5F5F5"/>
            </a:solidFill>
            <a:ln w="3810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8" id="8"/>
            <p:cNvSpPr txBox="true"/>
            <p:nvPr/>
          </p:nvSpPr>
          <p:spPr>
            <a:xfrm>
              <a:off x="0" y="-66675"/>
              <a:ext cx="5282768" cy="621666"/>
            </a:xfrm>
            <a:prstGeom prst="rect">
              <a:avLst/>
            </a:prstGeom>
          </p:spPr>
          <p:txBody>
            <a:bodyPr anchor="ctr" rtlCol="false" tIns="38523" lIns="38523" bIns="38523" rIns="38523"/>
            <a:lstStyle/>
            <a:p>
              <a:pPr algn="l">
                <a:lnSpc>
                  <a:spcPts val="4619"/>
                </a:lnSpc>
              </a:pPr>
            </a:p>
          </p:txBody>
        </p:sp>
      </p:grpSp>
      <p:sp>
        <p:nvSpPr>
          <p:cNvPr name="TextBox 9" id="9"/>
          <p:cNvSpPr txBox="true"/>
          <p:nvPr/>
        </p:nvSpPr>
        <p:spPr>
          <a:xfrm rot="0">
            <a:off x="1458155" y="3344215"/>
            <a:ext cx="15080614" cy="59270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67"/>
              </a:lnSpc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Given the sequence </a:t>
            </a:r>
            <a:r>
              <a:rPr lang="en-US" sz="2799">
                <a:solidFill>
                  <a:srgbClr val="AF308B"/>
                </a:solidFill>
                <a:latin typeface="Genty Sans"/>
                <a:ea typeface="Genty Sans"/>
                <a:cs typeface="Genty Sans"/>
                <a:sym typeface="Genty Sans"/>
              </a:rPr>
              <a:t>-7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, -3, 1, 5, 9, ..., find the  </a:t>
            </a: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42      term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.</a:t>
            </a:r>
          </a:p>
        </p:txBody>
      </p:sp>
      <p:grpSp>
        <p:nvGrpSpPr>
          <p:cNvPr name="Group 10" id="10"/>
          <p:cNvGrpSpPr/>
          <p:nvPr/>
        </p:nvGrpSpPr>
        <p:grpSpPr>
          <a:xfrm rot="0">
            <a:off x="6488143" y="5076715"/>
            <a:ext cx="5214128" cy="4181585"/>
            <a:chOff x="0" y="0"/>
            <a:chExt cx="1688597" cy="1354207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1688597" cy="1354207"/>
            </a:xfrm>
            <a:custGeom>
              <a:avLst/>
              <a:gdLst/>
              <a:ahLst/>
              <a:cxnLst/>
              <a:rect r="r" b="b" t="t" l="l"/>
              <a:pathLst>
                <a:path h="1354207" w="1688597">
                  <a:moveTo>
                    <a:pt x="75725" y="0"/>
                  </a:moveTo>
                  <a:lnTo>
                    <a:pt x="1612872" y="0"/>
                  </a:lnTo>
                  <a:cubicBezTo>
                    <a:pt x="1632955" y="0"/>
                    <a:pt x="1652216" y="7978"/>
                    <a:pt x="1666417" y="22179"/>
                  </a:cubicBezTo>
                  <a:cubicBezTo>
                    <a:pt x="1680619" y="36380"/>
                    <a:pt x="1688597" y="55641"/>
                    <a:pt x="1688597" y="75725"/>
                  </a:cubicBezTo>
                  <a:lnTo>
                    <a:pt x="1688597" y="1278483"/>
                  </a:lnTo>
                  <a:cubicBezTo>
                    <a:pt x="1688597" y="1320304"/>
                    <a:pt x="1654694" y="1354207"/>
                    <a:pt x="1612872" y="1354207"/>
                  </a:cubicBezTo>
                  <a:lnTo>
                    <a:pt x="75725" y="1354207"/>
                  </a:lnTo>
                  <a:cubicBezTo>
                    <a:pt x="33903" y="1354207"/>
                    <a:pt x="0" y="1320304"/>
                    <a:pt x="0" y="1278483"/>
                  </a:cubicBezTo>
                  <a:lnTo>
                    <a:pt x="0" y="75725"/>
                  </a:lnTo>
                  <a:cubicBezTo>
                    <a:pt x="0" y="33903"/>
                    <a:pt x="33903" y="0"/>
                    <a:pt x="75725" y="0"/>
                  </a:cubicBezTo>
                  <a:close/>
                </a:path>
              </a:pathLst>
            </a:custGeom>
            <a:solidFill>
              <a:srgbClr val="F5F5F5"/>
            </a:solidFill>
            <a:ln w="3810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12" id="12"/>
            <p:cNvSpPr txBox="true"/>
            <p:nvPr/>
          </p:nvSpPr>
          <p:spPr>
            <a:xfrm>
              <a:off x="0" y="-66675"/>
              <a:ext cx="1688597" cy="1420882"/>
            </a:xfrm>
            <a:prstGeom prst="rect">
              <a:avLst/>
            </a:prstGeom>
          </p:spPr>
          <p:txBody>
            <a:bodyPr anchor="ctr" rtlCol="false" tIns="38523" lIns="38523" bIns="38523" rIns="38523"/>
            <a:lstStyle/>
            <a:p>
              <a:pPr algn="l">
                <a:lnSpc>
                  <a:spcPts val="4619"/>
                </a:lnSpc>
              </a:pPr>
            </a:p>
          </p:txBody>
        </p:sp>
      </p:grpSp>
      <p:grpSp>
        <p:nvGrpSpPr>
          <p:cNvPr name="Group 13" id="13"/>
          <p:cNvGrpSpPr/>
          <p:nvPr/>
        </p:nvGrpSpPr>
        <p:grpSpPr>
          <a:xfrm rot="0">
            <a:off x="940228" y="5076715"/>
            <a:ext cx="5214128" cy="4181585"/>
            <a:chOff x="0" y="0"/>
            <a:chExt cx="1688597" cy="1354207"/>
          </a:xfrm>
        </p:grpSpPr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1688597" cy="1354207"/>
            </a:xfrm>
            <a:custGeom>
              <a:avLst/>
              <a:gdLst/>
              <a:ahLst/>
              <a:cxnLst/>
              <a:rect r="r" b="b" t="t" l="l"/>
              <a:pathLst>
                <a:path h="1354207" w="1688597">
                  <a:moveTo>
                    <a:pt x="75725" y="0"/>
                  </a:moveTo>
                  <a:lnTo>
                    <a:pt x="1612872" y="0"/>
                  </a:lnTo>
                  <a:cubicBezTo>
                    <a:pt x="1632955" y="0"/>
                    <a:pt x="1652216" y="7978"/>
                    <a:pt x="1666417" y="22179"/>
                  </a:cubicBezTo>
                  <a:cubicBezTo>
                    <a:pt x="1680619" y="36380"/>
                    <a:pt x="1688597" y="55641"/>
                    <a:pt x="1688597" y="75725"/>
                  </a:cubicBezTo>
                  <a:lnTo>
                    <a:pt x="1688597" y="1278483"/>
                  </a:lnTo>
                  <a:cubicBezTo>
                    <a:pt x="1688597" y="1320304"/>
                    <a:pt x="1654694" y="1354207"/>
                    <a:pt x="1612872" y="1354207"/>
                  </a:cubicBezTo>
                  <a:lnTo>
                    <a:pt x="75725" y="1354207"/>
                  </a:lnTo>
                  <a:cubicBezTo>
                    <a:pt x="33903" y="1354207"/>
                    <a:pt x="0" y="1320304"/>
                    <a:pt x="0" y="1278483"/>
                  </a:cubicBezTo>
                  <a:lnTo>
                    <a:pt x="0" y="75725"/>
                  </a:lnTo>
                  <a:cubicBezTo>
                    <a:pt x="0" y="33903"/>
                    <a:pt x="33903" y="0"/>
                    <a:pt x="75725" y="0"/>
                  </a:cubicBezTo>
                  <a:close/>
                </a:path>
              </a:pathLst>
            </a:custGeom>
            <a:solidFill>
              <a:srgbClr val="F5F5F5"/>
            </a:solidFill>
            <a:ln w="3810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15" id="15"/>
            <p:cNvSpPr txBox="true"/>
            <p:nvPr/>
          </p:nvSpPr>
          <p:spPr>
            <a:xfrm>
              <a:off x="0" y="-66675"/>
              <a:ext cx="1688597" cy="1420882"/>
            </a:xfrm>
            <a:prstGeom prst="rect">
              <a:avLst/>
            </a:prstGeom>
          </p:spPr>
          <p:txBody>
            <a:bodyPr anchor="ctr" rtlCol="false" tIns="38523" lIns="38523" bIns="38523" rIns="38523"/>
            <a:lstStyle/>
            <a:p>
              <a:pPr algn="l">
                <a:lnSpc>
                  <a:spcPts val="4619"/>
                </a:lnSpc>
              </a:pPr>
            </a:p>
          </p:txBody>
        </p:sp>
      </p:grpSp>
      <p:sp>
        <p:nvSpPr>
          <p:cNvPr name="TextBox 16" id="16"/>
          <p:cNvSpPr txBox="true"/>
          <p:nvPr/>
        </p:nvSpPr>
        <p:spPr>
          <a:xfrm rot="0">
            <a:off x="7317508" y="8072965"/>
            <a:ext cx="1814583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AF308B"/>
                </a:solidFill>
                <a:latin typeface="Genty Sans"/>
                <a:ea typeface="Genty Sans"/>
                <a:cs typeface="Genty Sans"/>
                <a:sym typeface="Genty Sans"/>
              </a:rPr>
              <a:t>a  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=</a:t>
            </a:r>
            <a:r>
              <a:rPr lang="en-US" sz="2799">
                <a:solidFill>
                  <a:srgbClr val="AF308B"/>
                </a:solidFill>
                <a:latin typeface="Genty Sans"/>
                <a:ea typeface="Genty Sans"/>
                <a:cs typeface="Genty Sans"/>
                <a:sym typeface="Genty Sans"/>
              </a:rPr>
              <a:t> -7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7885592" y="8235282"/>
            <a:ext cx="198586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AF308B"/>
                </a:solidFill>
                <a:latin typeface="Genty Sans"/>
                <a:ea typeface="Genty Sans"/>
                <a:cs typeface="Genty Sans"/>
                <a:sym typeface="Genty Sans"/>
              </a:rPr>
              <a:t>1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9433268" y="8072965"/>
            <a:ext cx="1537224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071CB"/>
                </a:solidFill>
                <a:latin typeface="Genty Sans"/>
                <a:ea typeface="Genty Sans"/>
                <a:cs typeface="Genty Sans"/>
                <a:sym typeface="Genty Sans"/>
              </a:rPr>
              <a:t>d = 4</a:t>
            </a:r>
          </a:p>
        </p:txBody>
      </p:sp>
      <p:grpSp>
        <p:nvGrpSpPr>
          <p:cNvPr name="Group 19" id="19"/>
          <p:cNvGrpSpPr/>
          <p:nvPr/>
        </p:nvGrpSpPr>
        <p:grpSpPr>
          <a:xfrm rot="0">
            <a:off x="12035647" y="5076715"/>
            <a:ext cx="5214128" cy="4181585"/>
            <a:chOff x="0" y="0"/>
            <a:chExt cx="1688597" cy="1354207"/>
          </a:xfrm>
        </p:grpSpPr>
        <p:sp>
          <p:nvSpPr>
            <p:cNvPr name="Freeform 20" id="20"/>
            <p:cNvSpPr/>
            <p:nvPr/>
          </p:nvSpPr>
          <p:spPr>
            <a:xfrm flipH="false" flipV="false" rot="0">
              <a:off x="0" y="0"/>
              <a:ext cx="1688597" cy="1354207"/>
            </a:xfrm>
            <a:custGeom>
              <a:avLst/>
              <a:gdLst/>
              <a:ahLst/>
              <a:cxnLst/>
              <a:rect r="r" b="b" t="t" l="l"/>
              <a:pathLst>
                <a:path h="1354207" w="1688597">
                  <a:moveTo>
                    <a:pt x="75725" y="0"/>
                  </a:moveTo>
                  <a:lnTo>
                    <a:pt x="1612872" y="0"/>
                  </a:lnTo>
                  <a:cubicBezTo>
                    <a:pt x="1632955" y="0"/>
                    <a:pt x="1652216" y="7978"/>
                    <a:pt x="1666417" y="22179"/>
                  </a:cubicBezTo>
                  <a:cubicBezTo>
                    <a:pt x="1680619" y="36380"/>
                    <a:pt x="1688597" y="55641"/>
                    <a:pt x="1688597" y="75725"/>
                  </a:cubicBezTo>
                  <a:lnTo>
                    <a:pt x="1688597" y="1278483"/>
                  </a:lnTo>
                  <a:cubicBezTo>
                    <a:pt x="1688597" y="1320304"/>
                    <a:pt x="1654694" y="1354207"/>
                    <a:pt x="1612872" y="1354207"/>
                  </a:cubicBezTo>
                  <a:lnTo>
                    <a:pt x="75725" y="1354207"/>
                  </a:lnTo>
                  <a:cubicBezTo>
                    <a:pt x="33903" y="1354207"/>
                    <a:pt x="0" y="1320304"/>
                    <a:pt x="0" y="1278483"/>
                  </a:cubicBezTo>
                  <a:lnTo>
                    <a:pt x="0" y="75725"/>
                  </a:lnTo>
                  <a:cubicBezTo>
                    <a:pt x="0" y="33903"/>
                    <a:pt x="33903" y="0"/>
                    <a:pt x="75725" y="0"/>
                  </a:cubicBezTo>
                  <a:close/>
                </a:path>
              </a:pathLst>
            </a:custGeom>
            <a:solidFill>
              <a:srgbClr val="F5F5F5"/>
            </a:solidFill>
            <a:ln w="3810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21" id="21"/>
            <p:cNvSpPr txBox="true"/>
            <p:nvPr/>
          </p:nvSpPr>
          <p:spPr>
            <a:xfrm>
              <a:off x="0" y="-66675"/>
              <a:ext cx="1688597" cy="1420882"/>
            </a:xfrm>
            <a:prstGeom prst="rect">
              <a:avLst/>
            </a:prstGeom>
          </p:spPr>
          <p:txBody>
            <a:bodyPr anchor="ctr" rtlCol="false" tIns="38523" lIns="38523" bIns="38523" rIns="38523"/>
            <a:lstStyle/>
            <a:p>
              <a:pPr algn="l">
                <a:lnSpc>
                  <a:spcPts val="4619"/>
                </a:lnSpc>
              </a:pPr>
            </a:p>
          </p:txBody>
        </p:sp>
      </p:grpSp>
      <p:sp>
        <p:nvSpPr>
          <p:cNvPr name="TextBox 22" id="22"/>
          <p:cNvSpPr txBox="true"/>
          <p:nvPr/>
        </p:nvSpPr>
        <p:spPr>
          <a:xfrm rot="0">
            <a:off x="1218677" y="5388661"/>
            <a:ext cx="4634542" cy="19767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Since we have the </a:t>
            </a:r>
            <a:r>
              <a:rPr lang="en-US" sz="2799">
                <a:solidFill>
                  <a:srgbClr val="AF308B"/>
                </a:solidFill>
                <a:latin typeface="Genty Sans"/>
                <a:ea typeface="Genty Sans"/>
                <a:cs typeface="Genty Sans"/>
                <a:sym typeface="Genty Sans"/>
              </a:rPr>
              <a:t>first term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 and the terms are far apart, it is best to use the explicit formula: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6780717" y="5388661"/>
            <a:ext cx="4628982" cy="9861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First, find the </a:t>
            </a:r>
            <a:r>
              <a:rPr lang="en-US" sz="2799">
                <a:solidFill>
                  <a:srgbClr val="1071CB"/>
                </a:solidFill>
                <a:latin typeface="Genty Sans"/>
                <a:ea typeface="Genty Sans"/>
                <a:cs typeface="Genty Sans"/>
                <a:sym typeface="Genty Sans"/>
              </a:rPr>
              <a:t>common difference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.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12294568" y="5388661"/>
            <a:ext cx="4696285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Then, find the </a:t>
            </a: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42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      term.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9527039" y="3216549"/>
            <a:ext cx="609353" cy="59270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67"/>
              </a:lnSpc>
            </a:pP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nd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7860003" y="6693279"/>
            <a:ext cx="2567994" cy="4813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20"/>
              </a:lnSpc>
              <a:spcBef>
                <a:spcPct val="0"/>
              </a:spcBef>
            </a:pPr>
            <a:r>
              <a:rPr lang="en-US" b="true" sz="2800">
                <a:solidFill>
                  <a:srgbClr val="AF308B"/>
                </a:solidFill>
                <a:latin typeface="Genty Sans"/>
                <a:ea typeface="Genty Sans"/>
                <a:cs typeface="Genty Sans"/>
                <a:sym typeface="Genty Sans"/>
              </a:rPr>
              <a:t>-7</a:t>
            </a:r>
            <a:r>
              <a:rPr lang="en-US" b="true" sz="2800">
                <a:solidFill>
                  <a:srgbClr val="000000"/>
                </a:solidFill>
                <a:latin typeface="Genty Sans"/>
                <a:ea typeface="Genty Sans"/>
                <a:cs typeface="Genty Sans"/>
                <a:sym typeface="Genty Sans"/>
              </a:rPr>
              <a:t>, -3, 1, 5, 9, ...</a:t>
            </a:r>
          </a:p>
        </p:txBody>
      </p:sp>
      <p:sp>
        <p:nvSpPr>
          <p:cNvPr name="Freeform 27" id="27"/>
          <p:cNvSpPr/>
          <p:nvPr/>
        </p:nvSpPr>
        <p:spPr>
          <a:xfrm flipH="true" flipV="false" rot="-10800000">
            <a:off x="8211945" y="7174609"/>
            <a:ext cx="322961" cy="115459"/>
          </a:xfrm>
          <a:custGeom>
            <a:avLst/>
            <a:gdLst/>
            <a:ahLst/>
            <a:cxnLst/>
            <a:rect r="r" b="b" t="t" l="l"/>
            <a:pathLst>
              <a:path h="115459" w="322961">
                <a:moveTo>
                  <a:pt x="322961" y="0"/>
                </a:moveTo>
                <a:lnTo>
                  <a:pt x="0" y="0"/>
                </a:lnTo>
                <a:lnTo>
                  <a:pt x="0" y="115458"/>
                </a:lnTo>
                <a:lnTo>
                  <a:pt x="322961" y="115458"/>
                </a:lnTo>
                <a:lnTo>
                  <a:pt x="322961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8" id="28"/>
          <p:cNvSpPr txBox="true"/>
          <p:nvPr/>
        </p:nvSpPr>
        <p:spPr>
          <a:xfrm rot="0">
            <a:off x="8133024" y="7222777"/>
            <a:ext cx="448489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071CB"/>
                </a:solidFill>
                <a:latin typeface="Genty Sans"/>
                <a:ea typeface="Genty Sans"/>
                <a:cs typeface="Genty Sans"/>
                <a:sym typeface="Genty Sans"/>
              </a:rPr>
              <a:t>+4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8575559" y="7222777"/>
            <a:ext cx="448489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071CB"/>
                </a:solidFill>
                <a:latin typeface="Genty Sans"/>
                <a:ea typeface="Genty Sans"/>
                <a:cs typeface="Genty Sans"/>
                <a:sym typeface="Genty Sans"/>
              </a:rPr>
              <a:t>+4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9074620" y="7222777"/>
            <a:ext cx="448489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071CB"/>
                </a:solidFill>
                <a:latin typeface="Genty Sans"/>
                <a:ea typeface="Genty Sans"/>
                <a:cs typeface="Genty Sans"/>
                <a:sym typeface="Genty Sans"/>
              </a:rPr>
              <a:t>+4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9577273" y="7222777"/>
            <a:ext cx="448489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071CB"/>
                </a:solidFill>
                <a:latin typeface="Genty Sans"/>
                <a:ea typeface="Genty Sans"/>
                <a:cs typeface="Genty Sans"/>
                <a:sym typeface="Genty Sans"/>
              </a:rPr>
              <a:t>+4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15362897" y="5170081"/>
            <a:ext cx="501936" cy="59270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67"/>
              </a:lnSpc>
            </a:pP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nd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13714409" y="6116347"/>
            <a:ext cx="3040101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= </a:t>
            </a:r>
            <a:r>
              <a:rPr lang="en-US" sz="2799">
                <a:solidFill>
                  <a:srgbClr val="AF308B"/>
                </a:solidFill>
                <a:latin typeface="Genty Sans"/>
                <a:ea typeface="Genty Sans"/>
                <a:cs typeface="Genty Sans"/>
                <a:sym typeface="Genty Sans"/>
              </a:rPr>
              <a:t>-7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+(</a:t>
            </a: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42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-1)</a:t>
            </a:r>
            <a:r>
              <a:rPr lang="en-US" sz="2799">
                <a:solidFill>
                  <a:srgbClr val="1071CB"/>
                </a:solidFill>
                <a:latin typeface="Genty Sans"/>
                <a:ea typeface="Genty Sans"/>
                <a:cs typeface="Genty Sans"/>
                <a:sym typeface="Genty Sans"/>
              </a:rPr>
              <a:t>4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12930997" y="6116347"/>
            <a:ext cx="348017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a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13225829" y="6283182"/>
            <a:ext cx="488581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42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13714409" y="6832457"/>
            <a:ext cx="3040101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= </a:t>
            </a:r>
            <a:r>
              <a:rPr lang="en-US" sz="2799">
                <a:solidFill>
                  <a:srgbClr val="AF308B"/>
                </a:solidFill>
                <a:latin typeface="Genty Sans"/>
                <a:ea typeface="Genty Sans"/>
                <a:cs typeface="Genty Sans"/>
                <a:sym typeface="Genty Sans"/>
              </a:rPr>
              <a:t>-7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+(41)</a:t>
            </a:r>
            <a:r>
              <a:rPr lang="en-US" sz="2799">
                <a:solidFill>
                  <a:srgbClr val="1071CB"/>
                </a:solidFill>
                <a:latin typeface="Genty Sans"/>
                <a:ea typeface="Genty Sans"/>
                <a:cs typeface="Genty Sans"/>
                <a:sym typeface="Genty Sans"/>
              </a:rPr>
              <a:t>4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12930997" y="6832457"/>
            <a:ext cx="348017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a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13225829" y="6999292"/>
            <a:ext cx="488581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42</a:t>
            </a:r>
          </a:p>
        </p:txBody>
      </p:sp>
      <p:sp>
        <p:nvSpPr>
          <p:cNvPr name="TextBox 39" id="39"/>
          <p:cNvSpPr txBox="true"/>
          <p:nvPr/>
        </p:nvSpPr>
        <p:spPr>
          <a:xfrm rot="0">
            <a:off x="13714409" y="7544440"/>
            <a:ext cx="3040101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= </a:t>
            </a:r>
            <a:r>
              <a:rPr lang="en-US" sz="2799">
                <a:solidFill>
                  <a:srgbClr val="AF308B"/>
                </a:solidFill>
                <a:latin typeface="Genty Sans"/>
                <a:ea typeface="Genty Sans"/>
                <a:cs typeface="Genty Sans"/>
                <a:sym typeface="Genty Sans"/>
              </a:rPr>
              <a:t>-7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+164</a:t>
            </a:r>
          </a:p>
        </p:txBody>
      </p:sp>
      <p:sp>
        <p:nvSpPr>
          <p:cNvPr name="TextBox 40" id="40"/>
          <p:cNvSpPr txBox="true"/>
          <p:nvPr/>
        </p:nvSpPr>
        <p:spPr>
          <a:xfrm rot="0">
            <a:off x="12930997" y="7544440"/>
            <a:ext cx="348017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a</a:t>
            </a:r>
          </a:p>
        </p:txBody>
      </p:sp>
      <p:sp>
        <p:nvSpPr>
          <p:cNvPr name="TextBox 41" id="41"/>
          <p:cNvSpPr txBox="true"/>
          <p:nvPr/>
        </p:nvSpPr>
        <p:spPr>
          <a:xfrm rot="0">
            <a:off x="13225829" y="7711274"/>
            <a:ext cx="488581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42</a:t>
            </a:r>
          </a:p>
        </p:txBody>
      </p:sp>
      <p:sp>
        <p:nvSpPr>
          <p:cNvPr name="TextBox 42" id="42"/>
          <p:cNvSpPr txBox="true"/>
          <p:nvPr/>
        </p:nvSpPr>
        <p:spPr>
          <a:xfrm rot="0">
            <a:off x="13714409" y="8134355"/>
            <a:ext cx="3040101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= 157</a:t>
            </a:r>
          </a:p>
        </p:txBody>
      </p:sp>
      <p:sp>
        <p:nvSpPr>
          <p:cNvPr name="TextBox 43" id="43"/>
          <p:cNvSpPr txBox="true"/>
          <p:nvPr/>
        </p:nvSpPr>
        <p:spPr>
          <a:xfrm rot="0">
            <a:off x="12930997" y="8134355"/>
            <a:ext cx="348017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a</a:t>
            </a:r>
          </a:p>
        </p:txBody>
      </p:sp>
      <p:sp>
        <p:nvSpPr>
          <p:cNvPr name="TextBox 44" id="44"/>
          <p:cNvSpPr txBox="true"/>
          <p:nvPr/>
        </p:nvSpPr>
        <p:spPr>
          <a:xfrm rot="0">
            <a:off x="13225829" y="8301190"/>
            <a:ext cx="488581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42</a:t>
            </a:r>
          </a:p>
        </p:txBody>
      </p:sp>
      <p:sp>
        <p:nvSpPr>
          <p:cNvPr name="Freeform 45" id="45"/>
          <p:cNvSpPr/>
          <p:nvPr/>
        </p:nvSpPr>
        <p:spPr>
          <a:xfrm flipH="true" flipV="false" rot="-10800000">
            <a:off x="8731665" y="7187083"/>
            <a:ext cx="322961" cy="115459"/>
          </a:xfrm>
          <a:custGeom>
            <a:avLst/>
            <a:gdLst/>
            <a:ahLst/>
            <a:cxnLst/>
            <a:rect r="r" b="b" t="t" l="l"/>
            <a:pathLst>
              <a:path h="115459" w="322961">
                <a:moveTo>
                  <a:pt x="322961" y="0"/>
                </a:moveTo>
                <a:lnTo>
                  <a:pt x="0" y="0"/>
                </a:lnTo>
                <a:lnTo>
                  <a:pt x="0" y="115459"/>
                </a:lnTo>
                <a:lnTo>
                  <a:pt x="322961" y="115459"/>
                </a:lnTo>
                <a:lnTo>
                  <a:pt x="322961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6" id="46"/>
          <p:cNvSpPr/>
          <p:nvPr/>
        </p:nvSpPr>
        <p:spPr>
          <a:xfrm flipH="true" flipV="false" rot="-10800000">
            <a:off x="9119236" y="7187083"/>
            <a:ext cx="322961" cy="115459"/>
          </a:xfrm>
          <a:custGeom>
            <a:avLst/>
            <a:gdLst/>
            <a:ahLst/>
            <a:cxnLst/>
            <a:rect r="r" b="b" t="t" l="l"/>
            <a:pathLst>
              <a:path h="115459" w="322961">
                <a:moveTo>
                  <a:pt x="322961" y="0"/>
                </a:moveTo>
                <a:lnTo>
                  <a:pt x="0" y="0"/>
                </a:lnTo>
                <a:lnTo>
                  <a:pt x="0" y="115459"/>
                </a:lnTo>
                <a:lnTo>
                  <a:pt x="322961" y="115459"/>
                </a:lnTo>
                <a:lnTo>
                  <a:pt x="322961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7" id="47"/>
          <p:cNvSpPr/>
          <p:nvPr/>
        </p:nvSpPr>
        <p:spPr>
          <a:xfrm flipH="true" flipV="false" rot="-10800000">
            <a:off x="9495900" y="7187083"/>
            <a:ext cx="322961" cy="115459"/>
          </a:xfrm>
          <a:custGeom>
            <a:avLst/>
            <a:gdLst/>
            <a:ahLst/>
            <a:cxnLst/>
            <a:rect r="r" b="b" t="t" l="l"/>
            <a:pathLst>
              <a:path h="115459" w="322961">
                <a:moveTo>
                  <a:pt x="322961" y="0"/>
                </a:moveTo>
                <a:lnTo>
                  <a:pt x="0" y="0"/>
                </a:lnTo>
                <a:lnTo>
                  <a:pt x="0" y="115459"/>
                </a:lnTo>
                <a:lnTo>
                  <a:pt x="322961" y="115459"/>
                </a:lnTo>
                <a:lnTo>
                  <a:pt x="322961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8" id="48"/>
          <p:cNvSpPr/>
          <p:nvPr/>
        </p:nvSpPr>
        <p:spPr>
          <a:xfrm flipH="false" flipV="false" rot="0">
            <a:off x="1794298" y="7822644"/>
            <a:ext cx="3505989" cy="529086"/>
          </a:xfrm>
          <a:custGeom>
            <a:avLst/>
            <a:gdLst/>
            <a:ahLst/>
            <a:cxnLst/>
            <a:rect r="r" b="b" t="t" l="l"/>
            <a:pathLst>
              <a:path h="529086" w="3505989">
                <a:moveTo>
                  <a:pt x="0" y="0"/>
                </a:moveTo>
                <a:lnTo>
                  <a:pt x="3505989" y="0"/>
                </a:lnTo>
                <a:lnTo>
                  <a:pt x="3505989" y="529086"/>
                </a:lnTo>
                <a:lnTo>
                  <a:pt x="0" y="52908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>
  <p:cSld>
    <p:bg>
      <p:bgPr>
        <a:solidFill>
          <a:srgbClr val="F1D5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872013" y="756837"/>
            <a:ext cx="20032026" cy="1931278"/>
            <a:chOff x="0" y="0"/>
            <a:chExt cx="5275924" cy="508649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5275924" cy="508649"/>
            </a:xfrm>
            <a:custGeom>
              <a:avLst/>
              <a:gdLst/>
              <a:ahLst/>
              <a:cxnLst/>
              <a:rect r="r" b="b" t="t" l="l"/>
              <a:pathLst>
                <a:path h="508649" w="5275924">
                  <a:moveTo>
                    <a:pt x="19710" y="0"/>
                  </a:moveTo>
                  <a:lnTo>
                    <a:pt x="5256214" y="0"/>
                  </a:lnTo>
                  <a:cubicBezTo>
                    <a:pt x="5267100" y="0"/>
                    <a:pt x="5275924" y="8825"/>
                    <a:pt x="5275924" y="19710"/>
                  </a:cubicBezTo>
                  <a:lnTo>
                    <a:pt x="5275924" y="488939"/>
                  </a:lnTo>
                  <a:cubicBezTo>
                    <a:pt x="5275924" y="494166"/>
                    <a:pt x="5273848" y="499180"/>
                    <a:pt x="5270152" y="502876"/>
                  </a:cubicBezTo>
                  <a:cubicBezTo>
                    <a:pt x="5266455" y="506573"/>
                    <a:pt x="5261442" y="508649"/>
                    <a:pt x="5256214" y="508649"/>
                  </a:cubicBezTo>
                  <a:lnTo>
                    <a:pt x="19710" y="508649"/>
                  </a:lnTo>
                  <a:cubicBezTo>
                    <a:pt x="8825" y="508649"/>
                    <a:pt x="0" y="499825"/>
                    <a:pt x="0" y="488939"/>
                  </a:cubicBezTo>
                  <a:lnTo>
                    <a:pt x="0" y="19710"/>
                  </a:lnTo>
                  <a:cubicBezTo>
                    <a:pt x="0" y="8825"/>
                    <a:pt x="8825" y="0"/>
                    <a:pt x="19710" y="0"/>
                  </a:cubicBezTo>
                  <a:close/>
                </a:path>
              </a:pathLst>
            </a:custGeom>
            <a:solidFill>
              <a:srgbClr val="AF308B"/>
            </a:solidFill>
            <a:ln w="3810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5275924" cy="54674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940228" y="747828"/>
            <a:ext cx="16407543" cy="17492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4252"/>
              </a:lnSpc>
            </a:pPr>
            <a:r>
              <a:rPr lang="en-US" sz="10180">
                <a:solidFill>
                  <a:srgbClr val="F5F5F5"/>
                </a:solidFill>
                <a:latin typeface="Genty Sans"/>
                <a:ea typeface="Genty Sans"/>
                <a:cs typeface="Genty Sans"/>
                <a:sym typeface="Genty Sans"/>
              </a:rPr>
              <a:t>Example</a:t>
            </a:r>
          </a:p>
        </p:txBody>
      </p:sp>
      <p:grpSp>
        <p:nvGrpSpPr>
          <p:cNvPr name="Group 6" id="6"/>
          <p:cNvGrpSpPr/>
          <p:nvPr/>
        </p:nvGrpSpPr>
        <p:grpSpPr>
          <a:xfrm rot="0">
            <a:off x="987810" y="3080061"/>
            <a:ext cx="16312381" cy="1713726"/>
            <a:chOff x="0" y="0"/>
            <a:chExt cx="5282768" cy="554991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5282768" cy="554991"/>
            </a:xfrm>
            <a:custGeom>
              <a:avLst/>
              <a:gdLst/>
              <a:ahLst/>
              <a:cxnLst/>
              <a:rect r="r" b="b" t="t" l="l"/>
              <a:pathLst>
                <a:path h="554991" w="5282768">
                  <a:moveTo>
                    <a:pt x="24205" y="0"/>
                  </a:moveTo>
                  <a:lnTo>
                    <a:pt x="5258563" y="0"/>
                  </a:lnTo>
                  <a:cubicBezTo>
                    <a:pt x="5264983" y="0"/>
                    <a:pt x="5271139" y="2550"/>
                    <a:pt x="5275678" y="7089"/>
                  </a:cubicBezTo>
                  <a:cubicBezTo>
                    <a:pt x="5280218" y="11629"/>
                    <a:pt x="5282768" y="17785"/>
                    <a:pt x="5282768" y="24205"/>
                  </a:cubicBezTo>
                  <a:lnTo>
                    <a:pt x="5282768" y="530786"/>
                  </a:lnTo>
                  <a:cubicBezTo>
                    <a:pt x="5282768" y="537205"/>
                    <a:pt x="5280218" y="543362"/>
                    <a:pt x="5275678" y="547901"/>
                  </a:cubicBezTo>
                  <a:cubicBezTo>
                    <a:pt x="5271139" y="552441"/>
                    <a:pt x="5264983" y="554991"/>
                    <a:pt x="5258563" y="554991"/>
                  </a:cubicBezTo>
                  <a:lnTo>
                    <a:pt x="24205" y="554991"/>
                  </a:lnTo>
                  <a:cubicBezTo>
                    <a:pt x="17785" y="554991"/>
                    <a:pt x="11629" y="552441"/>
                    <a:pt x="7089" y="547901"/>
                  </a:cubicBezTo>
                  <a:cubicBezTo>
                    <a:pt x="2550" y="543362"/>
                    <a:pt x="0" y="537205"/>
                    <a:pt x="0" y="530786"/>
                  </a:cubicBezTo>
                  <a:lnTo>
                    <a:pt x="0" y="24205"/>
                  </a:lnTo>
                  <a:cubicBezTo>
                    <a:pt x="0" y="17785"/>
                    <a:pt x="2550" y="11629"/>
                    <a:pt x="7089" y="7089"/>
                  </a:cubicBezTo>
                  <a:cubicBezTo>
                    <a:pt x="11629" y="2550"/>
                    <a:pt x="17785" y="0"/>
                    <a:pt x="24205" y="0"/>
                  </a:cubicBezTo>
                  <a:close/>
                </a:path>
              </a:pathLst>
            </a:custGeom>
            <a:solidFill>
              <a:srgbClr val="F5F5F5"/>
            </a:solidFill>
            <a:ln w="3810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8" id="8"/>
            <p:cNvSpPr txBox="true"/>
            <p:nvPr/>
          </p:nvSpPr>
          <p:spPr>
            <a:xfrm>
              <a:off x="0" y="-66675"/>
              <a:ext cx="5282768" cy="621666"/>
            </a:xfrm>
            <a:prstGeom prst="rect">
              <a:avLst/>
            </a:prstGeom>
          </p:spPr>
          <p:txBody>
            <a:bodyPr anchor="ctr" rtlCol="false" tIns="38523" lIns="38523" bIns="38523" rIns="38523"/>
            <a:lstStyle/>
            <a:p>
              <a:pPr algn="l">
                <a:lnSpc>
                  <a:spcPts val="4619"/>
                </a:lnSpc>
              </a:pPr>
            </a:p>
          </p:txBody>
        </p:sp>
      </p:grpSp>
      <p:sp>
        <p:nvSpPr>
          <p:cNvPr name="TextBox 9" id="9"/>
          <p:cNvSpPr txBox="true"/>
          <p:nvPr/>
        </p:nvSpPr>
        <p:spPr>
          <a:xfrm rot="0">
            <a:off x="1603693" y="3229528"/>
            <a:ext cx="15080614" cy="123088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67"/>
              </a:lnSpc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Given the </a:t>
            </a: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tenth term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 of an geometric sequence is -16 and the </a:t>
            </a:r>
            <a:r>
              <a:rPr lang="en-US" sz="2799">
                <a:solidFill>
                  <a:srgbClr val="7F59CB"/>
                </a:solidFill>
                <a:latin typeface="Genty Sans"/>
                <a:ea typeface="Genty Sans"/>
                <a:cs typeface="Genty Sans"/>
                <a:sym typeface="Genty Sans"/>
              </a:rPr>
              <a:t>common ratio is -2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, find the </a:t>
            </a: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twelfth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 term.</a:t>
            </a:r>
          </a:p>
        </p:txBody>
      </p:sp>
      <p:grpSp>
        <p:nvGrpSpPr>
          <p:cNvPr name="Group 10" id="10"/>
          <p:cNvGrpSpPr/>
          <p:nvPr/>
        </p:nvGrpSpPr>
        <p:grpSpPr>
          <a:xfrm rot="0">
            <a:off x="6488143" y="5076715"/>
            <a:ext cx="5214128" cy="4181585"/>
            <a:chOff x="0" y="0"/>
            <a:chExt cx="1688597" cy="1354207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1688597" cy="1354207"/>
            </a:xfrm>
            <a:custGeom>
              <a:avLst/>
              <a:gdLst/>
              <a:ahLst/>
              <a:cxnLst/>
              <a:rect r="r" b="b" t="t" l="l"/>
              <a:pathLst>
                <a:path h="1354207" w="1688597">
                  <a:moveTo>
                    <a:pt x="75725" y="0"/>
                  </a:moveTo>
                  <a:lnTo>
                    <a:pt x="1612872" y="0"/>
                  </a:lnTo>
                  <a:cubicBezTo>
                    <a:pt x="1632955" y="0"/>
                    <a:pt x="1652216" y="7978"/>
                    <a:pt x="1666417" y="22179"/>
                  </a:cubicBezTo>
                  <a:cubicBezTo>
                    <a:pt x="1680619" y="36380"/>
                    <a:pt x="1688597" y="55641"/>
                    <a:pt x="1688597" y="75725"/>
                  </a:cubicBezTo>
                  <a:lnTo>
                    <a:pt x="1688597" y="1278483"/>
                  </a:lnTo>
                  <a:cubicBezTo>
                    <a:pt x="1688597" y="1320304"/>
                    <a:pt x="1654694" y="1354207"/>
                    <a:pt x="1612872" y="1354207"/>
                  </a:cubicBezTo>
                  <a:lnTo>
                    <a:pt x="75725" y="1354207"/>
                  </a:lnTo>
                  <a:cubicBezTo>
                    <a:pt x="33903" y="1354207"/>
                    <a:pt x="0" y="1320304"/>
                    <a:pt x="0" y="1278483"/>
                  </a:cubicBezTo>
                  <a:lnTo>
                    <a:pt x="0" y="75725"/>
                  </a:lnTo>
                  <a:cubicBezTo>
                    <a:pt x="0" y="33903"/>
                    <a:pt x="33903" y="0"/>
                    <a:pt x="75725" y="0"/>
                  </a:cubicBezTo>
                  <a:close/>
                </a:path>
              </a:pathLst>
            </a:custGeom>
            <a:solidFill>
              <a:srgbClr val="F5F5F5"/>
            </a:solidFill>
            <a:ln w="3810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12" id="12"/>
            <p:cNvSpPr txBox="true"/>
            <p:nvPr/>
          </p:nvSpPr>
          <p:spPr>
            <a:xfrm>
              <a:off x="0" y="-66675"/>
              <a:ext cx="1688597" cy="1420882"/>
            </a:xfrm>
            <a:prstGeom prst="rect">
              <a:avLst/>
            </a:prstGeom>
          </p:spPr>
          <p:txBody>
            <a:bodyPr anchor="ctr" rtlCol="false" tIns="38523" lIns="38523" bIns="38523" rIns="38523"/>
            <a:lstStyle/>
            <a:p>
              <a:pPr algn="l">
                <a:lnSpc>
                  <a:spcPts val="4619"/>
                </a:lnSpc>
              </a:pPr>
            </a:p>
          </p:txBody>
        </p:sp>
      </p:grpSp>
      <p:sp>
        <p:nvSpPr>
          <p:cNvPr name="TextBox 13" id="13"/>
          <p:cNvSpPr txBox="true"/>
          <p:nvPr/>
        </p:nvSpPr>
        <p:spPr>
          <a:xfrm rot="0">
            <a:off x="7581160" y="6007583"/>
            <a:ext cx="302196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a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7841739" y="6170477"/>
            <a:ext cx="314715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11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8223130" y="6007583"/>
            <a:ext cx="682384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 spc="-117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= a       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8713718" y="6170477"/>
            <a:ext cx="628325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11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-1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7581160" y="6784532"/>
            <a:ext cx="302196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a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7841739" y="6945938"/>
            <a:ext cx="314715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11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8223130" y="6784532"/>
            <a:ext cx="588081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 spc="-117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= a     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8655321" y="6947426"/>
            <a:ext cx="447358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10</a:t>
            </a:r>
          </a:p>
        </p:txBody>
      </p:sp>
      <p:grpSp>
        <p:nvGrpSpPr>
          <p:cNvPr name="Group 21" id="21"/>
          <p:cNvGrpSpPr/>
          <p:nvPr/>
        </p:nvGrpSpPr>
        <p:grpSpPr>
          <a:xfrm rot="0">
            <a:off x="940228" y="5076715"/>
            <a:ext cx="5214128" cy="4181585"/>
            <a:chOff x="0" y="0"/>
            <a:chExt cx="1688597" cy="1354207"/>
          </a:xfrm>
        </p:grpSpPr>
        <p:sp>
          <p:nvSpPr>
            <p:cNvPr name="Freeform 22" id="22"/>
            <p:cNvSpPr/>
            <p:nvPr/>
          </p:nvSpPr>
          <p:spPr>
            <a:xfrm flipH="false" flipV="false" rot="0">
              <a:off x="0" y="0"/>
              <a:ext cx="1688597" cy="1354207"/>
            </a:xfrm>
            <a:custGeom>
              <a:avLst/>
              <a:gdLst/>
              <a:ahLst/>
              <a:cxnLst/>
              <a:rect r="r" b="b" t="t" l="l"/>
              <a:pathLst>
                <a:path h="1354207" w="1688597">
                  <a:moveTo>
                    <a:pt x="75725" y="0"/>
                  </a:moveTo>
                  <a:lnTo>
                    <a:pt x="1612872" y="0"/>
                  </a:lnTo>
                  <a:cubicBezTo>
                    <a:pt x="1632955" y="0"/>
                    <a:pt x="1652216" y="7978"/>
                    <a:pt x="1666417" y="22179"/>
                  </a:cubicBezTo>
                  <a:cubicBezTo>
                    <a:pt x="1680619" y="36380"/>
                    <a:pt x="1688597" y="55641"/>
                    <a:pt x="1688597" y="75725"/>
                  </a:cubicBezTo>
                  <a:lnTo>
                    <a:pt x="1688597" y="1278483"/>
                  </a:lnTo>
                  <a:cubicBezTo>
                    <a:pt x="1688597" y="1320304"/>
                    <a:pt x="1654694" y="1354207"/>
                    <a:pt x="1612872" y="1354207"/>
                  </a:cubicBezTo>
                  <a:lnTo>
                    <a:pt x="75725" y="1354207"/>
                  </a:lnTo>
                  <a:cubicBezTo>
                    <a:pt x="33903" y="1354207"/>
                    <a:pt x="0" y="1320304"/>
                    <a:pt x="0" y="1278483"/>
                  </a:cubicBezTo>
                  <a:lnTo>
                    <a:pt x="0" y="75725"/>
                  </a:lnTo>
                  <a:cubicBezTo>
                    <a:pt x="0" y="33903"/>
                    <a:pt x="33903" y="0"/>
                    <a:pt x="75725" y="0"/>
                  </a:cubicBezTo>
                  <a:close/>
                </a:path>
              </a:pathLst>
            </a:custGeom>
            <a:solidFill>
              <a:srgbClr val="F5F5F5"/>
            </a:solidFill>
            <a:ln w="3810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23" id="23"/>
            <p:cNvSpPr txBox="true"/>
            <p:nvPr/>
          </p:nvSpPr>
          <p:spPr>
            <a:xfrm>
              <a:off x="0" y="-66675"/>
              <a:ext cx="1688597" cy="1420882"/>
            </a:xfrm>
            <a:prstGeom prst="rect">
              <a:avLst/>
            </a:prstGeom>
          </p:spPr>
          <p:txBody>
            <a:bodyPr anchor="ctr" rtlCol="false" tIns="38523" lIns="38523" bIns="38523" rIns="38523"/>
            <a:lstStyle/>
            <a:p>
              <a:pPr algn="l">
                <a:lnSpc>
                  <a:spcPts val="4619"/>
                </a:lnSpc>
              </a:pPr>
            </a:p>
          </p:txBody>
        </p:sp>
      </p:grpSp>
      <p:sp>
        <p:nvSpPr>
          <p:cNvPr name="TextBox 24" id="24"/>
          <p:cNvSpPr txBox="true"/>
          <p:nvPr/>
        </p:nvSpPr>
        <p:spPr>
          <a:xfrm rot="0">
            <a:off x="1734390" y="8331581"/>
            <a:ext cx="1814583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a    = -16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2168007" y="8496861"/>
            <a:ext cx="333524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10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3822971" y="8331581"/>
            <a:ext cx="1537224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7F59CB"/>
                </a:solidFill>
                <a:latin typeface="Genty Sans"/>
                <a:ea typeface="Genty Sans"/>
                <a:cs typeface="Genty Sans"/>
                <a:sym typeface="Genty Sans"/>
              </a:rPr>
              <a:t>r = -2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7581160" y="7559249"/>
            <a:ext cx="302196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a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7841739" y="7721400"/>
            <a:ext cx="314715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11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8223130" y="7559249"/>
            <a:ext cx="981176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 spc="-117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=  -16 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7581160" y="8333966"/>
            <a:ext cx="302196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a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7841739" y="8496861"/>
            <a:ext cx="314715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11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8223130" y="8333966"/>
            <a:ext cx="981176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 spc="-117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=  32</a:t>
            </a:r>
          </a:p>
        </p:txBody>
      </p:sp>
      <p:grpSp>
        <p:nvGrpSpPr>
          <p:cNvPr name="Group 33" id="33"/>
          <p:cNvGrpSpPr/>
          <p:nvPr/>
        </p:nvGrpSpPr>
        <p:grpSpPr>
          <a:xfrm rot="0">
            <a:off x="12035647" y="5076715"/>
            <a:ext cx="5214128" cy="4181585"/>
            <a:chOff x="0" y="0"/>
            <a:chExt cx="1688597" cy="1354207"/>
          </a:xfrm>
        </p:grpSpPr>
        <p:sp>
          <p:nvSpPr>
            <p:cNvPr name="Freeform 34" id="34"/>
            <p:cNvSpPr/>
            <p:nvPr/>
          </p:nvSpPr>
          <p:spPr>
            <a:xfrm flipH="false" flipV="false" rot="0">
              <a:off x="0" y="0"/>
              <a:ext cx="1688597" cy="1354207"/>
            </a:xfrm>
            <a:custGeom>
              <a:avLst/>
              <a:gdLst/>
              <a:ahLst/>
              <a:cxnLst/>
              <a:rect r="r" b="b" t="t" l="l"/>
              <a:pathLst>
                <a:path h="1354207" w="1688597">
                  <a:moveTo>
                    <a:pt x="75725" y="0"/>
                  </a:moveTo>
                  <a:lnTo>
                    <a:pt x="1612872" y="0"/>
                  </a:lnTo>
                  <a:cubicBezTo>
                    <a:pt x="1632955" y="0"/>
                    <a:pt x="1652216" y="7978"/>
                    <a:pt x="1666417" y="22179"/>
                  </a:cubicBezTo>
                  <a:cubicBezTo>
                    <a:pt x="1680619" y="36380"/>
                    <a:pt x="1688597" y="55641"/>
                    <a:pt x="1688597" y="75725"/>
                  </a:cubicBezTo>
                  <a:lnTo>
                    <a:pt x="1688597" y="1278483"/>
                  </a:lnTo>
                  <a:cubicBezTo>
                    <a:pt x="1688597" y="1320304"/>
                    <a:pt x="1654694" y="1354207"/>
                    <a:pt x="1612872" y="1354207"/>
                  </a:cubicBezTo>
                  <a:lnTo>
                    <a:pt x="75725" y="1354207"/>
                  </a:lnTo>
                  <a:cubicBezTo>
                    <a:pt x="33903" y="1354207"/>
                    <a:pt x="0" y="1320304"/>
                    <a:pt x="0" y="1278483"/>
                  </a:cubicBezTo>
                  <a:lnTo>
                    <a:pt x="0" y="75725"/>
                  </a:lnTo>
                  <a:cubicBezTo>
                    <a:pt x="0" y="33903"/>
                    <a:pt x="33903" y="0"/>
                    <a:pt x="75725" y="0"/>
                  </a:cubicBezTo>
                  <a:close/>
                </a:path>
              </a:pathLst>
            </a:custGeom>
            <a:solidFill>
              <a:srgbClr val="F5F5F5"/>
            </a:solidFill>
            <a:ln w="3810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35" id="35"/>
            <p:cNvSpPr txBox="true"/>
            <p:nvPr/>
          </p:nvSpPr>
          <p:spPr>
            <a:xfrm>
              <a:off x="0" y="-66675"/>
              <a:ext cx="1688597" cy="1420882"/>
            </a:xfrm>
            <a:prstGeom prst="rect">
              <a:avLst/>
            </a:prstGeom>
          </p:spPr>
          <p:txBody>
            <a:bodyPr anchor="ctr" rtlCol="false" tIns="38523" lIns="38523" bIns="38523" rIns="38523"/>
            <a:lstStyle/>
            <a:p>
              <a:pPr algn="l">
                <a:lnSpc>
                  <a:spcPts val="4619"/>
                </a:lnSpc>
              </a:pPr>
            </a:p>
          </p:txBody>
        </p:sp>
      </p:grpSp>
      <p:sp>
        <p:nvSpPr>
          <p:cNvPr name="TextBox 36" id="36"/>
          <p:cNvSpPr txBox="true"/>
          <p:nvPr/>
        </p:nvSpPr>
        <p:spPr>
          <a:xfrm rot="0">
            <a:off x="13096940" y="5962815"/>
            <a:ext cx="321943" cy="5803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759"/>
              </a:lnSpc>
              <a:spcBef>
                <a:spcPct val="0"/>
              </a:spcBef>
            </a:pPr>
            <a:r>
              <a:rPr lang="en-US" sz="33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a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13321522" y="6170477"/>
            <a:ext cx="491998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12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14377606" y="6170477"/>
            <a:ext cx="628325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12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-1</a:t>
            </a:r>
          </a:p>
        </p:txBody>
      </p:sp>
      <p:sp>
        <p:nvSpPr>
          <p:cNvPr name="TextBox 39" id="39"/>
          <p:cNvSpPr txBox="true"/>
          <p:nvPr/>
        </p:nvSpPr>
        <p:spPr>
          <a:xfrm rot="0">
            <a:off x="13096940" y="6739764"/>
            <a:ext cx="321943" cy="5803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759"/>
              </a:lnSpc>
              <a:spcBef>
                <a:spcPct val="0"/>
              </a:spcBef>
            </a:pPr>
            <a:r>
              <a:rPr lang="en-US" sz="33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a</a:t>
            </a:r>
          </a:p>
        </p:txBody>
      </p:sp>
      <p:sp>
        <p:nvSpPr>
          <p:cNvPr name="TextBox 40" id="40"/>
          <p:cNvSpPr txBox="true"/>
          <p:nvPr/>
        </p:nvSpPr>
        <p:spPr>
          <a:xfrm rot="0">
            <a:off x="13321522" y="6932359"/>
            <a:ext cx="491998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12</a:t>
            </a:r>
          </a:p>
        </p:txBody>
      </p:sp>
      <p:sp>
        <p:nvSpPr>
          <p:cNvPr name="TextBox 41" id="41"/>
          <p:cNvSpPr txBox="true"/>
          <p:nvPr/>
        </p:nvSpPr>
        <p:spPr>
          <a:xfrm rot="0">
            <a:off x="14407199" y="6947426"/>
            <a:ext cx="284570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11</a:t>
            </a:r>
          </a:p>
        </p:txBody>
      </p:sp>
      <p:sp>
        <p:nvSpPr>
          <p:cNvPr name="TextBox 42" id="42"/>
          <p:cNvSpPr txBox="true"/>
          <p:nvPr/>
        </p:nvSpPr>
        <p:spPr>
          <a:xfrm rot="0">
            <a:off x="13096940" y="7514481"/>
            <a:ext cx="321943" cy="5803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759"/>
              </a:lnSpc>
              <a:spcBef>
                <a:spcPct val="0"/>
              </a:spcBef>
            </a:pPr>
            <a:r>
              <a:rPr lang="en-US" sz="33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a</a:t>
            </a:r>
          </a:p>
        </p:txBody>
      </p:sp>
      <p:sp>
        <p:nvSpPr>
          <p:cNvPr name="TextBox 43" id="43"/>
          <p:cNvSpPr txBox="true"/>
          <p:nvPr/>
        </p:nvSpPr>
        <p:spPr>
          <a:xfrm rot="0">
            <a:off x="13321522" y="7722144"/>
            <a:ext cx="491998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12</a:t>
            </a:r>
          </a:p>
        </p:txBody>
      </p:sp>
      <p:sp>
        <p:nvSpPr>
          <p:cNvPr name="TextBox 44" id="44"/>
          <p:cNvSpPr txBox="true"/>
          <p:nvPr/>
        </p:nvSpPr>
        <p:spPr>
          <a:xfrm rot="0">
            <a:off x="13096940" y="8289199"/>
            <a:ext cx="321943" cy="5803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759"/>
              </a:lnSpc>
              <a:spcBef>
                <a:spcPct val="0"/>
              </a:spcBef>
            </a:pPr>
            <a:r>
              <a:rPr lang="en-US" sz="33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a</a:t>
            </a:r>
          </a:p>
        </p:txBody>
      </p:sp>
      <p:sp>
        <p:nvSpPr>
          <p:cNvPr name="TextBox 45" id="45"/>
          <p:cNvSpPr txBox="true"/>
          <p:nvPr/>
        </p:nvSpPr>
        <p:spPr>
          <a:xfrm rot="0">
            <a:off x="13321522" y="8496861"/>
            <a:ext cx="491998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12</a:t>
            </a:r>
          </a:p>
        </p:txBody>
      </p:sp>
      <p:sp>
        <p:nvSpPr>
          <p:cNvPr name="TextBox 46" id="46"/>
          <p:cNvSpPr txBox="true"/>
          <p:nvPr/>
        </p:nvSpPr>
        <p:spPr>
          <a:xfrm rot="0">
            <a:off x="13819118" y="8289199"/>
            <a:ext cx="2432811" cy="5803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759"/>
              </a:lnSpc>
              <a:spcBef>
                <a:spcPct val="0"/>
              </a:spcBef>
            </a:pPr>
            <a:r>
              <a:rPr lang="en-US" sz="3399" spc="-142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=  -64</a:t>
            </a:r>
          </a:p>
        </p:txBody>
      </p:sp>
      <p:sp>
        <p:nvSpPr>
          <p:cNvPr name="TextBox 47" id="47"/>
          <p:cNvSpPr txBox="true"/>
          <p:nvPr/>
        </p:nvSpPr>
        <p:spPr>
          <a:xfrm rot="0">
            <a:off x="1230022" y="5388661"/>
            <a:ext cx="4634542" cy="14814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Since the terms are close together it is easiest to use the recursive formula:</a:t>
            </a:r>
          </a:p>
        </p:txBody>
      </p:sp>
      <p:sp>
        <p:nvSpPr>
          <p:cNvPr name="TextBox 48" id="48"/>
          <p:cNvSpPr txBox="true"/>
          <p:nvPr/>
        </p:nvSpPr>
        <p:spPr>
          <a:xfrm rot="0">
            <a:off x="6781289" y="5388661"/>
            <a:ext cx="4628982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First, find the </a:t>
            </a: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11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     term.</a:t>
            </a:r>
          </a:p>
        </p:txBody>
      </p:sp>
      <p:sp>
        <p:nvSpPr>
          <p:cNvPr name="TextBox 49" id="49"/>
          <p:cNvSpPr txBox="true"/>
          <p:nvPr/>
        </p:nvSpPr>
        <p:spPr>
          <a:xfrm rot="0">
            <a:off x="12294568" y="5388661"/>
            <a:ext cx="4696285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Then, find the </a:t>
            </a: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12</a:t>
            </a: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     term.</a:t>
            </a:r>
          </a:p>
        </p:txBody>
      </p:sp>
      <p:sp>
        <p:nvSpPr>
          <p:cNvPr name="TextBox 50" id="50"/>
          <p:cNvSpPr txBox="true"/>
          <p:nvPr/>
        </p:nvSpPr>
        <p:spPr>
          <a:xfrm rot="0">
            <a:off x="1230022" y="7829210"/>
            <a:ext cx="4634542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Given Information:</a:t>
            </a:r>
          </a:p>
        </p:txBody>
      </p:sp>
      <p:sp>
        <p:nvSpPr>
          <p:cNvPr name="TextBox 51" id="51"/>
          <p:cNvSpPr txBox="true"/>
          <p:nvPr/>
        </p:nvSpPr>
        <p:spPr>
          <a:xfrm rot="0">
            <a:off x="9740555" y="5281460"/>
            <a:ext cx="491712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th</a:t>
            </a:r>
          </a:p>
        </p:txBody>
      </p:sp>
      <p:sp>
        <p:nvSpPr>
          <p:cNvPr name="TextBox 52" id="52"/>
          <p:cNvSpPr txBox="true"/>
          <p:nvPr/>
        </p:nvSpPr>
        <p:spPr>
          <a:xfrm rot="0">
            <a:off x="9740555" y="6007583"/>
            <a:ext cx="682384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 spc="-117">
                <a:solidFill>
                  <a:srgbClr val="7F59CB"/>
                </a:solidFill>
                <a:latin typeface="Genty Sans"/>
                <a:ea typeface="Genty Sans"/>
                <a:cs typeface="Genty Sans"/>
                <a:sym typeface="Genty Sans"/>
              </a:rPr>
              <a:t>-2</a:t>
            </a:r>
          </a:p>
        </p:txBody>
      </p:sp>
      <p:sp>
        <p:nvSpPr>
          <p:cNvPr name="TextBox 53" id="53"/>
          <p:cNvSpPr txBox="true"/>
          <p:nvPr/>
        </p:nvSpPr>
        <p:spPr>
          <a:xfrm rot="0">
            <a:off x="9584096" y="6784532"/>
            <a:ext cx="682384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 spc="-117">
                <a:solidFill>
                  <a:srgbClr val="7F59CB"/>
                </a:solidFill>
                <a:latin typeface="Genty Sans"/>
                <a:ea typeface="Genty Sans"/>
                <a:cs typeface="Genty Sans"/>
                <a:sym typeface="Genty Sans"/>
              </a:rPr>
              <a:t>-2</a:t>
            </a:r>
          </a:p>
        </p:txBody>
      </p:sp>
      <p:sp>
        <p:nvSpPr>
          <p:cNvPr name="TextBox 54" id="54"/>
          <p:cNvSpPr txBox="true"/>
          <p:nvPr/>
        </p:nvSpPr>
        <p:spPr>
          <a:xfrm rot="0">
            <a:off x="9549882" y="7561481"/>
            <a:ext cx="682384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 spc="-117">
                <a:solidFill>
                  <a:srgbClr val="7F59CB"/>
                </a:solidFill>
                <a:latin typeface="Genty Sans"/>
                <a:ea typeface="Genty Sans"/>
                <a:cs typeface="Genty Sans"/>
                <a:sym typeface="Genty Sans"/>
              </a:rPr>
              <a:t>-2</a:t>
            </a:r>
          </a:p>
        </p:txBody>
      </p:sp>
      <p:grpSp>
        <p:nvGrpSpPr>
          <p:cNvPr name="Group 55" id="55"/>
          <p:cNvGrpSpPr/>
          <p:nvPr/>
        </p:nvGrpSpPr>
        <p:grpSpPr>
          <a:xfrm rot="0">
            <a:off x="9505808" y="6237152"/>
            <a:ext cx="168474" cy="168474"/>
            <a:chOff x="0" y="0"/>
            <a:chExt cx="812800" cy="812800"/>
          </a:xfrm>
        </p:grpSpPr>
        <p:sp>
          <p:nvSpPr>
            <p:cNvPr name="Freeform 56" id="5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121212"/>
            </a:solidFill>
          </p:spPr>
        </p:sp>
        <p:sp>
          <p:nvSpPr>
            <p:cNvPr name="TextBox 57" id="57"/>
            <p:cNvSpPr txBox="true"/>
            <p:nvPr/>
          </p:nvSpPr>
          <p:spPr>
            <a:xfrm>
              <a:off x="76200" y="9525"/>
              <a:ext cx="660400" cy="727075"/>
            </a:xfrm>
            <a:prstGeom prst="rect">
              <a:avLst/>
            </a:prstGeom>
          </p:spPr>
          <p:txBody>
            <a:bodyPr anchor="ctr" rtlCol="false" tIns="82763" lIns="82763" bIns="82763" rIns="82763"/>
            <a:lstStyle/>
            <a:p>
              <a:pPr algn="ctr">
                <a:lnSpc>
                  <a:spcPts val="3919"/>
                </a:lnSpc>
              </a:pPr>
            </a:p>
          </p:txBody>
        </p:sp>
      </p:grpSp>
      <p:grpSp>
        <p:nvGrpSpPr>
          <p:cNvPr name="Group 58" id="58"/>
          <p:cNvGrpSpPr/>
          <p:nvPr/>
        </p:nvGrpSpPr>
        <p:grpSpPr>
          <a:xfrm rot="0">
            <a:off x="9272747" y="6999034"/>
            <a:ext cx="168474" cy="168474"/>
            <a:chOff x="0" y="0"/>
            <a:chExt cx="812800" cy="812800"/>
          </a:xfrm>
        </p:grpSpPr>
        <p:sp>
          <p:nvSpPr>
            <p:cNvPr name="Freeform 59" id="59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121212"/>
            </a:solidFill>
          </p:spPr>
        </p:sp>
        <p:sp>
          <p:nvSpPr>
            <p:cNvPr name="TextBox 60" id="60"/>
            <p:cNvSpPr txBox="true"/>
            <p:nvPr/>
          </p:nvSpPr>
          <p:spPr>
            <a:xfrm>
              <a:off x="76200" y="9525"/>
              <a:ext cx="660400" cy="727075"/>
            </a:xfrm>
            <a:prstGeom prst="rect">
              <a:avLst/>
            </a:prstGeom>
          </p:spPr>
          <p:txBody>
            <a:bodyPr anchor="ctr" rtlCol="false" tIns="82763" lIns="82763" bIns="82763" rIns="82763"/>
            <a:lstStyle/>
            <a:p>
              <a:pPr algn="ctr">
                <a:lnSpc>
                  <a:spcPts val="3919"/>
                </a:lnSpc>
              </a:pPr>
            </a:p>
          </p:txBody>
        </p:sp>
      </p:grpSp>
      <p:grpSp>
        <p:nvGrpSpPr>
          <p:cNvPr name="Group 61" id="61"/>
          <p:cNvGrpSpPr/>
          <p:nvPr/>
        </p:nvGrpSpPr>
        <p:grpSpPr>
          <a:xfrm rot="0">
            <a:off x="9292857" y="7756010"/>
            <a:ext cx="168474" cy="168474"/>
            <a:chOff x="0" y="0"/>
            <a:chExt cx="812800" cy="812800"/>
          </a:xfrm>
        </p:grpSpPr>
        <p:sp>
          <p:nvSpPr>
            <p:cNvPr name="Freeform 62" id="6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121212"/>
            </a:solidFill>
          </p:spPr>
        </p:sp>
        <p:sp>
          <p:nvSpPr>
            <p:cNvPr name="TextBox 63" id="63"/>
            <p:cNvSpPr txBox="true"/>
            <p:nvPr/>
          </p:nvSpPr>
          <p:spPr>
            <a:xfrm>
              <a:off x="76200" y="9525"/>
              <a:ext cx="660400" cy="727075"/>
            </a:xfrm>
            <a:prstGeom prst="rect">
              <a:avLst/>
            </a:prstGeom>
          </p:spPr>
          <p:txBody>
            <a:bodyPr anchor="ctr" rtlCol="false" tIns="82763" lIns="82763" bIns="82763" rIns="82763"/>
            <a:lstStyle/>
            <a:p>
              <a:pPr algn="ctr">
                <a:lnSpc>
                  <a:spcPts val="3919"/>
                </a:lnSpc>
              </a:pPr>
            </a:p>
          </p:txBody>
        </p:sp>
      </p:grpSp>
      <p:sp>
        <p:nvSpPr>
          <p:cNvPr name="TextBox 64" id="64"/>
          <p:cNvSpPr txBox="true"/>
          <p:nvPr/>
        </p:nvSpPr>
        <p:spPr>
          <a:xfrm rot="0">
            <a:off x="15371372" y="5281460"/>
            <a:ext cx="427945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437935"/>
                </a:solidFill>
                <a:latin typeface="Genty Sans"/>
                <a:ea typeface="Genty Sans"/>
                <a:cs typeface="Genty Sans"/>
                <a:sym typeface="Genty Sans"/>
              </a:rPr>
              <a:t>th</a:t>
            </a:r>
          </a:p>
        </p:txBody>
      </p:sp>
      <p:sp>
        <p:nvSpPr>
          <p:cNvPr name="TextBox 65" id="65"/>
          <p:cNvSpPr txBox="true"/>
          <p:nvPr/>
        </p:nvSpPr>
        <p:spPr>
          <a:xfrm rot="0">
            <a:off x="13795864" y="5962815"/>
            <a:ext cx="682384" cy="5803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759"/>
              </a:lnSpc>
              <a:spcBef>
                <a:spcPct val="0"/>
              </a:spcBef>
            </a:pPr>
            <a:r>
              <a:rPr lang="en-US" sz="3399" spc="-142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= a       </a:t>
            </a:r>
          </a:p>
        </p:txBody>
      </p:sp>
      <p:sp>
        <p:nvSpPr>
          <p:cNvPr name="TextBox 66" id="66"/>
          <p:cNvSpPr txBox="true"/>
          <p:nvPr/>
        </p:nvSpPr>
        <p:spPr>
          <a:xfrm rot="0">
            <a:off x="13819118" y="6739764"/>
            <a:ext cx="588081" cy="5803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759"/>
              </a:lnSpc>
              <a:spcBef>
                <a:spcPct val="0"/>
              </a:spcBef>
            </a:pPr>
            <a:r>
              <a:rPr lang="en-US" sz="3399" spc="-142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= a     </a:t>
            </a:r>
          </a:p>
        </p:txBody>
      </p:sp>
      <p:sp>
        <p:nvSpPr>
          <p:cNvPr name="TextBox 67" id="67"/>
          <p:cNvSpPr txBox="true"/>
          <p:nvPr/>
        </p:nvSpPr>
        <p:spPr>
          <a:xfrm rot="0">
            <a:off x="13795864" y="7527584"/>
            <a:ext cx="973164" cy="5803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759"/>
              </a:lnSpc>
              <a:spcBef>
                <a:spcPct val="0"/>
              </a:spcBef>
            </a:pPr>
            <a:r>
              <a:rPr lang="en-US" sz="3399" spc="-142">
                <a:solidFill>
                  <a:srgbClr val="121212"/>
                </a:solidFill>
                <a:latin typeface="Genty Sans"/>
                <a:ea typeface="Genty Sans"/>
                <a:cs typeface="Genty Sans"/>
                <a:sym typeface="Genty Sans"/>
              </a:rPr>
              <a:t>= 32     </a:t>
            </a:r>
          </a:p>
        </p:txBody>
      </p:sp>
      <p:sp>
        <p:nvSpPr>
          <p:cNvPr name="TextBox 68" id="68"/>
          <p:cNvSpPr txBox="true"/>
          <p:nvPr/>
        </p:nvSpPr>
        <p:spPr>
          <a:xfrm rot="0">
            <a:off x="15307353" y="5997856"/>
            <a:ext cx="682384" cy="5803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759"/>
              </a:lnSpc>
              <a:spcBef>
                <a:spcPct val="0"/>
              </a:spcBef>
            </a:pPr>
            <a:r>
              <a:rPr lang="en-US" sz="3399" spc="-142">
                <a:solidFill>
                  <a:srgbClr val="7F59CB"/>
                </a:solidFill>
                <a:latin typeface="Genty Sans"/>
                <a:ea typeface="Genty Sans"/>
                <a:cs typeface="Genty Sans"/>
                <a:sym typeface="Genty Sans"/>
              </a:rPr>
              <a:t>-2</a:t>
            </a:r>
          </a:p>
        </p:txBody>
      </p:sp>
      <p:sp>
        <p:nvSpPr>
          <p:cNvPr name="TextBox 69" id="69"/>
          <p:cNvSpPr txBox="true"/>
          <p:nvPr/>
        </p:nvSpPr>
        <p:spPr>
          <a:xfrm rot="0">
            <a:off x="15116934" y="6739764"/>
            <a:ext cx="682384" cy="5803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759"/>
              </a:lnSpc>
              <a:spcBef>
                <a:spcPct val="0"/>
              </a:spcBef>
            </a:pPr>
            <a:r>
              <a:rPr lang="en-US" sz="3399" spc="-142">
                <a:solidFill>
                  <a:srgbClr val="7F59CB"/>
                </a:solidFill>
                <a:latin typeface="Genty Sans"/>
                <a:ea typeface="Genty Sans"/>
                <a:cs typeface="Genty Sans"/>
                <a:sym typeface="Genty Sans"/>
              </a:rPr>
              <a:t>-2</a:t>
            </a:r>
          </a:p>
        </p:txBody>
      </p:sp>
      <p:sp>
        <p:nvSpPr>
          <p:cNvPr name="TextBox 70" id="70"/>
          <p:cNvSpPr txBox="true"/>
          <p:nvPr/>
        </p:nvSpPr>
        <p:spPr>
          <a:xfrm rot="0">
            <a:off x="15092729" y="7514481"/>
            <a:ext cx="682384" cy="5803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759"/>
              </a:lnSpc>
              <a:spcBef>
                <a:spcPct val="0"/>
              </a:spcBef>
            </a:pPr>
            <a:r>
              <a:rPr lang="en-US" sz="3399" spc="-142">
                <a:solidFill>
                  <a:srgbClr val="7F59CB"/>
                </a:solidFill>
                <a:latin typeface="Genty Sans"/>
                <a:ea typeface="Genty Sans"/>
                <a:cs typeface="Genty Sans"/>
                <a:sym typeface="Genty Sans"/>
              </a:rPr>
              <a:t>-2</a:t>
            </a:r>
          </a:p>
        </p:txBody>
      </p:sp>
      <p:grpSp>
        <p:nvGrpSpPr>
          <p:cNvPr name="Group 71" id="71"/>
          <p:cNvGrpSpPr/>
          <p:nvPr/>
        </p:nvGrpSpPr>
        <p:grpSpPr>
          <a:xfrm rot="0">
            <a:off x="15072606" y="6272193"/>
            <a:ext cx="168474" cy="168474"/>
            <a:chOff x="0" y="0"/>
            <a:chExt cx="812800" cy="812800"/>
          </a:xfrm>
        </p:grpSpPr>
        <p:sp>
          <p:nvSpPr>
            <p:cNvPr name="Freeform 72" id="7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121212"/>
            </a:solidFill>
          </p:spPr>
        </p:sp>
        <p:sp>
          <p:nvSpPr>
            <p:cNvPr name="TextBox 73" id="73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82763" lIns="82763" bIns="82763" rIns="82763"/>
            <a:lstStyle/>
            <a:p>
              <a:pPr algn="ctr">
                <a:lnSpc>
                  <a:spcPts val="2052"/>
                </a:lnSpc>
              </a:pPr>
            </a:p>
          </p:txBody>
        </p:sp>
      </p:grpSp>
      <p:grpSp>
        <p:nvGrpSpPr>
          <p:cNvPr name="Group 74" id="74"/>
          <p:cNvGrpSpPr/>
          <p:nvPr/>
        </p:nvGrpSpPr>
        <p:grpSpPr>
          <a:xfrm rot="0">
            <a:off x="14805585" y="6999034"/>
            <a:ext cx="168474" cy="168474"/>
            <a:chOff x="0" y="0"/>
            <a:chExt cx="812800" cy="812800"/>
          </a:xfrm>
        </p:grpSpPr>
        <p:sp>
          <p:nvSpPr>
            <p:cNvPr name="Freeform 75" id="75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121212"/>
            </a:solidFill>
          </p:spPr>
        </p:sp>
        <p:sp>
          <p:nvSpPr>
            <p:cNvPr name="TextBox 76" id="76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82763" lIns="82763" bIns="82763" rIns="82763"/>
            <a:lstStyle/>
            <a:p>
              <a:pPr algn="ctr">
                <a:lnSpc>
                  <a:spcPts val="2052"/>
                </a:lnSpc>
              </a:pPr>
            </a:p>
          </p:txBody>
        </p:sp>
      </p:grpSp>
      <p:grpSp>
        <p:nvGrpSpPr>
          <p:cNvPr name="Group 77" id="77"/>
          <p:cNvGrpSpPr/>
          <p:nvPr/>
        </p:nvGrpSpPr>
        <p:grpSpPr>
          <a:xfrm rot="0">
            <a:off x="14835704" y="7753777"/>
            <a:ext cx="168474" cy="168474"/>
            <a:chOff x="0" y="0"/>
            <a:chExt cx="812800" cy="812800"/>
          </a:xfrm>
        </p:grpSpPr>
        <p:sp>
          <p:nvSpPr>
            <p:cNvPr name="Freeform 78" id="78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121212"/>
            </a:solidFill>
          </p:spPr>
        </p:sp>
        <p:sp>
          <p:nvSpPr>
            <p:cNvPr name="TextBox 79" id="79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82763" lIns="82763" bIns="82763" rIns="82763"/>
            <a:lstStyle/>
            <a:p>
              <a:pPr algn="ctr">
                <a:lnSpc>
                  <a:spcPts val="2052"/>
                </a:lnSpc>
              </a:p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DAG3IgBCHoY</dc:identifier>
  <dcterms:modified xsi:type="dcterms:W3CDTF">2011-08-01T06:04:30Z</dcterms:modified>
  <cp:revision>1</cp:revision>
  <dc:title>Arithmetic and Geometric Sequences Presentation in Colorful Illustrative Style</dc:title>
</cp:coreProperties>
</file>