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T Sans Narrow"/>
      <p:regular r:id="rId16"/>
      <p:bold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bold.fntdata"/><Relationship Id="rId16" Type="http://schemas.openxmlformats.org/officeDocument/2006/relationships/font" Target="fonts/PTSansNarrow-regular.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f382a89e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f382a89e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f382a89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bf382a89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f382a89e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f382a89e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f382a89e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f382a89e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f382a89e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f382a89e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f382a89e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f382a89e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f382a89e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f382a89e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f382a89e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f382a89e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bf382a89e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bf382a89e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rgbClr val="D9EAD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Dulce et Decorum Est</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Wilfred Owen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Last stanza</a:t>
            </a:r>
            <a:endParaRPr/>
          </a:p>
        </p:txBody>
      </p:sp>
      <p:sp>
        <p:nvSpPr>
          <p:cNvPr id="140" name="Google Shape;140;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20000"/>
          </a:bodyPr>
          <a:lstStyle/>
          <a:p>
            <a:pPr indent="-190500" lvl="0" marL="139700" rtl="0" algn="l">
              <a:spcBef>
                <a:spcPts val="0"/>
              </a:spcBef>
              <a:spcAft>
                <a:spcPts val="0"/>
              </a:spcAft>
              <a:buNone/>
            </a:pPr>
            <a:r>
              <a:rPr lang="en" sz="1500">
                <a:solidFill>
                  <a:srgbClr val="000000"/>
                </a:solidFill>
                <a:latin typeface="Arial"/>
                <a:ea typeface="Arial"/>
                <a:cs typeface="Arial"/>
                <a:sym typeface="Arial"/>
              </a:rPr>
              <a:t>If in some smothering dreams, you too could pace</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Behind the wagon that we flung him in,</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And watch the white eyes writhing in his face,</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His hanging face, like a devil’s sick of sin;</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If you could hear, at every jolt, the blood</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Come gargling from the froth-corrupted lungs,</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Obscene as cancer, bitter as the cud</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Of vile, incurable sores on innocent tongues,—</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My friend, you would not tell with such high zest</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To children ardent for some desperate glory,</a:t>
            </a:r>
            <a:endParaRPr sz="1500">
              <a:solidFill>
                <a:srgbClr val="000000"/>
              </a:solidFill>
              <a:latin typeface="Arial"/>
              <a:ea typeface="Arial"/>
              <a:cs typeface="Arial"/>
              <a:sym typeface="Arial"/>
            </a:endParaRPr>
          </a:p>
          <a:p>
            <a:pPr indent="-190500" lvl="0" marL="139700" rtl="0" algn="l">
              <a:spcBef>
                <a:spcPts val="0"/>
              </a:spcBef>
              <a:spcAft>
                <a:spcPts val="0"/>
              </a:spcAft>
              <a:buNone/>
            </a:pPr>
            <a:r>
              <a:rPr lang="en" sz="1500">
                <a:solidFill>
                  <a:srgbClr val="000000"/>
                </a:solidFill>
                <a:latin typeface="Arial"/>
                <a:ea typeface="Arial"/>
                <a:cs typeface="Arial"/>
                <a:sym typeface="Arial"/>
              </a:rPr>
              <a:t>The old Lie: </a:t>
            </a:r>
            <a:r>
              <a:rPr i="1" lang="en" sz="1500">
                <a:solidFill>
                  <a:srgbClr val="000000"/>
                </a:solidFill>
                <a:latin typeface="Arial"/>
                <a:ea typeface="Arial"/>
                <a:cs typeface="Arial"/>
                <a:sym typeface="Arial"/>
              </a:rPr>
              <a:t>Dulce et decorum est</a:t>
            </a:r>
            <a:endParaRPr i="1" sz="1500">
              <a:solidFill>
                <a:srgbClr val="000000"/>
              </a:solidFill>
              <a:latin typeface="Arial"/>
              <a:ea typeface="Arial"/>
              <a:cs typeface="Arial"/>
              <a:sym typeface="Arial"/>
            </a:endParaRPr>
          </a:p>
          <a:p>
            <a:pPr indent="-190500" lvl="0" marL="139700" rtl="0" algn="l">
              <a:spcBef>
                <a:spcPts val="0"/>
              </a:spcBef>
              <a:spcAft>
                <a:spcPts val="0"/>
              </a:spcAft>
              <a:buNone/>
            </a:pPr>
            <a:r>
              <a:rPr i="1" lang="en" sz="1500">
                <a:solidFill>
                  <a:srgbClr val="000000"/>
                </a:solidFill>
                <a:latin typeface="Arial"/>
                <a:ea typeface="Arial"/>
                <a:cs typeface="Arial"/>
                <a:sym typeface="Arial"/>
              </a:rPr>
              <a:t>Pro patria mori.</a:t>
            </a:r>
            <a:endParaRPr i="1" sz="1500">
              <a:solidFill>
                <a:srgbClr val="000000"/>
              </a:solidFill>
              <a:latin typeface="Arial"/>
              <a:ea typeface="Arial"/>
              <a:cs typeface="Arial"/>
              <a:sym typeface="Arial"/>
            </a:endParaRPr>
          </a:p>
          <a:p>
            <a:pPr indent="-190500" lvl="0" marL="13970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41" name="Google Shape;141;p22"/>
          <p:cNvPicPr preferRelativeResize="0"/>
          <p:nvPr/>
        </p:nvPicPr>
        <p:blipFill>
          <a:blip r:embed="rId3">
            <a:alphaModFix/>
          </a:blip>
          <a:stretch>
            <a:fillRect/>
          </a:stretch>
        </p:blipFill>
        <p:spPr>
          <a:xfrm>
            <a:off x="5537552" y="172625"/>
            <a:ext cx="3294750" cy="1851225"/>
          </a:xfrm>
          <a:prstGeom prst="rect">
            <a:avLst/>
          </a:prstGeom>
          <a:noFill/>
          <a:ln>
            <a:noFill/>
          </a:ln>
        </p:spPr>
      </p:pic>
      <p:cxnSp>
        <p:nvCxnSpPr>
          <p:cNvPr id="142" name="Google Shape;142;p22"/>
          <p:cNvCxnSpPr/>
          <p:nvPr/>
        </p:nvCxnSpPr>
        <p:spPr>
          <a:xfrm>
            <a:off x="1905675" y="3525150"/>
            <a:ext cx="675000" cy="1412400"/>
          </a:xfrm>
          <a:prstGeom prst="straightConnector1">
            <a:avLst/>
          </a:prstGeom>
          <a:noFill/>
          <a:ln cap="flat" cmpd="sng" w="9525">
            <a:solidFill>
              <a:schemeClr val="dk2"/>
            </a:solidFill>
            <a:prstDash val="solid"/>
            <a:round/>
            <a:headEnd len="med" w="med" type="none"/>
            <a:tailEnd len="med" w="med" type="triangle"/>
          </a:ln>
        </p:spPr>
      </p:cxnSp>
      <p:sp>
        <p:nvSpPr>
          <p:cNvPr id="143" name="Google Shape;143;p22"/>
          <p:cNvSpPr txBox="1"/>
          <p:nvPr/>
        </p:nvSpPr>
        <p:spPr>
          <a:xfrm>
            <a:off x="2953900" y="4573400"/>
            <a:ext cx="13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enthusiastic</a:t>
            </a:r>
            <a:endParaRPr b="1">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Wilfred Owen</a:t>
            </a:r>
            <a:endParaRPr/>
          </a:p>
        </p:txBody>
      </p:sp>
      <p:sp>
        <p:nvSpPr>
          <p:cNvPr id="73" name="Google Shape;73;p14"/>
          <p:cNvSpPr txBox="1"/>
          <p:nvPr>
            <p:ph idx="1" type="body"/>
          </p:nvPr>
        </p:nvSpPr>
        <p:spPr>
          <a:xfrm>
            <a:off x="311700" y="1152475"/>
            <a:ext cx="4260300" cy="3305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solidFill>
                  <a:srgbClr val="000000"/>
                </a:solidFill>
              </a:rPr>
              <a:t>When we study poetry, it is sometimes helpful to know about the </a:t>
            </a:r>
            <a:r>
              <a:rPr b="1" lang="en">
                <a:solidFill>
                  <a:srgbClr val="000000"/>
                </a:solidFill>
              </a:rPr>
              <a:t>poet.</a:t>
            </a:r>
            <a:endParaRPr b="1">
              <a:solidFill>
                <a:srgbClr val="000000"/>
              </a:solidFill>
            </a:endParaRPr>
          </a:p>
          <a:p>
            <a:pPr indent="0" lvl="0" marL="0" rtl="0" algn="l">
              <a:spcBef>
                <a:spcPts val="1200"/>
              </a:spcBef>
              <a:spcAft>
                <a:spcPts val="0"/>
              </a:spcAft>
              <a:buNone/>
            </a:pPr>
            <a:r>
              <a:rPr lang="en">
                <a:solidFill>
                  <a:srgbClr val="000000"/>
                </a:solidFill>
              </a:rPr>
              <a:t>If you were writing a poem, you wouldn’t </a:t>
            </a:r>
            <a:r>
              <a:rPr lang="en">
                <a:solidFill>
                  <a:srgbClr val="000000"/>
                </a:solidFill>
              </a:rPr>
              <a:t>write</a:t>
            </a:r>
            <a:r>
              <a:rPr lang="en">
                <a:solidFill>
                  <a:srgbClr val="000000"/>
                </a:solidFill>
              </a:rPr>
              <a:t> about something you didn’t know!</a:t>
            </a:r>
            <a:endParaRPr>
              <a:solidFill>
                <a:srgbClr val="000000"/>
              </a:solidFill>
            </a:endParaRPr>
          </a:p>
          <a:p>
            <a:pPr indent="0" lvl="0" marL="0" rtl="0" algn="l">
              <a:spcBef>
                <a:spcPts val="1200"/>
              </a:spcBef>
              <a:spcAft>
                <a:spcPts val="0"/>
              </a:spcAft>
              <a:buNone/>
            </a:pPr>
            <a:r>
              <a:rPr lang="en">
                <a:solidFill>
                  <a:srgbClr val="000000"/>
                </a:solidFill>
              </a:rPr>
              <a:t>It’s the same in poetry - learning about the poet tells us about their </a:t>
            </a:r>
            <a:r>
              <a:rPr b="1" lang="en">
                <a:solidFill>
                  <a:srgbClr val="000000"/>
                </a:solidFill>
              </a:rPr>
              <a:t>feelings and ideas.</a:t>
            </a:r>
            <a:endParaRPr b="1">
              <a:solidFill>
                <a:srgbClr val="000000"/>
              </a:solidFill>
            </a:endParaRPr>
          </a:p>
          <a:p>
            <a:pPr indent="0" lvl="0" marL="0" rtl="0" algn="l">
              <a:spcBef>
                <a:spcPts val="1200"/>
              </a:spcBef>
              <a:spcAft>
                <a:spcPts val="1200"/>
              </a:spcAft>
              <a:buNone/>
            </a:pPr>
            <a:r>
              <a:rPr lang="en">
                <a:solidFill>
                  <a:srgbClr val="000000"/>
                </a:solidFill>
              </a:rPr>
              <a:t>Look at the picture on the right - what can you guess about Wilfred Owen?</a:t>
            </a:r>
            <a:endParaRPr>
              <a:solidFill>
                <a:srgbClr val="000000"/>
              </a:solidFill>
            </a:endParaRPr>
          </a:p>
        </p:txBody>
      </p:sp>
      <p:pic>
        <p:nvPicPr>
          <p:cNvPr id="74" name="Google Shape;74;p14"/>
          <p:cNvPicPr preferRelativeResize="0"/>
          <p:nvPr/>
        </p:nvPicPr>
        <p:blipFill>
          <a:blip r:embed="rId3">
            <a:alphaModFix/>
          </a:blip>
          <a:stretch>
            <a:fillRect/>
          </a:stretch>
        </p:blipFill>
        <p:spPr>
          <a:xfrm>
            <a:off x="4955350" y="1017725"/>
            <a:ext cx="3272875" cy="35621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Wilfred Owen</a:t>
            </a:r>
            <a:endParaRPr/>
          </a:p>
        </p:txBody>
      </p:sp>
      <p:sp>
        <p:nvSpPr>
          <p:cNvPr id="80" name="Google Shape;80;p15"/>
          <p:cNvSpPr txBox="1"/>
          <p:nvPr>
            <p:ph idx="1" type="body"/>
          </p:nvPr>
        </p:nvSpPr>
        <p:spPr>
          <a:xfrm>
            <a:off x="311700" y="1152475"/>
            <a:ext cx="8520600" cy="38208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b="1" lang="en" sz="2484">
                <a:solidFill>
                  <a:srgbClr val="333333"/>
                </a:solidFill>
              </a:rPr>
              <a:t>Wilfred Owen</a:t>
            </a:r>
            <a:r>
              <a:rPr lang="en" sz="2484">
                <a:solidFill>
                  <a:srgbClr val="333333"/>
                </a:solidFill>
              </a:rPr>
              <a:t> was one of the most famous war poets in English literature. He was born on March 18, 1893, in Oswestry along the Welsh border.</a:t>
            </a:r>
            <a:endParaRPr sz="2484">
              <a:solidFill>
                <a:srgbClr val="333333"/>
              </a:solidFill>
            </a:endParaRPr>
          </a:p>
          <a:p>
            <a:pPr indent="0" lvl="0" marL="0" rtl="0" algn="l">
              <a:spcBef>
                <a:spcPts val="1200"/>
              </a:spcBef>
              <a:spcAft>
                <a:spcPts val="0"/>
              </a:spcAft>
              <a:buNone/>
            </a:pPr>
            <a:r>
              <a:rPr lang="en" sz="2484">
                <a:solidFill>
                  <a:srgbClr val="333333"/>
                </a:solidFill>
              </a:rPr>
              <a:t>In 1913, he had traveled to France as a part-time teacher in the Berlitz School of Languages to sustain a living.</a:t>
            </a:r>
            <a:endParaRPr sz="2484">
              <a:solidFill>
                <a:srgbClr val="333333"/>
              </a:solidFill>
            </a:endParaRPr>
          </a:p>
          <a:p>
            <a:pPr indent="0" lvl="0" marL="0" rtl="0" algn="l">
              <a:spcBef>
                <a:spcPts val="1200"/>
              </a:spcBef>
              <a:spcAft>
                <a:spcPts val="0"/>
              </a:spcAft>
              <a:buNone/>
            </a:pPr>
            <a:r>
              <a:rPr lang="en" sz="2484">
                <a:solidFill>
                  <a:srgbClr val="333333"/>
                </a:solidFill>
              </a:rPr>
              <a:t>In 1915, he returned home after the outbreak of war and became a member of the Artist’s Rifle.</a:t>
            </a:r>
            <a:endParaRPr sz="2484">
              <a:solidFill>
                <a:srgbClr val="333333"/>
              </a:solidFill>
            </a:endParaRPr>
          </a:p>
          <a:p>
            <a:pPr indent="0" lvl="0" marL="0" rtl="0" algn="l">
              <a:spcBef>
                <a:spcPts val="1200"/>
              </a:spcBef>
              <a:spcAft>
                <a:spcPts val="0"/>
              </a:spcAft>
              <a:buNone/>
            </a:pPr>
            <a:r>
              <a:rPr lang="en" sz="2484">
                <a:solidFill>
                  <a:srgbClr val="333333"/>
                </a:solidFill>
              </a:rPr>
              <a:t>Before the year ended, he went to France for the front line battle. Letters to his mother kept him alive as he described each phase of being a military man.</a:t>
            </a:r>
            <a:endParaRPr sz="2484">
              <a:solidFill>
                <a:srgbClr val="333333"/>
              </a:solidFill>
            </a:endParaRPr>
          </a:p>
          <a:p>
            <a:pPr indent="0" lvl="0" marL="0" rtl="0" algn="l">
              <a:spcBef>
                <a:spcPts val="1200"/>
              </a:spcBef>
              <a:spcAft>
                <a:spcPts val="0"/>
              </a:spcAft>
              <a:buNone/>
            </a:pPr>
            <a:r>
              <a:rPr lang="en" sz="2484">
                <a:solidFill>
                  <a:srgbClr val="333333"/>
                </a:solidFill>
              </a:rPr>
              <a:t>On May 2, 1917, he returned home after a shell-shock incident which made him unfit to lead the troops.</a:t>
            </a:r>
            <a:endParaRPr sz="2484">
              <a:solidFill>
                <a:srgbClr val="333333"/>
              </a:solidFill>
            </a:endParaRPr>
          </a:p>
          <a:p>
            <a:pPr indent="0" lvl="0" marL="0" rtl="0" algn="l">
              <a:spcBef>
                <a:spcPts val="1200"/>
              </a:spcBef>
              <a:spcAft>
                <a:spcPts val="0"/>
              </a:spcAft>
              <a:buNone/>
            </a:pPr>
            <a:r>
              <a:rPr lang="en" sz="2484">
                <a:solidFill>
                  <a:srgbClr val="333333"/>
                </a:solidFill>
              </a:rPr>
              <a:t>He met Siegfried Sassoon, the poet who influenced him to utilize his tragic experiences and nightmares of the war. Together with Sassoon, Robert Graves expanded his literary world.</a:t>
            </a:r>
            <a:endParaRPr sz="2484">
              <a:solidFill>
                <a:srgbClr val="333333"/>
              </a:solidFill>
            </a:endParaRPr>
          </a:p>
          <a:p>
            <a:pPr indent="0" lvl="0" marL="0" rtl="0" algn="l">
              <a:spcBef>
                <a:spcPts val="1200"/>
              </a:spcBef>
              <a:spcAft>
                <a:spcPts val="0"/>
              </a:spcAft>
              <a:buNone/>
            </a:pPr>
            <a:r>
              <a:rPr lang="en" sz="2484">
                <a:solidFill>
                  <a:srgbClr val="333333"/>
                </a:solidFill>
              </a:rPr>
              <a:t>In 1918, he returned to the front line in France. He also began writing and rewriting poems. He was awarded with the Military Cross for his bravery and leadership during the battle in Joncourt.Wilfred was preparing to publish his first collection when he died on November 4, 1918, as a result of a head shot while crossing the Sambre-Oise canal at Ors. Seven days later, his family received a telegram about his death.</a:t>
            </a:r>
            <a:endParaRPr sz="2484">
              <a:solidFill>
                <a:srgbClr val="333333"/>
              </a:solidFill>
            </a:endParaRPr>
          </a:p>
          <a:p>
            <a:pPr indent="0" lvl="0" marL="0" rtl="0" algn="l">
              <a:spcBef>
                <a:spcPts val="4500"/>
              </a:spcBef>
              <a:spcAft>
                <a:spcPts val="0"/>
              </a:spcAft>
              <a:buNone/>
            </a:pPr>
            <a:r>
              <a:t/>
            </a:r>
            <a:endParaRPr sz="1500">
              <a:solidFill>
                <a:srgbClr val="333333"/>
              </a:solidFill>
            </a:endParaRPr>
          </a:p>
          <a:p>
            <a:pPr indent="0" lvl="0" marL="0" rtl="0" algn="l">
              <a:spcBef>
                <a:spcPts val="1200"/>
              </a:spcBef>
              <a:spcAft>
                <a:spcPts val="1200"/>
              </a:spcAft>
              <a:buNone/>
            </a:pPr>
            <a:r>
              <a:t/>
            </a:r>
            <a:endParaRPr sz="1500">
              <a:solidFill>
                <a:srgbClr val="33333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84" name="Shape 84"/>
        <p:cNvGrpSpPr/>
        <p:nvPr/>
      </p:nvGrpSpPr>
      <p:grpSpPr>
        <a:xfrm>
          <a:off x="0" y="0"/>
          <a:ext cx="0" cy="0"/>
          <a:chOff x="0" y="0"/>
          <a:chExt cx="0" cy="0"/>
        </a:xfrm>
      </p:grpSpPr>
      <p:sp>
        <p:nvSpPr>
          <p:cNvPr id="85" name="Google Shape;85;p16"/>
          <p:cNvSpPr txBox="1"/>
          <p:nvPr/>
        </p:nvSpPr>
        <p:spPr>
          <a:xfrm>
            <a:off x="3748975" y="3678538"/>
            <a:ext cx="191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Owen was born</a:t>
            </a:r>
            <a:endParaRPr>
              <a:latin typeface="Open Sans"/>
              <a:ea typeface="Open Sans"/>
              <a:cs typeface="Open Sans"/>
              <a:sym typeface="Open Sans"/>
            </a:endParaRPr>
          </a:p>
        </p:txBody>
      </p:sp>
      <p:sp>
        <p:nvSpPr>
          <p:cNvPr id="86" name="Google Shape;86;p16"/>
          <p:cNvSpPr txBox="1"/>
          <p:nvPr/>
        </p:nvSpPr>
        <p:spPr>
          <a:xfrm>
            <a:off x="235575" y="1740450"/>
            <a:ext cx="1865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Owen went to France to become a part time teacher</a:t>
            </a:r>
            <a:endParaRPr>
              <a:latin typeface="Open Sans"/>
              <a:ea typeface="Open Sans"/>
              <a:cs typeface="Open Sans"/>
              <a:sym typeface="Open Sans"/>
            </a:endParaRPr>
          </a:p>
        </p:txBody>
      </p:sp>
      <p:sp>
        <p:nvSpPr>
          <p:cNvPr id="87" name="Google Shape;87;p16"/>
          <p:cNvSpPr txBox="1"/>
          <p:nvPr/>
        </p:nvSpPr>
        <p:spPr>
          <a:xfrm>
            <a:off x="4370713" y="2303950"/>
            <a:ext cx="149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The war began</a:t>
            </a:r>
            <a:endParaRPr>
              <a:latin typeface="Open Sans"/>
              <a:ea typeface="Open Sans"/>
              <a:cs typeface="Open Sans"/>
              <a:sym typeface="Open Sans"/>
            </a:endParaRPr>
          </a:p>
        </p:txBody>
      </p:sp>
      <p:sp>
        <p:nvSpPr>
          <p:cNvPr id="88" name="Google Shape;88;p16"/>
          <p:cNvSpPr txBox="1"/>
          <p:nvPr/>
        </p:nvSpPr>
        <p:spPr>
          <a:xfrm>
            <a:off x="4037788" y="580950"/>
            <a:ext cx="163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Owen </a:t>
            </a:r>
            <a:r>
              <a:rPr lang="en">
                <a:latin typeface="Open Sans"/>
                <a:ea typeface="Open Sans"/>
                <a:cs typeface="Open Sans"/>
                <a:sym typeface="Open Sans"/>
              </a:rPr>
              <a:t>returned</a:t>
            </a:r>
            <a:r>
              <a:rPr lang="en">
                <a:latin typeface="Open Sans"/>
                <a:ea typeface="Open Sans"/>
                <a:cs typeface="Open Sans"/>
                <a:sym typeface="Open Sans"/>
              </a:rPr>
              <a:t> home and joined the Army </a:t>
            </a:r>
            <a:endParaRPr>
              <a:latin typeface="Open Sans"/>
              <a:ea typeface="Open Sans"/>
              <a:cs typeface="Open Sans"/>
              <a:sym typeface="Open Sans"/>
            </a:endParaRPr>
          </a:p>
        </p:txBody>
      </p:sp>
      <p:sp>
        <p:nvSpPr>
          <p:cNvPr id="89" name="Google Shape;89;p16"/>
          <p:cNvSpPr txBox="1"/>
          <p:nvPr/>
        </p:nvSpPr>
        <p:spPr>
          <a:xfrm>
            <a:off x="235575" y="220525"/>
            <a:ext cx="265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Owen went to France to take part in the war. He wrote his mother letters whilst he was there</a:t>
            </a:r>
            <a:endParaRPr>
              <a:latin typeface="Open Sans"/>
              <a:ea typeface="Open Sans"/>
              <a:cs typeface="Open Sans"/>
              <a:sym typeface="Open Sans"/>
            </a:endParaRPr>
          </a:p>
        </p:txBody>
      </p:sp>
      <p:sp>
        <p:nvSpPr>
          <p:cNvPr id="90" name="Google Shape;90;p16"/>
          <p:cNvSpPr txBox="1"/>
          <p:nvPr/>
        </p:nvSpPr>
        <p:spPr>
          <a:xfrm>
            <a:off x="1150700" y="3320875"/>
            <a:ext cx="143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Owen </a:t>
            </a:r>
            <a:r>
              <a:rPr lang="en">
                <a:latin typeface="Open Sans"/>
                <a:ea typeface="Open Sans"/>
                <a:cs typeface="Open Sans"/>
                <a:sym typeface="Open Sans"/>
              </a:rPr>
              <a:t>returned home after being shell shocked</a:t>
            </a:r>
            <a:endParaRPr>
              <a:latin typeface="Open Sans"/>
              <a:ea typeface="Open Sans"/>
              <a:cs typeface="Open Sans"/>
              <a:sym typeface="Open Sans"/>
            </a:endParaRPr>
          </a:p>
        </p:txBody>
      </p:sp>
      <p:sp>
        <p:nvSpPr>
          <p:cNvPr id="91" name="Google Shape;91;p16"/>
          <p:cNvSpPr txBox="1"/>
          <p:nvPr/>
        </p:nvSpPr>
        <p:spPr>
          <a:xfrm>
            <a:off x="6818200" y="629175"/>
            <a:ext cx="1554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Owen met Siegfried Sassoon who told him to use his experience to write poetry</a:t>
            </a:r>
            <a:endParaRPr>
              <a:latin typeface="Open Sans"/>
              <a:ea typeface="Open Sans"/>
              <a:cs typeface="Open Sans"/>
              <a:sym typeface="Open Sans"/>
            </a:endParaRPr>
          </a:p>
        </p:txBody>
      </p:sp>
      <p:sp>
        <p:nvSpPr>
          <p:cNvPr id="92" name="Google Shape;92;p16"/>
          <p:cNvSpPr txBox="1"/>
          <p:nvPr/>
        </p:nvSpPr>
        <p:spPr>
          <a:xfrm>
            <a:off x="6685000" y="3622875"/>
            <a:ext cx="1821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He went back to the war and unfortunately died by being shot in the head</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What do we know?</a:t>
            </a:r>
            <a:endParaRPr/>
          </a:p>
        </p:txBody>
      </p:sp>
      <p:sp>
        <p:nvSpPr>
          <p:cNvPr id="98" name="Google Shape;98;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Wilfred Owen went to war himself, so his poems are of his own experiences - what he saw, heard and felt during his time as a soldier.</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rPr lang="en">
                <a:solidFill>
                  <a:srgbClr val="000000"/>
                </a:solidFill>
              </a:rPr>
              <a:t>Owen was encouraged to write about his experiences by his friend, Sassoon.</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rPr lang="en">
                <a:solidFill>
                  <a:srgbClr val="000000"/>
                </a:solidFill>
              </a:rPr>
              <a:t>He spent a lot of time in and out of the army - Owen is known for writing about how bad it was for soldiers. He tried to tell his readers how awful it really was to be in the war.</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Dulce Et Decorum Est</a:t>
            </a:r>
            <a:endParaRPr/>
          </a:p>
        </p:txBody>
      </p:sp>
      <p:sp>
        <p:nvSpPr>
          <p:cNvPr id="104" name="Google Shape;104;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This is one of Owen’s most famous poems - does it look like English to you?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rPr lang="en">
                <a:solidFill>
                  <a:srgbClr val="000000"/>
                </a:solidFill>
              </a:rPr>
              <a:t>If not, can you guess which language it is in?</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Latin</a:t>
            </a:r>
            <a:endParaRPr/>
          </a:p>
        </p:txBody>
      </p:sp>
      <p:sp>
        <p:nvSpPr>
          <p:cNvPr id="110" name="Google Shape;110;p19"/>
          <p:cNvSpPr txBox="1"/>
          <p:nvPr>
            <p:ph idx="1" type="body"/>
          </p:nvPr>
        </p:nvSpPr>
        <p:spPr>
          <a:xfrm>
            <a:off x="311700" y="1745575"/>
            <a:ext cx="8520600" cy="24102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solidFill>
                  <a:srgbClr val="000000"/>
                </a:solidFill>
              </a:rPr>
              <a:t>Dulce Et Decorum Est is Latin - it means </a:t>
            </a:r>
            <a:r>
              <a:rPr i="1" lang="en">
                <a:solidFill>
                  <a:srgbClr val="000000"/>
                </a:solidFill>
              </a:rPr>
              <a:t>It is sweet and fitting…</a:t>
            </a:r>
            <a:endParaRPr i="1">
              <a:solidFill>
                <a:srgbClr val="000000"/>
              </a:solidFill>
            </a:endParaRPr>
          </a:p>
          <a:p>
            <a:pPr indent="0" lvl="0" marL="0" rtl="0" algn="l">
              <a:spcBef>
                <a:spcPts val="1200"/>
              </a:spcBef>
              <a:spcAft>
                <a:spcPts val="0"/>
              </a:spcAft>
              <a:buNone/>
            </a:pPr>
            <a:r>
              <a:t/>
            </a:r>
            <a:endParaRPr i="1">
              <a:solidFill>
                <a:srgbClr val="000000"/>
              </a:solidFill>
            </a:endParaRPr>
          </a:p>
          <a:p>
            <a:pPr indent="0" lvl="0" marL="0" rtl="0" algn="l">
              <a:spcBef>
                <a:spcPts val="1200"/>
              </a:spcBef>
              <a:spcAft>
                <a:spcPts val="0"/>
              </a:spcAft>
              <a:buNone/>
            </a:pPr>
            <a:r>
              <a:rPr lang="en">
                <a:solidFill>
                  <a:srgbClr val="000000"/>
                </a:solidFill>
              </a:rPr>
              <a:t>It comes from a saying, “Dulce Et Decorum Est, pro patria mori” which means</a:t>
            </a:r>
            <a:endParaRPr>
              <a:solidFill>
                <a:srgbClr val="000000"/>
              </a:solidFill>
            </a:endParaRPr>
          </a:p>
          <a:p>
            <a:pPr indent="0" lvl="0" marL="0" rtl="0" algn="l">
              <a:spcBef>
                <a:spcPts val="1200"/>
              </a:spcBef>
              <a:spcAft>
                <a:spcPts val="0"/>
              </a:spcAft>
              <a:buNone/>
            </a:pPr>
            <a:r>
              <a:rPr lang="en">
                <a:solidFill>
                  <a:srgbClr val="000000"/>
                </a:solidFill>
              </a:rPr>
              <a:t>It is sweet and fitting </a:t>
            </a:r>
            <a:r>
              <a:rPr i="1" lang="en">
                <a:solidFill>
                  <a:srgbClr val="000000"/>
                </a:solidFill>
              </a:rPr>
              <a:t>to die for one’s country.</a:t>
            </a:r>
            <a:endParaRPr i="1">
              <a:solidFill>
                <a:srgbClr val="000000"/>
              </a:solidFill>
            </a:endParaRPr>
          </a:p>
          <a:p>
            <a:pPr indent="0" lvl="0" marL="0" rtl="0" algn="l">
              <a:spcBef>
                <a:spcPts val="1200"/>
              </a:spcBef>
              <a:spcAft>
                <a:spcPts val="0"/>
              </a:spcAft>
              <a:buNone/>
            </a:pPr>
            <a:r>
              <a:t/>
            </a:r>
            <a:endParaRPr i="1">
              <a:solidFill>
                <a:srgbClr val="000000"/>
              </a:solidFill>
            </a:endParaRPr>
          </a:p>
          <a:p>
            <a:pPr indent="0" lvl="0" marL="0" rtl="0" algn="l">
              <a:spcBef>
                <a:spcPts val="1200"/>
              </a:spcBef>
              <a:spcAft>
                <a:spcPts val="1200"/>
              </a:spcAft>
              <a:buNone/>
            </a:pPr>
            <a:r>
              <a:rPr lang="en">
                <a:solidFill>
                  <a:srgbClr val="000000"/>
                </a:solidFill>
              </a:rPr>
              <a:t>Do you think Wilfred Owen thought it was sweet and fitting (positive) to die for his country?</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First stanza</a:t>
            </a:r>
            <a:endParaRPr/>
          </a:p>
        </p:txBody>
      </p:sp>
      <p:sp>
        <p:nvSpPr>
          <p:cNvPr id="116" name="Google Shape;116;p20"/>
          <p:cNvSpPr txBox="1"/>
          <p:nvPr>
            <p:ph idx="1" type="body"/>
          </p:nvPr>
        </p:nvSpPr>
        <p:spPr>
          <a:xfrm>
            <a:off x="311700" y="1266325"/>
            <a:ext cx="8520600" cy="3484800"/>
          </a:xfrm>
          <a:prstGeom prst="rect">
            <a:avLst/>
          </a:prstGeom>
        </p:spPr>
        <p:txBody>
          <a:bodyPr anchorCtr="0" anchor="t" bIns="91425" lIns="91425" spcFirstLastPara="1" rIns="91425" wrap="square" tIns="91425">
            <a:normAutofit/>
          </a:bodyPr>
          <a:lstStyle/>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Bent double, like old beggars under sacks,</a:t>
            </a:r>
            <a:endParaRPr sz="16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Knock-kneed, coughing like hags, we cursed through sludge,</a:t>
            </a:r>
            <a:endParaRPr sz="16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Till on the haunting flares we turned our backs,</a:t>
            </a:r>
            <a:endParaRPr sz="16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And towards our distant rest began to trudge.</a:t>
            </a:r>
            <a:endParaRPr sz="16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Men marched asleep. Many had lost their boots,</a:t>
            </a:r>
            <a:endParaRPr sz="16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But limped on, blood-shod. All went lame; all blind;</a:t>
            </a:r>
            <a:endParaRPr sz="16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Drunk with fatigue; deaf even to the hoots</a:t>
            </a:r>
            <a:endParaRPr sz="16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600">
                <a:solidFill>
                  <a:srgbClr val="000000"/>
                </a:solidFill>
                <a:highlight>
                  <a:srgbClr val="FFFFFF"/>
                </a:highlight>
                <a:latin typeface="Arial"/>
                <a:ea typeface="Arial"/>
                <a:cs typeface="Arial"/>
                <a:sym typeface="Arial"/>
              </a:rPr>
              <a:t>Of gas-shells dropping softly behind.</a:t>
            </a:r>
            <a:endParaRPr sz="1600">
              <a:solidFill>
                <a:srgbClr val="000000"/>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pic>
        <p:nvPicPr>
          <p:cNvPr id="117" name="Google Shape;117;p20"/>
          <p:cNvPicPr preferRelativeResize="0"/>
          <p:nvPr/>
        </p:nvPicPr>
        <p:blipFill rotWithShape="1">
          <a:blip r:embed="rId3">
            <a:alphaModFix/>
          </a:blip>
          <a:srcRect b="14008" l="0" r="0" t="0"/>
          <a:stretch/>
        </p:blipFill>
        <p:spPr>
          <a:xfrm>
            <a:off x="6463600" y="76750"/>
            <a:ext cx="2524125" cy="1556250"/>
          </a:xfrm>
          <a:prstGeom prst="rect">
            <a:avLst/>
          </a:prstGeom>
          <a:noFill/>
          <a:ln>
            <a:noFill/>
          </a:ln>
        </p:spPr>
      </p:pic>
      <p:pic>
        <p:nvPicPr>
          <p:cNvPr id="118" name="Google Shape;118;p20"/>
          <p:cNvPicPr preferRelativeResize="0"/>
          <p:nvPr/>
        </p:nvPicPr>
        <p:blipFill>
          <a:blip r:embed="rId4">
            <a:alphaModFix/>
          </a:blip>
          <a:stretch>
            <a:fillRect/>
          </a:stretch>
        </p:blipFill>
        <p:spPr>
          <a:xfrm>
            <a:off x="6066800" y="1755479"/>
            <a:ext cx="2181650" cy="1415351"/>
          </a:xfrm>
          <a:prstGeom prst="rect">
            <a:avLst/>
          </a:prstGeom>
          <a:noFill/>
          <a:ln>
            <a:noFill/>
          </a:ln>
        </p:spPr>
      </p:pic>
      <p:pic>
        <p:nvPicPr>
          <p:cNvPr id="119" name="Google Shape;119;p20"/>
          <p:cNvPicPr preferRelativeResize="0"/>
          <p:nvPr/>
        </p:nvPicPr>
        <p:blipFill>
          <a:blip r:embed="rId5">
            <a:alphaModFix/>
          </a:blip>
          <a:stretch>
            <a:fillRect/>
          </a:stretch>
        </p:blipFill>
        <p:spPr>
          <a:xfrm>
            <a:off x="6924375" y="3414801"/>
            <a:ext cx="2063350" cy="1368100"/>
          </a:xfrm>
          <a:prstGeom prst="rect">
            <a:avLst/>
          </a:prstGeom>
          <a:noFill/>
          <a:ln>
            <a:noFill/>
          </a:ln>
        </p:spPr>
      </p:pic>
      <p:pic>
        <p:nvPicPr>
          <p:cNvPr id="120" name="Google Shape;120;p20"/>
          <p:cNvPicPr preferRelativeResize="0"/>
          <p:nvPr/>
        </p:nvPicPr>
        <p:blipFill>
          <a:blip r:embed="rId6">
            <a:alphaModFix/>
          </a:blip>
          <a:stretch>
            <a:fillRect/>
          </a:stretch>
        </p:blipFill>
        <p:spPr>
          <a:xfrm>
            <a:off x="311700" y="3750790"/>
            <a:ext cx="1840575" cy="1220381"/>
          </a:xfrm>
          <a:prstGeom prst="rect">
            <a:avLst/>
          </a:prstGeom>
          <a:noFill/>
          <a:ln>
            <a:noFill/>
          </a:ln>
        </p:spPr>
      </p:pic>
      <p:pic>
        <p:nvPicPr>
          <p:cNvPr id="121" name="Google Shape;121;p20"/>
          <p:cNvPicPr preferRelativeResize="0"/>
          <p:nvPr/>
        </p:nvPicPr>
        <p:blipFill>
          <a:blip r:embed="rId7">
            <a:alphaModFix/>
          </a:blip>
          <a:stretch>
            <a:fillRect/>
          </a:stretch>
        </p:blipFill>
        <p:spPr>
          <a:xfrm>
            <a:off x="3861999" y="3463224"/>
            <a:ext cx="2338627" cy="1556250"/>
          </a:xfrm>
          <a:prstGeom prst="rect">
            <a:avLst/>
          </a:prstGeom>
          <a:noFill/>
          <a:ln>
            <a:noFill/>
          </a:ln>
        </p:spPr>
      </p:pic>
      <p:sp>
        <p:nvSpPr>
          <p:cNvPr id="122" name="Google Shape;122;p20"/>
          <p:cNvSpPr/>
          <p:nvPr/>
        </p:nvSpPr>
        <p:spPr>
          <a:xfrm>
            <a:off x="6258550" y="42850"/>
            <a:ext cx="2780400" cy="159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5949025" y="1703750"/>
            <a:ext cx="2780400" cy="150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6515999" y="3292750"/>
            <a:ext cx="2524200" cy="159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3823700" y="3446200"/>
            <a:ext cx="2434800" cy="159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101000" y="3693950"/>
            <a:ext cx="2262000" cy="1325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2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2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Stanza 2</a:t>
            </a:r>
            <a:endParaRPr/>
          </a:p>
        </p:txBody>
      </p:sp>
      <p:sp>
        <p:nvSpPr>
          <p:cNvPr id="132" name="Google Shape;132;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Gas! GAS! Quick, boys!—An ecstasy of fumbling</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Fitting the clumsy helmets just in time,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But someone still was yelling out and stumbling</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And flound’ring like a man in fire or lime.—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Dim through the misty panes and thick green light,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As under a green sea, I saw him drowning.</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In all my dreams before my helpless sight,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He plunges at me, guttering, choking, drowning.</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t/>
            </a:r>
            <a:endParaRPr sz="1500">
              <a:solidFill>
                <a:srgbClr val="000000"/>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pic>
        <p:nvPicPr>
          <p:cNvPr id="133" name="Google Shape;133;p21"/>
          <p:cNvPicPr preferRelativeResize="0"/>
          <p:nvPr/>
        </p:nvPicPr>
        <p:blipFill rotWithShape="1">
          <a:blip r:embed="rId3">
            <a:alphaModFix/>
          </a:blip>
          <a:srcRect b="11878" l="0" r="18546" t="0"/>
          <a:stretch/>
        </p:blipFill>
        <p:spPr>
          <a:xfrm>
            <a:off x="6670275" y="192525"/>
            <a:ext cx="1675875" cy="1955700"/>
          </a:xfrm>
          <a:prstGeom prst="rect">
            <a:avLst/>
          </a:prstGeom>
          <a:noFill/>
          <a:ln>
            <a:noFill/>
          </a:ln>
        </p:spPr>
      </p:pic>
      <p:pic>
        <p:nvPicPr>
          <p:cNvPr id="134" name="Google Shape;134;p21"/>
          <p:cNvPicPr preferRelativeResize="0"/>
          <p:nvPr/>
        </p:nvPicPr>
        <p:blipFill>
          <a:blip r:embed="rId4">
            <a:alphaModFix/>
          </a:blip>
          <a:stretch>
            <a:fillRect/>
          </a:stretch>
        </p:blipFill>
        <p:spPr>
          <a:xfrm>
            <a:off x="4859263" y="2527638"/>
            <a:ext cx="1971675" cy="2314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