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embeddedFontLst>
    <p:embeddedFont>
      <p:font typeface="Finger Paint"/>
      <p:regular r:id="rId22"/>
    </p:embeddedFont>
    <p:embeddedFont>
      <p:font typeface="Satisfy"/>
      <p:regular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FingerPaint-regular.fntdata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Satisfy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b979ba0913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b979ba0913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b979ba0913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b979ba0913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b979ba0913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b979ba0913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979ba0913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b979ba0913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b979ba0913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b979ba0913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b979ba0913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b979ba0913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b979ba0913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b979ba0913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979ba091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979ba091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b979ba091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b979ba091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b979ba0913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b979ba0913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b979ba0913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b979ba0913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b979ba0913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b979ba0913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b979ba0913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b979ba0913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b979ba0913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b979ba0913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b979ba0913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b979ba0913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8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89533" y="10003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500">
                <a:solidFill>
                  <a:srgbClr val="00FF00"/>
                </a:solidFill>
                <a:latin typeface="Finger Paint"/>
                <a:ea typeface="Finger Paint"/>
                <a:cs typeface="Finger Paint"/>
                <a:sym typeface="Finger Paint"/>
              </a:rPr>
              <a:t>P</a:t>
            </a:r>
            <a:r>
              <a:rPr b="1" lang="en" sz="6500">
                <a:solidFill>
                  <a:srgbClr val="00FF00"/>
                </a:solidFill>
                <a:latin typeface="Finger Paint"/>
                <a:ea typeface="Finger Paint"/>
                <a:cs typeface="Finger Paint"/>
                <a:sym typeface="Finger Paint"/>
              </a:rPr>
              <a:t>unctuation Marks and Their Uses</a:t>
            </a:r>
            <a:endParaRPr b="1" sz="6500">
              <a:solidFill>
                <a:srgbClr val="00FF00"/>
              </a:solidFill>
              <a:latin typeface="Finger Paint"/>
              <a:ea typeface="Finger Paint"/>
              <a:cs typeface="Finger Paint"/>
              <a:sym typeface="Finger Paint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183950" y="35916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300">
                <a:solidFill>
                  <a:schemeClr val="lt1"/>
                </a:solidFill>
                <a:latin typeface="Satisfy"/>
                <a:ea typeface="Satisfy"/>
                <a:cs typeface="Satisfy"/>
                <a:sym typeface="Satisfy"/>
              </a:rPr>
              <a:t>Advanced</a:t>
            </a:r>
            <a:r>
              <a:rPr b="1" lang="en" sz="5300">
                <a:solidFill>
                  <a:schemeClr val="lt1"/>
                </a:solidFill>
                <a:latin typeface="Satisfy"/>
                <a:ea typeface="Satisfy"/>
                <a:cs typeface="Satisfy"/>
                <a:sym typeface="Satisfy"/>
              </a:rPr>
              <a:t> English Topic</a:t>
            </a:r>
            <a:endParaRPr b="1" sz="5300">
              <a:solidFill>
                <a:schemeClr val="lt1"/>
              </a:solidFill>
              <a:latin typeface="Satisfy"/>
              <a:ea typeface="Satisfy"/>
              <a:cs typeface="Satisfy"/>
              <a:sym typeface="Satisfy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2"/>
          <p:cNvSpPr txBox="1"/>
          <p:nvPr>
            <p:ph idx="1" type="body"/>
          </p:nvPr>
        </p:nvSpPr>
        <p:spPr>
          <a:xfrm>
            <a:off x="255750" y="178775"/>
            <a:ext cx="8520600" cy="440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800">
                <a:solidFill>
                  <a:srgbClr val="FFFF00"/>
                </a:solidFill>
                <a:latin typeface="Finger Paint"/>
                <a:ea typeface="Finger Paint"/>
                <a:cs typeface="Finger Paint"/>
                <a:sym typeface="Finger Paint"/>
              </a:rPr>
              <a:t>6. Quotation Marks ( “ ” )</a:t>
            </a:r>
            <a:endParaRPr b="1" sz="3800">
              <a:solidFill>
                <a:srgbClr val="FFFF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lt1"/>
                </a:solidFill>
              </a:rPr>
              <a:t>Used to show direct speech or exact words.</a:t>
            </a:r>
            <a:endParaRPr b="1" sz="1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2400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She said, “I will be there soon.”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“Please listen carefully,” the teacher said.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He asked, “Are you coming with us?”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“This is my favorite book,” she shared.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The sign reads, “No Parking.”</a:t>
            </a:r>
            <a:endParaRPr b="1" sz="1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3"/>
          <p:cNvSpPr txBox="1"/>
          <p:nvPr>
            <p:ph idx="1" type="body"/>
          </p:nvPr>
        </p:nvSpPr>
        <p:spPr>
          <a:xfrm>
            <a:off x="255725" y="318650"/>
            <a:ext cx="8520600" cy="435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4496">
                <a:solidFill>
                  <a:srgbClr val="00FF00"/>
                </a:solidFill>
                <a:latin typeface="Finger Paint"/>
                <a:ea typeface="Finger Paint"/>
                <a:cs typeface="Finger Paint"/>
                <a:sym typeface="Finger Paint"/>
              </a:rPr>
              <a:t>7. Colon ( : )</a:t>
            </a:r>
            <a:endParaRPr b="1" sz="4496">
              <a:solidFill>
                <a:srgbClr val="00FF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b="1" lang="en" sz="1400">
                <a:solidFill>
                  <a:schemeClr val="lt1"/>
                </a:solidFill>
              </a:rPr>
              <a:t>Used to introduce:</a:t>
            </a:r>
            <a:endParaRPr b="1" sz="1400">
              <a:solidFill>
                <a:schemeClr val="lt1"/>
              </a:solidFill>
            </a:endParaRPr>
          </a:p>
          <a:p>
            <a:pPr indent="-304165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400">
                <a:solidFill>
                  <a:schemeClr val="lt1"/>
                </a:solidFill>
              </a:rPr>
              <a:t>A list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78571"/>
              <a:buChar char="●"/>
            </a:pPr>
            <a:r>
              <a:rPr b="1" lang="en" sz="1400">
                <a:solidFill>
                  <a:schemeClr val="lt1"/>
                </a:solidFill>
              </a:rPr>
              <a:t>An explanation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2500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10438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516">
                <a:solidFill>
                  <a:schemeClr val="lt1"/>
                </a:solidFill>
              </a:rPr>
              <a:t>Bring the following items: paper, pen, and ruler.</a:t>
            </a:r>
            <a:br>
              <a:rPr b="1" lang="en" sz="1516">
                <a:solidFill>
                  <a:schemeClr val="lt1"/>
                </a:solidFill>
              </a:rPr>
            </a:br>
            <a:endParaRPr b="1" sz="1516">
              <a:solidFill>
                <a:schemeClr val="lt1"/>
              </a:solidFill>
            </a:endParaRPr>
          </a:p>
          <a:p>
            <a:pPr indent="-310438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516">
                <a:solidFill>
                  <a:schemeClr val="lt1"/>
                </a:solidFill>
              </a:rPr>
              <a:t>She had one goal: to win the contest.</a:t>
            </a:r>
            <a:br>
              <a:rPr b="1" lang="en" sz="1516">
                <a:solidFill>
                  <a:schemeClr val="lt1"/>
                </a:solidFill>
              </a:rPr>
            </a:br>
            <a:endParaRPr b="1" sz="1516">
              <a:solidFill>
                <a:schemeClr val="lt1"/>
              </a:solidFill>
            </a:endParaRPr>
          </a:p>
          <a:p>
            <a:pPr indent="-310438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516">
                <a:solidFill>
                  <a:schemeClr val="lt1"/>
                </a:solidFill>
              </a:rPr>
              <a:t>Remember this: honesty is important.</a:t>
            </a:r>
            <a:br>
              <a:rPr b="1" lang="en" sz="1516">
                <a:solidFill>
                  <a:schemeClr val="lt1"/>
                </a:solidFill>
              </a:rPr>
            </a:br>
            <a:endParaRPr b="1" sz="1516">
              <a:solidFill>
                <a:schemeClr val="lt1"/>
              </a:solidFill>
            </a:endParaRPr>
          </a:p>
          <a:p>
            <a:pPr indent="-310438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516">
                <a:solidFill>
                  <a:schemeClr val="lt1"/>
                </a:solidFill>
              </a:rPr>
              <a:t>He packed three things: clothes, food, and water.</a:t>
            </a:r>
            <a:endParaRPr b="1" sz="1516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4"/>
          <p:cNvSpPr txBox="1"/>
          <p:nvPr>
            <p:ph idx="1" type="body"/>
          </p:nvPr>
        </p:nvSpPr>
        <p:spPr>
          <a:xfrm>
            <a:off x="311700" y="258850"/>
            <a:ext cx="8520600" cy="441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800">
                <a:solidFill>
                  <a:srgbClr val="FF9900"/>
                </a:solidFill>
                <a:latin typeface="Finger Paint"/>
                <a:ea typeface="Finger Paint"/>
                <a:cs typeface="Finger Paint"/>
                <a:sym typeface="Finger Paint"/>
              </a:rPr>
              <a:t>8. Semicolon ( ; )</a:t>
            </a:r>
            <a:endParaRPr b="1" sz="3800">
              <a:solidFill>
                <a:srgbClr val="FF99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lt1"/>
                </a:solidFill>
              </a:rPr>
              <a:t>Used to join closely related independent clauses.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500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2500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I finished my homework; I watched TV afterward.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She loves music; he prefers sports.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It was late; we decided to go home.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5"/>
          <p:cNvSpPr txBox="1"/>
          <p:nvPr>
            <p:ph idx="1" type="body"/>
          </p:nvPr>
        </p:nvSpPr>
        <p:spPr>
          <a:xfrm>
            <a:off x="311700" y="264450"/>
            <a:ext cx="8520600" cy="430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28947"/>
              <a:buFont typeface="Arial"/>
              <a:buNone/>
            </a:pPr>
            <a:r>
              <a:rPr b="1" lang="en" sz="3800">
                <a:solidFill>
                  <a:srgbClr val="00FFFF"/>
                </a:solidFill>
                <a:latin typeface="Finger Paint"/>
                <a:ea typeface="Finger Paint"/>
                <a:cs typeface="Finger Paint"/>
                <a:sym typeface="Finger Paint"/>
              </a:rPr>
              <a:t>9. Hyphen ( - )</a:t>
            </a:r>
            <a:endParaRPr b="1" sz="3800">
              <a:solidFill>
                <a:srgbClr val="00FF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b="1" lang="en" sz="1400">
                <a:solidFill>
                  <a:schemeClr val="lt1"/>
                </a:solidFill>
              </a:rPr>
              <a:t>Used to:</a:t>
            </a:r>
            <a:endParaRPr b="1" sz="1400">
              <a:solidFill>
                <a:schemeClr val="lt1"/>
              </a:solidFill>
            </a:endParaRPr>
          </a:p>
          <a:p>
            <a:pPr indent="-304165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400">
                <a:solidFill>
                  <a:schemeClr val="lt1"/>
                </a:solidFill>
              </a:rPr>
              <a:t>Join compound words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28797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78571"/>
              <a:buChar char="●"/>
            </a:pPr>
            <a:r>
              <a:rPr b="1" lang="en" sz="1400">
                <a:solidFill>
                  <a:schemeClr val="lt1"/>
                </a:solidFill>
              </a:rPr>
              <a:t>Break words at the end of a line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0000"/>
              <a:buFont typeface="Arial"/>
              <a:buNone/>
            </a:pPr>
            <a:r>
              <a:rPr b="1" lang="en" sz="2200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2200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22524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740">
                <a:solidFill>
                  <a:schemeClr val="lt1"/>
                </a:solidFill>
              </a:rPr>
              <a:t>My sister is a well-known singer.</a:t>
            </a:r>
            <a:br>
              <a:rPr b="1" lang="en" sz="1740">
                <a:solidFill>
                  <a:schemeClr val="lt1"/>
                </a:solidFill>
              </a:rPr>
            </a:br>
            <a:endParaRPr b="1" sz="1740">
              <a:solidFill>
                <a:schemeClr val="lt1"/>
              </a:solidFill>
            </a:endParaRPr>
          </a:p>
          <a:p>
            <a:pPr indent="-32252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740">
                <a:solidFill>
                  <a:schemeClr val="lt1"/>
                </a:solidFill>
              </a:rPr>
              <a:t>This is a part-time job.</a:t>
            </a:r>
            <a:br>
              <a:rPr b="1" lang="en" sz="1740">
                <a:solidFill>
                  <a:schemeClr val="lt1"/>
                </a:solidFill>
              </a:rPr>
            </a:br>
            <a:endParaRPr b="1" sz="1740">
              <a:solidFill>
                <a:schemeClr val="lt1"/>
              </a:solidFill>
            </a:endParaRPr>
          </a:p>
          <a:p>
            <a:pPr indent="-32252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740">
                <a:solidFill>
                  <a:schemeClr val="lt1"/>
                </a:solidFill>
              </a:rPr>
              <a:t>He is a fast-learning student.</a:t>
            </a:r>
            <a:br>
              <a:rPr b="1" lang="en" sz="1740">
                <a:solidFill>
                  <a:schemeClr val="lt1"/>
                </a:solidFill>
              </a:rPr>
            </a:br>
            <a:endParaRPr b="1" sz="1740">
              <a:solidFill>
                <a:schemeClr val="lt1"/>
              </a:solidFill>
            </a:endParaRPr>
          </a:p>
          <a:p>
            <a:pPr indent="-32252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740">
                <a:solidFill>
                  <a:schemeClr val="lt1"/>
                </a:solidFill>
              </a:rPr>
              <a:t>She has a blue-green dress.</a:t>
            </a:r>
            <a:endParaRPr b="1" sz="174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6"/>
          <p:cNvSpPr txBox="1"/>
          <p:nvPr>
            <p:ph type="title"/>
          </p:nvPr>
        </p:nvSpPr>
        <p:spPr>
          <a:xfrm>
            <a:off x="311700" y="1372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en" sz="60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Activities</a:t>
            </a:r>
            <a:endParaRPr sz="60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</p:txBody>
      </p:sp>
      <p:sp>
        <p:nvSpPr>
          <p:cNvPr id="125" name="Google Shape;125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300">
                <a:solidFill>
                  <a:srgbClr val="9900FF"/>
                </a:solidFill>
                <a:latin typeface="Finger Paint"/>
                <a:ea typeface="Finger Paint"/>
                <a:cs typeface="Finger Paint"/>
                <a:sym typeface="Finger Paint"/>
              </a:rPr>
              <a:t>Activity 1: </a:t>
            </a:r>
            <a:r>
              <a:rPr b="1" lang="en" sz="1700">
                <a:solidFill>
                  <a:srgbClr val="9900FF"/>
                </a:solidFill>
                <a:latin typeface="Finger Paint"/>
                <a:ea typeface="Finger Paint"/>
                <a:cs typeface="Finger Paint"/>
                <a:sym typeface="Finger Paint"/>
              </a:rPr>
              <a:t>Identify the Punctuation Mark</a:t>
            </a:r>
            <a:endParaRPr b="1" sz="1700">
              <a:solidFill>
                <a:srgbClr val="99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lt1"/>
                </a:solidFill>
              </a:rPr>
              <a:t>Directions: Name the punctuation mark used.</a:t>
            </a: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What is your name?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Wow! That’s incredible.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I bought pens, pencils, and erasers.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“Please be quiet,” the teacher said.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b="1" lang="en" sz="1400">
                <a:solidFill>
                  <a:schemeClr val="lt1"/>
                </a:solidFill>
              </a:rPr>
              <a:t>It’s Maria’s notebook.</a:t>
            </a:r>
            <a:endParaRPr b="1" sz="1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7"/>
          <p:cNvSpPr txBox="1"/>
          <p:nvPr>
            <p:ph idx="1" type="body"/>
          </p:nvPr>
        </p:nvSpPr>
        <p:spPr>
          <a:xfrm>
            <a:off x="311700" y="326000"/>
            <a:ext cx="8520600" cy="424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700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Activity 2: Punctuate the Sentence</a:t>
            </a:r>
            <a:endParaRPr b="1" sz="2700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lt1"/>
                </a:solidFill>
              </a:rPr>
              <a:t>Directions: Rewrite the sentences with correct punctuation.</a:t>
            </a:r>
            <a:endParaRPr b="1" sz="1700">
              <a:solidFill>
                <a:schemeClr val="lt1"/>
              </a:solidFill>
            </a:endParaRPr>
          </a:p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700"/>
              <a:buAutoNum type="arabicPeriod"/>
            </a:pPr>
            <a:r>
              <a:rPr b="1" lang="en" sz="1700">
                <a:solidFill>
                  <a:schemeClr val="lt1"/>
                </a:solidFill>
              </a:rPr>
              <a:t>lets go to the park</a:t>
            </a:r>
            <a:br>
              <a:rPr b="1" lang="en" sz="1700">
                <a:solidFill>
                  <a:schemeClr val="lt1"/>
                </a:solidFill>
              </a:rPr>
            </a:br>
            <a:endParaRPr b="1" sz="1700">
              <a:solidFill>
                <a:schemeClr val="lt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AutoNum type="arabicPeriod"/>
            </a:pPr>
            <a:r>
              <a:rPr b="1" lang="en" sz="1700">
                <a:solidFill>
                  <a:schemeClr val="lt1"/>
                </a:solidFill>
              </a:rPr>
              <a:t>where are you going</a:t>
            </a:r>
            <a:br>
              <a:rPr b="1" lang="en" sz="1700">
                <a:solidFill>
                  <a:schemeClr val="lt1"/>
                </a:solidFill>
              </a:rPr>
            </a:br>
            <a:endParaRPr b="1" sz="1700">
              <a:solidFill>
                <a:schemeClr val="lt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AutoNum type="arabicPeriod"/>
            </a:pPr>
            <a:r>
              <a:rPr b="1" lang="en" sz="1700">
                <a:solidFill>
                  <a:schemeClr val="lt1"/>
                </a:solidFill>
              </a:rPr>
              <a:t>she said i am ready</a:t>
            </a:r>
            <a:br>
              <a:rPr b="1" lang="en" sz="1700">
                <a:solidFill>
                  <a:schemeClr val="lt1"/>
                </a:solidFill>
              </a:rPr>
            </a:br>
            <a:endParaRPr b="1" sz="1700">
              <a:solidFill>
                <a:schemeClr val="lt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AutoNum type="arabicPeriod"/>
            </a:pPr>
            <a:r>
              <a:rPr b="1" lang="en" sz="1700">
                <a:solidFill>
                  <a:schemeClr val="lt1"/>
                </a:solidFill>
              </a:rPr>
              <a:t>i bought apples oranges and bananas</a:t>
            </a:r>
            <a:br>
              <a:rPr b="1" lang="en" sz="1700">
                <a:solidFill>
                  <a:schemeClr val="lt1"/>
                </a:solidFill>
              </a:rPr>
            </a:br>
            <a:endParaRPr b="1" sz="1700">
              <a:solidFill>
                <a:schemeClr val="lt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AutoNum type="arabicPeriod"/>
            </a:pPr>
            <a:r>
              <a:rPr b="1" lang="en" sz="1700">
                <a:solidFill>
                  <a:schemeClr val="lt1"/>
                </a:solidFill>
              </a:rPr>
              <a:t>its marias bag</a:t>
            </a:r>
            <a:endParaRPr b="1" sz="17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8"/>
          <p:cNvSpPr txBox="1"/>
          <p:nvPr>
            <p:ph type="title"/>
          </p:nvPr>
        </p:nvSpPr>
        <p:spPr>
          <a:xfrm>
            <a:off x="311700" y="176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5520">
                <a:solidFill>
                  <a:srgbClr val="FFFF00"/>
                </a:solidFill>
                <a:latin typeface="Finger Paint"/>
                <a:ea typeface="Finger Paint"/>
                <a:cs typeface="Finger Paint"/>
                <a:sym typeface="Finger Paint"/>
              </a:rPr>
              <a:t>Homework</a:t>
            </a:r>
            <a:endParaRPr b="1" sz="5520">
              <a:solidFill>
                <a:srgbClr val="FFFF00"/>
              </a:solidFill>
              <a:latin typeface="Finger Paint"/>
              <a:ea typeface="Finger Paint"/>
              <a:cs typeface="Finger Paint"/>
              <a:sym typeface="Finger Paint"/>
            </a:endParaRPr>
          </a:p>
        </p:txBody>
      </p:sp>
      <p:sp>
        <p:nvSpPr>
          <p:cNvPr id="136" name="Google Shape;136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8012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Activity 3: Choose the Correct Punctuation</a:t>
            </a:r>
            <a:endParaRPr b="1" sz="8012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7191"/>
              <a:buFont typeface="Arial"/>
              <a:buNone/>
            </a:pPr>
            <a:r>
              <a:rPr b="1" lang="en" sz="4045">
                <a:solidFill>
                  <a:schemeClr val="lt1"/>
                </a:solidFill>
              </a:rPr>
              <a:t>Directions: Choose the correct punctuation mark.</a:t>
            </a:r>
            <a:endParaRPr b="1" sz="4045">
              <a:solidFill>
                <a:schemeClr val="lt1"/>
              </a:solidFill>
            </a:endParaRPr>
          </a:p>
          <a:p>
            <a:pPr indent="-292821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4045">
                <a:solidFill>
                  <a:schemeClr val="lt1"/>
                </a:solidFill>
              </a:rPr>
              <a:t>What time is it ___</a:t>
            </a:r>
            <a:br>
              <a:rPr b="1" lang="en" sz="4045">
                <a:solidFill>
                  <a:schemeClr val="lt1"/>
                </a:solidFill>
              </a:rPr>
            </a:br>
            <a:r>
              <a:rPr b="1" lang="en" sz="4045">
                <a:solidFill>
                  <a:schemeClr val="lt1"/>
                </a:solidFill>
              </a:rPr>
              <a:t> ( . ? ! )</a:t>
            </a:r>
            <a:br>
              <a:rPr b="1" lang="en" sz="4045">
                <a:solidFill>
                  <a:schemeClr val="lt1"/>
                </a:solidFill>
              </a:rPr>
            </a:br>
            <a:endParaRPr b="1" sz="4045">
              <a:solidFill>
                <a:schemeClr val="lt1"/>
              </a:solidFill>
            </a:endParaRPr>
          </a:p>
          <a:p>
            <a:pPr indent="-29282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4045">
                <a:solidFill>
                  <a:schemeClr val="lt1"/>
                </a:solidFill>
              </a:rPr>
              <a:t>I can’t believe it ___</a:t>
            </a:r>
            <a:br>
              <a:rPr b="1" lang="en" sz="4045">
                <a:solidFill>
                  <a:schemeClr val="lt1"/>
                </a:solidFill>
              </a:rPr>
            </a:br>
            <a:r>
              <a:rPr b="1" lang="en" sz="4045">
                <a:solidFill>
                  <a:schemeClr val="lt1"/>
                </a:solidFill>
              </a:rPr>
              <a:t> ( . ? ! )</a:t>
            </a:r>
            <a:br>
              <a:rPr b="1" lang="en" sz="4045">
                <a:solidFill>
                  <a:schemeClr val="lt1"/>
                </a:solidFill>
              </a:rPr>
            </a:br>
            <a:endParaRPr b="1" sz="4045">
              <a:solidFill>
                <a:schemeClr val="lt1"/>
              </a:solidFill>
            </a:endParaRPr>
          </a:p>
          <a:p>
            <a:pPr indent="-29282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4045">
                <a:solidFill>
                  <a:schemeClr val="lt1"/>
                </a:solidFill>
              </a:rPr>
              <a:t>She bought rice ___ bread ___ and milk.</a:t>
            </a:r>
            <a:br>
              <a:rPr b="1" lang="en" sz="4045">
                <a:solidFill>
                  <a:schemeClr val="lt1"/>
                </a:solidFill>
              </a:rPr>
            </a:br>
            <a:r>
              <a:rPr b="1" lang="en" sz="4045">
                <a:solidFill>
                  <a:schemeClr val="lt1"/>
                </a:solidFill>
              </a:rPr>
              <a:t> ( , ; : )</a:t>
            </a:r>
            <a:br>
              <a:rPr b="1" lang="en" sz="4045">
                <a:solidFill>
                  <a:schemeClr val="lt1"/>
                </a:solidFill>
              </a:rPr>
            </a:br>
            <a:endParaRPr b="1" sz="4045">
              <a:solidFill>
                <a:schemeClr val="lt1"/>
              </a:solidFill>
            </a:endParaRPr>
          </a:p>
          <a:p>
            <a:pPr indent="-29282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4045">
                <a:solidFill>
                  <a:schemeClr val="lt1"/>
                </a:solidFill>
              </a:rPr>
              <a:t>The boy ___ bag is missing.</a:t>
            </a:r>
            <a:r>
              <a:rPr b="1" lang="en" sz="4045">
                <a:solidFill>
                  <a:schemeClr val="lt1"/>
                </a:solidFill>
              </a:rPr>
              <a:t> (’ , ?  ! )</a:t>
            </a:r>
            <a:endParaRPr b="1" sz="4045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4045">
              <a:solidFill>
                <a:schemeClr val="lt1"/>
              </a:solidFill>
            </a:endParaRPr>
          </a:p>
          <a:p>
            <a:pPr indent="-292821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4045">
                <a:solidFill>
                  <a:schemeClr val="lt1"/>
                </a:solidFill>
              </a:rPr>
              <a:t>That’s my notebook___( ’ , ? </a:t>
            </a:r>
            <a:r>
              <a:rPr b="1" lang="en" sz="4045">
                <a:solidFill>
                  <a:schemeClr val="lt1"/>
                </a:solidFill>
              </a:rPr>
              <a:t> ! </a:t>
            </a:r>
            <a:r>
              <a:rPr b="1" lang="en" sz="4045">
                <a:solidFill>
                  <a:schemeClr val="lt1"/>
                </a:solidFill>
              </a:rPr>
              <a:t>)</a:t>
            </a:r>
            <a:endParaRPr b="1" sz="4045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1269300" y="90975"/>
            <a:ext cx="5780700" cy="104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6020">
                <a:solidFill>
                  <a:srgbClr val="00FFFF"/>
                </a:solidFill>
                <a:latin typeface="Finger Paint"/>
                <a:ea typeface="Finger Paint"/>
                <a:cs typeface="Finger Paint"/>
                <a:sym typeface="Finger Paint"/>
              </a:rPr>
              <a:t>Objectives</a:t>
            </a:r>
            <a:endParaRPr b="1" sz="6020">
              <a:solidFill>
                <a:srgbClr val="00FFFF"/>
              </a:solidFill>
              <a:latin typeface="Finger Paint"/>
              <a:ea typeface="Finger Paint"/>
              <a:cs typeface="Finger Paint"/>
              <a:sym typeface="Finger Paint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255750" y="15498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At the end of the lesson, students should be able to:</a:t>
            </a: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Identify the different punctuation marks.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Explain the proper use of each punctuation mark.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Use punctuation marks correctly in sentences.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Complete activities that demonstrate understanding of the lesson.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114850"/>
            <a:ext cx="8520600" cy="103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5920">
                <a:solidFill>
                  <a:srgbClr val="FF9900"/>
                </a:solidFill>
                <a:latin typeface="Finger Paint"/>
                <a:ea typeface="Finger Paint"/>
                <a:cs typeface="Finger Paint"/>
                <a:sym typeface="Finger Paint"/>
              </a:rPr>
              <a:t>Introduction</a:t>
            </a:r>
            <a:r>
              <a:rPr b="1" lang="en" sz="5920">
                <a:latin typeface="Finger Paint"/>
                <a:ea typeface="Finger Paint"/>
                <a:cs typeface="Finger Paint"/>
                <a:sym typeface="Finger Paint"/>
              </a:rPr>
              <a:t> </a:t>
            </a:r>
            <a:endParaRPr b="1" sz="5920">
              <a:latin typeface="Finger Paint"/>
              <a:ea typeface="Finger Paint"/>
              <a:cs typeface="Finger Paint"/>
              <a:sym typeface="Finger Paint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283700" y="1148650"/>
            <a:ext cx="8520600" cy="364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chemeClr val="lt1"/>
                </a:solidFill>
              </a:rPr>
              <a:t>These are sentences that have punctuation marks!</a:t>
            </a:r>
            <a:endParaRPr b="1" sz="1600">
              <a:solidFill>
                <a:schemeClr val="lt1"/>
              </a:solidFill>
            </a:endParaRPr>
          </a:p>
          <a:p>
            <a:pPr indent="0" lvl="0" marL="381000" marR="3810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chemeClr val="lt1"/>
                </a:solidFill>
              </a:rPr>
              <a:t>Let’s eat grandma</a:t>
            </a:r>
            <a:br>
              <a:rPr b="1" lang="en" sz="1600">
                <a:solidFill>
                  <a:schemeClr val="lt1"/>
                </a:solidFill>
              </a:rPr>
            </a:br>
            <a:r>
              <a:rPr b="1" lang="en" sz="1600">
                <a:solidFill>
                  <a:schemeClr val="lt1"/>
                </a:solidFill>
              </a:rPr>
              <a:t> Let’s eat, grandma!</a:t>
            </a:r>
            <a:endParaRPr b="1" sz="16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chemeClr val="lt1"/>
                </a:solidFill>
              </a:rPr>
              <a:t>Let us analyze:</a:t>
            </a:r>
            <a:endParaRPr b="1" sz="16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600"/>
              <a:buChar char="●"/>
            </a:pPr>
            <a:r>
              <a:rPr b="1" lang="en" sz="1600">
                <a:solidFill>
                  <a:schemeClr val="lt1"/>
                </a:solidFill>
              </a:rPr>
              <a:t>Are the two sentences the same?</a:t>
            </a:r>
            <a:br>
              <a:rPr b="1" lang="en" sz="1600">
                <a:solidFill>
                  <a:schemeClr val="lt1"/>
                </a:solidFill>
              </a:rPr>
            </a:br>
            <a:endParaRPr b="1" sz="1600">
              <a:solidFill>
                <a:schemeClr val="lt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●"/>
            </a:pPr>
            <a:r>
              <a:rPr b="1" lang="en" sz="1600">
                <a:solidFill>
                  <a:schemeClr val="lt1"/>
                </a:solidFill>
              </a:rPr>
              <a:t>What made the meaning change?</a:t>
            </a:r>
            <a:br>
              <a:rPr b="1" lang="en" sz="1600">
                <a:solidFill>
                  <a:schemeClr val="lt1"/>
                </a:solidFill>
              </a:rPr>
            </a:br>
            <a:endParaRPr b="1" sz="16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chemeClr val="lt1"/>
                </a:solidFill>
              </a:rPr>
              <a:t>Take note!!!</a:t>
            </a:r>
            <a:br>
              <a:rPr b="1" lang="en" sz="1600">
                <a:solidFill>
                  <a:schemeClr val="lt1"/>
                </a:solidFill>
              </a:rPr>
            </a:br>
            <a:r>
              <a:rPr b="1" lang="en" sz="1600">
                <a:solidFill>
                  <a:schemeClr val="lt1"/>
                </a:solidFill>
              </a:rPr>
              <a:t> 👉 Punctuation marks help make our meaning clear and avoid confusion.</a:t>
            </a:r>
            <a:endParaRPr b="1" sz="16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82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What Are Punctuation Marks?</a:t>
            </a:r>
            <a:endParaRPr b="1" sz="482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2681950"/>
            <a:ext cx="8520600" cy="188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2000">
                <a:solidFill>
                  <a:srgbClr val="FFFF00"/>
                </a:solidFill>
                <a:latin typeface="Finger Paint"/>
                <a:ea typeface="Finger Paint"/>
                <a:cs typeface="Finger Paint"/>
                <a:sym typeface="Finger Paint"/>
              </a:rPr>
              <a:t>PUNCTUATION MARKS</a:t>
            </a:r>
            <a:r>
              <a:rPr b="1" lang="en" sz="2000">
                <a:solidFill>
                  <a:schemeClr val="lt1"/>
                </a:solidFill>
              </a:rPr>
              <a:t> are symbols used in writing to separate sentences, clarify meaning, and show pauses, emotions, or relationships between ideas. Without punctuation, sentences can be confusing or misunderstood.</a:t>
            </a:r>
            <a:endParaRPr b="1" sz="2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820">
                <a:solidFill>
                  <a:schemeClr val="lt1"/>
                </a:solidFill>
                <a:latin typeface="Finger Paint"/>
                <a:ea typeface="Finger Paint"/>
                <a:cs typeface="Finger Paint"/>
                <a:sym typeface="Finger Paint"/>
              </a:rPr>
              <a:t>Common Punctuation Marks and Their Uses</a:t>
            </a:r>
            <a:endParaRPr b="1" sz="2820">
              <a:solidFill>
                <a:schemeClr val="lt1"/>
              </a:solidFill>
              <a:latin typeface="Finger Paint"/>
              <a:ea typeface="Finger Paint"/>
              <a:cs typeface="Finger Paint"/>
              <a:sym typeface="Finger Paint"/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804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15455">
                <a:solidFill>
                  <a:srgbClr val="00FF00"/>
                </a:solidFill>
                <a:latin typeface="Finger Paint"/>
                <a:ea typeface="Finger Paint"/>
                <a:cs typeface="Finger Paint"/>
                <a:sym typeface="Finger Paint"/>
              </a:rPr>
              <a:t>1. Period ( . )</a:t>
            </a:r>
            <a:endParaRPr b="1" sz="15455">
              <a:solidFill>
                <a:srgbClr val="00FF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0879"/>
              <a:buFont typeface="Arial"/>
              <a:buNone/>
            </a:pPr>
            <a:r>
              <a:rPr b="1" lang="en" sz="3562">
                <a:solidFill>
                  <a:schemeClr val="lt1"/>
                </a:solidFill>
              </a:rPr>
              <a:t>Used to end declarative sentences and most commands.</a:t>
            </a:r>
            <a:endParaRPr b="1" sz="3562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6024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6024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21786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5870">
                <a:solidFill>
                  <a:schemeClr val="lt1"/>
                </a:solidFill>
              </a:rPr>
              <a:t>I enjoy reading books.</a:t>
            </a:r>
            <a:br>
              <a:rPr b="1" lang="en" sz="5870">
                <a:solidFill>
                  <a:schemeClr val="lt1"/>
                </a:solidFill>
              </a:rPr>
            </a:br>
            <a:endParaRPr b="1" sz="5870">
              <a:solidFill>
                <a:schemeClr val="lt1"/>
              </a:solidFill>
            </a:endParaRPr>
          </a:p>
          <a:p>
            <a:pPr indent="-32178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5870">
                <a:solidFill>
                  <a:schemeClr val="lt1"/>
                </a:solidFill>
              </a:rPr>
              <a:t>She finished her homework early.</a:t>
            </a:r>
            <a:br>
              <a:rPr b="1" lang="en" sz="5870">
                <a:solidFill>
                  <a:schemeClr val="lt1"/>
                </a:solidFill>
              </a:rPr>
            </a:br>
            <a:endParaRPr b="1" sz="5870">
              <a:solidFill>
                <a:schemeClr val="lt1"/>
              </a:solidFill>
            </a:endParaRPr>
          </a:p>
          <a:p>
            <a:pPr indent="-32178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5870">
                <a:solidFill>
                  <a:schemeClr val="lt1"/>
                </a:solidFill>
              </a:rPr>
              <a:t>The sun rises in the east.</a:t>
            </a:r>
            <a:br>
              <a:rPr b="1" lang="en" sz="5870">
                <a:solidFill>
                  <a:schemeClr val="lt1"/>
                </a:solidFill>
              </a:rPr>
            </a:br>
            <a:endParaRPr b="1" sz="5870">
              <a:solidFill>
                <a:schemeClr val="lt1"/>
              </a:solidFill>
            </a:endParaRPr>
          </a:p>
          <a:p>
            <a:pPr indent="-32178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5870">
                <a:solidFill>
                  <a:schemeClr val="lt1"/>
                </a:solidFill>
              </a:rPr>
              <a:t>Please close the door.</a:t>
            </a:r>
            <a:br>
              <a:rPr b="1" lang="en" sz="5870">
                <a:solidFill>
                  <a:schemeClr val="lt1"/>
                </a:solidFill>
              </a:rPr>
            </a:br>
            <a:endParaRPr b="1" sz="5870">
              <a:solidFill>
                <a:schemeClr val="lt1"/>
              </a:solidFill>
            </a:endParaRPr>
          </a:p>
          <a:p>
            <a:pPr indent="-32178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5870">
                <a:solidFill>
                  <a:schemeClr val="lt1"/>
                </a:solidFill>
              </a:rPr>
              <a:t>We went home after school.</a:t>
            </a:r>
            <a:endParaRPr b="1" sz="587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233350" y="89200"/>
            <a:ext cx="8520600" cy="47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600">
                <a:solidFill>
                  <a:srgbClr val="00FFFF"/>
                </a:solidFill>
                <a:latin typeface="Finger Paint"/>
                <a:ea typeface="Finger Paint"/>
                <a:cs typeface="Finger Paint"/>
                <a:sym typeface="Finger Paint"/>
              </a:rPr>
              <a:t>2. </a:t>
            </a:r>
            <a:r>
              <a:rPr b="1" lang="en" sz="3800">
                <a:solidFill>
                  <a:srgbClr val="00FFFF"/>
                </a:solidFill>
                <a:latin typeface="Finger Paint"/>
                <a:ea typeface="Finger Paint"/>
                <a:cs typeface="Finger Paint"/>
                <a:sym typeface="Finger Paint"/>
              </a:rPr>
              <a:t>Comma ( , )</a:t>
            </a:r>
            <a:endParaRPr b="1" sz="3800">
              <a:solidFill>
                <a:srgbClr val="00FF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lt1"/>
                </a:solidFill>
              </a:rPr>
              <a:t>Used to:</a:t>
            </a: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Separate items in a list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Join independent clauses (with conjunctions)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</a:pPr>
            <a:r>
              <a:rPr b="1" lang="en" sz="1400">
                <a:solidFill>
                  <a:schemeClr val="lt1"/>
                </a:solidFill>
              </a:rPr>
              <a:t>Separate introductory words or phrases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1900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I bought apples, bananas, and oranges.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After class, we went to the library.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She studied hard, and she passed the exam.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Yes, I understand the lesson.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My friend, Mark, is very kind.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idx="1" type="body"/>
          </p:nvPr>
        </p:nvSpPr>
        <p:spPr>
          <a:xfrm>
            <a:off x="227750" y="134000"/>
            <a:ext cx="8520600" cy="469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800">
                <a:solidFill>
                  <a:srgbClr val="FF9900"/>
                </a:solidFill>
                <a:latin typeface="Finger Paint"/>
                <a:ea typeface="Finger Paint"/>
                <a:cs typeface="Finger Paint"/>
                <a:sym typeface="Finger Paint"/>
              </a:rPr>
              <a:t>3. Question Mark ( ? )</a:t>
            </a:r>
            <a:endParaRPr b="1" sz="3800">
              <a:solidFill>
                <a:srgbClr val="FF99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lt1"/>
                </a:solidFill>
              </a:rPr>
              <a:t>Used at the end of questions.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900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1900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What time is the meeting?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Where are you going?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Did you finish your project?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Why are you late?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Can you help me with this?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 txBox="1"/>
          <p:nvPr>
            <p:ph idx="1" type="body"/>
          </p:nvPr>
        </p:nvSpPr>
        <p:spPr>
          <a:xfrm>
            <a:off x="311700" y="257100"/>
            <a:ext cx="8520600" cy="463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8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4. Exclamation Point ( ! )</a:t>
            </a:r>
            <a:endParaRPr b="1" sz="38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lt1"/>
                </a:solidFill>
              </a:rPr>
              <a:t>Used to show strong emotion, excitement, or emphasis.</a:t>
            </a:r>
            <a:endParaRPr b="1" sz="1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900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1900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Watch out!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That’s amazing!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I can’t believe it!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Congratulations on your achievement!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AutoNum type="arabicPeriod"/>
            </a:pPr>
            <a:r>
              <a:rPr b="1" lang="en" sz="1500">
                <a:solidFill>
                  <a:schemeClr val="lt1"/>
                </a:solidFill>
              </a:rPr>
              <a:t>Help me!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1"/>
          <p:cNvSpPr txBox="1"/>
          <p:nvPr>
            <p:ph idx="1" type="body"/>
          </p:nvPr>
        </p:nvSpPr>
        <p:spPr>
          <a:xfrm>
            <a:off x="311700" y="212325"/>
            <a:ext cx="8520600" cy="459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10000"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b="1" lang="en" sz="5531">
                <a:solidFill>
                  <a:srgbClr val="FF00FF"/>
                </a:solidFill>
                <a:latin typeface="Finger Paint"/>
                <a:ea typeface="Finger Paint"/>
                <a:cs typeface="Finger Paint"/>
                <a:sym typeface="Finger Paint"/>
              </a:rPr>
              <a:t>5. Apostrophe ( ’ )</a:t>
            </a:r>
            <a:endParaRPr b="1" sz="5531">
              <a:solidFill>
                <a:srgbClr val="FF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7839"/>
              <a:buFont typeface="Arial"/>
              <a:buNone/>
            </a:pPr>
            <a:r>
              <a:rPr b="1" lang="en" sz="1902">
                <a:solidFill>
                  <a:schemeClr val="lt1"/>
                </a:solidFill>
              </a:rPr>
              <a:t>Used to:</a:t>
            </a:r>
            <a:endParaRPr b="1" sz="1902">
              <a:solidFill>
                <a:schemeClr val="lt1"/>
              </a:solidFill>
            </a:endParaRPr>
          </a:p>
          <a:p>
            <a:pPr indent="-304079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b="1" lang="en" sz="1902">
                <a:solidFill>
                  <a:schemeClr val="lt1"/>
                </a:solidFill>
              </a:rPr>
              <a:t>Show possession</a:t>
            </a:r>
            <a:br>
              <a:rPr b="1" lang="en" sz="1902">
                <a:solidFill>
                  <a:schemeClr val="lt1"/>
                </a:solidFill>
              </a:rPr>
            </a:br>
            <a:endParaRPr b="1" sz="1902">
              <a:solidFill>
                <a:schemeClr val="lt1"/>
              </a:solidFill>
            </a:endParaRPr>
          </a:p>
          <a:p>
            <a:pPr indent="-27225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57839"/>
              <a:buChar char="●"/>
            </a:pPr>
            <a:r>
              <a:rPr b="1" lang="en" sz="1902">
                <a:solidFill>
                  <a:schemeClr val="lt1"/>
                </a:solidFill>
              </a:rPr>
              <a:t>Form contractions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7051"/>
              <a:buFont typeface="Arial"/>
              <a:buNone/>
            </a:pPr>
            <a:r>
              <a:rPr b="1" lang="en" sz="1641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 (Possession):</a:t>
            </a:r>
            <a:endParaRPr b="1" sz="1641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91384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582">
                <a:solidFill>
                  <a:schemeClr val="lt1"/>
                </a:solidFill>
              </a:rPr>
              <a:t>The girl’s bag is red.</a:t>
            </a:r>
            <a:br>
              <a:rPr b="1" lang="en" sz="1582">
                <a:solidFill>
                  <a:schemeClr val="lt1"/>
                </a:solidFill>
              </a:rPr>
            </a:br>
            <a:endParaRPr b="1" sz="1582">
              <a:solidFill>
                <a:schemeClr val="lt1"/>
              </a:solidFill>
            </a:endParaRPr>
          </a:p>
          <a:p>
            <a:pPr indent="-29138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1582">
                <a:solidFill>
                  <a:schemeClr val="lt1"/>
                </a:solidFill>
              </a:rPr>
              <a:t>The teacher’s desk is clean.</a:t>
            </a:r>
            <a:br>
              <a:rPr b="1" lang="en" sz="1582">
                <a:solidFill>
                  <a:schemeClr val="lt1"/>
                </a:solidFill>
              </a:rPr>
            </a:br>
            <a:endParaRPr b="1" sz="1582">
              <a:solidFill>
                <a:schemeClr val="lt1"/>
              </a:solidFill>
            </a:endParaRPr>
          </a:p>
          <a:p>
            <a:pPr indent="-272256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9534"/>
              <a:buAutoNum type="arabicPeriod"/>
            </a:pPr>
            <a:r>
              <a:rPr b="1" lang="en" sz="1582">
                <a:solidFill>
                  <a:schemeClr val="lt1"/>
                </a:solidFill>
              </a:rPr>
              <a:t>The dog’s tail is long.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641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 (Contractions):</a:t>
            </a:r>
            <a:endParaRPr b="1" sz="1641">
              <a:solidFill>
                <a:srgbClr val="0000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434">
                <a:solidFill>
                  <a:schemeClr val="lt1"/>
                </a:solidFill>
              </a:rPr>
              <a:t> 4. I’m ready for school.</a:t>
            </a:r>
            <a:endParaRPr b="1" sz="1434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6716"/>
              <a:buFont typeface="Arial"/>
              <a:buNone/>
            </a:pPr>
            <a:br>
              <a:rPr b="1" lang="en" sz="1434">
                <a:solidFill>
                  <a:schemeClr val="lt1"/>
                </a:solidFill>
              </a:rPr>
            </a:br>
            <a:r>
              <a:rPr b="1" lang="en" sz="1434">
                <a:solidFill>
                  <a:schemeClr val="lt1"/>
                </a:solidFill>
              </a:rPr>
              <a:t> 5. She can’t attend the meeting.</a:t>
            </a:r>
            <a:endParaRPr b="1" sz="1434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