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7"/>
  </p:notesMasterIdLst>
  <p:handoutMasterIdLst>
    <p:handoutMasterId r:id="rId18"/>
  </p:handoutMasterIdLst>
  <p:sldIdLst>
    <p:sldId id="278" r:id="rId3"/>
    <p:sldId id="268" r:id="rId4"/>
    <p:sldId id="279" r:id="rId5"/>
    <p:sldId id="280" r:id="rId6"/>
    <p:sldId id="281" r:id="rId7"/>
    <p:sldId id="282" r:id="rId8"/>
    <p:sldId id="283" r:id="rId9"/>
    <p:sldId id="285" r:id="rId10"/>
    <p:sldId id="286" r:id="rId11"/>
    <p:sldId id="287" r:id="rId12"/>
    <p:sldId id="288" r:id="rId13"/>
    <p:sldId id="289" r:id="rId14"/>
    <p:sldId id="270"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D"/>
    <a:srgbClr val="662D91"/>
    <a:srgbClr val="FF9C00"/>
    <a:srgbClr val="E1B205"/>
    <a:srgbClr val="BC0105"/>
    <a:srgbClr val="21A6F9"/>
    <a:srgbClr val="4DB1E3"/>
    <a:srgbClr val="E34192"/>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161E9-5D81-41B4-B550-6576A4CD0829}" v="1" dt="2024-03-13T10:45:19.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2" autoAdjust="0"/>
    <p:restoredTop sz="92000" autoAdjust="0"/>
  </p:normalViewPr>
  <p:slideViewPr>
    <p:cSldViewPr snapToGrid="0" showGuides="1">
      <p:cViewPr varScale="1">
        <p:scale>
          <a:sx n="85" d="100"/>
          <a:sy n="85" d="100"/>
        </p:scale>
        <p:origin x="1128"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14/02/2025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3BB7-5305-51E4-BD25-F8CB6F38F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4A565-CD69-A7A5-5AD7-CDF320E5E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55FDC-0B60-0BE7-9118-24CE08B5FF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834592-7AD8-872B-6851-2EC5EF66DDA2}"/>
              </a:ext>
            </a:extLst>
          </p:cNvPr>
          <p:cNvSpPr>
            <a:spLocks noGrp="1"/>
          </p:cNvSpPr>
          <p:nvPr>
            <p:ph type="sldNum" sz="quarter" idx="5"/>
          </p:nvPr>
        </p:nvSpPr>
        <p:spPr/>
        <p:txBody>
          <a:bodyPr/>
          <a:lstStyle/>
          <a:p>
            <a:fld id="{FA521341-850D-40E1-BB3D-87946DC9B06D}" type="slidenum">
              <a:rPr lang="en-GB" smtClean="0"/>
              <a:t>3</a:t>
            </a:fld>
            <a:endParaRPr lang="en-GB"/>
          </a:p>
        </p:txBody>
      </p:sp>
    </p:spTree>
    <p:extLst>
      <p:ext uri="{BB962C8B-B14F-4D97-AF65-F5344CB8AC3E}">
        <p14:creationId xmlns:p14="http://schemas.microsoft.com/office/powerpoint/2010/main" val="410361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3A25-8003-5C92-5CF7-8E79D4B6B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8AC6A-5049-1F5F-91D0-402C57101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E084B-ADAB-CFC2-A441-3989DAB0D9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7B52F1-0FE2-B79F-C343-77BB504DEDFF}"/>
              </a:ext>
            </a:extLst>
          </p:cNvPr>
          <p:cNvSpPr>
            <a:spLocks noGrp="1"/>
          </p:cNvSpPr>
          <p:nvPr>
            <p:ph type="sldNum" sz="quarter" idx="5"/>
          </p:nvPr>
        </p:nvSpPr>
        <p:spPr/>
        <p:txBody>
          <a:bodyPr/>
          <a:lstStyle/>
          <a:p>
            <a:fld id="{FA521341-850D-40E1-BB3D-87946DC9B06D}" type="slidenum">
              <a:rPr lang="en-GB" smtClean="0"/>
              <a:t>12</a:t>
            </a:fld>
            <a:endParaRPr lang="en-GB"/>
          </a:p>
        </p:txBody>
      </p:sp>
    </p:spTree>
    <p:extLst>
      <p:ext uri="{BB962C8B-B14F-4D97-AF65-F5344CB8AC3E}">
        <p14:creationId xmlns:p14="http://schemas.microsoft.com/office/powerpoint/2010/main" val="120138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21341-850D-40E1-BB3D-87946DC9B06D}" type="slidenum">
              <a:rPr lang="en-GB" smtClean="0"/>
              <a:t>13</a:t>
            </a:fld>
            <a:endParaRPr lang="en-GB"/>
          </a:p>
        </p:txBody>
      </p:sp>
    </p:spTree>
    <p:extLst>
      <p:ext uri="{BB962C8B-B14F-4D97-AF65-F5344CB8AC3E}">
        <p14:creationId xmlns:p14="http://schemas.microsoft.com/office/powerpoint/2010/main" val="191069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77CD4-7CB2-48FC-4910-28A03727F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BA02F-1B96-966A-7D73-38818A306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9C341-F91A-D2B6-B4F4-D30F740A2A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FCBA76-42B9-B789-E361-BDD06361D98A}"/>
              </a:ext>
            </a:extLst>
          </p:cNvPr>
          <p:cNvSpPr>
            <a:spLocks noGrp="1"/>
          </p:cNvSpPr>
          <p:nvPr>
            <p:ph type="sldNum" sz="quarter" idx="5"/>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60661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9A9EF-D9DA-AA5A-8CD0-29B5B2B87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174EC-109E-5132-4138-3E0D3C62E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A2D2A-E7F4-D552-36E6-414E536F48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331BCB-E5B0-B351-4867-97A73FFC1DC5}"/>
              </a:ext>
            </a:extLst>
          </p:cNvPr>
          <p:cNvSpPr>
            <a:spLocks noGrp="1"/>
          </p:cNvSpPr>
          <p:nvPr>
            <p:ph type="sldNum" sz="quarter" idx="5"/>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110346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D9460-7FDE-3E1D-AA05-84AA2636B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38FFD-2046-4934-CE20-24A77B06A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0EC39-0BB9-9E45-649B-6ED819581A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5F2B08-B2CA-2AA2-F287-07D4F2932005}"/>
              </a:ext>
            </a:extLst>
          </p:cNvPr>
          <p:cNvSpPr>
            <a:spLocks noGrp="1"/>
          </p:cNvSpPr>
          <p:nvPr>
            <p:ph type="sldNum" sz="quarter" idx="5"/>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10982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D74BA-B485-E731-399C-F6D5EF480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A5981-92BD-5FC0-5B7C-B0BAD1804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53299-AA21-30F3-CC84-9656CDEEBA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A0D0D5-9F2F-185A-644F-5199007B4BC4}"/>
              </a:ext>
            </a:extLst>
          </p:cNvPr>
          <p:cNvSpPr>
            <a:spLocks noGrp="1"/>
          </p:cNvSpPr>
          <p:nvPr>
            <p:ph type="sldNum" sz="quarter" idx="5"/>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287375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68185-7060-95E3-45C8-6D97118B9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CD169-E1DF-D7EC-1EAD-99FA3351B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831C4-C1DF-F33A-779B-454ED6B5D4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EBD2D6-6A86-13FC-8B7E-2378D2E890C2}"/>
              </a:ext>
            </a:extLst>
          </p:cNvPr>
          <p:cNvSpPr>
            <a:spLocks noGrp="1"/>
          </p:cNvSpPr>
          <p:nvPr>
            <p:ph type="sldNum" sz="quarter" idx="5"/>
          </p:nvPr>
        </p:nvSpPr>
        <p:spPr/>
        <p:txBody>
          <a:bodyPr/>
          <a:lstStyle/>
          <a:p>
            <a:fld id="{FA521341-850D-40E1-BB3D-87946DC9B06D}" type="slidenum">
              <a:rPr lang="en-GB" smtClean="0"/>
              <a:t>8</a:t>
            </a:fld>
            <a:endParaRPr lang="en-GB"/>
          </a:p>
        </p:txBody>
      </p:sp>
    </p:spTree>
    <p:extLst>
      <p:ext uri="{BB962C8B-B14F-4D97-AF65-F5344CB8AC3E}">
        <p14:creationId xmlns:p14="http://schemas.microsoft.com/office/powerpoint/2010/main" val="237957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10EF2-5CF1-D993-2998-F36FED5B1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8610F-02ED-1FF9-F77A-676835C57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00685-BCE3-72B3-EAAD-DF35A344B6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E8FD65-6F35-3759-79DA-DD8F026367E1}"/>
              </a:ext>
            </a:extLst>
          </p:cNvPr>
          <p:cNvSpPr>
            <a:spLocks noGrp="1"/>
          </p:cNvSpPr>
          <p:nvPr>
            <p:ph type="sldNum" sz="quarter" idx="5"/>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226538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72DC7-C90C-EFCA-1F90-1EB69117C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C2C3F-FE37-0A91-C22F-4EE1C5A86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1ED0F-FEB1-FFE9-F167-72555236D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D79DB8-3137-E44F-6ACE-3691CE0E17C8}"/>
              </a:ext>
            </a:extLst>
          </p:cNvPr>
          <p:cNvSpPr>
            <a:spLocks noGrp="1"/>
          </p:cNvSpPr>
          <p:nvPr>
            <p:ph type="sldNum" sz="quarter" idx="5"/>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392820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2A91-E944-E924-B93B-4A66D6120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27DB5-CCD8-C3CF-7156-29A767A8D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92A17-3A55-17E1-0F9A-D2E0AB2FD8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A66EC8-22D3-089B-290D-FB01717BF1BA}"/>
              </a:ext>
            </a:extLst>
          </p:cNvPr>
          <p:cNvSpPr>
            <a:spLocks noGrp="1"/>
          </p:cNvSpPr>
          <p:nvPr>
            <p:ph type="sldNum" sz="quarter" idx="5"/>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2761854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solidFill>
          <a:srgbClr val="00A99D"/>
        </a:solidFill>
        <a:effectLst/>
      </p:bgPr>
    </p:bg>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C8681BA1-BC04-1111-EBA2-10721566B568}"/>
              </a:ext>
            </a:extLst>
          </p:cNvPr>
          <p:cNvSpPr/>
          <p:nvPr userDrawn="1"/>
        </p:nvSpPr>
        <p:spPr bwMode="auto">
          <a:xfrm>
            <a:off x="457198" y="438151"/>
            <a:ext cx="8220075" cy="5957887"/>
          </a:xfrm>
          <a:prstGeom prst="roundRect">
            <a:avLst>
              <a:gd name="adj" fmla="val 2649"/>
            </a:avLst>
          </a:prstGeom>
          <a:solidFill>
            <a:schemeClr val="bg1">
              <a:alpha val="82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bg>
      <p:bgPr>
        <a:solidFill>
          <a:schemeClr val="accent6"/>
        </a:solid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US" sz="1400" b="0" i="0" u="none" strike="noStrike" dirty="0">
                  <a:solidFill>
                    <a:srgbClr val="000000"/>
                  </a:solidFill>
                  <a:effectLst/>
                  <a:highlight>
                    <a:srgbClr val="FFFFFF"/>
                  </a:highlight>
                  <a:latin typeface="Roboto" panose="02000000000000000000" pitchFamily="2" charset="0"/>
                  <a:ea typeface="Roboto" panose="02000000000000000000" pitchFamily="2" charset="0"/>
                </a:rPr>
                <a:t>We hope you find the information on our website and resources useful. This resource has been designed with animations on each slide to make it as fun and engaging as possible. To view the content in the correct formatting, please view the slideshow in ‘presentation mode’.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3" name="Group 2">
            <a:extLst>
              <a:ext uri="{FF2B5EF4-FFF2-40B4-BE49-F238E27FC236}">
                <a16:creationId xmlns:a16="http://schemas.microsoft.com/office/drawing/2014/main" id="{A8D9ABC8-E965-816F-7545-87C0D777B2F4}"/>
              </a:ext>
            </a:extLst>
          </p:cNvPr>
          <p:cNvGrpSpPr/>
          <p:nvPr userDrawn="1"/>
        </p:nvGrpSpPr>
        <p:grpSpPr>
          <a:xfrm>
            <a:off x="743835" y="3947809"/>
            <a:ext cx="7644513" cy="1571953"/>
            <a:chOff x="743837" y="1344834"/>
            <a:chExt cx="7644513" cy="1571953"/>
          </a:xfrm>
        </p:grpSpPr>
        <p:sp>
          <p:nvSpPr>
            <p:cNvPr id="4" name="Rectangle 3">
              <a:extLst>
                <a:ext uri="{FF2B5EF4-FFF2-40B4-BE49-F238E27FC236}">
                  <a16:creationId xmlns:a16="http://schemas.microsoft.com/office/drawing/2014/main" id="{00FD29AE-190F-DB08-0C39-42C42853E653}"/>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6" name="Rectangle 5">
              <a:extLst>
                <a:ext uri="{FF2B5EF4-FFF2-40B4-BE49-F238E27FC236}">
                  <a16:creationId xmlns:a16="http://schemas.microsoft.com/office/drawing/2014/main" id="{1DEE2C54-05C3-9D5A-9F48-9C79B7FDA4B3}"/>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46252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imation and 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3604852"/>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2" name="Rectangle 1">
            <a:extLst>
              <a:ext uri="{FF2B5EF4-FFF2-40B4-BE49-F238E27FC236}">
                <a16:creationId xmlns:a16="http://schemas.microsoft.com/office/drawing/2014/main" id="{831FCADC-C0C1-A512-A0E6-00735A98EE23}"/>
              </a:ext>
            </a:extLst>
          </p:cNvPr>
          <p:cNvSpPr/>
          <p:nvPr userDrawn="1"/>
        </p:nvSpPr>
        <p:spPr>
          <a:xfrm>
            <a:off x="743835" y="1681195"/>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3" name="Rectangle 2">
            <a:extLst>
              <a:ext uri="{FF2B5EF4-FFF2-40B4-BE49-F238E27FC236}">
                <a16:creationId xmlns:a16="http://schemas.microsoft.com/office/drawing/2014/main" id="{F88C9B18-CEF9-33DD-B6BC-F4FAE51CB874}"/>
              </a:ext>
            </a:extLst>
          </p:cNvPr>
          <p:cNvSpPr/>
          <p:nvPr userDrawn="1"/>
        </p:nvSpPr>
        <p:spPr>
          <a:xfrm>
            <a:off x="755648" y="1955155"/>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24152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74" r:id="rId4"/>
    <p:sldLayoutId id="2147483675" r:id="rId5"/>
    <p:sldLayoutId id="2147483669"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www.twinkl.co.uk/resources/curriculum-for-excellence-second-mathematics/curriculum-for-excellence-second-mathematics-information-handling/curriculum-for-excellence-second-mathematics-information-handling-data-and-analysis"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00A99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39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B8A775B-1F1D-BD00-E83B-14DBB191E9CE}"/>
            </a:ext>
          </a:extLst>
        </p:cNvPr>
        <p:cNvGrpSpPr/>
        <p:nvPr/>
      </p:nvGrpSpPr>
      <p:grpSpPr>
        <a:xfrm>
          <a:off x="0" y="0"/>
          <a:ext cx="0" cy="0"/>
          <a:chOff x="0" y="0"/>
          <a:chExt cx="0" cy="0"/>
        </a:xfrm>
      </p:grpSpPr>
      <p:sp>
        <p:nvSpPr>
          <p:cNvPr id="37" name="Rectangle 36">
            <a:hlinkClick r:id="rId4"/>
            <a:extLst>
              <a:ext uri="{FF2B5EF4-FFF2-40B4-BE49-F238E27FC236}">
                <a16:creationId xmlns:a16="http://schemas.microsoft.com/office/drawing/2014/main" id="{2D4A9520-75CC-430C-D98D-71CA7C45C519}"/>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C7EB7746-8E7E-30D5-68C6-21767ACA0B03}"/>
              </a:ext>
            </a:extLst>
          </p:cNvPr>
          <p:cNvSpPr/>
          <p:nvPr/>
        </p:nvSpPr>
        <p:spPr>
          <a:xfrm>
            <a:off x="557326" y="1160298"/>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A pie chart represents a whole set of data or a whole population. 100% is represented by 360°.</a:t>
            </a:r>
            <a:endParaRPr lang="en-ZA" dirty="0">
              <a:solidFill>
                <a:schemeClr val="tx1"/>
              </a:solidFill>
            </a:endParaRPr>
          </a:p>
        </p:txBody>
      </p:sp>
      <p:sp>
        <p:nvSpPr>
          <p:cNvPr id="4" name="Rectangle: Rounded Corners 3">
            <a:extLst>
              <a:ext uri="{FF2B5EF4-FFF2-40B4-BE49-F238E27FC236}">
                <a16:creationId xmlns:a16="http://schemas.microsoft.com/office/drawing/2014/main" id="{D68DC512-75BC-45FE-15AA-C8AE40AA7C60}"/>
              </a:ext>
            </a:extLst>
          </p:cNvPr>
          <p:cNvSpPr/>
          <p:nvPr/>
        </p:nvSpPr>
        <p:spPr>
          <a:xfrm>
            <a:off x="557326" y="1773003"/>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1800 people were asked their </a:t>
            </a:r>
            <a:r>
              <a:rPr lang="en-US" dirty="0" err="1">
                <a:solidFill>
                  <a:schemeClr val="tx1"/>
                </a:solidFill>
              </a:rPr>
              <a:t>favourite</a:t>
            </a:r>
            <a:r>
              <a:rPr lang="en-US" dirty="0">
                <a:solidFill>
                  <a:schemeClr val="tx1"/>
                </a:solidFill>
              </a:rPr>
              <a:t> holiday destination.</a:t>
            </a:r>
            <a:endParaRPr lang="en-ZA" dirty="0">
              <a:solidFill>
                <a:schemeClr val="tx1"/>
              </a:solidFill>
            </a:endParaRPr>
          </a:p>
        </p:txBody>
      </p:sp>
      <p:graphicFrame>
        <p:nvGraphicFramePr>
          <p:cNvPr id="21" name="Table 20">
            <a:extLst>
              <a:ext uri="{FF2B5EF4-FFF2-40B4-BE49-F238E27FC236}">
                <a16:creationId xmlns:a16="http://schemas.microsoft.com/office/drawing/2014/main" id="{842A32F7-1A30-5749-571E-F3FBB70A9D8E}"/>
              </a:ext>
            </a:extLst>
          </p:cNvPr>
          <p:cNvGraphicFramePr>
            <a:graphicFrameLocks noGrp="1"/>
          </p:cNvGraphicFramePr>
          <p:nvPr>
            <p:extLst>
              <p:ext uri="{D42A27DB-BD31-4B8C-83A1-F6EECF244321}">
                <p14:modId xmlns:p14="http://schemas.microsoft.com/office/powerpoint/2010/main" val="2705131024"/>
              </p:ext>
            </p:extLst>
          </p:nvPr>
        </p:nvGraphicFramePr>
        <p:xfrm>
          <a:off x="738024" y="2243225"/>
          <a:ext cx="4378732" cy="3064310"/>
        </p:xfrm>
        <a:graphic>
          <a:graphicData uri="http://schemas.openxmlformats.org/drawingml/2006/table">
            <a:tbl>
              <a:tblPr firstRow="1" bandRow="1">
                <a:tableStyleId>{5940675A-B579-460E-94D1-54222C63F5DA}</a:tableStyleId>
              </a:tblPr>
              <a:tblGrid>
                <a:gridCol w="2189366">
                  <a:extLst>
                    <a:ext uri="{9D8B030D-6E8A-4147-A177-3AD203B41FA5}">
                      <a16:colId xmlns:a16="http://schemas.microsoft.com/office/drawing/2014/main" val="984465760"/>
                    </a:ext>
                  </a:extLst>
                </a:gridCol>
                <a:gridCol w="2189366">
                  <a:extLst>
                    <a:ext uri="{9D8B030D-6E8A-4147-A177-3AD203B41FA5}">
                      <a16:colId xmlns:a16="http://schemas.microsoft.com/office/drawing/2014/main" val="1554612907"/>
                    </a:ext>
                  </a:extLst>
                </a:gridCol>
              </a:tblGrid>
              <a:tr h="491100">
                <a:tc>
                  <a:txBody>
                    <a:bodyPr/>
                    <a:lstStyle/>
                    <a:p>
                      <a:pPr rtl="0" fontAlgn="t">
                        <a:spcBef>
                          <a:spcPts val="0"/>
                        </a:spcBef>
                        <a:spcAft>
                          <a:spcPts val="0"/>
                        </a:spcAft>
                      </a:pPr>
                      <a:r>
                        <a:rPr lang="en-US" sz="1800" b="0" i="0" u="none" strike="noStrike" dirty="0" err="1">
                          <a:solidFill>
                            <a:srgbClr val="000000"/>
                          </a:solidFill>
                          <a:effectLst/>
                          <a:latin typeface="+mn-lt"/>
                        </a:rPr>
                        <a:t>Favourite</a:t>
                      </a:r>
                      <a:r>
                        <a:rPr lang="en-US" sz="1800" b="0" i="0" u="none" strike="noStrike" dirty="0">
                          <a:solidFill>
                            <a:srgbClr val="000000"/>
                          </a:solidFill>
                          <a:effectLst/>
                          <a:latin typeface="+mn-lt"/>
                        </a:rPr>
                        <a:t> Holiday Destination</a:t>
                      </a:r>
                      <a:endParaRPr lang="en-US" sz="1800" dirty="0">
                        <a:effectLst/>
                        <a:latin typeface="+mn-lt"/>
                      </a:endParaRPr>
                    </a:p>
                  </a:txBody>
                  <a:tcPr marL="53340" marR="53340" marT="53340" marB="53340"/>
                </a:tc>
                <a:tc>
                  <a:txBody>
                    <a:bodyPr/>
                    <a:lstStyle/>
                    <a:p>
                      <a:pPr rtl="0" fontAlgn="t">
                        <a:spcBef>
                          <a:spcPts val="0"/>
                        </a:spcBef>
                        <a:spcAft>
                          <a:spcPts val="0"/>
                        </a:spcAft>
                      </a:pPr>
                      <a:r>
                        <a:rPr lang="en-US" sz="1800" b="0" i="0" u="none" strike="noStrike" dirty="0">
                          <a:solidFill>
                            <a:srgbClr val="000000"/>
                          </a:solidFill>
                          <a:effectLst/>
                          <a:latin typeface="+mn-lt"/>
                        </a:rPr>
                        <a:t>Number of people</a:t>
                      </a:r>
                      <a:endParaRPr lang="en-US" sz="1800" dirty="0">
                        <a:effectLst/>
                        <a:latin typeface="+mn-lt"/>
                      </a:endParaRPr>
                    </a:p>
                  </a:txBody>
                  <a:tcPr marL="53340" marR="53340" marT="53340" marB="53340"/>
                </a:tc>
                <a:extLst>
                  <a:ext uri="{0D108BD9-81ED-4DB2-BD59-A6C34878D82A}">
                    <a16:rowId xmlns:a16="http://schemas.microsoft.com/office/drawing/2014/main" val="629099268"/>
                  </a:ext>
                </a:extLst>
              </a:tr>
              <a:tr h="346995">
                <a:tc>
                  <a:txBody>
                    <a:bodyPr/>
                    <a:lstStyle/>
                    <a:p>
                      <a:pPr rtl="0" fontAlgn="t">
                        <a:spcBef>
                          <a:spcPts val="0"/>
                        </a:spcBef>
                        <a:spcAft>
                          <a:spcPts val="0"/>
                        </a:spcAft>
                      </a:pPr>
                      <a:r>
                        <a:rPr lang="en-US" sz="1800" b="0" i="0" u="none" strike="noStrike">
                          <a:solidFill>
                            <a:srgbClr val="000000"/>
                          </a:solidFill>
                          <a:effectLst/>
                          <a:latin typeface="+mn-lt"/>
                        </a:rPr>
                        <a:t>Scotland</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580</a:t>
                      </a:r>
                      <a:endParaRPr lang="en-US" sz="1800">
                        <a:effectLst/>
                        <a:latin typeface="+mn-lt"/>
                      </a:endParaRPr>
                    </a:p>
                  </a:txBody>
                  <a:tcPr marL="53340" marR="53340" marT="53340" marB="53340"/>
                </a:tc>
                <a:extLst>
                  <a:ext uri="{0D108BD9-81ED-4DB2-BD59-A6C34878D82A}">
                    <a16:rowId xmlns:a16="http://schemas.microsoft.com/office/drawing/2014/main" val="2586649992"/>
                  </a:ext>
                </a:extLst>
              </a:tr>
              <a:tr h="334595">
                <a:tc>
                  <a:txBody>
                    <a:bodyPr/>
                    <a:lstStyle/>
                    <a:p>
                      <a:pPr rtl="0" fontAlgn="t">
                        <a:spcBef>
                          <a:spcPts val="0"/>
                        </a:spcBef>
                        <a:spcAft>
                          <a:spcPts val="0"/>
                        </a:spcAft>
                      </a:pPr>
                      <a:r>
                        <a:rPr lang="en-US" sz="1800" b="0" i="0" u="none" strike="noStrike">
                          <a:solidFill>
                            <a:srgbClr val="000000"/>
                          </a:solidFill>
                          <a:effectLst/>
                          <a:latin typeface="+mn-lt"/>
                        </a:rPr>
                        <a:t>Spain</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465</a:t>
                      </a:r>
                      <a:endParaRPr lang="en-US" sz="1800">
                        <a:effectLst/>
                        <a:latin typeface="+mn-lt"/>
                      </a:endParaRPr>
                    </a:p>
                  </a:txBody>
                  <a:tcPr marL="53340" marR="53340" marT="53340" marB="53340"/>
                </a:tc>
                <a:extLst>
                  <a:ext uri="{0D108BD9-81ED-4DB2-BD59-A6C34878D82A}">
                    <a16:rowId xmlns:a16="http://schemas.microsoft.com/office/drawing/2014/main" val="2039260423"/>
                  </a:ext>
                </a:extLst>
              </a:tr>
              <a:tr h="345390">
                <a:tc>
                  <a:txBody>
                    <a:bodyPr/>
                    <a:lstStyle/>
                    <a:p>
                      <a:pPr rtl="0" fontAlgn="t">
                        <a:spcBef>
                          <a:spcPts val="0"/>
                        </a:spcBef>
                        <a:spcAft>
                          <a:spcPts val="0"/>
                        </a:spcAft>
                      </a:pPr>
                      <a:r>
                        <a:rPr lang="en-US" sz="1800" b="0" i="0" u="none" strike="noStrike">
                          <a:solidFill>
                            <a:srgbClr val="000000"/>
                          </a:solidFill>
                          <a:effectLst/>
                          <a:latin typeface="+mn-lt"/>
                        </a:rPr>
                        <a:t>Italy</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148</a:t>
                      </a:r>
                      <a:endParaRPr lang="en-US" sz="1800">
                        <a:effectLst/>
                        <a:latin typeface="+mn-lt"/>
                      </a:endParaRPr>
                    </a:p>
                  </a:txBody>
                  <a:tcPr marL="53340" marR="53340" marT="53340" marB="53340"/>
                </a:tc>
                <a:extLst>
                  <a:ext uri="{0D108BD9-81ED-4DB2-BD59-A6C34878D82A}">
                    <a16:rowId xmlns:a16="http://schemas.microsoft.com/office/drawing/2014/main" val="1830846405"/>
                  </a:ext>
                </a:extLst>
              </a:tr>
              <a:tr h="345389">
                <a:tc>
                  <a:txBody>
                    <a:bodyPr/>
                    <a:lstStyle/>
                    <a:p>
                      <a:pPr rtl="0" fontAlgn="t">
                        <a:spcBef>
                          <a:spcPts val="0"/>
                        </a:spcBef>
                        <a:spcAft>
                          <a:spcPts val="0"/>
                        </a:spcAft>
                      </a:pPr>
                      <a:r>
                        <a:rPr lang="en-US" sz="1800" b="0" i="0" u="none" strike="noStrike">
                          <a:solidFill>
                            <a:srgbClr val="000000"/>
                          </a:solidFill>
                          <a:effectLst/>
                          <a:latin typeface="+mn-lt"/>
                        </a:rPr>
                        <a:t>France</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343</a:t>
                      </a:r>
                      <a:endParaRPr lang="en-US" sz="1800">
                        <a:effectLst/>
                        <a:latin typeface="+mn-lt"/>
                      </a:endParaRPr>
                    </a:p>
                  </a:txBody>
                  <a:tcPr marL="53340" marR="53340" marT="53340" marB="53340"/>
                </a:tc>
                <a:extLst>
                  <a:ext uri="{0D108BD9-81ED-4DB2-BD59-A6C34878D82A}">
                    <a16:rowId xmlns:a16="http://schemas.microsoft.com/office/drawing/2014/main" val="3209387030"/>
                  </a:ext>
                </a:extLst>
              </a:tr>
              <a:tr h="313009">
                <a:tc>
                  <a:txBody>
                    <a:bodyPr/>
                    <a:lstStyle/>
                    <a:p>
                      <a:pPr rtl="0" fontAlgn="t">
                        <a:spcBef>
                          <a:spcPts val="0"/>
                        </a:spcBef>
                        <a:spcAft>
                          <a:spcPts val="0"/>
                        </a:spcAft>
                      </a:pPr>
                      <a:r>
                        <a:rPr lang="en-US" sz="1800" b="0" i="0" u="none" strike="noStrike" dirty="0">
                          <a:solidFill>
                            <a:srgbClr val="000000"/>
                          </a:solidFill>
                          <a:effectLst/>
                          <a:latin typeface="+mn-lt"/>
                        </a:rPr>
                        <a:t>Canada</a:t>
                      </a:r>
                      <a:endParaRPr lang="en-US" sz="1800" dirty="0">
                        <a:effectLst/>
                        <a:latin typeface="+mn-lt"/>
                      </a:endParaRPr>
                    </a:p>
                  </a:txBody>
                  <a:tcPr marL="53340" marR="53340" marT="53340" marB="53340"/>
                </a:tc>
                <a:tc>
                  <a:txBody>
                    <a:bodyPr/>
                    <a:lstStyle/>
                    <a:p>
                      <a:pPr rtl="0" fontAlgn="t">
                        <a:spcBef>
                          <a:spcPts val="0"/>
                        </a:spcBef>
                        <a:spcAft>
                          <a:spcPts val="0"/>
                        </a:spcAft>
                      </a:pPr>
                      <a:r>
                        <a:rPr lang="en-US" sz="1800" b="0" i="0" u="none" strike="noStrike" dirty="0">
                          <a:solidFill>
                            <a:srgbClr val="000000"/>
                          </a:solidFill>
                          <a:effectLst/>
                          <a:latin typeface="+mn-lt"/>
                        </a:rPr>
                        <a:t>264</a:t>
                      </a:r>
                      <a:endParaRPr lang="en-US" sz="1800" dirty="0">
                        <a:effectLst/>
                        <a:latin typeface="+mn-lt"/>
                      </a:endParaRPr>
                    </a:p>
                  </a:txBody>
                  <a:tcPr marL="53340" marR="53340" marT="53340" marB="53340"/>
                </a:tc>
                <a:extLst>
                  <a:ext uri="{0D108BD9-81ED-4DB2-BD59-A6C34878D82A}">
                    <a16:rowId xmlns:a16="http://schemas.microsoft.com/office/drawing/2014/main" val="681380472"/>
                  </a:ext>
                </a:extLst>
              </a:tr>
              <a:tr h="503990">
                <a:tc>
                  <a:txBody>
                    <a:bodyPr/>
                    <a:lstStyle/>
                    <a:p>
                      <a:pPr algn="r" rtl="0" fontAlgn="t">
                        <a:spcBef>
                          <a:spcPts val="0"/>
                        </a:spcBef>
                        <a:spcAft>
                          <a:spcPts val="0"/>
                        </a:spcAft>
                      </a:pPr>
                      <a:r>
                        <a:rPr lang="en-US" sz="1800" b="0" i="0" u="none" strike="noStrike" dirty="0">
                          <a:solidFill>
                            <a:srgbClr val="000000"/>
                          </a:solidFill>
                          <a:effectLst/>
                          <a:latin typeface="+mn-lt"/>
                        </a:rPr>
                        <a:t>Total</a:t>
                      </a:r>
                      <a:endParaRPr lang="en-US" sz="1800" dirty="0">
                        <a:effectLst/>
                        <a:latin typeface="+mn-lt"/>
                      </a:endParaRPr>
                    </a:p>
                  </a:txBody>
                  <a:tcPr marL="53340" marR="53340" marT="53340" marB="53340" anchor="ctr"/>
                </a:tc>
                <a:tc>
                  <a:txBody>
                    <a:bodyPr/>
                    <a:lstStyle/>
                    <a:p>
                      <a:pPr rtl="0" fontAlgn="t">
                        <a:spcBef>
                          <a:spcPts val="0"/>
                        </a:spcBef>
                        <a:spcAft>
                          <a:spcPts val="0"/>
                        </a:spcAft>
                      </a:pPr>
                      <a:r>
                        <a:rPr lang="en-US" sz="1800" b="0" i="0" u="none" strike="noStrike" dirty="0">
                          <a:solidFill>
                            <a:srgbClr val="000000"/>
                          </a:solidFill>
                          <a:effectLst/>
                          <a:latin typeface="+mn-lt"/>
                        </a:rPr>
                        <a:t>1800</a:t>
                      </a:r>
                      <a:endParaRPr lang="en-US" sz="1800" dirty="0">
                        <a:effectLst/>
                        <a:latin typeface="+mn-lt"/>
                      </a:endParaRPr>
                    </a:p>
                  </a:txBody>
                  <a:tcPr marL="53340" marR="53340" marT="53340" marB="53340" anchor="ctr"/>
                </a:tc>
                <a:extLst>
                  <a:ext uri="{0D108BD9-81ED-4DB2-BD59-A6C34878D82A}">
                    <a16:rowId xmlns:a16="http://schemas.microsoft.com/office/drawing/2014/main" val="724982346"/>
                  </a:ext>
                </a:extLst>
              </a:tr>
            </a:tbl>
          </a:graphicData>
        </a:graphic>
      </p:graphicFrame>
      <p:sp>
        <p:nvSpPr>
          <p:cNvPr id="2" name="Aims Header">
            <a:extLst>
              <a:ext uri="{FF2B5EF4-FFF2-40B4-BE49-F238E27FC236}">
                <a16:creationId xmlns:a16="http://schemas.microsoft.com/office/drawing/2014/main" id="{6D831CE4-8F9D-0130-818C-F36DF8492C5A}"/>
              </a:ext>
            </a:extLst>
          </p:cNvPr>
          <p:cNvSpPr txBox="1">
            <a:spLocks/>
          </p:cNvSpPr>
          <p:nvPr/>
        </p:nvSpPr>
        <p:spPr>
          <a:xfrm>
            <a:off x="1931021" y="208595"/>
            <a:ext cx="5281957" cy="904811"/>
          </a:xfrm>
          <a:prstGeom prst="roundRect">
            <a:avLst/>
          </a:prstGeom>
          <a:solidFill>
            <a:srgbClr val="662D91"/>
          </a:solidFill>
          <a:ln w="25400">
            <a:solidFill>
              <a:schemeClr val="bg1"/>
            </a:solidFill>
          </a:ln>
        </p:spPr>
        <p:txBody>
          <a:bodyPr vert="horz" lIns="0" tIns="25200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bg1"/>
                </a:solidFill>
                <a:latin typeface="+mj-lt"/>
              </a:rPr>
              <a:t>Creating a Pie Chart</a:t>
            </a:r>
            <a:endParaRPr lang="en-GB" sz="2800" dirty="0">
              <a:ln w="19050">
                <a:solidFill>
                  <a:schemeClr val="bg1"/>
                </a:solidFill>
              </a:ln>
              <a:solidFill>
                <a:schemeClr val="bg1"/>
              </a:solidFill>
              <a:latin typeface="+mj-lt"/>
            </a:endParaRPr>
          </a:p>
        </p:txBody>
      </p:sp>
      <p:grpSp>
        <p:nvGrpSpPr>
          <p:cNvPr id="28" name="Group 27">
            <a:extLst>
              <a:ext uri="{FF2B5EF4-FFF2-40B4-BE49-F238E27FC236}">
                <a16:creationId xmlns:a16="http://schemas.microsoft.com/office/drawing/2014/main" id="{8FD2EF2E-1727-E762-1111-571849E19B6C}"/>
              </a:ext>
            </a:extLst>
          </p:cNvPr>
          <p:cNvGrpSpPr/>
          <p:nvPr/>
        </p:nvGrpSpPr>
        <p:grpSpPr>
          <a:xfrm>
            <a:off x="5223112" y="2810486"/>
            <a:ext cx="3330952" cy="1027319"/>
            <a:chOff x="5223112" y="2810486"/>
            <a:chExt cx="3330952" cy="1027319"/>
          </a:xfrm>
        </p:grpSpPr>
        <p:cxnSp>
          <p:nvCxnSpPr>
            <p:cNvPr id="8" name="Straight Connector 7">
              <a:extLst>
                <a:ext uri="{FF2B5EF4-FFF2-40B4-BE49-F238E27FC236}">
                  <a16:creationId xmlns:a16="http://schemas.microsoft.com/office/drawing/2014/main" id="{800AE8F2-8788-9DA4-11C5-44E7F5803D60}"/>
                </a:ext>
              </a:extLst>
            </p:cNvPr>
            <p:cNvCxnSpPr>
              <a:cxnSpLocks/>
            </p:cNvCxnSpPr>
            <p:nvPr/>
          </p:nvCxnSpPr>
          <p:spPr>
            <a:xfrm>
              <a:off x="6273478" y="3429000"/>
              <a:ext cx="416689" cy="0"/>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597E84CC-0151-99F2-8B08-6B08421CEA9C}"/>
                </a:ext>
              </a:extLst>
            </p:cNvPr>
            <p:cNvGrpSpPr/>
            <p:nvPr/>
          </p:nvGrpSpPr>
          <p:grpSpPr>
            <a:xfrm>
              <a:off x="5223112" y="2810486"/>
              <a:ext cx="3330952" cy="1027319"/>
              <a:chOff x="5223112" y="2810486"/>
              <a:chExt cx="3330952" cy="952621"/>
            </a:xfrm>
          </p:grpSpPr>
          <p:sp>
            <p:nvSpPr>
              <p:cNvPr id="3" name="Rectangle: Rounded Corners 2">
                <a:extLst>
                  <a:ext uri="{FF2B5EF4-FFF2-40B4-BE49-F238E27FC236}">
                    <a16:creationId xmlns:a16="http://schemas.microsoft.com/office/drawing/2014/main" id="{B9D8A0F9-7B84-6AAA-FBFF-262917F376D7}"/>
                  </a:ext>
                </a:extLst>
              </p:cNvPr>
              <p:cNvSpPr/>
              <p:nvPr/>
            </p:nvSpPr>
            <p:spPr>
              <a:xfrm>
                <a:off x="5223112" y="2810486"/>
                <a:ext cx="3330952" cy="952621"/>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To calculate the angle for Scotland 580 × 360° = 116° </a:t>
                </a:r>
                <a:endParaRPr lang="en-ZA" dirty="0">
                  <a:solidFill>
                    <a:schemeClr val="tx1"/>
                  </a:solidFill>
                </a:endParaRPr>
              </a:p>
            </p:txBody>
          </p:sp>
          <p:sp>
            <p:nvSpPr>
              <p:cNvPr id="9" name="Rectangle: Rounded Corners 8">
                <a:extLst>
                  <a:ext uri="{FF2B5EF4-FFF2-40B4-BE49-F238E27FC236}">
                    <a16:creationId xmlns:a16="http://schemas.microsoft.com/office/drawing/2014/main" id="{FF8FDBF0-1FE5-7825-3B97-AA9272C10255}"/>
                  </a:ext>
                </a:extLst>
              </p:cNvPr>
              <p:cNvSpPr/>
              <p:nvPr/>
            </p:nvSpPr>
            <p:spPr>
              <a:xfrm>
                <a:off x="6106525" y="3395659"/>
                <a:ext cx="750594" cy="334106"/>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1800</a:t>
                </a:r>
                <a:endParaRPr lang="en-ZA" dirty="0">
                  <a:solidFill>
                    <a:schemeClr val="tx1"/>
                  </a:solidFill>
                </a:endParaRPr>
              </a:p>
            </p:txBody>
          </p:sp>
        </p:grpSp>
      </p:grpSp>
      <p:grpSp>
        <p:nvGrpSpPr>
          <p:cNvPr id="29" name="Group 28">
            <a:extLst>
              <a:ext uri="{FF2B5EF4-FFF2-40B4-BE49-F238E27FC236}">
                <a16:creationId xmlns:a16="http://schemas.microsoft.com/office/drawing/2014/main" id="{DBF65AE2-C896-7F1D-599A-5BBC7F286713}"/>
              </a:ext>
            </a:extLst>
          </p:cNvPr>
          <p:cNvGrpSpPr/>
          <p:nvPr/>
        </p:nvGrpSpPr>
        <p:grpSpPr>
          <a:xfrm>
            <a:off x="5255722" y="3795225"/>
            <a:ext cx="3583478" cy="952621"/>
            <a:chOff x="5255722" y="3795225"/>
            <a:chExt cx="3583478" cy="952621"/>
          </a:xfrm>
        </p:grpSpPr>
        <p:grpSp>
          <p:nvGrpSpPr>
            <p:cNvPr id="11" name="Group 10">
              <a:extLst>
                <a:ext uri="{FF2B5EF4-FFF2-40B4-BE49-F238E27FC236}">
                  <a16:creationId xmlns:a16="http://schemas.microsoft.com/office/drawing/2014/main" id="{E49C3C82-DAE6-8AAE-02B8-4178A6B0E46B}"/>
                </a:ext>
              </a:extLst>
            </p:cNvPr>
            <p:cNvGrpSpPr/>
            <p:nvPr/>
          </p:nvGrpSpPr>
          <p:grpSpPr>
            <a:xfrm>
              <a:off x="5255722" y="3795225"/>
              <a:ext cx="3583478" cy="952621"/>
              <a:chOff x="5223112" y="2810486"/>
              <a:chExt cx="3330952" cy="952621"/>
            </a:xfrm>
          </p:grpSpPr>
          <p:sp>
            <p:nvSpPr>
              <p:cNvPr id="13" name="Rectangle: Rounded Corners 12">
                <a:extLst>
                  <a:ext uri="{FF2B5EF4-FFF2-40B4-BE49-F238E27FC236}">
                    <a16:creationId xmlns:a16="http://schemas.microsoft.com/office/drawing/2014/main" id="{06116DD0-2E53-14F3-3AF7-46F5F4E4AF6B}"/>
                  </a:ext>
                </a:extLst>
              </p:cNvPr>
              <p:cNvSpPr/>
              <p:nvPr/>
            </p:nvSpPr>
            <p:spPr>
              <a:xfrm>
                <a:off x="5223112" y="2810486"/>
                <a:ext cx="3330952" cy="952621"/>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rtl="0">
                  <a:spcBef>
                    <a:spcPts val="0"/>
                  </a:spcBef>
                  <a:spcAft>
                    <a:spcPts val="0"/>
                  </a:spcAft>
                </a:pPr>
                <a:r>
                  <a:rPr lang="en-US" dirty="0">
                    <a:solidFill>
                      <a:schemeClr val="tx1"/>
                    </a:solidFill>
                  </a:rPr>
                  <a:t>To calculate the angle for Scotland 580  ×</a:t>
                </a:r>
                <a:r>
                  <a:rPr lang="en-US" sz="1800" b="0" i="0" u="none" strike="noStrike" dirty="0">
                    <a:solidFill>
                      <a:srgbClr val="000000"/>
                    </a:solidFill>
                    <a:effectLst/>
                    <a:latin typeface="Roboto" panose="02000000000000000000" pitchFamily="2" charset="0"/>
                  </a:rPr>
                  <a:t> 100 = 32% to</a:t>
                </a:r>
              </a:p>
              <a:p>
                <a:pPr rtl="0">
                  <a:spcBef>
                    <a:spcPts val="0"/>
                  </a:spcBef>
                  <a:spcAft>
                    <a:spcPts val="0"/>
                  </a:spcAft>
                </a:pPr>
                <a:endParaRPr lang="en-US" dirty="0">
                  <a:solidFill>
                    <a:srgbClr val="000000"/>
                  </a:solidFill>
                  <a:latin typeface="Roboto" panose="02000000000000000000" pitchFamily="2" charset="0"/>
                </a:endParaRPr>
              </a:p>
              <a:p>
                <a:pPr rtl="0">
                  <a:spcBef>
                    <a:spcPts val="0"/>
                  </a:spcBef>
                  <a:spcAft>
                    <a:spcPts val="0"/>
                  </a:spcAft>
                </a:pPr>
                <a:r>
                  <a:rPr lang="en-US" sz="1800" b="0" i="0" u="none" strike="noStrike" dirty="0">
                    <a:solidFill>
                      <a:srgbClr val="000000"/>
                    </a:solidFill>
                    <a:effectLst/>
                    <a:latin typeface="Roboto" panose="02000000000000000000" pitchFamily="2" charset="0"/>
                  </a:rPr>
                  <a:t>the nearest whole percentage.</a:t>
                </a:r>
                <a:endParaRPr lang="en-US" b="0" dirty="0">
                  <a:effectLst/>
                </a:endParaRPr>
              </a:p>
              <a:p>
                <a:br>
                  <a:rPr lang="en-US" dirty="0"/>
                </a:br>
                <a:endParaRPr lang="en-ZA" dirty="0">
                  <a:solidFill>
                    <a:schemeClr val="tx1"/>
                  </a:solidFill>
                </a:endParaRPr>
              </a:p>
            </p:txBody>
          </p:sp>
          <p:sp>
            <p:nvSpPr>
              <p:cNvPr id="14" name="Rectangle: Rounded Corners 13">
                <a:extLst>
                  <a:ext uri="{FF2B5EF4-FFF2-40B4-BE49-F238E27FC236}">
                    <a16:creationId xmlns:a16="http://schemas.microsoft.com/office/drawing/2014/main" id="{30B75B5D-0930-C7B7-99A3-DF3FE259CF72}"/>
                  </a:ext>
                </a:extLst>
              </p:cNvPr>
              <p:cNvSpPr/>
              <p:nvPr/>
            </p:nvSpPr>
            <p:spPr>
              <a:xfrm>
                <a:off x="6090238" y="3355448"/>
                <a:ext cx="750594" cy="334106"/>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1800</a:t>
                </a:r>
                <a:endParaRPr lang="en-ZA" dirty="0">
                  <a:solidFill>
                    <a:schemeClr val="tx1"/>
                  </a:solidFill>
                </a:endParaRPr>
              </a:p>
            </p:txBody>
          </p:sp>
        </p:grpSp>
        <p:cxnSp>
          <p:nvCxnSpPr>
            <p:cNvPr id="16" name="Straight Connector 15">
              <a:extLst>
                <a:ext uri="{FF2B5EF4-FFF2-40B4-BE49-F238E27FC236}">
                  <a16:creationId xmlns:a16="http://schemas.microsoft.com/office/drawing/2014/main" id="{39A1DCD0-BFE6-895F-CEDB-5353486A3C81}"/>
                </a:ext>
              </a:extLst>
            </p:cNvPr>
            <p:cNvCxnSpPr/>
            <p:nvPr/>
          </p:nvCxnSpPr>
          <p:spPr>
            <a:xfrm>
              <a:off x="6273478" y="4407930"/>
              <a:ext cx="583641" cy="0"/>
            </a:xfrm>
            <a:prstGeom prst="line">
              <a:avLst/>
            </a:prstGeom>
          </p:spPr>
          <p:style>
            <a:lnRef idx="1">
              <a:schemeClr val="dk1"/>
            </a:lnRef>
            <a:fillRef idx="0">
              <a:schemeClr val="dk1"/>
            </a:fillRef>
            <a:effectRef idx="0">
              <a:schemeClr val="dk1"/>
            </a:effectRef>
            <a:fontRef idx="minor">
              <a:schemeClr val="tx1"/>
            </a:fontRef>
          </p:style>
        </p:cxnSp>
      </p:grpSp>
      <p:sp>
        <p:nvSpPr>
          <p:cNvPr id="19" name="Rectangle: Rounded Corners 18">
            <a:extLst>
              <a:ext uri="{FF2B5EF4-FFF2-40B4-BE49-F238E27FC236}">
                <a16:creationId xmlns:a16="http://schemas.microsoft.com/office/drawing/2014/main" id="{B055E557-BBC2-D906-3998-228275640236}"/>
              </a:ext>
            </a:extLst>
          </p:cNvPr>
          <p:cNvSpPr/>
          <p:nvPr/>
        </p:nvSpPr>
        <p:spPr>
          <a:xfrm>
            <a:off x="651111" y="5317970"/>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Can you calculate the angle and percentage for the other holiday destinations?</a:t>
            </a:r>
            <a:endParaRPr lang="en-ZA" dirty="0">
              <a:solidFill>
                <a:schemeClr val="tx1"/>
              </a:solidFill>
            </a:endParaRPr>
          </a:p>
        </p:txBody>
      </p:sp>
    </p:spTree>
    <p:extLst>
      <p:ext uri="{BB962C8B-B14F-4D97-AF65-F5344CB8AC3E}">
        <p14:creationId xmlns:p14="http://schemas.microsoft.com/office/powerpoint/2010/main" val="4143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AFAA8C6-D980-AE94-FAA8-82FC4B2BE982}"/>
            </a:ext>
          </a:extLst>
        </p:cNvPr>
        <p:cNvGrpSpPr/>
        <p:nvPr/>
      </p:nvGrpSpPr>
      <p:grpSpPr>
        <a:xfrm>
          <a:off x="0" y="0"/>
          <a:ext cx="0" cy="0"/>
          <a:chOff x="0" y="0"/>
          <a:chExt cx="0" cy="0"/>
        </a:xfrm>
      </p:grpSpPr>
      <p:sp>
        <p:nvSpPr>
          <p:cNvPr id="37" name="Rectangle 36">
            <a:hlinkClick r:id="rId4"/>
            <a:extLst>
              <a:ext uri="{FF2B5EF4-FFF2-40B4-BE49-F238E27FC236}">
                <a16:creationId xmlns:a16="http://schemas.microsoft.com/office/drawing/2014/main" id="{F050EEE7-D1B9-2DC2-53F0-F938F452FF23}"/>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21" name="Table 20">
            <a:extLst>
              <a:ext uri="{FF2B5EF4-FFF2-40B4-BE49-F238E27FC236}">
                <a16:creationId xmlns:a16="http://schemas.microsoft.com/office/drawing/2014/main" id="{F12C117B-03E5-04B3-CBEB-C2FB7A390ABD}"/>
              </a:ext>
            </a:extLst>
          </p:cNvPr>
          <p:cNvGraphicFramePr>
            <a:graphicFrameLocks noGrp="1"/>
          </p:cNvGraphicFramePr>
          <p:nvPr>
            <p:extLst>
              <p:ext uri="{D42A27DB-BD31-4B8C-83A1-F6EECF244321}">
                <p14:modId xmlns:p14="http://schemas.microsoft.com/office/powerpoint/2010/main" val="1679252754"/>
              </p:ext>
            </p:extLst>
          </p:nvPr>
        </p:nvGraphicFramePr>
        <p:xfrm>
          <a:off x="651110" y="632334"/>
          <a:ext cx="7902952" cy="4568407"/>
        </p:xfrm>
        <a:graphic>
          <a:graphicData uri="http://schemas.openxmlformats.org/drawingml/2006/table">
            <a:tbl>
              <a:tblPr firstRow="1" bandRow="1">
                <a:tableStyleId>{5940675A-B579-460E-94D1-54222C63F5DA}</a:tableStyleId>
              </a:tblPr>
              <a:tblGrid>
                <a:gridCol w="1975738">
                  <a:extLst>
                    <a:ext uri="{9D8B030D-6E8A-4147-A177-3AD203B41FA5}">
                      <a16:colId xmlns:a16="http://schemas.microsoft.com/office/drawing/2014/main" val="984465760"/>
                    </a:ext>
                  </a:extLst>
                </a:gridCol>
                <a:gridCol w="1288660">
                  <a:extLst>
                    <a:ext uri="{9D8B030D-6E8A-4147-A177-3AD203B41FA5}">
                      <a16:colId xmlns:a16="http://schemas.microsoft.com/office/drawing/2014/main" val="1554612907"/>
                    </a:ext>
                  </a:extLst>
                </a:gridCol>
                <a:gridCol w="1946030">
                  <a:extLst>
                    <a:ext uri="{9D8B030D-6E8A-4147-A177-3AD203B41FA5}">
                      <a16:colId xmlns:a16="http://schemas.microsoft.com/office/drawing/2014/main" val="3817575659"/>
                    </a:ext>
                  </a:extLst>
                </a:gridCol>
                <a:gridCol w="2692524">
                  <a:extLst>
                    <a:ext uri="{9D8B030D-6E8A-4147-A177-3AD203B41FA5}">
                      <a16:colId xmlns:a16="http://schemas.microsoft.com/office/drawing/2014/main" val="3290602556"/>
                    </a:ext>
                  </a:extLst>
                </a:gridCol>
              </a:tblGrid>
              <a:tr h="771273">
                <a:tc>
                  <a:txBody>
                    <a:bodyPr/>
                    <a:lstStyle/>
                    <a:p>
                      <a:pPr rtl="0" fontAlgn="t">
                        <a:spcBef>
                          <a:spcPts val="0"/>
                        </a:spcBef>
                        <a:spcAft>
                          <a:spcPts val="0"/>
                        </a:spcAft>
                      </a:pPr>
                      <a:r>
                        <a:rPr lang="en-US" sz="1800" b="0" i="0" u="none" strike="noStrike">
                          <a:solidFill>
                            <a:srgbClr val="000000"/>
                          </a:solidFill>
                          <a:effectLst/>
                          <a:latin typeface="+mn-lt"/>
                        </a:rPr>
                        <a:t>Favourite Holiday Destination</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Number of people</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Number of degrees</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Percentage of the total</a:t>
                      </a:r>
                      <a:endParaRPr lang="en-US" sz="1800">
                        <a:effectLst/>
                        <a:latin typeface="+mn-lt"/>
                      </a:endParaRPr>
                    </a:p>
                  </a:txBody>
                  <a:tcPr marL="53340" marR="53340" marT="53340" marB="53340"/>
                </a:tc>
                <a:extLst>
                  <a:ext uri="{0D108BD9-81ED-4DB2-BD59-A6C34878D82A}">
                    <a16:rowId xmlns:a16="http://schemas.microsoft.com/office/drawing/2014/main" val="629099268"/>
                  </a:ext>
                </a:extLst>
              </a:tr>
              <a:tr h="393507">
                <a:tc>
                  <a:txBody>
                    <a:bodyPr/>
                    <a:lstStyle/>
                    <a:p>
                      <a:pPr rtl="0" fontAlgn="t">
                        <a:spcBef>
                          <a:spcPts val="0"/>
                        </a:spcBef>
                        <a:spcAft>
                          <a:spcPts val="0"/>
                        </a:spcAft>
                      </a:pPr>
                      <a:r>
                        <a:rPr lang="en-US" sz="1800" b="0" i="0" u="none" strike="noStrike">
                          <a:solidFill>
                            <a:srgbClr val="000000"/>
                          </a:solidFill>
                          <a:effectLst/>
                          <a:latin typeface="+mn-lt"/>
                        </a:rPr>
                        <a:t>Scotland</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580</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116°</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32% (to the nearest whole %)</a:t>
                      </a:r>
                      <a:endParaRPr lang="en-US" sz="1800">
                        <a:effectLst/>
                        <a:latin typeface="+mn-lt"/>
                      </a:endParaRPr>
                    </a:p>
                  </a:txBody>
                  <a:tcPr marL="53340" marR="53340" marT="53340" marB="53340"/>
                </a:tc>
                <a:extLst>
                  <a:ext uri="{0D108BD9-81ED-4DB2-BD59-A6C34878D82A}">
                    <a16:rowId xmlns:a16="http://schemas.microsoft.com/office/drawing/2014/main" val="2586649992"/>
                  </a:ext>
                </a:extLst>
              </a:tr>
              <a:tr h="393507">
                <a:tc>
                  <a:txBody>
                    <a:bodyPr/>
                    <a:lstStyle/>
                    <a:p>
                      <a:pPr rtl="0" fontAlgn="t">
                        <a:spcBef>
                          <a:spcPts val="0"/>
                        </a:spcBef>
                        <a:spcAft>
                          <a:spcPts val="0"/>
                        </a:spcAft>
                      </a:pPr>
                      <a:r>
                        <a:rPr lang="en-US" sz="1800" b="0" i="0" u="none" strike="noStrike">
                          <a:solidFill>
                            <a:srgbClr val="000000"/>
                          </a:solidFill>
                          <a:effectLst/>
                          <a:latin typeface="+mn-lt"/>
                        </a:rPr>
                        <a:t>Spain</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465</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93°</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26% (to the nearest whole %)</a:t>
                      </a:r>
                      <a:endParaRPr lang="en-US" sz="1800">
                        <a:effectLst/>
                        <a:latin typeface="+mn-lt"/>
                      </a:endParaRPr>
                    </a:p>
                  </a:txBody>
                  <a:tcPr marL="53340" marR="53340" marT="53340" marB="53340"/>
                </a:tc>
                <a:extLst>
                  <a:ext uri="{0D108BD9-81ED-4DB2-BD59-A6C34878D82A}">
                    <a16:rowId xmlns:a16="http://schemas.microsoft.com/office/drawing/2014/main" val="2039260423"/>
                  </a:ext>
                </a:extLst>
              </a:tr>
              <a:tr h="393507">
                <a:tc>
                  <a:txBody>
                    <a:bodyPr/>
                    <a:lstStyle/>
                    <a:p>
                      <a:pPr rtl="0" fontAlgn="t">
                        <a:spcBef>
                          <a:spcPts val="0"/>
                        </a:spcBef>
                        <a:spcAft>
                          <a:spcPts val="0"/>
                        </a:spcAft>
                      </a:pPr>
                      <a:r>
                        <a:rPr lang="en-US" sz="1800" b="0" i="0" u="none" strike="noStrike">
                          <a:solidFill>
                            <a:srgbClr val="000000"/>
                          </a:solidFill>
                          <a:effectLst/>
                          <a:latin typeface="+mn-lt"/>
                        </a:rPr>
                        <a:t>Italy</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149</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30° (to the nearest whole °)</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8% (to the nearest whole %)</a:t>
                      </a:r>
                      <a:endParaRPr lang="en-US" sz="1800">
                        <a:effectLst/>
                        <a:latin typeface="+mn-lt"/>
                      </a:endParaRPr>
                    </a:p>
                  </a:txBody>
                  <a:tcPr marL="53340" marR="53340" marT="53340" marB="53340"/>
                </a:tc>
                <a:extLst>
                  <a:ext uri="{0D108BD9-81ED-4DB2-BD59-A6C34878D82A}">
                    <a16:rowId xmlns:a16="http://schemas.microsoft.com/office/drawing/2014/main" val="1830846405"/>
                  </a:ext>
                </a:extLst>
              </a:tr>
              <a:tr h="393507">
                <a:tc>
                  <a:txBody>
                    <a:bodyPr/>
                    <a:lstStyle/>
                    <a:p>
                      <a:pPr rtl="0" fontAlgn="t">
                        <a:spcBef>
                          <a:spcPts val="0"/>
                        </a:spcBef>
                        <a:spcAft>
                          <a:spcPts val="0"/>
                        </a:spcAft>
                      </a:pPr>
                      <a:r>
                        <a:rPr lang="en-US" sz="1800" b="0" i="0" u="none" strike="noStrike">
                          <a:solidFill>
                            <a:srgbClr val="000000"/>
                          </a:solidFill>
                          <a:effectLst/>
                          <a:latin typeface="+mn-lt"/>
                        </a:rPr>
                        <a:t>France</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341</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68° (to the nearest whole °)</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19% (to the nearest whole %)</a:t>
                      </a:r>
                      <a:endParaRPr lang="en-US" sz="1800">
                        <a:effectLst/>
                        <a:latin typeface="+mn-lt"/>
                      </a:endParaRPr>
                    </a:p>
                  </a:txBody>
                  <a:tcPr marL="53340" marR="53340" marT="53340" marB="53340"/>
                </a:tc>
                <a:extLst>
                  <a:ext uri="{0D108BD9-81ED-4DB2-BD59-A6C34878D82A}">
                    <a16:rowId xmlns:a16="http://schemas.microsoft.com/office/drawing/2014/main" val="3209387030"/>
                  </a:ext>
                </a:extLst>
              </a:tr>
              <a:tr h="393507">
                <a:tc>
                  <a:txBody>
                    <a:bodyPr/>
                    <a:lstStyle/>
                    <a:p>
                      <a:pPr rtl="0" fontAlgn="t">
                        <a:spcBef>
                          <a:spcPts val="0"/>
                        </a:spcBef>
                        <a:spcAft>
                          <a:spcPts val="0"/>
                        </a:spcAft>
                      </a:pPr>
                      <a:r>
                        <a:rPr lang="en-US" sz="1800" b="0" i="0" u="none" strike="noStrike">
                          <a:solidFill>
                            <a:srgbClr val="000000"/>
                          </a:solidFill>
                          <a:effectLst/>
                          <a:latin typeface="+mn-lt"/>
                        </a:rPr>
                        <a:t>Canada</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265</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53°</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15% (to the nearest whole %)</a:t>
                      </a:r>
                      <a:endParaRPr lang="en-US" sz="1800">
                        <a:effectLst/>
                        <a:latin typeface="+mn-lt"/>
                      </a:endParaRPr>
                    </a:p>
                  </a:txBody>
                  <a:tcPr marL="53340" marR="53340" marT="53340" marB="53340"/>
                </a:tc>
                <a:extLst>
                  <a:ext uri="{0D108BD9-81ED-4DB2-BD59-A6C34878D82A}">
                    <a16:rowId xmlns:a16="http://schemas.microsoft.com/office/drawing/2014/main" val="681380472"/>
                  </a:ext>
                </a:extLst>
              </a:tr>
              <a:tr h="520534">
                <a:tc>
                  <a:txBody>
                    <a:bodyPr/>
                    <a:lstStyle/>
                    <a:p>
                      <a:pPr algn="r" rtl="0" fontAlgn="t">
                        <a:spcBef>
                          <a:spcPts val="0"/>
                        </a:spcBef>
                        <a:spcAft>
                          <a:spcPts val="0"/>
                        </a:spcAft>
                      </a:pPr>
                      <a:r>
                        <a:rPr lang="en-US" sz="1800" b="0" i="0" u="none" strike="noStrike">
                          <a:solidFill>
                            <a:srgbClr val="000000"/>
                          </a:solidFill>
                          <a:effectLst/>
                          <a:latin typeface="+mn-lt"/>
                        </a:rPr>
                        <a:t>Total</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1800</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a:solidFill>
                            <a:srgbClr val="000000"/>
                          </a:solidFill>
                          <a:effectLst/>
                          <a:latin typeface="+mn-lt"/>
                        </a:rPr>
                        <a:t>360°</a:t>
                      </a:r>
                      <a:endParaRPr lang="en-US" sz="1800">
                        <a:effectLst/>
                        <a:latin typeface="+mn-lt"/>
                      </a:endParaRPr>
                    </a:p>
                  </a:txBody>
                  <a:tcPr marL="53340" marR="53340" marT="53340" marB="53340"/>
                </a:tc>
                <a:tc>
                  <a:txBody>
                    <a:bodyPr/>
                    <a:lstStyle/>
                    <a:p>
                      <a:pPr rtl="0" fontAlgn="t">
                        <a:spcBef>
                          <a:spcPts val="0"/>
                        </a:spcBef>
                        <a:spcAft>
                          <a:spcPts val="0"/>
                        </a:spcAft>
                      </a:pPr>
                      <a:r>
                        <a:rPr lang="en-US" sz="1800" b="0" i="0" u="none" strike="noStrike" dirty="0">
                          <a:solidFill>
                            <a:srgbClr val="000000"/>
                          </a:solidFill>
                          <a:effectLst/>
                          <a:latin typeface="+mn-lt"/>
                        </a:rPr>
                        <a:t>100%</a:t>
                      </a:r>
                      <a:endParaRPr lang="en-US" sz="1800" dirty="0">
                        <a:effectLst/>
                        <a:latin typeface="+mn-lt"/>
                      </a:endParaRPr>
                    </a:p>
                  </a:txBody>
                  <a:tcPr marL="53340" marR="53340" marT="53340" marB="53340"/>
                </a:tc>
                <a:extLst>
                  <a:ext uri="{0D108BD9-81ED-4DB2-BD59-A6C34878D82A}">
                    <a16:rowId xmlns:a16="http://schemas.microsoft.com/office/drawing/2014/main" val="724982346"/>
                  </a:ext>
                </a:extLst>
              </a:tr>
            </a:tbl>
          </a:graphicData>
        </a:graphic>
      </p:graphicFrame>
      <p:sp>
        <p:nvSpPr>
          <p:cNvPr id="19" name="Rectangle: Rounded Corners 18">
            <a:extLst>
              <a:ext uri="{FF2B5EF4-FFF2-40B4-BE49-F238E27FC236}">
                <a16:creationId xmlns:a16="http://schemas.microsoft.com/office/drawing/2014/main" id="{10EF4996-2E80-29CD-C08A-BCE0EDFAEC1E}"/>
              </a:ext>
            </a:extLst>
          </p:cNvPr>
          <p:cNvSpPr/>
          <p:nvPr/>
        </p:nvSpPr>
        <p:spPr>
          <a:xfrm>
            <a:off x="557326" y="5189732"/>
            <a:ext cx="8029348" cy="801474"/>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Can you draw the pie chart for this data? Label the sectors and include their percentage.</a:t>
            </a:r>
            <a:br>
              <a:rPr lang="en-US" dirty="0">
                <a:solidFill>
                  <a:schemeClr val="tx1"/>
                </a:solidFill>
              </a:rPr>
            </a:br>
            <a:endParaRPr lang="en-ZA" dirty="0">
              <a:solidFill>
                <a:schemeClr val="tx1"/>
              </a:solidFill>
            </a:endParaRPr>
          </a:p>
        </p:txBody>
      </p:sp>
      <p:sp>
        <p:nvSpPr>
          <p:cNvPr id="5" name="Rectangle: Rounded Corners 4">
            <a:extLst>
              <a:ext uri="{FF2B5EF4-FFF2-40B4-BE49-F238E27FC236}">
                <a16:creationId xmlns:a16="http://schemas.microsoft.com/office/drawing/2014/main" id="{3CB5A0F1-AFB6-2C5B-0FD0-3E2882EEA7B8}"/>
              </a:ext>
            </a:extLst>
          </p:cNvPr>
          <p:cNvSpPr/>
          <p:nvPr/>
        </p:nvSpPr>
        <p:spPr>
          <a:xfrm>
            <a:off x="524714" y="5815636"/>
            <a:ext cx="8029348" cy="801474"/>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Write two statements about the data you have displayed.</a:t>
            </a:r>
          </a:p>
          <a:p>
            <a:br>
              <a:rPr lang="en-US" dirty="0">
                <a:solidFill>
                  <a:schemeClr val="tx1"/>
                </a:solidFill>
              </a:rPr>
            </a:br>
            <a:endParaRPr lang="en-ZA" dirty="0">
              <a:solidFill>
                <a:schemeClr val="tx1"/>
              </a:solidFill>
            </a:endParaRPr>
          </a:p>
        </p:txBody>
      </p:sp>
    </p:spTree>
    <p:extLst>
      <p:ext uri="{BB962C8B-B14F-4D97-AF65-F5344CB8AC3E}">
        <p14:creationId xmlns:p14="http://schemas.microsoft.com/office/powerpoint/2010/main" val="17803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3242458-1A5E-0985-FF7D-1F870C7F0DE8}"/>
            </a:ext>
          </a:extLst>
        </p:cNvPr>
        <p:cNvGrpSpPr/>
        <p:nvPr/>
      </p:nvGrpSpPr>
      <p:grpSpPr>
        <a:xfrm>
          <a:off x="0" y="0"/>
          <a:ext cx="0" cy="0"/>
          <a:chOff x="0" y="0"/>
          <a:chExt cx="0" cy="0"/>
        </a:xfrm>
      </p:grpSpPr>
      <p:sp>
        <p:nvSpPr>
          <p:cNvPr id="37" name="Rectangle 36">
            <a:hlinkClick r:id="rId4"/>
            <a:extLst>
              <a:ext uri="{FF2B5EF4-FFF2-40B4-BE49-F238E27FC236}">
                <a16:creationId xmlns:a16="http://schemas.microsoft.com/office/drawing/2014/main" id="{66845077-3DD4-2F1C-C586-4A79DEA12A48}"/>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2" name="Group 21">
            <a:extLst>
              <a:ext uri="{FF2B5EF4-FFF2-40B4-BE49-F238E27FC236}">
                <a16:creationId xmlns:a16="http://schemas.microsoft.com/office/drawing/2014/main" id="{2B454B52-A36E-AA7E-2D74-E6DA3F1FB6EE}"/>
              </a:ext>
            </a:extLst>
          </p:cNvPr>
          <p:cNvGrpSpPr/>
          <p:nvPr/>
        </p:nvGrpSpPr>
        <p:grpSpPr>
          <a:xfrm>
            <a:off x="733009" y="1404895"/>
            <a:ext cx="8410990" cy="5235136"/>
            <a:chOff x="733009" y="1404895"/>
            <a:chExt cx="8410990" cy="5235136"/>
          </a:xfrm>
        </p:grpSpPr>
        <p:pic>
          <p:nvPicPr>
            <p:cNvPr id="7" name="Picture 6">
              <a:extLst>
                <a:ext uri="{FF2B5EF4-FFF2-40B4-BE49-F238E27FC236}">
                  <a16:creationId xmlns:a16="http://schemas.microsoft.com/office/drawing/2014/main" id="{4014AA25-66A6-D479-477F-423591BDF2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3009" y="1404895"/>
              <a:ext cx="8410990" cy="5235136"/>
            </a:xfrm>
            <a:prstGeom prst="rect">
              <a:avLst/>
            </a:prstGeom>
          </p:spPr>
        </p:pic>
        <p:sp>
          <p:nvSpPr>
            <p:cNvPr id="8" name="Rectangle: Rounded Corners 7">
              <a:extLst>
                <a:ext uri="{FF2B5EF4-FFF2-40B4-BE49-F238E27FC236}">
                  <a16:creationId xmlns:a16="http://schemas.microsoft.com/office/drawing/2014/main" id="{06FC5CBE-EB98-B5EC-CE26-1997AA9051C5}"/>
                </a:ext>
              </a:extLst>
            </p:cNvPr>
            <p:cNvSpPr/>
            <p:nvPr/>
          </p:nvSpPr>
          <p:spPr>
            <a:xfrm>
              <a:off x="5275386" y="3209842"/>
              <a:ext cx="1313716"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Scotland</a:t>
              </a:r>
            </a:p>
            <a:p>
              <a:r>
                <a:rPr lang="en-US" dirty="0">
                  <a:solidFill>
                    <a:schemeClr val="tx1"/>
                  </a:solidFill>
                </a:rPr>
                <a:t>32.2%</a:t>
              </a:r>
            </a:p>
          </p:txBody>
        </p:sp>
        <p:sp>
          <p:nvSpPr>
            <p:cNvPr id="9" name="Rectangle: Rounded Corners 8">
              <a:extLst>
                <a:ext uri="{FF2B5EF4-FFF2-40B4-BE49-F238E27FC236}">
                  <a16:creationId xmlns:a16="http://schemas.microsoft.com/office/drawing/2014/main" id="{6D2078EB-0793-0E36-138E-F20C867DDFA1}"/>
                </a:ext>
              </a:extLst>
            </p:cNvPr>
            <p:cNvSpPr/>
            <p:nvPr/>
          </p:nvSpPr>
          <p:spPr>
            <a:xfrm>
              <a:off x="4248959" y="5196526"/>
              <a:ext cx="1200975"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a:solidFill>
                    <a:schemeClr val="tx1"/>
                  </a:solidFill>
                </a:rPr>
                <a:t>Spain</a:t>
              </a:r>
            </a:p>
            <a:p>
              <a:pPr algn="ctr"/>
              <a:r>
                <a:rPr lang="en-US" dirty="0">
                  <a:solidFill>
                    <a:schemeClr val="tx1"/>
                  </a:solidFill>
                </a:rPr>
                <a:t>25.8%</a:t>
              </a:r>
            </a:p>
            <a:p>
              <a:pPr algn="ctr"/>
              <a:endParaRPr lang="en-US" b="1" dirty="0">
                <a:solidFill>
                  <a:schemeClr val="tx1"/>
                </a:solidFill>
              </a:endParaRPr>
            </a:p>
          </p:txBody>
        </p:sp>
        <p:sp>
          <p:nvSpPr>
            <p:cNvPr id="10" name="Rectangle: Rounded Corners 9">
              <a:extLst>
                <a:ext uri="{FF2B5EF4-FFF2-40B4-BE49-F238E27FC236}">
                  <a16:creationId xmlns:a16="http://schemas.microsoft.com/office/drawing/2014/main" id="{CFD4FBF8-76A0-BA54-7C49-D340C12C63A2}"/>
                </a:ext>
              </a:extLst>
            </p:cNvPr>
            <p:cNvSpPr/>
            <p:nvPr/>
          </p:nvSpPr>
          <p:spPr>
            <a:xfrm>
              <a:off x="3371025" y="1975202"/>
              <a:ext cx="1200975"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Canada</a:t>
              </a:r>
            </a:p>
            <a:p>
              <a:r>
                <a:rPr lang="en-US" dirty="0">
                  <a:solidFill>
                    <a:schemeClr val="tx1"/>
                  </a:solidFill>
                </a:rPr>
                <a:t>14.7%</a:t>
              </a:r>
            </a:p>
          </p:txBody>
        </p:sp>
        <p:sp>
          <p:nvSpPr>
            <p:cNvPr id="20" name="Rectangle: Rounded Corners 19">
              <a:extLst>
                <a:ext uri="{FF2B5EF4-FFF2-40B4-BE49-F238E27FC236}">
                  <a16:creationId xmlns:a16="http://schemas.microsoft.com/office/drawing/2014/main" id="{BFFFD205-42FF-DC9B-218C-CC3110032A21}"/>
                </a:ext>
              </a:extLst>
            </p:cNvPr>
            <p:cNvSpPr/>
            <p:nvPr/>
          </p:nvSpPr>
          <p:spPr>
            <a:xfrm>
              <a:off x="2667640" y="3053725"/>
              <a:ext cx="1200975"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France</a:t>
              </a:r>
            </a:p>
            <a:p>
              <a:r>
                <a:rPr lang="en-US" dirty="0">
                  <a:solidFill>
                    <a:schemeClr val="tx1"/>
                  </a:solidFill>
                </a:rPr>
                <a:t>18.9%</a:t>
              </a:r>
            </a:p>
          </p:txBody>
        </p:sp>
        <p:sp>
          <p:nvSpPr>
            <p:cNvPr id="21" name="Rectangle: Rounded Corners 20">
              <a:extLst>
                <a:ext uri="{FF2B5EF4-FFF2-40B4-BE49-F238E27FC236}">
                  <a16:creationId xmlns:a16="http://schemas.microsoft.com/office/drawing/2014/main" id="{E02BEDC7-02FB-F92A-6CD1-20A7F17B3745}"/>
                </a:ext>
              </a:extLst>
            </p:cNvPr>
            <p:cNvSpPr/>
            <p:nvPr/>
          </p:nvSpPr>
          <p:spPr>
            <a:xfrm>
              <a:off x="2597300" y="4455826"/>
              <a:ext cx="1200975"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Italy</a:t>
              </a:r>
            </a:p>
            <a:p>
              <a:r>
                <a:rPr lang="en-US" dirty="0">
                  <a:solidFill>
                    <a:schemeClr val="tx1"/>
                  </a:solidFill>
                </a:rPr>
                <a:t>8.3%</a:t>
              </a:r>
            </a:p>
          </p:txBody>
        </p:sp>
      </p:grpSp>
      <p:sp>
        <p:nvSpPr>
          <p:cNvPr id="25" name="Rectangle: Rounded Corners 24">
            <a:extLst>
              <a:ext uri="{FF2B5EF4-FFF2-40B4-BE49-F238E27FC236}">
                <a16:creationId xmlns:a16="http://schemas.microsoft.com/office/drawing/2014/main" id="{9A748356-8A50-85E1-2A26-2E93CA648B9E}"/>
              </a:ext>
            </a:extLst>
          </p:cNvPr>
          <p:cNvSpPr/>
          <p:nvPr/>
        </p:nvSpPr>
        <p:spPr>
          <a:xfrm>
            <a:off x="2817429" y="743493"/>
            <a:ext cx="3524756" cy="570307"/>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a:solidFill>
                  <a:schemeClr val="tx1"/>
                </a:solidFill>
              </a:rPr>
              <a:t>Favorite Holiday Destinations</a:t>
            </a:r>
          </a:p>
        </p:txBody>
      </p:sp>
    </p:spTree>
    <p:extLst>
      <p:ext uri="{BB962C8B-B14F-4D97-AF65-F5344CB8AC3E}">
        <p14:creationId xmlns:p14="http://schemas.microsoft.com/office/powerpoint/2010/main" val="2757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7282B93B-413D-D436-B991-B3BC77C845D0}"/>
              </a:ext>
            </a:extLst>
          </p:cNvPr>
          <p:cNvSpPr/>
          <p:nvPr/>
        </p:nvSpPr>
        <p:spPr>
          <a:xfrm>
            <a:off x="0" y="5840361"/>
            <a:ext cx="9143999" cy="1017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BF03615-83A6-1C8A-FFD9-2051BEFF33E4}"/>
              </a:ext>
            </a:extLst>
          </p:cNvPr>
          <p:cNvPicPr>
            <a:picLocks noChangeAspect="1"/>
          </p:cNvPicPr>
          <p:nvPr/>
        </p:nvPicPr>
        <p:blipFill>
          <a:blip r:embed="rId4"/>
          <a:stretch>
            <a:fillRect/>
          </a:stretch>
        </p:blipFill>
        <p:spPr>
          <a:xfrm>
            <a:off x="-112317" y="950259"/>
            <a:ext cx="9363894" cy="5818094"/>
          </a:xfrm>
          <a:prstGeom prst="rect">
            <a:avLst/>
          </a:prstGeom>
        </p:spPr>
      </p:pic>
    </p:spTree>
    <p:extLst>
      <p:ext uri="{BB962C8B-B14F-4D97-AF65-F5344CB8AC3E}">
        <p14:creationId xmlns:p14="http://schemas.microsoft.com/office/powerpoint/2010/main" val="236889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FCD432-E1CE-59BC-3B2E-8D3AA84F8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282"/>
            <a:ext cx="9144000" cy="6167718"/>
          </a:xfrm>
          <a:prstGeom prst="rect">
            <a:avLst/>
          </a:prstGeom>
        </p:spPr>
      </p:pic>
    </p:spTree>
    <p:extLst>
      <p:ext uri="{BB962C8B-B14F-4D97-AF65-F5344CB8AC3E}">
        <p14:creationId xmlns:p14="http://schemas.microsoft.com/office/powerpoint/2010/main" val="92692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426FADFB-754F-103D-1B93-2B68F2534D03}"/>
              </a:ext>
            </a:extLst>
          </p:cNvPr>
          <p:cNvSpPr/>
          <p:nvPr/>
        </p:nvSpPr>
        <p:spPr>
          <a:xfrm>
            <a:off x="0" y="5879690"/>
            <a:ext cx="1343608" cy="978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a:hlinkClick r:id="rId3"/>
            <a:extLst>
              <a:ext uri="{FF2B5EF4-FFF2-40B4-BE49-F238E27FC236}">
                <a16:creationId xmlns:a16="http://schemas.microsoft.com/office/drawing/2014/main" id="{A059DD8D-8000-1FF4-96F1-CD03C830BF1B}"/>
              </a:ext>
            </a:extLst>
          </p:cNvPr>
          <p:cNvSpPr/>
          <p:nvPr/>
        </p:nvSpPr>
        <p:spPr>
          <a:xfrm>
            <a:off x="8220268" y="5833037"/>
            <a:ext cx="923731" cy="978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73B1CF-550C-C2BA-62FB-0170BBF74E48}"/>
            </a:ext>
          </a:extLst>
        </p:cNvPr>
        <p:cNvGrpSpPr/>
        <p:nvPr/>
      </p:nvGrpSpPr>
      <p:grpSpPr>
        <a:xfrm>
          <a:off x="0" y="0"/>
          <a:ext cx="0" cy="0"/>
          <a:chOff x="0" y="0"/>
          <a:chExt cx="0" cy="0"/>
        </a:xfrm>
      </p:grpSpPr>
      <p:sp>
        <p:nvSpPr>
          <p:cNvPr id="5" name="Aims Header">
            <a:extLst>
              <a:ext uri="{FF2B5EF4-FFF2-40B4-BE49-F238E27FC236}">
                <a16:creationId xmlns:a16="http://schemas.microsoft.com/office/drawing/2014/main" id="{131BC4F3-BF90-89D7-2F97-F4FC9FFFE152}"/>
              </a:ext>
            </a:extLst>
          </p:cNvPr>
          <p:cNvSpPr>
            <a:spLocks noGrp="1"/>
          </p:cNvSpPr>
          <p:nvPr>
            <p:ph type="body" sz="quarter" idx="12"/>
          </p:nvPr>
        </p:nvSpPr>
        <p:spPr>
          <a:xfrm>
            <a:off x="1931021" y="208595"/>
            <a:ext cx="5281957" cy="904811"/>
          </a:xfrm>
          <a:prstGeom prst="roundRect">
            <a:avLst/>
          </a:prstGeom>
          <a:solidFill>
            <a:srgbClr val="662D91"/>
          </a:solidFill>
          <a:ln>
            <a:solidFill>
              <a:schemeClr val="bg1"/>
            </a:solidFill>
          </a:ln>
        </p:spPr>
        <p:txBody>
          <a:bodyPr anchor="ctr"/>
          <a:lstStyle/>
          <a:p>
            <a:r>
              <a:rPr lang="en-US" sz="2800" i="0" u="none" strike="noStrike" dirty="0">
                <a:solidFill>
                  <a:schemeClr val="bg1"/>
                </a:solidFill>
                <a:effectLst/>
                <a:latin typeface="+mj-lt"/>
              </a:rPr>
              <a:t>An Introduction to Pie Charts</a:t>
            </a:r>
            <a:endParaRPr lang="en-GB" sz="2800" dirty="0">
              <a:ln w="19050">
                <a:solidFill>
                  <a:schemeClr val="bg1"/>
                </a:solidFill>
              </a:ln>
              <a:solidFill>
                <a:schemeClr val="bg1"/>
              </a:solidFill>
              <a:latin typeface="+mj-lt"/>
            </a:endParaRPr>
          </a:p>
        </p:txBody>
      </p:sp>
      <p:sp>
        <p:nvSpPr>
          <p:cNvPr id="37" name="Rectangle 36">
            <a:hlinkClick r:id="rId4"/>
            <a:extLst>
              <a:ext uri="{FF2B5EF4-FFF2-40B4-BE49-F238E27FC236}">
                <a16:creationId xmlns:a16="http://schemas.microsoft.com/office/drawing/2014/main" id="{4A45D159-244E-7C05-3E2A-734E196564B4}"/>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071CAB53-95D8-778A-33AB-1BFD355AFD66}"/>
              </a:ext>
            </a:extLst>
          </p:cNvPr>
          <p:cNvSpPr/>
          <p:nvPr/>
        </p:nvSpPr>
        <p:spPr>
          <a:xfrm>
            <a:off x="557326" y="1310142"/>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Pie charts are a way of displaying information or data. </a:t>
            </a:r>
            <a:endParaRPr lang="en-ZA" dirty="0">
              <a:solidFill>
                <a:schemeClr val="tx1"/>
              </a:solidFill>
            </a:endParaRPr>
          </a:p>
        </p:txBody>
      </p:sp>
      <p:sp>
        <p:nvSpPr>
          <p:cNvPr id="2" name="Rectangle: Rounded Corners 1">
            <a:extLst>
              <a:ext uri="{FF2B5EF4-FFF2-40B4-BE49-F238E27FC236}">
                <a16:creationId xmlns:a16="http://schemas.microsoft.com/office/drawing/2014/main" id="{E7A75080-0AA3-1D0F-A721-DCC68F277457}"/>
              </a:ext>
            </a:extLst>
          </p:cNvPr>
          <p:cNvSpPr/>
          <p:nvPr/>
        </p:nvSpPr>
        <p:spPr>
          <a:xfrm>
            <a:off x="557326" y="1722778"/>
            <a:ext cx="7905539" cy="5304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Each slice or </a:t>
            </a:r>
            <a:r>
              <a:rPr lang="en-US" b="1" dirty="0">
                <a:solidFill>
                  <a:schemeClr val="tx1"/>
                </a:solidFill>
              </a:rPr>
              <a:t>sector</a:t>
            </a:r>
            <a:r>
              <a:rPr lang="en-US" dirty="0">
                <a:solidFill>
                  <a:schemeClr val="tx1"/>
                </a:solidFill>
              </a:rPr>
              <a:t> of the chart or pie represents a different category. </a:t>
            </a:r>
            <a:endParaRPr lang="en-ZA" dirty="0">
              <a:solidFill>
                <a:schemeClr val="tx1"/>
              </a:solidFill>
            </a:endParaRPr>
          </a:p>
        </p:txBody>
      </p:sp>
      <p:sp>
        <p:nvSpPr>
          <p:cNvPr id="3" name="Rectangle: Rounded Corners 2">
            <a:extLst>
              <a:ext uri="{FF2B5EF4-FFF2-40B4-BE49-F238E27FC236}">
                <a16:creationId xmlns:a16="http://schemas.microsoft.com/office/drawing/2014/main" id="{92E5E20C-C544-12A4-F67F-6E04013A953A}"/>
              </a:ext>
            </a:extLst>
          </p:cNvPr>
          <p:cNvSpPr/>
          <p:nvPr/>
        </p:nvSpPr>
        <p:spPr>
          <a:xfrm>
            <a:off x="557326" y="2193000"/>
            <a:ext cx="7905539"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Pie charts do not show actual amounts - they show proportions that represent the actual amount. </a:t>
            </a:r>
            <a:endParaRPr lang="en-ZA" dirty="0">
              <a:solidFill>
                <a:schemeClr val="tx1"/>
              </a:solidFill>
            </a:endParaRPr>
          </a:p>
        </p:txBody>
      </p:sp>
      <p:pic>
        <p:nvPicPr>
          <p:cNvPr id="7" name="Picture 6" descr="A circle with four different colors&#10;&#10;Description automatically generated">
            <a:extLst>
              <a:ext uri="{FF2B5EF4-FFF2-40B4-BE49-F238E27FC236}">
                <a16:creationId xmlns:a16="http://schemas.microsoft.com/office/drawing/2014/main" id="{E5570A68-A5A7-9743-0046-3C486D1CA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9487" y="3048000"/>
            <a:ext cx="3127210" cy="3122158"/>
          </a:xfrm>
          <a:prstGeom prst="rect">
            <a:avLst/>
          </a:prstGeom>
        </p:spPr>
      </p:pic>
      <p:sp>
        <p:nvSpPr>
          <p:cNvPr id="8" name="Rectangle: Rounded Corners 7">
            <a:extLst>
              <a:ext uri="{FF2B5EF4-FFF2-40B4-BE49-F238E27FC236}">
                <a16:creationId xmlns:a16="http://schemas.microsoft.com/office/drawing/2014/main" id="{719E206A-99C7-21FF-5696-60B4A2DFAA25}"/>
              </a:ext>
            </a:extLst>
          </p:cNvPr>
          <p:cNvSpPr/>
          <p:nvPr/>
        </p:nvSpPr>
        <p:spPr>
          <a:xfrm>
            <a:off x="3199687" y="3755100"/>
            <a:ext cx="940513"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Green</a:t>
            </a:r>
          </a:p>
          <a:p>
            <a:r>
              <a:rPr lang="en-US" dirty="0">
                <a:solidFill>
                  <a:schemeClr val="tx1"/>
                </a:solidFill>
              </a:rPr>
              <a:t>25%</a:t>
            </a:r>
            <a:endParaRPr lang="en-ZA" dirty="0">
              <a:solidFill>
                <a:schemeClr val="tx1"/>
              </a:solidFill>
            </a:endParaRPr>
          </a:p>
        </p:txBody>
      </p:sp>
      <p:sp>
        <p:nvSpPr>
          <p:cNvPr id="9" name="Rectangle: Rounded Corners 8">
            <a:extLst>
              <a:ext uri="{FF2B5EF4-FFF2-40B4-BE49-F238E27FC236}">
                <a16:creationId xmlns:a16="http://schemas.microsoft.com/office/drawing/2014/main" id="{F5D05866-2EFA-6298-C69F-381D95ED49C5}"/>
              </a:ext>
            </a:extLst>
          </p:cNvPr>
          <p:cNvSpPr/>
          <p:nvPr/>
        </p:nvSpPr>
        <p:spPr>
          <a:xfrm>
            <a:off x="3199687" y="4807158"/>
            <a:ext cx="940513"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Blue</a:t>
            </a:r>
          </a:p>
          <a:p>
            <a:r>
              <a:rPr lang="en-US" dirty="0">
                <a:solidFill>
                  <a:schemeClr val="tx1"/>
                </a:solidFill>
              </a:rPr>
              <a:t>25%</a:t>
            </a:r>
            <a:endParaRPr lang="en-ZA" dirty="0">
              <a:solidFill>
                <a:schemeClr val="tx1"/>
              </a:solidFill>
            </a:endParaRPr>
          </a:p>
        </p:txBody>
      </p:sp>
      <p:sp>
        <p:nvSpPr>
          <p:cNvPr id="10" name="Rectangle: Rounded Corners 9">
            <a:extLst>
              <a:ext uri="{FF2B5EF4-FFF2-40B4-BE49-F238E27FC236}">
                <a16:creationId xmlns:a16="http://schemas.microsoft.com/office/drawing/2014/main" id="{303C60BD-7289-E6C6-A770-35D9CE8D424D}"/>
              </a:ext>
            </a:extLst>
          </p:cNvPr>
          <p:cNvSpPr/>
          <p:nvPr/>
        </p:nvSpPr>
        <p:spPr>
          <a:xfrm>
            <a:off x="4725192" y="4238729"/>
            <a:ext cx="940513"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Red</a:t>
            </a:r>
          </a:p>
          <a:p>
            <a:r>
              <a:rPr lang="en-US" dirty="0">
                <a:solidFill>
                  <a:schemeClr val="tx1"/>
                </a:solidFill>
              </a:rPr>
              <a:t>50%</a:t>
            </a:r>
            <a:endParaRPr lang="en-ZA" dirty="0">
              <a:solidFill>
                <a:schemeClr val="tx1"/>
              </a:solidFill>
            </a:endParaRPr>
          </a:p>
        </p:txBody>
      </p:sp>
      <p:sp>
        <p:nvSpPr>
          <p:cNvPr id="11" name="Rectangle: Rounded Corners 10">
            <a:extLst>
              <a:ext uri="{FF2B5EF4-FFF2-40B4-BE49-F238E27FC236}">
                <a16:creationId xmlns:a16="http://schemas.microsoft.com/office/drawing/2014/main" id="{1FB6CEF0-B282-F9C5-5D42-34BEB6C815B2}"/>
              </a:ext>
            </a:extLst>
          </p:cNvPr>
          <p:cNvSpPr/>
          <p:nvPr/>
        </p:nvSpPr>
        <p:spPr>
          <a:xfrm>
            <a:off x="763365" y="3102900"/>
            <a:ext cx="27387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err="1">
                <a:solidFill>
                  <a:schemeClr val="tx1"/>
                </a:solidFill>
              </a:rPr>
              <a:t>Favourite</a:t>
            </a:r>
            <a:r>
              <a:rPr lang="en-US" b="1" dirty="0">
                <a:solidFill>
                  <a:schemeClr val="tx1"/>
                </a:solidFill>
              </a:rPr>
              <a:t> </a:t>
            </a:r>
            <a:r>
              <a:rPr lang="en-US" b="1" dirty="0" err="1">
                <a:solidFill>
                  <a:schemeClr val="tx1"/>
                </a:solidFill>
              </a:rPr>
              <a:t>Colours</a:t>
            </a:r>
            <a:endParaRPr lang="en-ZA" b="1" dirty="0">
              <a:solidFill>
                <a:schemeClr val="tx1"/>
              </a:solidFill>
            </a:endParaRPr>
          </a:p>
        </p:txBody>
      </p:sp>
    </p:spTree>
    <p:extLst>
      <p:ext uri="{BB962C8B-B14F-4D97-AF65-F5344CB8AC3E}">
        <p14:creationId xmlns:p14="http://schemas.microsoft.com/office/powerpoint/2010/main" val="30212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A65398-F249-B6AA-90EC-E6AE8AA0F7A0}"/>
            </a:ext>
          </a:extLst>
        </p:cNvPr>
        <p:cNvGrpSpPr/>
        <p:nvPr/>
      </p:nvGrpSpPr>
      <p:grpSpPr>
        <a:xfrm>
          <a:off x="0" y="0"/>
          <a:ext cx="0" cy="0"/>
          <a:chOff x="0" y="0"/>
          <a:chExt cx="0" cy="0"/>
        </a:xfrm>
      </p:grpSpPr>
      <p:sp>
        <p:nvSpPr>
          <p:cNvPr id="5" name="Aims Header">
            <a:extLst>
              <a:ext uri="{FF2B5EF4-FFF2-40B4-BE49-F238E27FC236}">
                <a16:creationId xmlns:a16="http://schemas.microsoft.com/office/drawing/2014/main" id="{AEBDAF33-FECD-19C6-A79D-6FEA60ABB635}"/>
              </a:ext>
            </a:extLst>
          </p:cNvPr>
          <p:cNvSpPr>
            <a:spLocks noGrp="1"/>
          </p:cNvSpPr>
          <p:nvPr>
            <p:ph type="body" sz="quarter" idx="12"/>
          </p:nvPr>
        </p:nvSpPr>
        <p:spPr>
          <a:xfrm>
            <a:off x="1931021" y="208595"/>
            <a:ext cx="5281957" cy="904811"/>
          </a:xfrm>
          <a:prstGeom prst="roundRect">
            <a:avLst/>
          </a:prstGeom>
          <a:solidFill>
            <a:srgbClr val="662D91"/>
          </a:solidFill>
          <a:ln>
            <a:solidFill>
              <a:schemeClr val="bg1"/>
            </a:solidFill>
          </a:ln>
        </p:spPr>
        <p:txBody>
          <a:bodyPr anchor="ctr"/>
          <a:lstStyle/>
          <a:p>
            <a:r>
              <a:rPr lang="en-US" sz="2800" i="0" u="none" strike="noStrike" dirty="0">
                <a:solidFill>
                  <a:schemeClr val="bg1"/>
                </a:solidFill>
                <a:effectLst/>
                <a:latin typeface="+mj-lt"/>
              </a:rPr>
              <a:t>An Introduction to Pie Charts</a:t>
            </a:r>
            <a:endParaRPr lang="en-GB" sz="2800" dirty="0">
              <a:ln w="19050">
                <a:solidFill>
                  <a:schemeClr val="bg1"/>
                </a:solidFill>
              </a:ln>
              <a:solidFill>
                <a:schemeClr val="bg1"/>
              </a:solidFill>
              <a:latin typeface="+mj-lt"/>
            </a:endParaRPr>
          </a:p>
        </p:txBody>
      </p:sp>
      <p:sp>
        <p:nvSpPr>
          <p:cNvPr id="37" name="Rectangle 36">
            <a:hlinkClick r:id="rId4"/>
            <a:extLst>
              <a:ext uri="{FF2B5EF4-FFF2-40B4-BE49-F238E27FC236}">
                <a16:creationId xmlns:a16="http://schemas.microsoft.com/office/drawing/2014/main" id="{5607F08C-DA7B-DE44-A31E-EB1ACD23B63C}"/>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D70A1AFC-9B7C-6645-9677-0B70D4649C45}"/>
              </a:ext>
            </a:extLst>
          </p:cNvPr>
          <p:cNvSpPr/>
          <p:nvPr/>
        </p:nvSpPr>
        <p:spPr>
          <a:xfrm>
            <a:off x="557326" y="1216358"/>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This pie chart shows the </a:t>
            </a:r>
            <a:r>
              <a:rPr lang="en-US" dirty="0" err="1">
                <a:solidFill>
                  <a:schemeClr val="tx1"/>
                </a:solidFill>
              </a:rPr>
              <a:t>favourite</a:t>
            </a:r>
            <a:r>
              <a:rPr lang="en-US" dirty="0">
                <a:solidFill>
                  <a:schemeClr val="tx1"/>
                </a:solidFill>
              </a:rPr>
              <a:t> </a:t>
            </a:r>
            <a:r>
              <a:rPr lang="en-US" dirty="0" err="1">
                <a:solidFill>
                  <a:schemeClr val="tx1"/>
                </a:solidFill>
              </a:rPr>
              <a:t>colours</a:t>
            </a:r>
            <a:r>
              <a:rPr lang="en-US" dirty="0">
                <a:solidFill>
                  <a:schemeClr val="tx1"/>
                </a:solidFill>
              </a:rPr>
              <a:t> of a group of 160 people surveyed. </a:t>
            </a:r>
            <a:endParaRPr lang="en-ZA" dirty="0">
              <a:solidFill>
                <a:schemeClr val="tx1"/>
              </a:solidFill>
            </a:endParaRPr>
          </a:p>
        </p:txBody>
      </p:sp>
      <p:sp>
        <p:nvSpPr>
          <p:cNvPr id="2" name="Rectangle: Rounded Corners 1">
            <a:extLst>
              <a:ext uri="{FF2B5EF4-FFF2-40B4-BE49-F238E27FC236}">
                <a16:creationId xmlns:a16="http://schemas.microsoft.com/office/drawing/2014/main" id="{3249514F-D9BC-E7CE-56C7-0B26ABD04B9A}"/>
              </a:ext>
            </a:extLst>
          </p:cNvPr>
          <p:cNvSpPr/>
          <p:nvPr/>
        </p:nvSpPr>
        <p:spPr>
          <a:xfrm>
            <a:off x="557326" y="1628994"/>
            <a:ext cx="7905539" cy="442364"/>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What information does this pie chart give us?</a:t>
            </a:r>
            <a:endParaRPr lang="en-ZA" dirty="0">
              <a:solidFill>
                <a:schemeClr val="tx1"/>
              </a:solidFill>
            </a:endParaRPr>
          </a:p>
        </p:txBody>
      </p:sp>
      <p:sp>
        <p:nvSpPr>
          <p:cNvPr id="3" name="Rectangle: Rounded Corners 2">
            <a:extLst>
              <a:ext uri="{FF2B5EF4-FFF2-40B4-BE49-F238E27FC236}">
                <a16:creationId xmlns:a16="http://schemas.microsoft.com/office/drawing/2014/main" id="{CF404817-6697-A6BD-6818-B0EB962C38A1}"/>
              </a:ext>
            </a:extLst>
          </p:cNvPr>
          <p:cNvSpPr/>
          <p:nvPr/>
        </p:nvSpPr>
        <p:spPr>
          <a:xfrm>
            <a:off x="557326" y="2057016"/>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In the group surveyed, half of the people liked red = 80 people.</a:t>
            </a:r>
            <a:endParaRPr lang="en-ZA" dirty="0">
              <a:solidFill>
                <a:schemeClr val="tx1"/>
              </a:solidFill>
            </a:endParaRPr>
          </a:p>
        </p:txBody>
      </p:sp>
      <p:pic>
        <p:nvPicPr>
          <p:cNvPr id="7" name="Picture 6" descr="A circle with four different colors&#10;&#10;Description automatically generated">
            <a:extLst>
              <a:ext uri="{FF2B5EF4-FFF2-40B4-BE49-F238E27FC236}">
                <a16:creationId xmlns:a16="http://schemas.microsoft.com/office/drawing/2014/main" id="{FA0FD917-E16F-C9BA-BDB0-76A99F638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395" y="3429000"/>
            <a:ext cx="2874844" cy="2870200"/>
          </a:xfrm>
          <a:prstGeom prst="rect">
            <a:avLst/>
          </a:prstGeom>
        </p:spPr>
      </p:pic>
      <p:sp>
        <p:nvSpPr>
          <p:cNvPr id="8" name="Rectangle: Rounded Corners 7">
            <a:extLst>
              <a:ext uri="{FF2B5EF4-FFF2-40B4-BE49-F238E27FC236}">
                <a16:creationId xmlns:a16="http://schemas.microsoft.com/office/drawing/2014/main" id="{9BE16E82-9508-C049-9F4D-A680B4D046BF}"/>
              </a:ext>
            </a:extLst>
          </p:cNvPr>
          <p:cNvSpPr/>
          <p:nvPr/>
        </p:nvSpPr>
        <p:spPr>
          <a:xfrm>
            <a:off x="3444101" y="4100931"/>
            <a:ext cx="940513"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Green</a:t>
            </a:r>
          </a:p>
        </p:txBody>
      </p:sp>
      <p:sp>
        <p:nvSpPr>
          <p:cNvPr id="9" name="Rectangle: Rounded Corners 8">
            <a:extLst>
              <a:ext uri="{FF2B5EF4-FFF2-40B4-BE49-F238E27FC236}">
                <a16:creationId xmlns:a16="http://schemas.microsoft.com/office/drawing/2014/main" id="{2EA22D5C-DC1E-E4B8-14B1-3F1E98D1D797}"/>
              </a:ext>
            </a:extLst>
          </p:cNvPr>
          <p:cNvSpPr/>
          <p:nvPr/>
        </p:nvSpPr>
        <p:spPr>
          <a:xfrm>
            <a:off x="3444101" y="5211604"/>
            <a:ext cx="940513"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Blue</a:t>
            </a:r>
          </a:p>
        </p:txBody>
      </p:sp>
      <p:sp>
        <p:nvSpPr>
          <p:cNvPr id="10" name="Rectangle: Rounded Corners 9">
            <a:extLst>
              <a:ext uri="{FF2B5EF4-FFF2-40B4-BE49-F238E27FC236}">
                <a16:creationId xmlns:a16="http://schemas.microsoft.com/office/drawing/2014/main" id="{A9269128-30BA-E169-A15A-96E75F819270}"/>
              </a:ext>
            </a:extLst>
          </p:cNvPr>
          <p:cNvSpPr/>
          <p:nvPr/>
        </p:nvSpPr>
        <p:spPr>
          <a:xfrm>
            <a:off x="4864099" y="4619729"/>
            <a:ext cx="940513"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Red</a:t>
            </a:r>
          </a:p>
        </p:txBody>
      </p:sp>
      <p:sp>
        <p:nvSpPr>
          <p:cNvPr id="4" name="Rectangle: Rounded Corners 3">
            <a:extLst>
              <a:ext uri="{FF2B5EF4-FFF2-40B4-BE49-F238E27FC236}">
                <a16:creationId xmlns:a16="http://schemas.microsoft.com/office/drawing/2014/main" id="{51F1B2C2-2206-BA85-E7FC-2006E758CCC8}"/>
              </a:ext>
            </a:extLst>
          </p:cNvPr>
          <p:cNvSpPr/>
          <p:nvPr/>
        </p:nvSpPr>
        <p:spPr>
          <a:xfrm>
            <a:off x="557326" y="2491565"/>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In the group surveyed a quarter of the people liked green = 40 people.</a:t>
            </a:r>
            <a:endParaRPr lang="en-ZA" dirty="0">
              <a:solidFill>
                <a:schemeClr val="tx1"/>
              </a:solidFill>
            </a:endParaRPr>
          </a:p>
        </p:txBody>
      </p:sp>
      <p:sp>
        <p:nvSpPr>
          <p:cNvPr id="12" name="Rectangle: Rounded Corners 11">
            <a:extLst>
              <a:ext uri="{FF2B5EF4-FFF2-40B4-BE49-F238E27FC236}">
                <a16:creationId xmlns:a16="http://schemas.microsoft.com/office/drawing/2014/main" id="{A3F25E62-2A97-47AB-1DF7-066204FF01D7}"/>
              </a:ext>
            </a:extLst>
          </p:cNvPr>
          <p:cNvSpPr/>
          <p:nvPr/>
        </p:nvSpPr>
        <p:spPr>
          <a:xfrm>
            <a:off x="557326" y="2927052"/>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A quarter of the people also liked blue = 40 people.</a:t>
            </a:r>
            <a:endParaRPr lang="en-ZA" dirty="0">
              <a:solidFill>
                <a:schemeClr val="tx1"/>
              </a:solidFill>
            </a:endParaRPr>
          </a:p>
        </p:txBody>
      </p:sp>
      <p:sp>
        <p:nvSpPr>
          <p:cNvPr id="13" name="Rectangle: Rounded Corners 12">
            <a:extLst>
              <a:ext uri="{FF2B5EF4-FFF2-40B4-BE49-F238E27FC236}">
                <a16:creationId xmlns:a16="http://schemas.microsoft.com/office/drawing/2014/main" id="{5228D76B-6CB7-10C0-EFE3-F81935B7110A}"/>
              </a:ext>
            </a:extLst>
          </p:cNvPr>
          <p:cNvSpPr/>
          <p:nvPr/>
        </p:nvSpPr>
        <p:spPr>
          <a:xfrm>
            <a:off x="904042" y="3633718"/>
            <a:ext cx="27387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err="1">
                <a:solidFill>
                  <a:schemeClr val="tx1"/>
                </a:solidFill>
              </a:rPr>
              <a:t>Favourite</a:t>
            </a:r>
            <a:r>
              <a:rPr lang="en-US" b="1" dirty="0">
                <a:solidFill>
                  <a:schemeClr val="tx1"/>
                </a:solidFill>
              </a:rPr>
              <a:t> </a:t>
            </a:r>
            <a:r>
              <a:rPr lang="en-US" b="1" dirty="0" err="1">
                <a:solidFill>
                  <a:schemeClr val="tx1"/>
                </a:solidFill>
              </a:rPr>
              <a:t>Colours</a:t>
            </a:r>
            <a:endParaRPr lang="en-ZA" b="1" dirty="0">
              <a:solidFill>
                <a:schemeClr val="tx1"/>
              </a:solidFill>
            </a:endParaRPr>
          </a:p>
        </p:txBody>
      </p:sp>
    </p:spTree>
    <p:extLst>
      <p:ext uri="{BB962C8B-B14F-4D97-AF65-F5344CB8AC3E}">
        <p14:creationId xmlns:p14="http://schemas.microsoft.com/office/powerpoint/2010/main" val="278656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8" grpId="0"/>
      <p:bldP spid="9" grpId="0"/>
      <p:bldP spid="10" grpId="0"/>
      <p:bldP spid="4"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05C7DEF-97CE-8846-E57D-3401DDE1EA17}"/>
            </a:ext>
          </a:extLst>
        </p:cNvPr>
        <p:cNvGrpSpPr/>
        <p:nvPr/>
      </p:nvGrpSpPr>
      <p:grpSpPr>
        <a:xfrm>
          <a:off x="0" y="0"/>
          <a:ext cx="0" cy="0"/>
          <a:chOff x="0" y="0"/>
          <a:chExt cx="0" cy="0"/>
        </a:xfrm>
      </p:grpSpPr>
      <p:sp>
        <p:nvSpPr>
          <p:cNvPr id="37" name="Rectangle 36">
            <a:hlinkClick r:id="rId4"/>
            <a:extLst>
              <a:ext uri="{FF2B5EF4-FFF2-40B4-BE49-F238E27FC236}">
                <a16:creationId xmlns:a16="http://schemas.microsoft.com/office/drawing/2014/main" id="{67E45A96-AA41-8595-A5BE-BEC3AA00B64E}"/>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5C627BB6-BF01-69AD-D1F8-94B7F329908D}"/>
              </a:ext>
            </a:extLst>
          </p:cNvPr>
          <p:cNvSpPr/>
          <p:nvPr/>
        </p:nvSpPr>
        <p:spPr>
          <a:xfrm>
            <a:off x="557326" y="558800"/>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This pie chart tells us about the ice cream toppings a group of 20 people preferred.</a:t>
            </a:r>
            <a:endParaRPr lang="en-ZA" dirty="0">
              <a:solidFill>
                <a:schemeClr val="tx1"/>
              </a:solidFill>
            </a:endParaRPr>
          </a:p>
        </p:txBody>
      </p:sp>
      <p:sp>
        <p:nvSpPr>
          <p:cNvPr id="2" name="Rectangle: Rounded Corners 1">
            <a:extLst>
              <a:ext uri="{FF2B5EF4-FFF2-40B4-BE49-F238E27FC236}">
                <a16:creationId xmlns:a16="http://schemas.microsoft.com/office/drawing/2014/main" id="{1C1C3A14-4DA9-AD29-0B60-B86AAB59149B}"/>
              </a:ext>
            </a:extLst>
          </p:cNvPr>
          <p:cNvSpPr/>
          <p:nvPr/>
        </p:nvSpPr>
        <p:spPr>
          <a:xfrm>
            <a:off x="557327" y="1260416"/>
            <a:ext cx="4599762" cy="389602"/>
          </a:xfrm>
          <a:prstGeom prst="roundRect">
            <a:avLst/>
          </a:prstGeom>
          <a:solidFill>
            <a:srgbClr val="662D91"/>
          </a:solid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bg1"/>
                </a:solidFill>
              </a:rPr>
              <a:t>What other information does it give us?</a:t>
            </a:r>
            <a:endParaRPr lang="en-ZA" dirty="0">
              <a:solidFill>
                <a:schemeClr val="bg1"/>
              </a:solidFill>
            </a:endParaRPr>
          </a:p>
        </p:txBody>
      </p:sp>
      <p:sp>
        <p:nvSpPr>
          <p:cNvPr id="3" name="Rectangle: Rounded Corners 2">
            <a:extLst>
              <a:ext uri="{FF2B5EF4-FFF2-40B4-BE49-F238E27FC236}">
                <a16:creationId xmlns:a16="http://schemas.microsoft.com/office/drawing/2014/main" id="{8A563C6F-1FC0-36C7-7C9D-A6701C0DD905}"/>
              </a:ext>
            </a:extLst>
          </p:cNvPr>
          <p:cNvSpPr/>
          <p:nvPr/>
        </p:nvSpPr>
        <p:spPr>
          <a:xfrm>
            <a:off x="557327" y="1702919"/>
            <a:ext cx="5128366"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Half of the group surveyed preferred sprinkles on their ice cream.</a:t>
            </a:r>
            <a:endParaRPr lang="en-ZA" dirty="0">
              <a:solidFill>
                <a:schemeClr val="tx1"/>
              </a:solidFill>
            </a:endParaRPr>
          </a:p>
        </p:txBody>
      </p:sp>
      <p:pic>
        <p:nvPicPr>
          <p:cNvPr id="7" name="Picture 6">
            <a:extLst>
              <a:ext uri="{FF2B5EF4-FFF2-40B4-BE49-F238E27FC236}">
                <a16:creationId xmlns:a16="http://schemas.microsoft.com/office/drawing/2014/main" id="{E81E22D9-EC4A-1C40-82DB-2989E4B345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86711" y="2670565"/>
            <a:ext cx="2599962" cy="2599962"/>
          </a:xfrm>
          <a:prstGeom prst="rect">
            <a:avLst/>
          </a:prstGeom>
        </p:spPr>
      </p:pic>
      <p:sp>
        <p:nvSpPr>
          <p:cNvPr id="8" name="Rectangle: Rounded Corners 7">
            <a:extLst>
              <a:ext uri="{FF2B5EF4-FFF2-40B4-BE49-F238E27FC236}">
                <a16:creationId xmlns:a16="http://schemas.microsoft.com/office/drawing/2014/main" id="{3F9F915D-9A30-99FB-D784-F315E9BC4190}"/>
              </a:ext>
            </a:extLst>
          </p:cNvPr>
          <p:cNvSpPr/>
          <p:nvPr/>
        </p:nvSpPr>
        <p:spPr>
          <a:xfrm>
            <a:off x="6161881" y="3163865"/>
            <a:ext cx="1419998"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sz="1400" b="1" dirty="0">
                <a:solidFill>
                  <a:schemeClr val="tx1"/>
                </a:solidFill>
              </a:rPr>
              <a:t>Hot fudge sauce</a:t>
            </a:r>
          </a:p>
        </p:txBody>
      </p:sp>
      <p:sp>
        <p:nvSpPr>
          <p:cNvPr id="9" name="Rectangle: Rounded Corners 8">
            <a:extLst>
              <a:ext uri="{FF2B5EF4-FFF2-40B4-BE49-F238E27FC236}">
                <a16:creationId xmlns:a16="http://schemas.microsoft.com/office/drawing/2014/main" id="{E8E11912-4A18-9E30-F5E7-3300DE4C1909}"/>
              </a:ext>
            </a:extLst>
          </p:cNvPr>
          <p:cNvSpPr/>
          <p:nvPr/>
        </p:nvSpPr>
        <p:spPr>
          <a:xfrm>
            <a:off x="6209449" y="4084355"/>
            <a:ext cx="1419998"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sz="1400" b="1" dirty="0">
                <a:solidFill>
                  <a:schemeClr val="bg1"/>
                </a:solidFill>
              </a:rPr>
              <a:t>Chocolate</a:t>
            </a:r>
          </a:p>
          <a:p>
            <a:r>
              <a:rPr lang="en-US" sz="1400" b="1" dirty="0">
                <a:solidFill>
                  <a:schemeClr val="bg1"/>
                </a:solidFill>
              </a:rPr>
              <a:t>Flake</a:t>
            </a:r>
          </a:p>
        </p:txBody>
      </p:sp>
      <p:sp>
        <p:nvSpPr>
          <p:cNvPr id="10" name="Rectangle: Rounded Corners 9">
            <a:extLst>
              <a:ext uri="{FF2B5EF4-FFF2-40B4-BE49-F238E27FC236}">
                <a16:creationId xmlns:a16="http://schemas.microsoft.com/office/drawing/2014/main" id="{BB8576B5-696D-4ECE-785A-FE45951202F0}"/>
              </a:ext>
            </a:extLst>
          </p:cNvPr>
          <p:cNvSpPr/>
          <p:nvPr/>
        </p:nvSpPr>
        <p:spPr>
          <a:xfrm>
            <a:off x="7581879" y="3800545"/>
            <a:ext cx="1419998"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sz="1400" b="1" dirty="0">
                <a:solidFill>
                  <a:schemeClr val="tx1"/>
                </a:solidFill>
              </a:rPr>
              <a:t>Sprinkles</a:t>
            </a:r>
          </a:p>
        </p:txBody>
      </p:sp>
      <p:sp>
        <p:nvSpPr>
          <p:cNvPr id="4" name="Rectangle: Rounded Corners 3">
            <a:extLst>
              <a:ext uri="{FF2B5EF4-FFF2-40B4-BE49-F238E27FC236}">
                <a16:creationId xmlns:a16="http://schemas.microsoft.com/office/drawing/2014/main" id="{CC34B96B-240A-6387-413C-146F9D6FA3E6}"/>
              </a:ext>
            </a:extLst>
          </p:cNvPr>
          <p:cNvSpPr/>
          <p:nvPr/>
        </p:nvSpPr>
        <p:spPr>
          <a:xfrm>
            <a:off x="530625" y="2356806"/>
            <a:ext cx="5305577"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One quarter of the group preferred hot fudge sauce on their ice cream.</a:t>
            </a:r>
            <a:endParaRPr lang="en-ZA" dirty="0">
              <a:solidFill>
                <a:schemeClr val="tx1"/>
              </a:solidFill>
            </a:endParaRPr>
          </a:p>
        </p:txBody>
      </p:sp>
      <p:sp>
        <p:nvSpPr>
          <p:cNvPr id="12" name="Rectangle: Rounded Corners 11">
            <a:extLst>
              <a:ext uri="{FF2B5EF4-FFF2-40B4-BE49-F238E27FC236}">
                <a16:creationId xmlns:a16="http://schemas.microsoft.com/office/drawing/2014/main" id="{BB1D804F-10D2-5871-335B-CFF685169FFB}"/>
              </a:ext>
            </a:extLst>
          </p:cNvPr>
          <p:cNvSpPr/>
          <p:nvPr/>
        </p:nvSpPr>
        <p:spPr>
          <a:xfrm>
            <a:off x="557326" y="2949888"/>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One quarter of the group preferred chocolate flakes.</a:t>
            </a:r>
            <a:endParaRPr lang="en-ZA" dirty="0">
              <a:solidFill>
                <a:schemeClr val="tx1"/>
              </a:solidFill>
            </a:endParaRPr>
          </a:p>
        </p:txBody>
      </p:sp>
      <p:sp>
        <p:nvSpPr>
          <p:cNvPr id="14" name="Rectangle: Rounded Corners 13">
            <a:extLst>
              <a:ext uri="{FF2B5EF4-FFF2-40B4-BE49-F238E27FC236}">
                <a16:creationId xmlns:a16="http://schemas.microsoft.com/office/drawing/2014/main" id="{151FFBEC-FC46-560E-21A8-5F2A842F6A9A}"/>
              </a:ext>
            </a:extLst>
          </p:cNvPr>
          <p:cNvSpPr/>
          <p:nvPr/>
        </p:nvSpPr>
        <p:spPr>
          <a:xfrm>
            <a:off x="557326" y="3403804"/>
            <a:ext cx="4599763" cy="385440"/>
          </a:xfrm>
          <a:prstGeom prst="roundRect">
            <a:avLst/>
          </a:prstGeom>
          <a:solidFill>
            <a:srgbClr val="662D91"/>
          </a:solid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bg1"/>
                </a:solidFill>
              </a:rPr>
              <a:t>How many people preferred each topping?</a:t>
            </a:r>
            <a:endParaRPr lang="en-ZA" dirty="0">
              <a:solidFill>
                <a:schemeClr val="bg1"/>
              </a:solidFill>
            </a:endParaRPr>
          </a:p>
        </p:txBody>
      </p:sp>
      <p:sp>
        <p:nvSpPr>
          <p:cNvPr id="15" name="Rectangle: Rounded Corners 14">
            <a:extLst>
              <a:ext uri="{FF2B5EF4-FFF2-40B4-BE49-F238E27FC236}">
                <a16:creationId xmlns:a16="http://schemas.microsoft.com/office/drawing/2014/main" id="{8E22F500-F87A-8103-D911-9BE0C770D3C8}"/>
              </a:ext>
            </a:extLst>
          </p:cNvPr>
          <p:cNvSpPr/>
          <p:nvPr/>
        </p:nvSpPr>
        <p:spPr>
          <a:xfrm>
            <a:off x="557326" y="3768734"/>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Sprinkles = half of 20 = 10 people</a:t>
            </a:r>
            <a:br>
              <a:rPr lang="en-US" dirty="0">
                <a:solidFill>
                  <a:schemeClr val="tx1"/>
                </a:solidFill>
              </a:rPr>
            </a:br>
            <a:endParaRPr lang="en-ZA" dirty="0">
              <a:solidFill>
                <a:schemeClr val="tx1"/>
              </a:solidFill>
            </a:endParaRPr>
          </a:p>
        </p:txBody>
      </p:sp>
      <p:sp>
        <p:nvSpPr>
          <p:cNvPr id="17" name="Rectangle: Rounded Corners 16">
            <a:extLst>
              <a:ext uri="{FF2B5EF4-FFF2-40B4-BE49-F238E27FC236}">
                <a16:creationId xmlns:a16="http://schemas.microsoft.com/office/drawing/2014/main" id="{F7753346-BA95-050F-F888-F5997D8F5594}"/>
              </a:ext>
            </a:extLst>
          </p:cNvPr>
          <p:cNvSpPr/>
          <p:nvPr/>
        </p:nvSpPr>
        <p:spPr>
          <a:xfrm>
            <a:off x="557326" y="4462515"/>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Chocolate flakes = one quarter of 20 = 5 people</a:t>
            </a:r>
          </a:p>
          <a:p>
            <a:br>
              <a:rPr lang="en-US" dirty="0">
                <a:solidFill>
                  <a:schemeClr val="tx1"/>
                </a:solidFill>
              </a:rPr>
            </a:br>
            <a:endParaRPr lang="en-ZA" dirty="0">
              <a:solidFill>
                <a:schemeClr val="tx1"/>
              </a:solidFill>
            </a:endParaRPr>
          </a:p>
        </p:txBody>
      </p:sp>
      <p:sp>
        <p:nvSpPr>
          <p:cNvPr id="18" name="Rectangle: Rounded Corners 17">
            <a:extLst>
              <a:ext uri="{FF2B5EF4-FFF2-40B4-BE49-F238E27FC236}">
                <a16:creationId xmlns:a16="http://schemas.microsoft.com/office/drawing/2014/main" id="{7F22006E-DF7E-94F0-945A-504EAFC2956C}"/>
              </a:ext>
            </a:extLst>
          </p:cNvPr>
          <p:cNvSpPr/>
          <p:nvPr/>
        </p:nvSpPr>
        <p:spPr>
          <a:xfrm>
            <a:off x="557325" y="4119787"/>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Hot fudge sauce = one quarter of 20 = 5 people</a:t>
            </a:r>
            <a:br>
              <a:rPr lang="en-US" dirty="0">
                <a:solidFill>
                  <a:schemeClr val="tx1"/>
                </a:solidFill>
              </a:rPr>
            </a:br>
            <a:endParaRPr lang="en-ZA" dirty="0">
              <a:solidFill>
                <a:schemeClr val="tx1"/>
              </a:solidFill>
            </a:endParaRPr>
          </a:p>
        </p:txBody>
      </p:sp>
      <p:sp>
        <p:nvSpPr>
          <p:cNvPr id="19" name="Rectangle: Rounded Corners 18">
            <a:extLst>
              <a:ext uri="{FF2B5EF4-FFF2-40B4-BE49-F238E27FC236}">
                <a16:creationId xmlns:a16="http://schemas.microsoft.com/office/drawing/2014/main" id="{94CDB998-1FCD-5DDA-B7EF-BAF845EFE380}"/>
              </a:ext>
            </a:extLst>
          </p:cNvPr>
          <p:cNvSpPr/>
          <p:nvPr/>
        </p:nvSpPr>
        <p:spPr>
          <a:xfrm>
            <a:off x="5874627" y="2196803"/>
            <a:ext cx="27387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a:solidFill>
                  <a:schemeClr val="tx1"/>
                </a:solidFill>
              </a:rPr>
              <a:t>Ice </a:t>
            </a:r>
            <a:r>
              <a:rPr lang="en-US" b="1" dirty="0" err="1">
                <a:solidFill>
                  <a:schemeClr val="tx1"/>
                </a:solidFill>
              </a:rPr>
              <a:t>CreamToppings</a:t>
            </a:r>
            <a:endParaRPr lang="en-ZA" b="1" dirty="0">
              <a:solidFill>
                <a:schemeClr val="tx1"/>
              </a:solidFill>
            </a:endParaRPr>
          </a:p>
        </p:txBody>
      </p:sp>
    </p:spTree>
    <p:extLst>
      <p:ext uri="{BB962C8B-B14F-4D97-AF65-F5344CB8AC3E}">
        <p14:creationId xmlns:p14="http://schemas.microsoft.com/office/powerpoint/2010/main" val="74529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p:bldP spid="8" grpId="0"/>
      <p:bldP spid="9" grpId="0"/>
      <p:bldP spid="10" grpId="0"/>
      <p:bldP spid="4" grpId="0"/>
      <p:bldP spid="12" grpId="0"/>
      <p:bldP spid="14" grpId="0" animBg="1"/>
      <p:bldP spid="15"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509F3CC-A33B-F38C-C7B0-C71DCC0FD06D}"/>
            </a:ext>
          </a:extLst>
        </p:cNvPr>
        <p:cNvGrpSpPr/>
        <p:nvPr/>
      </p:nvGrpSpPr>
      <p:grpSpPr>
        <a:xfrm>
          <a:off x="0" y="0"/>
          <a:ext cx="0" cy="0"/>
          <a:chOff x="0" y="0"/>
          <a:chExt cx="0" cy="0"/>
        </a:xfrm>
      </p:grpSpPr>
      <p:sp>
        <p:nvSpPr>
          <p:cNvPr id="37" name="Rectangle 36">
            <a:hlinkClick r:id="rId4"/>
            <a:extLst>
              <a:ext uri="{FF2B5EF4-FFF2-40B4-BE49-F238E27FC236}">
                <a16:creationId xmlns:a16="http://schemas.microsoft.com/office/drawing/2014/main" id="{D3289042-E855-AFF3-59EF-08272E0592E0}"/>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FE2BFE7F-6BD7-7629-A130-0CD91C02929B}"/>
              </a:ext>
            </a:extLst>
          </p:cNvPr>
          <p:cNvSpPr/>
          <p:nvPr/>
        </p:nvSpPr>
        <p:spPr>
          <a:xfrm>
            <a:off x="557326" y="558800"/>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This pie chart shows the </a:t>
            </a:r>
            <a:r>
              <a:rPr lang="en-US" dirty="0" err="1">
                <a:solidFill>
                  <a:schemeClr val="tx1"/>
                </a:solidFill>
              </a:rPr>
              <a:t>favourite</a:t>
            </a:r>
            <a:r>
              <a:rPr lang="en-US" dirty="0">
                <a:solidFill>
                  <a:schemeClr val="tx1"/>
                </a:solidFill>
              </a:rPr>
              <a:t> choices of 48 children at a breakfast club.</a:t>
            </a:r>
            <a:endParaRPr lang="en-ZA" dirty="0">
              <a:solidFill>
                <a:schemeClr val="tx1"/>
              </a:solidFill>
            </a:endParaRPr>
          </a:p>
        </p:txBody>
      </p:sp>
      <p:sp>
        <p:nvSpPr>
          <p:cNvPr id="2" name="Rectangle: Rounded Corners 1">
            <a:extLst>
              <a:ext uri="{FF2B5EF4-FFF2-40B4-BE49-F238E27FC236}">
                <a16:creationId xmlns:a16="http://schemas.microsoft.com/office/drawing/2014/main" id="{8DD373D0-5E13-90D4-799F-F77AD34B5D3B}"/>
              </a:ext>
            </a:extLst>
          </p:cNvPr>
          <p:cNvSpPr/>
          <p:nvPr/>
        </p:nvSpPr>
        <p:spPr>
          <a:xfrm>
            <a:off x="557326" y="1052055"/>
            <a:ext cx="4763585" cy="389602"/>
          </a:xfrm>
          <a:prstGeom prst="roundRect">
            <a:avLst/>
          </a:prstGeom>
          <a:solidFill>
            <a:srgbClr val="662D91"/>
          </a:solid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t>How many children chose toast and butter?</a:t>
            </a:r>
            <a:endParaRPr lang="en-ZA" dirty="0">
              <a:solidFill>
                <a:schemeClr val="bg1"/>
              </a:solidFill>
            </a:endParaRPr>
          </a:p>
        </p:txBody>
      </p:sp>
      <p:sp>
        <p:nvSpPr>
          <p:cNvPr id="3" name="Rectangle: Rounded Corners 2">
            <a:extLst>
              <a:ext uri="{FF2B5EF4-FFF2-40B4-BE49-F238E27FC236}">
                <a16:creationId xmlns:a16="http://schemas.microsoft.com/office/drawing/2014/main" id="{34D7735A-5039-12C1-F28A-D4D6B33A8D29}"/>
              </a:ext>
            </a:extLst>
          </p:cNvPr>
          <p:cNvSpPr/>
          <p:nvPr/>
        </p:nvSpPr>
        <p:spPr>
          <a:xfrm>
            <a:off x="557327" y="1494558"/>
            <a:ext cx="5128366"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Half of 48 = 24</a:t>
            </a:r>
            <a:endParaRPr lang="en-ZA" dirty="0">
              <a:solidFill>
                <a:schemeClr val="tx1"/>
              </a:solidFill>
            </a:endParaRPr>
          </a:p>
        </p:txBody>
      </p:sp>
      <p:pic>
        <p:nvPicPr>
          <p:cNvPr id="7" name="Picture 6">
            <a:extLst>
              <a:ext uri="{FF2B5EF4-FFF2-40B4-BE49-F238E27FC236}">
                <a16:creationId xmlns:a16="http://schemas.microsoft.com/office/drawing/2014/main" id="{95172E1B-64A7-500B-64C0-5966D0B1AB0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86711" y="3435802"/>
            <a:ext cx="2599962" cy="2599962"/>
          </a:xfrm>
          <a:prstGeom prst="rect">
            <a:avLst/>
          </a:prstGeom>
        </p:spPr>
      </p:pic>
      <p:sp>
        <p:nvSpPr>
          <p:cNvPr id="8" name="Rectangle: Rounded Corners 7">
            <a:extLst>
              <a:ext uri="{FF2B5EF4-FFF2-40B4-BE49-F238E27FC236}">
                <a16:creationId xmlns:a16="http://schemas.microsoft.com/office/drawing/2014/main" id="{FDC67276-8DE5-A22A-4169-07C59A67C973}"/>
              </a:ext>
            </a:extLst>
          </p:cNvPr>
          <p:cNvSpPr/>
          <p:nvPr/>
        </p:nvSpPr>
        <p:spPr>
          <a:xfrm>
            <a:off x="6024955" y="4240227"/>
            <a:ext cx="1419998"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sz="1200" b="1" dirty="0">
                <a:solidFill>
                  <a:schemeClr val="tx1"/>
                </a:solidFill>
              </a:rPr>
              <a:t>Fruit and </a:t>
            </a:r>
          </a:p>
          <a:p>
            <a:r>
              <a:rPr lang="en-US" sz="1200" b="1" dirty="0">
                <a:solidFill>
                  <a:schemeClr val="tx1"/>
                </a:solidFill>
              </a:rPr>
              <a:t>Yoghurt</a:t>
            </a:r>
          </a:p>
        </p:txBody>
      </p:sp>
      <p:sp>
        <p:nvSpPr>
          <p:cNvPr id="9" name="Rectangle: Rounded Corners 8">
            <a:extLst>
              <a:ext uri="{FF2B5EF4-FFF2-40B4-BE49-F238E27FC236}">
                <a16:creationId xmlns:a16="http://schemas.microsoft.com/office/drawing/2014/main" id="{91B549F2-06B1-42A4-EA6B-F3376421D237}"/>
              </a:ext>
            </a:extLst>
          </p:cNvPr>
          <p:cNvSpPr/>
          <p:nvPr/>
        </p:nvSpPr>
        <p:spPr>
          <a:xfrm>
            <a:off x="6232895" y="4943376"/>
            <a:ext cx="1419998"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sz="1400" b="1" dirty="0">
                <a:solidFill>
                  <a:schemeClr val="bg1"/>
                </a:solidFill>
              </a:rPr>
              <a:t>Toast and</a:t>
            </a:r>
          </a:p>
          <a:p>
            <a:r>
              <a:rPr lang="en-US" sz="1400" b="1" dirty="0">
                <a:solidFill>
                  <a:schemeClr val="bg1"/>
                </a:solidFill>
              </a:rPr>
              <a:t>Jam</a:t>
            </a:r>
          </a:p>
        </p:txBody>
      </p:sp>
      <p:sp>
        <p:nvSpPr>
          <p:cNvPr id="10" name="Rectangle: Rounded Corners 9">
            <a:extLst>
              <a:ext uri="{FF2B5EF4-FFF2-40B4-BE49-F238E27FC236}">
                <a16:creationId xmlns:a16="http://schemas.microsoft.com/office/drawing/2014/main" id="{C16B175C-E3E0-D330-AA00-B8C361511DE2}"/>
              </a:ext>
            </a:extLst>
          </p:cNvPr>
          <p:cNvSpPr/>
          <p:nvPr/>
        </p:nvSpPr>
        <p:spPr>
          <a:xfrm>
            <a:off x="7464649" y="4565782"/>
            <a:ext cx="1419998"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sz="1400" b="1" dirty="0">
                <a:solidFill>
                  <a:schemeClr val="tx1"/>
                </a:solidFill>
              </a:rPr>
              <a:t>Toast and</a:t>
            </a:r>
          </a:p>
          <a:p>
            <a:r>
              <a:rPr lang="en-US" sz="1400" b="1" dirty="0">
                <a:solidFill>
                  <a:schemeClr val="tx1"/>
                </a:solidFill>
              </a:rPr>
              <a:t>Butter</a:t>
            </a:r>
          </a:p>
        </p:txBody>
      </p:sp>
      <p:sp>
        <p:nvSpPr>
          <p:cNvPr id="14" name="Rectangle: Rounded Corners 13">
            <a:extLst>
              <a:ext uri="{FF2B5EF4-FFF2-40B4-BE49-F238E27FC236}">
                <a16:creationId xmlns:a16="http://schemas.microsoft.com/office/drawing/2014/main" id="{FF5CA2FE-B5AE-75CF-8A2A-104F36CC6C0B}"/>
              </a:ext>
            </a:extLst>
          </p:cNvPr>
          <p:cNvSpPr/>
          <p:nvPr/>
        </p:nvSpPr>
        <p:spPr>
          <a:xfrm>
            <a:off x="557326" y="1947360"/>
            <a:ext cx="4599763" cy="385440"/>
          </a:xfrm>
          <a:prstGeom prst="roundRect">
            <a:avLst/>
          </a:prstGeom>
          <a:solidFill>
            <a:srgbClr val="662D91"/>
          </a:solid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t>How many children chose toast and jam?</a:t>
            </a:r>
            <a:endParaRPr lang="en-ZA" dirty="0">
              <a:solidFill>
                <a:schemeClr val="bg1"/>
              </a:solidFill>
            </a:endParaRPr>
          </a:p>
        </p:txBody>
      </p:sp>
      <p:sp>
        <p:nvSpPr>
          <p:cNvPr id="15" name="Rectangle: Rounded Corners 14">
            <a:extLst>
              <a:ext uri="{FF2B5EF4-FFF2-40B4-BE49-F238E27FC236}">
                <a16:creationId xmlns:a16="http://schemas.microsoft.com/office/drawing/2014/main" id="{903FAFBF-E6EA-859A-E21A-76F40CFD10E1}"/>
              </a:ext>
            </a:extLst>
          </p:cNvPr>
          <p:cNvSpPr/>
          <p:nvPr/>
        </p:nvSpPr>
        <p:spPr>
          <a:xfrm>
            <a:off x="557326" y="2347459"/>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One quarter of 48 = 12</a:t>
            </a:r>
            <a:endParaRPr lang="en-ZA" dirty="0">
              <a:solidFill>
                <a:schemeClr val="tx1"/>
              </a:solidFill>
            </a:endParaRPr>
          </a:p>
        </p:txBody>
      </p:sp>
      <p:sp>
        <p:nvSpPr>
          <p:cNvPr id="5" name="Rectangle: Rounded Corners 4">
            <a:extLst>
              <a:ext uri="{FF2B5EF4-FFF2-40B4-BE49-F238E27FC236}">
                <a16:creationId xmlns:a16="http://schemas.microsoft.com/office/drawing/2014/main" id="{FE049A16-4141-4F33-A884-8F91414D9916}"/>
              </a:ext>
            </a:extLst>
          </p:cNvPr>
          <p:cNvSpPr/>
          <p:nvPr/>
        </p:nvSpPr>
        <p:spPr>
          <a:xfrm>
            <a:off x="6500876" y="3665939"/>
            <a:ext cx="1419998"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sz="1400" b="1" dirty="0">
                <a:solidFill>
                  <a:schemeClr val="bg1"/>
                </a:solidFill>
              </a:rPr>
              <a:t>Cereal</a:t>
            </a:r>
          </a:p>
        </p:txBody>
      </p:sp>
      <p:sp>
        <p:nvSpPr>
          <p:cNvPr id="11" name="Rectangle: Rounded Corners 10">
            <a:extLst>
              <a:ext uri="{FF2B5EF4-FFF2-40B4-BE49-F238E27FC236}">
                <a16:creationId xmlns:a16="http://schemas.microsoft.com/office/drawing/2014/main" id="{A77E4DCF-343A-57F7-E0BB-D5EA07386617}"/>
              </a:ext>
            </a:extLst>
          </p:cNvPr>
          <p:cNvSpPr/>
          <p:nvPr/>
        </p:nvSpPr>
        <p:spPr>
          <a:xfrm>
            <a:off x="557326" y="2791924"/>
            <a:ext cx="4865597" cy="385440"/>
          </a:xfrm>
          <a:prstGeom prst="roundRect">
            <a:avLst/>
          </a:prstGeom>
          <a:solidFill>
            <a:srgbClr val="662D91"/>
          </a:solid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t>How many children chose fruit and yogurt?</a:t>
            </a:r>
            <a:endParaRPr lang="en-ZA" dirty="0">
              <a:solidFill>
                <a:schemeClr val="bg1"/>
              </a:solidFill>
            </a:endParaRPr>
          </a:p>
        </p:txBody>
      </p:sp>
      <p:sp>
        <p:nvSpPr>
          <p:cNvPr id="13" name="Rectangle: Rounded Corners 12">
            <a:extLst>
              <a:ext uri="{FF2B5EF4-FFF2-40B4-BE49-F238E27FC236}">
                <a16:creationId xmlns:a16="http://schemas.microsoft.com/office/drawing/2014/main" id="{16E43EAB-D199-20AC-C00D-BFE45E0DC1A2}"/>
              </a:ext>
            </a:extLst>
          </p:cNvPr>
          <p:cNvSpPr/>
          <p:nvPr/>
        </p:nvSpPr>
        <p:spPr>
          <a:xfrm>
            <a:off x="557326" y="3192023"/>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One eighth of 48 = 6</a:t>
            </a:r>
            <a:endParaRPr lang="en-ZA" dirty="0">
              <a:solidFill>
                <a:schemeClr val="tx1"/>
              </a:solidFill>
            </a:endParaRPr>
          </a:p>
        </p:txBody>
      </p:sp>
      <p:sp>
        <p:nvSpPr>
          <p:cNvPr id="16" name="Rectangle: Rounded Corners 15">
            <a:extLst>
              <a:ext uri="{FF2B5EF4-FFF2-40B4-BE49-F238E27FC236}">
                <a16:creationId xmlns:a16="http://schemas.microsoft.com/office/drawing/2014/main" id="{BA441C8D-69C8-0E3C-F22F-A8FC8F496CF0}"/>
              </a:ext>
            </a:extLst>
          </p:cNvPr>
          <p:cNvSpPr/>
          <p:nvPr/>
        </p:nvSpPr>
        <p:spPr>
          <a:xfrm>
            <a:off x="557326" y="3582929"/>
            <a:ext cx="4865597" cy="385440"/>
          </a:xfrm>
          <a:prstGeom prst="roundRect">
            <a:avLst/>
          </a:prstGeom>
          <a:solidFill>
            <a:srgbClr val="662D91"/>
          </a:solid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t>How many children chose cereal?</a:t>
            </a:r>
            <a:endParaRPr lang="en-ZA" dirty="0">
              <a:solidFill>
                <a:schemeClr val="bg1"/>
              </a:solidFill>
            </a:endParaRPr>
          </a:p>
        </p:txBody>
      </p:sp>
      <p:sp>
        <p:nvSpPr>
          <p:cNvPr id="19" name="Rectangle: Rounded Corners 18">
            <a:extLst>
              <a:ext uri="{FF2B5EF4-FFF2-40B4-BE49-F238E27FC236}">
                <a16:creationId xmlns:a16="http://schemas.microsoft.com/office/drawing/2014/main" id="{20AA08BB-3322-5B96-154B-C46519F472C9}"/>
              </a:ext>
            </a:extLst>
          </p:cNvPr>
          <p:cNvSpPr/>
          <p:nvPr/>
        </p:nvSpPr>
        <p:spPr>
          <a:xfrm>
            <a:off x="557326" y="3983028"/>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One eighth of 48 = 6</a:t>
            </a:r>
            <a:endParaRPr lang="en-ZA" dirty="0">
              <a:solidFill>
                <a:schemeClr val="tx1"/>
              </a:solidFill>
            </a:endParaRPr>
          </a:p>
        </p:txBody>
      </p:sp>
      <p:sp>
        <p:nvSpPr>
          <p:cNvPr id="20" name="Rectangle: Rounded Corners 19">
            <a:extLst>
              <a:ext uri="{FF2B5EF4-FFF2-40B4-BE49-F238E27FC236}">
                <a16:creationId xmlns:a16="http://schemas.microsoft.com/office/drawing/2014/main" id="{C32E3209-088F-665E-D602-BECC10677FAB}"/>
              </a:ext>
            </a:extLst>
          </p:cNvPr>
          <p:cNvSpPr/>
          <p:nvPr/>
        </p:nvSpPr>
        <p:spPr>
          <a:xfrm>
            <a:off x="5902614" y="2947816"/>
            <a:ext cx="27387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a:solidFill>
                  <a:schemeClr val="tx1"/>
                </a:solidFill>
              </a:rPr>
              <a:t>Breakfast Choices</a:t>
            </a:r>
            <a:endParaRPr lang="en-ZA" b="1" dirty="0">
              <a:solidFill>
                <a:schemeClr val="tx1"/>
              </a:solidFill>
            </a:endParaRPr>
          </a:p>
        </p:txBody>
      </p:sp>
    </p:spTree>
    <p:extLst>
      <p:ext uri="{BB962C8B-B14F-4D97-AF65-F5344CB8AC3E}">
        <p14:creationId xmlns:p14="http://schemas.microsoft.com/office/powerpoint/2010/main" val="150258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p:bldP spid="8" grpId="0"/>
      <p:bldP spid="9" grpId="0"/>
      <p:bldP spid="10" grpId="0"/>
      <p:bldP spid="14" grpId="0" animBg="1"/>
      <p:bldP spid="15" grpId="0"/>
      <p:bldP spid="5" grpId="0"/>
      <p:bldP spid="11" grpId="0" animBg="1"/>
      <p:bldP spid="13" grpId="0"/>
      <p:bldP spid="16" grpId="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627FBCD-7F41-3425-DE2B-38E5044CEC03}"/>
            </a:ext>
          </a:extLst>
        </p:cNvPr>
        <p:cNvGrpSpPr/>
        <p:nvPr/>
      </p:nvGrpSpPr>
      <p:grpSpPr>
        <a:xfrm>
          <a:off x="0" y="0"/>
          <a:ext cx="0" cy="0"/>
          <a:chOff x="0" y="0"/>
          <a:chExt cx="0" cy="0"/>
        </a:xfrm>
      </p:grpSpPr>
      <p:sp>
        <p:nvSpPr>
          <p:cNvPr id="37" name="Rectangle 36">
            <a:hlinkClick r:id="rId4"/>
            <a:extLst>
              <a:ext uri="{FF2B5EF4-FFF2-40B4-BE49-F238E27FC236}">
                <a16:creationId xmlns:a16="http://schemas.microsoft.com/office/drawing/2014/main" id="{A45AA643-E940-12F0-BA20-23C9A983598E}"/>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D5A6B630-B113-B9B8-728C-BB9EF76A9245}"/>
              </a:ext>
            </a:extLst>
          </p:cNvPr>
          <p:cNvSpPr/>
          <p:nvPr/>
        </p:nvSpPr>
        <p:spPr>
          <a:xfrm>
            <a:off x="557326" y="500185"/>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The following facts are important to help us read, understand and create pie charts:</a:t>
            </a:r>
            <a:endParaRPr lang="en-ZA" dirty="0">
              <a:solidFill>
                <a:schemeClr val="tx1"/>
              </a:solidFill>
            </a:endParaRPr>
          </a:p>
        </p:txBody>
      </p:sp>
      <p:pic>
        <p:nvPicPr>
          <p:cNvPr id="7" name="Picture 6">
            <a:extLst>
              <a:ext uri="{FF2B5EF4-FFF2-40B4-BE49-F238E27FC236}">
                <a16:creationId xmlns:a16="http://schemas.microsoft.com/office/drawing/2014/main" id="{B9BCD259-F41B-4031-AD16-8427FA65AC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536906" y="4139903"/>
            <a:ext cx="457201" cy="457201"/>
          </a:xfrm>
          <a:prstGeom prst="rect">
            <a:avLst/>
          </a:prstGeom>
        </p:spPr>
      </p:pic>
      <p:sp>
        <p:nvSpPr>
          <p:cNvPr id="4" name="Rectangle: Rounded Corners 3">
            <a:extLst>
              <a:ext uri="{FF2B5EF4-FFF2-40B4-BE49-F238E27FC236}">
                <a16:creationId xmlns:a16="http://schemas.microsoft.com/office/drawing/2014/main" id="{E52B7B31-3DFC-EF9D-31C4-5AB586D30F24}"/>
              </a:ext>
            </a:extLst>
          </p:cNvPr>
          <p:cNvSpPr/>
          <p:nvPr/>
        </p:nvSpPr>
        <p:spPr>
          <a:xfrm>
            <a:off x="557326" y="1112890"/>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A pie chart is a circle. </a:t>
            </a:r>
            <a:endParaRPr lang="en-ZA" dirty="0">
              <a:solidFill>
                <a:schemeClr val="tx1"/>
              </a:solidFill>
            </a:endParaRPr>
          </a:p>
        </p:txBody>
      </p:sp>
      <p:sp>
        <p:nvSpPr>
          <p:cNvPr id="12" name="Rectangle: Rounded Corners 11">
            <a:extLst>
              <a:ext uri="{FF2B5EF4-FFF2-40B4-BE49-F238E27FC236}">
                <a16:creationId xmlns:a16="http://schemas.microsoft.com/office/drawing/2014/main" id="{D93BDDF1-3842-D3D8-53DC-47DD360BEBA2}"/>
              </a:ext>
            </a:extLst>
          </p:cNvPr>
          <p:cNvSpPr/>
          <p:nvPr/>
        </p:nvSpPr>
        <p:spPr>
          <a:xfrm>
            <a:off x="557326" y="1464464"/>
            <a:ext cx="8134856"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A circle is a full turn of 360°. </a:t>
            </a:r>
            <a:endParaRPr lang="en-ZA" dirty="0">
              <a:solidFill>
                <a:schemeClr val="tx1"/>
              </a:solidFill>
            </a:endParaRPr>
          </a:p>
        </p:txBody>
      </p:sp>
      <p:sp>
        <p:nvSpPr>
          <p:cNvPr id="17" name="Rectangle: Rounded Corners 16">
            <a:extLst>
              <a:ext uri="{FF2B5EF4-FFF2-40B4-BE49-F238E27FC236}">
                <a16:creationId xmlns:a16="http://schemas.microsoft.com/office/drawing/2014/main" id="{6F7D051C-0B35-4B94-904F-6A17DA672B30}"/>
              </a:ext>
            </a:extLst>
          </p:cNvPr>
          <p:cNvSpPr/>
          <p:nvPr/>
        </p:nvSpPr>
        <p:spPr>
          <a:xfrm>
            <a:off x="557326" y="1791261"/>
            <a:ext cx="8134856"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A pie chart represents a whole set of data or 100%. The sectors in a pie chart fit together to make 100%.</a:t>
            </a:r>
            <a:endParaRPr lang="en-ZA" dirty="0">
              <a:solidFill>
                <a:schemeClr val="tx1"/>
              </a:solidFill>
            </a:endParaRPr>
          </a:p>
        </p:txBody>
      </p:sp>
      <p:sp>
        <p:nvSpPr>
          <p:cNvPr id="18" name="Rectangle: Rounded Corners 17">
            <a:extLst>
              <a:ext uri="{FF2B5EF4-FFF2-40B4-BE49-F238E27FC236}">
                <a16:creationId xmlns:a16="http://schemas.microsoft.com/office/drawing/2014/main" id="{E62E84B1-A614-78E3-EF65-F9F4E968D904}"/>
              </a:ext>
            </a:extLst>
          </p:cNvPr>
          <p:cNvSpPr/>
          <p:nvPr/>
        </p:nvSpPr>
        <p:spPr>
          <a:xfrm>
            <a:off x="557326" y="2387079"/>
            <a:ext cx="8134856" cy="405405"/>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Pie charts show fractions and percentages of a whole set of data. </a:t>
            </a:r>
            <a:endParaRPr lang="en-ZA" dirty="0">
              <a:solidFill>
                <a:schemeClr val="tx1"/>
              </a:solidFill>
            </a:endParaRPr>
          </a:p>
        </p:txBody>
      </p:sp>
      <p:sp>
        <p:nvSpPr>
          <p:cNvPr id="20" name="Rectangle: Rounded Corners 19">
            <a:extLst>
              <a:ext uri="{FF2B5EF4-FFF2-40B4-BE49-F238E27FC236}">
                <a16:creationId xmlns:a16="http://schemas.microsoft.com/office/drawing/2014/main" id="{0EBB5FCE-BF6A-629D-1454-9D8B19A227E5}"/>
              </a:ext>
            </a:extLst>
          </p:cNvPr>
          <p:cNvSpPr/>
          <p:nvPr/>
        </p:nvSpPr>
        <p:spPr>
          <a:xfrm>
            <a:off x="557326" y="2710956"/>
            <a:ext cx="8134856" cy="405405"/>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We can use data to find the angles and create the sectors of a pie chart.</a:t>
            </a:r>
            <a:endParaRPr lang="en-ZA" dirty="0">
              <a:solidFill>
                <a:schemeClr val="tx1"/>
              </a:solidFill>
            </a:endParaRPr>
          </a:p>
        </p:txBody>
      </p:sp>
      <p:graphicFrame>
        <p:nvGraphicFramePr>
          <p:cNvPr id="21" name="Table 20">
            <a:extLst>
              <a:ext uri="{FF2B5EF4-FFF2-40B4-BE49-F238E27FC236}">
                <a16:creationId xmlns:a16="http://schemas.microsoft.com/office/drawing/2014/main" id="{812D516F-BF2C-1986-0132-A64530A56F0C}"/>
              </a:ext>
            </a:extLst>
          </p:cNvPr>
          <p:cNvGraphicFramePr>
            <a:graphicFrameLocks noGrp="1"/>
          </p:cNvGraphicFramePr>
          <p:nvPr>
            <p:extLst>
              <p:ext uri="{D42A27DB-BD31-4B8C-83A1-F6EECF244321}">
                <p14:modId xmlns:p14="http://schemas.microsoft.com/office/powerpoint/2010/main" val="4155612087"/>
              </p:ext>
            </p:extLst>
          </p:nvPr>
        </p:nvGraphicFramePr>
        <p:xfrm>
          <a:off x="674556" y="3185820"/>
          <a:ext cx="7812951" cy="3127370"/>
        </p:xfrm>
        <a:graphic>
          <a:graphicData uri="http://schemas.openxmlformats.org/drawingml/2006/table">
            <a:tbl>
              <a:tblPr firstRow="1" bandRow="1">
                <a:tableStyleId>{5940675A-B579-460E-94D1-54222C63F5DA}</a:tableStyleId>
              </a:tblPr>
              <a:tblGrid>
                <a:gridCol w="2604317">
                  <a:extLst>
                    <a:ext uri="{9D8B030D-6E8A-4147-A177-3AD203B41FA5}">
                      <a16:colId xmlns:a16="http://schemas.microsoft.com/office/drawing/2014/main" val="984465760"/>
                    </a:ext>
                  </a:extLst>
                </a:gridCol>
                <a:gridCol w="2604317">
                  <a:extLst>
                    <a:ext uri="{9D8B030D-6E8A-4147-A177-3AD203B41FA5}">
                      <a16:colId xmlns:a16="http://schemas.microsoft.com/office/drawing/2014/main" val="1554612907"/>
                    </a:ext>
                  </a:extLst>
                </a:gridCol>
                <a:gridCol w="2604317">
                  <a:extLst>
                    <a:ext uri="{9D8B030D-6E8A-4147-A177-3AD203B41FA5}">
                      <a16:colId xmlns:a16="http://schemas.microsoft.com/office/drawing/2014/main" val="689207983"/>
                    </a:ext>
                  </a:extLst>
                </a:gridCol>
              </a:tblGrid>
              <a:tr h="325555">
                <a:tc>
                  <a:txBody>
                    <a:bodyPr/>
                    <a:lstStyle/>
                    <a:p>
                      <a:pPr algn="ctr" rtl="0" fontAlgn="t">
                        <a:spcBef>
                          <a:spcPts val="0"/>
                        </a:spcBef>
                        <a:spcAft>
                          <a:spcPts val="0"/>
                        </a:spcAft>
                      </a:pPr>
                      <a:r>
                        <a:rPr lang="en-US" sz="1400" b="1" i="0" u="none" strike="noStrike">
                          <a:solidFill>
                            <a:srgbClr val="000000"/>
                          </a:solidFill>
                          <a:effectLst/>
                          <a:latin typeface="+mj-lt"/>
                        </a:rPr>
                        <a:t>Percentage</a:t>
                      </a:r>
                      <a:endParaRPr lang="en-US">
                        <a:effectLst/>
                        <a:latin typeface="+mj-lt"/>
                      </a:endParaRPr>
                    </a:p>
                  </a:txBody>
                  <a:tcPr marL="53340" marR="53340" marT="53340" marB="53340"/>
                </a:tc>
                <a:tc>
                  <a:txBody>
                    <a:bodyPr/>
                    <a:lstStyle/>
                    <a:p>
                      <a:pPr algn="ctr" rtl="0" fontAlgn="t">
                        <a:spcBef>
                          <a:spcPts val="0"/>
                        </a:spcBef>
                        <a:spcAft>
                          <a:spcPts val="0"/>
                        </a:spcAft>
                      </a:pPr>
                      <a:r>
                        <a:rPr lang="en-US" sz="1400" b="1" i="0" u="none" strike="noStrike">
                          <a:solidFill>
                            <a:srgbClr val="000000"/>
                          </a:solidFill>
                          <a:effectLst/>
                          <a:latin typeface="Roboto" panose="02000000000000000000" pitchFamily="2" charset="0"/>
                        </a:rPr>
                        <a:t>Fraction</a:t>
                      </a:r>
                      <a:endParaRPr lang="en-US">
                        <a:effectLst/>
                      </a:endParaRPr>
                    </a:p>
                  </a:txBody>
                  <a:tcPr marL="53340" marR="53340" marT="53340" marB="53340"/>
                </a:tc>
                <a:tc>
                  <a:txBody>
                    <a:bodyPr/>
                    <a:lstStyle/>
                    <a:p>
                      <a:pPr algn="ctr" rtl="0" fontAlgn="t">
                        <a:spcBef>
                          <a:spcPts val="0"/>
                        </a:spcBef>
                        <a:spcAft>
                          <a:spcPts val="0"/>
                        </a:spcAft>
                      </a:pPr>
                      <a:r>
                        <a:rPr lang="en-US" sz="1400" b="1" i="0" u="none" strike="noStrike">
                          <a:solidFill>
                            <a:srgbClr val="000000"/>
                          </a:solidFill>
                          <a:effectLst/>
                          <a:latin typeface="Roboto" panose="02000000000000000000" pitchFamily="2" charset="0"/>
                        </a:rPr>
                        <a:t>Angle</a:t>
                      </a:r>
                      <a:endParaRPr lang="en-US">
                        <a:effectLst/>
                      </a:endParaRPr>
                    </a:p>
                  </a:txBody>
                  <a:tcPr marL="53340" marR="53340" marT="53340" marB="53340"/>
                </a:tc>
                <a:extLst>
                  <a:ext uri="{0D108BD9-81ED-4DB2-BD59-A6C34878D82A}">
                    <a16:rowId xmlns:a16="http://schemas.microsoft.com/office/drawing/2014/main" val="629099268"/>
                  </a:ext>
                </a:extLst>
              </a:tr>
              <a:tr h="550984">
                <a:tc>
                  <a:txBody>
                    <a:bodyPr/>
                    <a:lstStyle/>
                    <a:p>
                      <a:pPr algn="ctr" rtl="0" fontAlgn="t">
                        <a:spcBef>
                          <a:spcPts val="0"/>
                        </a:spcBef>
                        <a:spcAft>
                          <a:spcPts val="0"/>
                        </a:spcAft>
                      </a:pPr>
                      <a:r>
                        <a:rPr lang="en-US" sz="1400" b="0" i="0" u="none" strike="noStrike">
                          <a:solidFill>
                            <a:srgbClr val="000000"/>
                          </a:solidFill>
                          <a:effectLst/>
                          <a:latin typeface="+mj-lt"/>
                        </a:rPr>
                        <a:t>100%</a:t>
                      </a:r>
                      <a:endParaRPr lang="en-US">
                        <a:effectLst/>
                        <a:latin typeface="+mj-lt"/>
                      </a:endParaRPr>
                    </a:p>
                  </a:txBody>
                  <a:tcPr marL="53340" marR="53340" marT="53340" marB="53340" anchor="ctr"/>
                </a:tc>
                <a:tc>
                  <a:txBody>
                    <a:bodyPr/>
                    <a:lstStyle/>
                    <a:p>
                      <a:pPr algn="ctr" rtl="0" fontAlgn="t">
                        <a:spcBef>
                          <a:spcPts val="0"/>
                        </a:spcBef>
                        <a:spcAft>
                          <a:spcPts val="0"/>
                        </a:spcAft>
                      </a:pPr>
                      <a:r>
                        <a:rPr lang="en-US" sz="1400" b="0" i="0" u="none" strike="noStrike">
                          <a:solidFill>
                            <a:srgbClr val="000000"/>
                          </a:solidFill>
                          <a:effectLst/>
                          <a:latin typeface="Roboto" panose="02000000000000000000" pitchFamily="2" charset="0"/>
                        </a:rPr>
                        <a:t>one whole or 1</a:t>
                      </a:r>
                      <a:endParaRPr lang="en-US">
                        <a:effectLst/>
                      </a:endParaRPr>
                    </a:p>
                  </a:txBody>
                  <a:tcPr marL="53340" marR="53340" marT="53340" marB="53340" anchor="ctr"/>
                </a:tc>
                <a:tc>
                  <a:txBody>
                    <a:bodyPr/>
                    <a:lstStyle/>
                    <a:p>
                      <a:pPr algn="ctr" rtl="0" fontAlgn="t">
                        <a:spcBef>
                          <a:spcPts val="0"/>
                        </a:spcBef>
                        <a:spcAft>
                          <a:spcPts val="0"/>
                        </a:spcAft>
                      </a:pPr>
                      <a:r>
                        <a:rPr lang="en-US" sz="1400" b="0" i="0" u="none" strike="noStrike" dirty="0">
                          <a:solidFill>
                            <a:srgbClr val="000000"/>
                          </a:solidFill>
                          <a:effectLst/>
                          <a:latin typeface="Roboto" panose="02000000000000000000" pitchFamily="2" charset="0"/>
                        </a:rPr>
                        <a:t>360° </a:t>
                      </a:r>
                      <a:endParaRPr lang="en-US" dirty="0">
                        <a:effectLst/>
                      </a:endParaRPr>
                    </a:p>
                  </a:txBody>
                  <a:tcPr marL="53340" marR="53340" marT="53340" marB="53340" anchor="ctr"/>
                </a:tc>
                <a:extLst>
                  <a:ext uri="{0D108BD9-81ED-4DB2-BD59-A6C34878D82A}">
                    <a16:rowId xmlns:a16="http://schemas.microsoft.com/office/drawing/2014/main" val="2586649992"/>
                  </a:ext>
                </a:extLst>
              </a:tr>
              <a:tr h="562708">
                <a:tc>
                  <a:txBody>
                    <a:bodyPr/>
                    <a:lstStyle/>
                    <a:p>
                      <a:pPr algn="ctr" rtl="0" fontAlgn="t">
                        <a:spcBef>
                          <a:spcPts val="0"/>
                        </a:spcBef>
                        <a:spcAft>
                          <a:spcPts val="0"/>
                        </a:spcAft>
                      </a:pPr>
                      <a:r>
                        <a:rPr lang="en-US" sz="1400" b="0" i="0" u="none" strike="noStrike">
                          <a:solidFill>
                            <a:srgbClr val="000000"/>
                          </a:solidFill>
                          <a:effectLst/>
                          <a:latin typeface="+mj-lt"/>
                        </a:rPr>
                        <a:t>50%</a:t>
                      </a:r>
                      <a:endParaRPr lang="en-US">
                        <a:effectLst/>
                        <a:latin typeface="+mj-lt"/>
                      </a:endParaRPr>
                    </a:p>
                  </a:txBody>
                  <a:tcPr marL="53340" marR="53340" marT="53340" marB="53340" anchor="ctr"/>
                </a:tc>
                <a:tc>
                  <a:txBody>
                    <a:bodyPr/>
                    <a:lstStyle/>
                    <a:p>
                      <a:pPr algn="ctr" rtl="0" fontAlgn="t">
                        <a:spcBef>
                          <a:spcPts val="0"/>
                        </a:spcBef>
                        <a:spcAft>
                          <a:spcPts val="0"/>
                        </a:spcAft>
                      </a:pPr>
                      <a:r>
                        <a:rPr lang="en-US" sz="1400" b="0" i="0" u="none" strike="noStrike">
                          <a:solidFill>
                            <a:srgbClr val="000000"/>
                          </a:solidFill>
                          <a:effectLst/>
                          <a:latin typeface="Roboto" panose="02000000000000000000" pitchFamily="2" charset="0"/>
                        </a:rPr>
                        <a:t>one half or ½</a:t>
                      </a:r>
                      <a:endParaRPr lang="en-US">
                        <a:effectLst/>
                      </a:endParaRPr>
                    </a:p>
                  </a:txBody>
                  <a:tcPr marL="53340" marR="53340" marT="53340" marB="53340" anchor="ctr"/>
                </a:tc>
                <a:tc>
                  <a:txBody>
                    <a:bodyPr/>
                    <a:lstStyle/>
                    <a:p>
                      <a:pPr algn="ctr" rtl="0" fontAlgn="t">
                        <a:spcBef>
                          <a:spcPts val="0"/>
                        </a:spcBef>
                        <a:spcAft>
                          <a:spcPts val="0"/>
                        </a:spcAft>
                      </a:pPr>
                      <a:r>
                        <a:rPr lang="en-US" sz="1400" b="0" i="0" u="none" strike="noStrike" dirty="0">
                          <a:solidFill>
                            <a:srgbClr val="000000"/>
                          </a:solidFill>
                          <a:effectLst/>
                          <a:latin typeface="Roboto" panose="02000000000000000000" pitchFamily="2" charset="0"/>
                        </a:rPr>
                        <a:t>180°</a:t>
                      </a:r>
                      <a:endParaRPr lang="en-US" dirty="0">
                        <a:effectLst/>
                      </a:endParaRPr>
                    </a:p>
                  </a:txBody>
                  <a:tcPr marL="53340" marR="53340" marT="53340" marB="53340" anchor="ctr"/>
                </a:tc>
                <a:extLst>
                  <a:ext uri="{0D108BD9-81ED-4DB2-BD59-A6C34878D82A}">
                    <a16:rowId xmlns:a16="http://schemas.microsoft.com/office/drawing/2014/main" val="2039260423"/>
                  </a:ext>
                </a:extLst>
              </a:tr>
              <a:tr h="597877">
                <a:tc>
                  <a:txBody>
                    <a:bodyPr/>
                    <a:lstStyle/>
                    <a:p>
                      <a:pPr algn="ctr" rtl="0" fontAlgn="t">
                        <a:spcBef>
                          <a:spcPts val="0"/>
                        </a:spcBef>
                        <a:spcAft>
                          <a:spcPts val="0"/>
                        </a:spcAft>
                      </a:pPr>
                      <a:r>
                        <a:rPr lang="en-US" sz="1400" b="0" i="0" u="none" strike="noStrike">
                          <a:solidFill>
                            <a:srgbClr val="000000"/>
                          </a:solidFill>
                          <a:effectLst/>
                          <a:latin typeface="+mj-lt"/>
                        </a:rPr>
                        <a:t>75%</a:t>
                      </a:r>
                      <a:endParaRPr lang="en-US">
                        <a:effectLst/>
                        <a:latin typeface="+mj-lt"/>
                      </a:endParaRPr>
                    </a:p>
                  </a:txBody>
                  <a:tcPr marL="53340" marR="53340" marT="53340" marB="53340" anchor="ctr"/>
                </a:tc>
                <a:tc>
                  <a:txBody>
                    <a:bodyPr/>
                    <a:lstStyle/>
                    <a:p>
                      <a:pPr algn="ctr" rtl="0" fontAlgn="t">
                        <a:spcBef>
                          <a:spcPts val="0"/>
                        </a:spcBef>
                        <a:spcAft>
                          <a:spcPts val="0"/>
                        </a:spcAft>
                      </a:pPr>
                      <a:r>
                        <a:rPr lang="en-US" sz="1400" b="0" i="0" u="none" strike="noStrike">
                          <a:solidFill>
                            <a:srgbClr val="000000"/>
                          </a:solidFill>
                          <a:effectLst/>
                          <a:latin typeface="Roboto" panose="02000000000000000000" pitchFamily="2" charset="0"/>
                        </a:rPr>
                        <a:t>three quarters or ¾</a:t>
                      </a:r>
                      <a:endParaRPr lang="en-US">
                        <a:effectLst/>
                      </a:endParaRPr>
                    </a:p>
                  </a:txBody>
                  <a:tcPr marL="53340" marR="53340" marT="53340" marB="53340" anchor="ctr"/>
                </a:tc>
                <a:tc>
                  <a:txBody>
                    <a:bodyPr/>
                    <a:lstStyle/>
                    <a:p>
                      <a:pPr algn="ctr" rtl="0" fontAlgn="t">
                        <a:spcBef>
                          <a:spcPts val="0"/>
                        </a:spcBef>
                        <a:spcAft>
                          <a:spcPts val="0"/>
                        </a:spcAft>
                      </a:pPr>
                      <a:r>
                        <a:rPr lang="en-US" sz="1400" b="0" i="0" u="none" strike="noStrike" dirty="0">
                          <a:solidFill>
                            <a:srgbClr val="000000"/>
                          </a:solidFill>
                          <a:effectLst/>
                          <a:latin typeface="Roboto" panose="02000000000000000000" pitchFamily="2" charset="0"/>
                        </a:rPr>
                        <a:t>270°</a:t>
                      </a:r>
                      <a:endParaRPr lang="en-US" dirty="0">
                        <a:effectLst/>
                      </a:endParaRPr>
                    </a:p>
                  </a:txBody>
                  <a:tcPr marL="53340" marR="53340" marT="53340" marB="53340" anchor="ctr"/>
                </a:tc>
                <a:extLst>
                  <a:ext uri="{0D108BD9-81ED-4DB2-BD59-A6C34878D82A}">
                    <a16:rowId xmlns:a16="http://schemas.microsoft.com/office/drawing/2014/main" val="1830846405"/>
                  </a:ext>
                </a:extLst>
              </a:tr>
              <a:tr h="539261">
                <a:tc>
                  <a:txBody>
                    <a:bodyPr/>
                    <a:lstStyle/>
                    <a:p>
                      <a:pPr algn="ctr" rtl="0" fontAlgn="t">
                        <a:spcBef>
                          <a:spcPts val="0"/>
                        </a:spcBef>
                        <a:spcAft>
                          <a:spcPts val="0"/>
                        </a:spcAft>
                      </a:pPr>
                      <a:r>
                        <a:rPr lang="en-US" sz="1400" b="0" i="0" u="none" strike="noStrike">
                          <a:solidFill>
                            <a:srgbClr val="000000"/>
                          </a:solidFill>
                          <a:effectLst/>
                          <a:latin typeface="+mj-lt"/>
                        </a:rPr>
                        <a:t>25%</a:t>
                      </a:r>
                      <a:endParaRPr lang="en-US">
                        <a:effectLst/>
                        <a:latin typeface="+mj-lt"/>
                      </a:endParaRPr>
                    </a:p>
                  </a:txBody>
                  <a:tcPr marL="53340" marR="53340" marT="53340" marB="53340" anchor="ctr"/>
                </a:tc>
                <a:tc>
                  <a:txBody>
                    <a:bodyPr/>
                    <a:lstStyle/>
                    <a:p>
                      <a:pPr algn="ctr" rtl="0" fontAlgn="t">
                        <a:spcBef>
                          <a:spcPts val="0"/>
                        </a:spcBef>
                        <a:spcAft>
                          <a:spcPts val="0"/>
                        </a:spcAft>
                      </a:pPr>
                      <a:r>
                        <a:rPr lang="en-US" sz="1400" b="0" i="0" u="none" strike="noStrike">
                          <a:solidFill>
                            <a:srgbClr val="000000"/>
                          </a:solidFill>
                          <a:effectLst/>
                          <a:latin typeface="Roboto" panose="02000000000000000000" pitchFamily="2" charset="0"/>
                        </a:rPr>
                        <a:t>one quarter or ¼</a:t>
                      </a:r>
                      <a:endParaRPr lang="en-US">
                        <a:effectLst/>
                      </a:endParaRPr>
                    </a:p>
                  </a:txBody>
                  <a:tcPr marL="53340" marR="53340" marT="53340" marB="53340" anchor="ctr"/>
                </a:tc>
                <a:tc>
                  <a:txBody>
                    <a:bodyPr/>
                    <a:lstStyle/>
                    <a:p>
                      <a:pPr algn="ctr" rtl="0" fontAlgn="t">
                        <a:spcBef>
                          <a:spcPts val="0"/>
                        </a:spcBef>
                        <a:spcAft>
                          <a:spcPts val="0"/>
                        </a:spcAft>
                      </a:pPr>
                      <a:r>
                        <a:rPr lang="en-US" sz="1400" b="0" i="0" u="none" strike="noStrike" dirty="0">
                          <a:solidFill>
                            <a:srgbClr val="000000"/>
                          </a:solidFill>
                          <a:effectLst/>
                          <a:latin typeface="Roboto" panose="02000000000000000000" pitchFamily="2" charset="0"/>
                        </a:rPr>
                        <a:t>90°</a:t>
                      </a:r>
                      <a:endParaRPr lang="en-US" dirty="0">
                        <a:effectLst/>
                      </a:endParaRPr>
                    </a:p>
                  </a:txBody>
                  <a:tcPr marL="53340" marR="53340" marT="53340" marB="53340" anchor="ctr"/>
                </a:tc>
                <a:extLst>
                  <a:ext uri="{0D108BD9-81ED-4DB2-BD59-A6C34878D82A}">
                    <a16:rowId xmlns:a16="http://schemas.microsoft.com/office/drawing/2014/main" val="3209387030"/>
                  </a:ext>
                </a:extLst>
              </a:tr>
              <a:tr h="550985">
                <a:tc>
                  <a:txBody>
                    <a:bodyPr/>
                    <a:lstStyle/>
                    <a:p>
                      <a:pPr algn="ctr" rtl="0" fontAlgn="t">
                        <a:spcBef>
                          <a:spcPts val="0"/>
                        </a:spcBef>
                        <a:spcAft>
                          <a:spcPts val="0"/>
                        </a:spcAft>
                      </a:pPr>
                      <a:r>
                        <a:rPr lang="en-US" sz="1400" b="0" i="0" u="none" strike="noStrike" dirty="0">
                          <a:solidFill>
                            <a:srgbClr val="000000"/>
                          </a:solidFill>
                          <a:effectLst/>
                          <a:latin typeface="+mj-lt"/>
                        </a:rPr>
                        <a:t>10%</a:t>
                      </a:r>
                      <a:endParaRPr lang="en-US" dirty="0">
                        <a:effectLst/>
                        <a:latin typeface="+mj-lt"/>
                      </a:endParaRPr>
                    </a:p>
                  </a:txBody>
                  <a:tcPr marL="53340" marR="53340" marT="53340" marB="53340" anchor="ctr"/>
                </a:tc>
                <a:tc>
                  <a:txBody>
                    <a:bodyPr/>
                    <a:lstStyle/>
                    <a:p>
                      <a:pPr algn="ctr" rtl="0" fontAlgn="t">
                        <a:spcBef>
                          <a:spcPts val="0"/>
                        </a:spcBef>
                        <a:spcAft>
                          <a:spcPts val="0"/>
                        </a:spcAft>
                      </a:pPr>
                      <a:r>
                        <a:rPr lang="en-US" sz="1400" b="0" i="0" u="none" strike="noStrike" dirty="0">
                          <a:solidFill>
                            <a:srgbClr val="000000"/>
                          </a:solidFill>
                          <a:effectLst/>
                          <a:latin typeface="Roboto" panose="02000000000000000000" pitchFamily="2" charset="0"/>
                        </a:rPr>
                        <a:t>one tenth or ⅒</a:t>
                      </a:r>
                      <a:endParaRPr lang="en-US" dirty="0">
                        <a:effectLst/>
                      </a:endParaRPr>
                    </a:p>
                  </a:txBody>
                  <a:tcPr marL="53340" marR="53340" marT="53340" marB="53340" anchor="ctr"/>
                </a:tc>
                <a:tc>
                  <a:txBody>
                    <a:bodyPr/>
                    <a:lstStyle/>
                    <a:p>
                      <a:pPr algn="ctr" rtl="0" fontAlgn="t">
                        <a:spcBef>
                          <a:spcPts val="0"/>
                        </a:spcBef>
                        <a:spcAft>
                          <a:spcPts val="0"/>
                        </a:spcAft>
                      </a:pPr>
                      <a:r>
                        <a:rPr lang="en-US" sz="1800" b="0" i="0" u="none" strike="noStrike" dirty="0">
                          <a:solidFill>
                            <a:srgbClr val="000000"/>
                          </a:solidFill>
                          <a:effectLst/>
                          <a:latin typeface="Roboto" panose="02000000000000000000" pitchFamily="2" charset="0"/>
                        </a:rPr>
                        <a:t>36° </a:t>
                      </a:r>
                      <a:endParaRPr lang="en-US" dirty="0">
                        <a:effectLst/>
                      </a:endParaRPr>
                    </a:p>
                  </a:txBody>
                  <a:tcPr marL="53340" marR="53340" marT="53340" marB="53340" anchor="ctr"/>
                </a:tc>
                <a:extLst>
                  <a:ext uri="{0D108BD9-81ED-4DB2-BD59-A6C34878D82A}">
                    <a16:rowId xmlns:a16="http://schemas.microsoft.com/office/drawing/2014/main" val="681380472"/>
                  </a:ext>
                </a:extLst>
              </a:tr>
            </a:tbl>
          </a:graphicData>
        </a:graphic>
      </p:graphicFrame>
      <p:sp>
        <p:nvSpPr>
          <p:cNvPr id="23" name="Oval 22">
            <a:extLst>
              <a:ext uri="{FF2B5EF4-FFF2-40B4-BE49-F238E27FC236}">
                <a16:creationId xmlns:a16="http://schemas.microsoft.com/office/drawing/2014/main" id="{ECC29EA0-B458-8500-989B-C83410FFC1D0}"/>
              </a:ext>
            </a:extLst>
          </p:cNvPr>
          <p:cNvSpPr/>
          <p:nvPr/>
        </p:nvSpPr>
        <p:spPr>
          <a:xfrm>
            <a:off x="7536906" y="3575539"/>
            <a:ext cx="461747" cy="4572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15F6E16-55C6-15B1-22F2-6894CAD1C80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36906" y="4708465"/>
            <a:ext cx="457201" cy="457201"/>
          </a:xfrm>
          <a:prstGeom prst="rect">
            <a:avLst/>
          </a:prstGeom>
        </p:spPr>
      </p:pic>
      <p:pic>
        <p:nvPicPr>
          <p:cNvPr id="25" name="Picture 24">
            <a:extLst>
              <a:ext uri="{FF2B5EF4-FFF2-40B4-BE49-F238E27FC236}">
                <a16:creationId xmlns:a16="http://schemas.microsoft.com/office/drawing/2014/main" id="{B3C68AC9-AA56-A99A-3588-BF872E48AE3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536906" y="5287157"/>
            <a:ext cx="457201" cy="457201"/>
          </a:xfrm>
          <a:prstGeom prst="rect">
            <a:avLst/>
          </a:prstGeom>
        </p:spPr>
      </p:pic>
      <p:pic>
        <p:nvPicPr>
          <p:cNvPr id="26" name="Picture 25">
            <a:extLst>
              <a:ext uri="{FF2B5EF4-FFF2-40B4-BE49-F238E27FC236}">
                <a16:creationId xmlns:a16="http://schemas.microsoft.com/office/drawing/2014/main" id="{BF931B4B-4767-9090-2057-64E88371607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536906" y="5826394"/>
            <a:ext cx="457201" cy="457201"/>
          </a:xfrm>
          <a:prstGeom prst="rect">
            <a:avLst/>
          </a:prstGeom>
        </p:spPr>
      </p:pic>
    </p:spTree>
    <p:extLst>
      <p:ext uri="{BB962C8B-B14F-4D97-AF65-F5344CB8AC3E}">
        <p14:creationId xmlns:p14="http://schemas.microsoft.com/office/powerpoint/2010/main" val="182192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2" grpId="0"/>
      <p:bldP spid="17" grpId="0"/>
      <p:bldP spid="18" grpId="0"/>
      <p:bldP spid="20"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8A7E915-22F4-4255-C945-928D80680FFB}"/>
            </a:ext>
          </a:extLst>
        </p:cNvPr>
        <p:cNvGrpSpPr/>
        <p:nvPr/>
      </p:nvGrpSpPr>
      <p:grpSpPr>
        <a:xfrm>
          <a:off x="0" y="0"/>
          <a:ext cx="0" cy="0"/>
          <a:chOff x="0" y="0"/>
          <a:chExt cx="0" cy="0"/>
        </a:xfrm>
      </p:grpSpPr>
      <p:sp>
        <p:nvSpPr>
          <p:cNvPr id="5" name="Aims Header">
            <a:extLst>
              <a:ext uri="{FF2B5EF4-FFF2-40B4-BE49-F238E27FC236}">
                <a16:creationId xmlns:a16="http://schemas.microsoft.com/office/drawing/2014/main" id="{4A05C0C5-1512-3A97-7E72-BA99B87FA504}"/>
              </a:ext>
            </a:extLst>
          </p:cNvPr>
          <p:cNvSpPr>
            <a:spLocks noGrp="1"/>
          </p:cNvSpPr>
          <p:nvPr>
            <p:ph type="body" sz="quarter" idx="12"/>
          </p:nvPr>
        </p:nvSpPr>
        <p:spPr>
          <a:xfrm>
            <a:off x="1931021" y="208595"/>
            <a:ext cx="5281957" cy="904811"/>
          </a:xfrm>
          <a:prstGeom prst="roundRect">
            <a:avLst/>
          </a:prstGeom>
          <a:solidFill>
            <a:srgbClr val="662D91"/>
          </a:solidFill>
          <a:ln>
            <a:solidFill>
              <a:schemeClr val="bg1"/>
            </a:solidFill>
          </a:ln>
        </p:spPr>
        <p:txBody>
          <a:bodyPr anchor="ctr"/>
          <a:lstStyle/>
          <a:p>
            <a:r>
              <a:rPr lang="en-US" sz="2800" dirty="0">
                <a:solidFill>
                  <a:schemeClr val="bg1"/>
                </a:solidFill>
                <a:latin typeface="+mj-lt"/>
              </a:rPr>
              <a:t>C</a:t>
            </a:r>
            <a:r>
              <a:rPr lang="en-US" sz="2800" i="0" u="none" strike="noStrike" dirty="0">
                <a:solidFill>
                  <a:schemeClr val="bg1"/>
                </a:solidFill>
                <a:effectLst/>
                <a:latin typeface="+mj-lt"/>
              </a:rPr>
              <a:t>reating a Pie Chart</a:t>
            </a:r>
            <a:endParaRPr lang="en-GB" sz="2800" dirty="0">
              <a:ln w="19050">
                <a:solidFill>
                  <a:schemeClr val="bg1"/>
                </a:solidFill>
              </a:ln>
              <a:solidFill>
                <a:schemeClr val="bg1"/>
              </a:solidFill>
              <a:latin typeface="+mj-lt"/>
            </a:endParaRPr>
          </a:p>
        </p:txBody>
      </p:sp>
      <p:sp>
        <p:nvSpPr>
          <p:cNvPr id="37" name="Rectangle 36">
            <a:hlinkClick r:id="rId4"/>
            <a:extLst>
              <a:ext uri="{FF2B5EF4-FFF2-40B4-BE49-F238E27FC236}">
                <a16:creationId xmlns:a16="http://schemas.microsoft.com/office/drawing/2014/main" id="{D00A8992-80BE-0A80-995F-CAAA3E0106DC}"/>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3B66D0B6-FD8D-1128-46C1-B25967F4A4DD}"/>
              </a:ext>
            </a:extLst>
          </p:cNvPr>
          <p:cNvSpPr/>
          <p:nvPr/>
        </p:nvSpPr>
        <p:spPr>
          <a:xfrm>
            <a:off x="557326" y="1216358"/>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36 pupils were asked about their </a:t>
            </a:r>
            <a:r>
              <a:rPr lang="en-US" dirty="0" err="1">
                <a:solidFill>
                  <a:schemeClr val="tx1"/>
                </a:solidFill>
              </a:rPr>
              <a:t>favourite</a:t>
            </a:r>
            <a:r>
              <a:rPr lang="en-US" dirty="0">
                <a:solidFill>
                  <a:schemeClr val="tx1"/>
                </a:solidFill>
              </a:rPr>
              <a:t> pizza topping.</a:t>
            </a:r>
            <a:endParaRPr lang="en-ZA" dirty="0">
              <a:solidFill>
                <a:schemeClr val="tx1"/>
              </a:solidFill>
            </a:endParaRPr>
          </a:p>
        </p:txBody>
      </p:sp>
      <p:sp>
        <p:nvSpPr>
          <p:cNvPr id="2" name="Rectangle: Rounded Corners 1">
            <a:extLst>
              <a:ext uri="{FF2B5EF4-FFF2-40B4-BE49-F238E27FC236}">
                <a16:creationId xmlns:a16="http://schemas.microsoft.com/office/drawing/2014/main" id="{84858F71-DF12-9051-544C-F0EEF98FD187}"/>
              </a:ext>
            </a:extLst>
          </p:cNvPr>
          <p:cNvSpPr/>
          <p:nvPr/>
        </p:nvSpPr>
        <p:spPr>
          <a:xfrm>
            <a:off x="557326" y="1582102"/>
            <a:ext cx="7905539" cy="442364"/>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There are 36 pupils in the whole set of data, so 36 pupils equals 360° on the pie chart.</a:t>
            </a:r>
            <a:endParaRPr lang="en-ZA" dirty="0">
              <a:solidFill>
                <a:schemeClr val="tx1"/>
              </a:solidFill>
            </a:endParaRPr>
          </a:p>
        </p:txBody>
      </p:sp>
      <p:sp>
        <p:nvSpPr>
          <p:cNvPr id="3" name="Rectangle: Rounded Corners 2">
            <a:extLst>
              <a:ext uri="{FF2B5EF4-FFF2-40B4-BE49-F238E27FC236}">
                <a16:creationId xmlns:a16="http://schemas.microsoft.com/office/drawing/2014/main" id="{ABA9313C-5868-DC30-B67D-03FE4AF2463F}"/>
              </a:ext>
            </a:extLst>
          </p:cNvPr>
          <p:cNvSpPr/>
          <p:nvPr/>
        </p:nvSpPr>
        <p:spPr>
          <a:xfrm>
            <a:off x="557326" y="2221342"/>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360 ÷ 36 = 10 so one pupil is represented on the pie chart by 10°.</a:t>
            </a:r>
            <a:endParaRPr lang="en-ZA" dirty="0">
              <a:solidFill>
                <a:schemeClr val="tx1"/>
              </a:solidFill>
            </a:endParaRPr>
          </a:p>
        </p:txBody>
      </p:sp>
      <p:pic>
        <p:nvPicPr>
          <p:cNvPr id="7" name="Picture 6">
            <a:extLst>
              <a:ext uri="{FF2B5EF4-FFF2-40B4-BE49-F238E27FC236}">
                <a16:creationId xmlns:a16="http://schemas.microsoft.com/office/drawing/2014/main" id="{9A9B059C-21FB-B47B-335E-80468EE3EF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844697" y="3614548"/>
            <a:ext cx="3580624" cy="2790238"/>
          </a:xfrm>
          <a:prstGeom prst="rect">
            <a:avLst/>
          </a:prstGeom>
        </p:spPr>
      </p:pic>
      <p:sp>
        <p:nvSpPr>
          <p:cNvPr id="8" name="Rectangle: Rounded Corners 7">
            <a:extLst>
              <a:ext uri="{FF2B5EF4-FFF2-40B4-BE49-F238E27FC236}">
                <a16:creationId xmlns:a16="http://schemas.microsoft.com/office/drawing/2014/main" id="{5F339F10-117E-1F94-07FB-555A21420B4C}"/>
              </a:ext>
            </a:extLst>
          </p:cNvPr>
          <p:cNvSpPr/>
          <p:nvPr/>
        </p:nvSpPr>
        <p:spPr>
          <a:xfrm>
            <a:off x="6060832" y="4246498"/>
            <a:ext cx="1313716"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Cheese</a:t>
            </a:r>
          </a:p>
        </p:txBody>
      </p:sp>
      <p:sp>
        <p:nvSpPr>
          <p:cNvPr id="9" name="Rectangle: Rounded Corners 8">
            <a:extLst>
              <a:ext uri="{FF2B5EF4-FFF2-40B4-BE49-F238E27FC236}">
                <a16:creationId xmlns:a16="http://schemas.microsoft.com/office/drawing/2014/main" id="{5ECBB5D5-236E-22FE-B710-687908E9D346}"/>
              </a:ext>
            </a:extLst>
          </p:cNvPr>
          <p:cNvSpPr/>
          <p:nvPr/>
        </p:nvSpPr>
        <p:spPr>
          <a:xfrm>
            <a:off x="6434034" y="5357171"/>
            <a:ext cx="1200975"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a:solidFill>
                  <a:schemeClr val="tx1"/>
                </a:solidFill>
              </a:rPr>
              <a:t>Pepper</a:t>
            </a:r>
          </a:p>
        </p:txBody>
      </p:sp>
      <p:sp>
        <p:nvSpPr>
          <p:cNvPr id="10" name="Rectangle: Rounded Corners 9">
            <a:extLst>
              <a:ext uri="{FF2B5EF4-FFF2-40B4-BE49-F238E27FC236}">
                <a16:creationId xmlns:a16="http://schemas.microsoft.com/office/drawing/2014/main" id="{9B0E1756-F82F-2A63-6734-8D50CDF8D123}"/>
              </a:ext>
            </a:extLst>
          </p:cNvPr>
          <p:cNvSpPr/>
          <p:nvPr/>
        </p:nvSpPr>
        <p:spPr>
          <a:xfrm>
            <a:off x="7467173" y="4495667"/>
            <a:ext cx="940513"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tx1"/>
                </a:solidFill>
              </a:rPr>
              <a:t>Ham</a:t>
            </a:r>
          </a:p>
        </p:txBody>
      </p:sp>
      <p:sp>
        <p:nvSpPr>
          <p:cNvPr id="11" name="Rectangle: Rounded Corners 10">
            <a:extLst>
              <a:ext uri="{FF2B5EF4-FFF2-40B4-BE49-F238E27FC236}">
                <a16:creationId xmlns:a16="http://schemas.microsoft.com/office/drawing/2014/main" id="{5BA55C74-CA66-6856-7CB4-3756F582A4E0}"/>
              </a:ext>
            </a:extLst>
          </p:cNvPr>
          <p:cNvSpPr/>
          <p:nvPr/>
        </p:nvSpPr>
        <p:spPr>
          <a:xfrm>
            <a:off x="557327" y="2643902"/>
            <a:ext cx="2900982" cy="389602"/>
          </a:xfrm>
          <a:prstGeom prst="roundRect">
            <a:avLst/>
          </a:prstGeom>
          <a:solidFill>
            <a:srgbClr val="662D91"/>
          </a:solid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err="1"/>
              <a:t>Favourite</a:t>
            </a:r>
            <a:r>
              <a:rPr lang="en-US" dirty="0"/>
              <a:t> Pizza Toppings</a:t>
            </a:r>
            <a:endParaRPr lang="en-ZA" dirty="0">
              <a:solidFill>
                <a:schemeClr val="bg1"/>
              </a:solidFill>
            </a:endParaRPr>
          </a:p>
        </p:txBody>
      </p:sp>
      <p:sp>
        <p:nvSpPr>
          <p:cNvPr id="13" name="Rectangle: Rounded Corners 12">
            <a:extLst>
              <a:ext uri="{FF2B5EF4-FFF2-40B4-BE49-F238E27FC236}">
                <a16:creationId xmlns:a16="http://schemas.microsoft.com/office/drawing/2014/main" id="{28055AAF-4AE9-3803-8861-005641C0550C}"/>
              </a:ext>
            </a:extLst>
          </p:cNvPr>
          <p:cNvSpPr/>
          <p:nvPr/>
        </p:nvSpPr>
        <p:spPr>
          <a:xfrm>
            <a:off x="557326" y="3049233"/>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Ham - 12 pupils so 12 × 10 = 120°</a:t>
            </a:r>
            <a:endParaRPr lang="en-ZA" dirty="0">
              <a:solidFill>
                <a:schemeClr val="tx1"/>
              </a:solidFill>
            </a:endParaRPr>
          </a:p>
        </p:txBody>
      </p:sp>
      <p:sp>
        <p:nvSpPr>
          <p:cNvPr id="14" name="Rectangle: Rounded Corners 13">
            <a:extLst>
              <a:ext uri="{FF2B5EF4-FFF2-40B4-BE49-F238E27FC236}">
                <a16:creationId xmlns:a16="http://schemas.microsoft.com/office/drawing/2014/main" id="{1BFE2E7E-DDCA-8692-DF6A-1C732178690A}"/>
              </a:ext>
            </a:extLst>
          </p:cNvPr>
          <p:cNvSpPr/>
          <p:nvPr/>
        </p:nvSpPr>
        <p:spPr>
          <a:xfrm>
            <a:off x="557326" y="3414977"/>
            <a:ext cx="7905539" cy="442364"/>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Pepper - 15 pupils so 15 × 10 = 150°</a:t>
            </a:r>
            <a:endParaRPr lang="en-ZA" dirty="0">
              <a:solidFill>
                <a:schemeClr val="tx1"/>
              </a:solidFill>
            </a:endParaRPr>
          </a:p>
        </p:txBody>
      </p:sp>
      <p:sp>
        <p:nvSpPr>
          <p:cNvPr id="15" name="Rectangle: Rounded Corners 14">
            <a:extLst>
              <a:ext uri="{FF2B5EF4-FFF2-40B4-BE49-F238E27FC236}">
                <a16:creationId xmlns:a16="http://schemas.microsoft.com/office/drawing/2014/main" id="{6B42B555-D75F-726A-FA6D-CA04F70A8416}"/>
              </a:ext>
            </a:extLst>
          </p:cNvPr>
          <p:cNvSpPr/>
          <p:nvPr/>
        </p:nvSpPr>
        <p:spPr>
          <a:xfrm>
            <a:off x="557326" y="3763046"/>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Cheese - 9 pupils so 9 × 10 = 90°</a:t>
            </a:r>
            <a:endParaRPr lang="en-ZA" dirty="0">
              <a:solidFill>
                <a:schemeClr val="tx1"/>
              </a:solidFill>
            </a:endParaRPr>
          </a:p>
        </p:txBody>
      </p:sp>
      <p:sp>
        <p:nvSpPr>
          <p:cNvPr id="16" name="Rectangle: Rounded Corners 15">
            <a:extLst>
              <a:ext uri="{FF2B5EF4-FFF2-40B4-BE49-F238E27FC236}">
                <a16:creationId xmlns:a16="http://schemas.microsoft.com/office/drawing/2014/main" id="{4C3330CE-D9DD-EDAE-A676-0E0125A47FEB}"/>
              </a:ext>
            </a:extLst>
          </p:cNvPr>
          <p:cNvSpPr/>
          <p:nvPr/>
        </p:nvSpPr>
        <p:spPr>
          <a:xfrm>
            <a:off x="557325" y="4232528"/>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Here is a pie chart displaying all the data.</a:t>
            </a:r>
            <a:endParaRPr lang="en-ZA" dirty="0">
              <a:solidFill>
                <a:schemeClr val="tx1"/>
              </a:solidFill>
            </a:endParaRPr>
          </a:p>
        </p:txBody>
      </p:sp>
      <p:sp>
        <p:nvSpPr>
          <p:cNvPr id="4" name="Rectangle: Rounded Corners 3">
            <a:extLst>
              <a:ext uri="{FF2B5EF4-FFF2-40B4-BE49-F238E27FC236}">
                <a16:creationId xmlns:a16="http://schemas.microsoft.com/office/drawing/2014/main" id="{B8B8EC79-B39B-9D4D-5F88-F9A0CD637975}"/>
              </a:ext>
            </a:extLst>
          </p:cNvPr>
          <p:cNvSpPr/>
          <p:nvPr/>
        </p:nvSpPr>
        <p:spPr>
          <a:xfrm>
            <a:off x="5685692" y="3030425"/>
            <a:ext cx="297131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err="1">
                <a:solidFill>
                  <a:schemeClr val="tx1"/>
                </a:solidFill>
              </a:rPr>
              <a:t>Favourite</a:t>
            </a:r>
            <a:r>
              <a:rPr lang="en-US" b="1" dirty="0">
                <a:solidFill>
                  <a:schemeClr val="tx1"/>
                </a:solidFill>
              </a:rPr>
              <a:t> Pizza Toppings</a:t>
            </a:r>
            <a:endParaRPr lang="en-ZA" b="1" dirty="0">
              <a:solidFill>
                <a:schemeClr val="tx1"/>
              </a:solidFill>
            </a:endParaRPr>
          </a:p>
        </p:txBody>
      </p:sp>
    </p:spTree>
    <p:extLst>
      <p:ext uri="{BB962C8B-B14F-4D97-AF65-F5344CB8AC3E}">
        <p14:creationId xmlns:p14="http://schemas.microsoft.com/office/powerpoint/2010/main" val="28702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8" grpId="0"/>
      <p:bldP spid="9" grpId="0"/>
      <p:bldP spid="10" grpId="0"/>
      <p:bldP spid="11" grpId="0" animBg="1"/>
      <p:bldP spid="13" grpId="0"/>
      <p:bldP spid="14" grpId="0"/>
      <p:bldP spid="15" grpId="0"/>
      <p:bldP spid="1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8B9F235-ADAB-4BDD-46EA-DF2DCB96DD5A}"/>
            </a:ext>
          </a:extLst>
        </p:cNvPr>
        <p:cNvGrpSpPr/>
        <p:nvPr/>
      </p:nvGrpSpPr>
      <p:grpSpPr>
        <a:xfrm>
          <a:off x="0" y="0"/>
          <a:ext cx="0" cy="0"/>
          <a:chOff x="0" y="0"/>
          <a:chExt cx="0" cy="0"/>
        </a:xfrm>
      </p:grpSpPr>
      <p:sp>
        <p:nvSpPr>
          <p:cNvPr id="5" name="Aims Header">
            <a:extLst>
              <a:ext uri="{FF2B5EF4-FFF2-40B4-BE49-F238E27FC236}">
                <a16:creationId xmlns:a16="http://schemas.microsoft.com/office/drawing/2014/main" id="{8E5511BC-CEE2-F4E0-36E8-44AF22C7C11F}"/>
              </a:ext>
            </a:extLst>
          </p:cNvPr>
          <p:cNvSpPr>
            <a:spLocks noGrp="1"/>
          </p:cNvSpPr>
          <p:nvPr>
            <p:ph type="body" sz="quarter" idx="12"/>
          </p:nvPr>
        </p:nvSpPr>
        <p:spPr>
          <a:xfrm>
            <a:off x="1931021" y="208595"/>
            <a:ext cx="5281957" cy="904811"/>
          </a:xfrm>
          <a:prstGeom prst="roundRect">
            <a:avLst/>
          </a:prstGeom>
          <a:solidFill>
            <a:srgbClr val="662D91"/>
          </a:solidFill>
          <a:ln>
            <a:solidFill>
              <a:schemeClr val="bg1"/>
            </a:solidFill>
          </a:ln>
        </p:spPr>
        <p:txBody>
          <a:bodyPr anchor="ctr"/>
          <a:lstStyle/>
          <a:p>
            <a:r>
              <a:rPr lang="en-US" sz="2800" dirty="0">
                <a:solidFill>
                  <a:schemeClr val="bg1"/>
                </a:solidFill>
                <a:latin typeface="+mj-lt"/>
              </a:rPr>
              <a:t>C</a:t>
            </a:r>
            <a:r>
              <a:rPr lang="en-US" sz="2800" i="0" u="none" strike="noStrike" dirty="0">
                <a:solidFill>
                  <a:schemeClr val="bg1"/>
                </a:solidFill>
                <a:effectLst/>
                <a:latin typeface="+mj-lt"/>
              </a:rPr>
              <a:t>reating a Pie Chart</a:t>
            </a:r>
            <a:endParaRPr lang="en-GB" sz="2800" dirty="0">
              <a:ln w="19050">
                <a:solidFill>
                  <a:schemeClr val="bg1"/>
                </a:solidFill>
              </a:ln>
              <a:solidFill>
                <a:schemeClr val="bg1"/>
              </a:solidFill>
              <a:latin typeface="+mj-lt"/>
            </a:endParaRPr>
          </a:p>
        </p:txBody>
      </p:sp>
      <p:sp>
        <p:nvSpPr>
          <p:cNvPr id="37" name="Rectangle 36">
            <a:hlinkClick r:id="rId4"/>
            <a:extLst>
              <a:ext uri="{FF2B5EF4-FFF2-40B4-BE49-F238E27FC236}">
                <a16:creationId xmlns:a16="http://schemas.microsoft.com/office/drawing/2014/main" id="{FC74D75F-31F2-2788-EB28-1434C4E48574}"/>
              </a:ext>
            </a:extLst>
          </p:cNvPr>
          <p:cNvSpPr/>
          <p:nvPr/>
        </p:nvSpPr>
        <p:spPr>
          <a:xfrm>
            <a:off x="8554064" y="6617110"/>
            <a:ext cx="589935" cy="24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754E150B-093C-DA87-3689-1CBFCA3A6631}"/>
              </a:ext>
            </a:extLst>
          </p:cNvPr>
          <p:cNvSpPr/>
          <p:nvPr/>
        </p:nvSpPr>
        <p:spPr>
          <a:xfrm>
            <a:off x="557326" y="1216358"/>
            <a:ext cx="80293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36 people were asked what their </a:t>
            </a:r>
            <a:r>
              <a:rPr lang="en-US" dirty="0" err="1">
                <a:solidFill>
                  <a:schemeClr val="tx1"/>
                </a:solidFill>
              </a:rPr>
              <a:t>favourite</a:t>
            </a:r>
            <a:r>
              <a:rPr lang="en-US" dirty="0">
                <a:solidFill>
                  <a:schemeClr val="tx1"/>
                </a:solidFill>
              </a:rPr>
              <a:t> flower was.</a:t>
            </a:r>
            <a:endParaRPr lang="en-ZA" dirty="0">
              <a:solidFill>
                <a:schemeClr val="tx1"/>
              </a:solidFill>
            </a:endParaRPr>
          </a:p>
        </p:txBody>
      </p:sp>
      <p:sp>
        <p:nvSpPr>
          <p:cNvPr id="2" name="Rectangle: Rounded Corners 1">
            <a:extLst>
              <a:ext uri="{FF2B5EF4-FFF2-40B4-BE49-F238E27FC236}">
                <a16:creationId xmlns:a16="http://schemas.microsoft.com/office/drawing/2014/main" id="{ECC9BC78-F0BC-E7DA-DE44-E55F52440C9F}"/>
              </a:ext>
            </a:extLst>
          </p:cNvPr>
          <p:cNvSpPr/>
          <p:nvPr/>
        </p:nvSpPr>
        <p:spPr>
          <a:xfrm>
            <a:off x="557326" y="1582102"/>
            <a:ext cx="7905539" cy="442364"/>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There are 36 people in the whole set of data, so 36 people equal 360° on the pie chart.</a:t>
            </a:r>
            <a:endParaRPr lang="en-ZA" dirty="0">
              <a:solidFill>
                <a:schemeClr val="tx1"/>
              </a:solidFill>
            </a:endParaRPr>
          </a:p>
        </p:txBody>
      </p:sp>
      <p:sp>
        <p:nvSpPr>
          <p:cNvPr id="3" name="Rectangle: Rounded Corners 2">
            <a:extLst>
              <a:ext uri="{FF2B5EF4-FFF2-40B4-BE49-F238E27FC236}">
                <a16:creationId xmlns:a16="http://schemas.microsoft.com/office/drawing/2014/main" id="{BD0E4D79-95BB-1352-A11C-53B68AFA6EC7}"/>
              </a:ext>
            </a:extLst>
          </p:cNvPr>
          <p:cNvSpPr/>
          <p:nvPr/>
        </p:nvSpPr>
        <p:spPr>
          <a:xfrm>
            <a:off x="557326" y="2221342"/>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360 ÷ 36 = 10 so one person is represented on the pie chart by 10°.</a:t>
            </a:r>
            <a:endParaRPr lang="en-ZA" dirty="0">
              <a:solidFill>
                <a:schemeClr val="tx1"/>
              </a:solidFill>
            </a:endParaRPr>
          </a:p>
        </p:txBody>
      </p:sp>
      <p:pic>
        <p:nvPicPr>
          <p:cNvPr id="7" name="Picture 6">
            <a:extLst>
              <a:ext uri="{FF2B5EF4-FFF2-40B4-BE49-F238E27FC236}">
                <a16:creationId xmlns:a16="http://schemas.microsoft.com/office/drawing/2014/main" id="{5105695F-3D9B-BB56-B47D-277146DD8F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30372" y="3429000"/>
            <a:ext cx="4765212" cy="3383865"/>
          </a:xfrm>
          <a:prstGeom prst="rect">
            <a:avLst/>
          </a:prstGeom>
        </p:spPr>
      </p:pic>
      <p:sp>
        <p:nvSpPr>
          <p:cNvPr id="8" name="Rectangle: Rounded Corners 7">
            <a:extLst>
              <a:ext uri="{FF2B5EF4-FFF2-40B4-BE49-F238E27FC236}">
                <a16:creationId xmlns:a16="http://schemas.microsoft.com/office/drawing/2014/main" id="{0821EFD6-6A32-F849-48DF-FFB9564C67B2}"/>
              </a:ext>
            </a:extLst>
          </p:cNvPr>
          <p:cNvSpPr/>
          <p:nvPr/>
        </p:nvSpPr>
        <p:spPr>
          <a:xfrm>
            <a:off x="6199877" y="5275899"/>
            <a:ext cx="756508" cy="365744"/>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bg1"/>
                </a:solidFill>
              </a:rPr>
              <a:t>Rose</a:t>
            </a:r>
          </a:p>
        </p:txBody>
      </p:sp>
      <p:sp>
        <p:nvSpPr>
          <p:cNvPr id="9" name="Rectangle: Rounded Corners 8">
            <a:extLst>
              <a:ext uri="{FF2B5EF4-FFF2-40B4-BE49-F238E27FC236}">
                <a16:creationId xmlns:a16="http://schemas.microsoft.com/office/drawing/2014/main" id="{0534A588-9C2C-381C-41F1-470AD3FEEEE3}"/>
              </a:ext>
            </a:extLst>
          </p:cNvPr>
          <p:cNvSpPr/>
          <p:nvPr/>
        </p:nvSpPr>
        <p:spPr>
          <a:xfrm>
            <a:off x="5728734" y="4255927"/>
            <a:ext cx="1432151" cy="343616"/>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a:solidFill>
                  <a:schemeClr val="bg1"/>
                </a:solidFill>
              </a:rPr>
              <a:t>Sunflower</a:t>
            </a:r>
          </a:p>
        </p:txBody>
      </p:sp>
      <p:sp>
        <p:nvSpPr>
          <p:cNvPr id="10" name="Rectangle: Rounded Corners 9">
            <a:extLst>
              <a:ext uri="{FF2B5EF4-FFF2-40B4-BE49-F238E27FC236}">
                <a16:creationId xmlns:a16="http://schemas.microsoft.com/office/drawing/2014/main" id="{358FCAA0-2485-DB83-9991-AD598A67E3D3}"/>
              </a:ext>
            </a:extLst>
          </p:cNvPr>
          <p:cNvSpPr/>
          <p:nvPr/>
        </p:nvSpPr>
        <p:spPr>
          <a:xfrm>
            <a:off x="7205561" y="4520530"/>
            <a:ext cx="1200974" cy="740700"/>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b="1" dirty="0">
                <a:solidFill>
                  <a:schemeClr val="bg1"/>
                </a:solidFill>
              </a:rPr>
              <a:t>Daffodil</a:t>
            </a:r>
          </a:p>
        </p:txBody>
      </p:sp>
      <p:sp>
        <p:nvSpPr>
          <p:cNvPr id="11" name="Rectangle: Rounded Corners 10">
            <a:extLst>
              <a:ext uri="{FF2B5EF4-FFF2-40B4-BE49-F238E27FC236}">
                <a16:creationId xmlns:a16="http://schemas.microsoft.com/office/drawing/2014/main" id="{1F9B041D-DE5F-5F28-C19C-A7E71A14A9BC}"/>
              </a:ext>
            </a:extLst>
          </p:cNvPr>
          <p:cNvSpPr/>
          <p:nvPr/>
        </p:nvSpPr>
        <p:spPr>
          <a:xfrm>
            <a:off x="557327" y="2948913"/>
            <a:ext cx="2115535" cy="389602"/>
          </a:xfrm>
          <a:prstGeom prst="roundRect">
            <a:avLst/>
          </a:prstGeom>
          <a:solidFill>
            <a:srgbClr val="662D91"/>
          </a:solid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err="1"/>
              <a:t>Favourite</a:t>
            </a:r>
            <a:r>
              <a:rPr lang="en-US" dirty="0"/>
              <a:t> Flowers</a:t>
            </a:r>
            <a:endParaRPr lang="en-ZA" dirty="0">
              <a:solidFill>
                <a:schemeClr val="bg1"/>
              </a:solidFill>
            </a:endParaRPr>
          </a:p>
        </p:txBody>
      </p:sp>
      <p:sp>
        <p:nvSpPr>
          <p:cNvPr id="13" name="Rectangle: Rounded Corners 12">
            <a:extLst>
              <a:ext uri="{FF2B5EF4-FFF2-40B4-BE49-F238E27FC236}">
                <a16:creationId xmlns:a16="http://schemas.microsoft.com/office/drawing/2014/main" id="{17035F06-C40D-3E68-5B89-41B7CA4D432B}"/>
              </a:ext>
            </a:extLst>
          </p:cNvPr>
          <p:cNvSpPr/>
          <p:nvPr/>
        </p:nvSpPr>
        <p:spPr>
          <a:xfrm>
            <a:off x="557326" y="2544638"/>
            <a:ext cx="8029348" cy="409325"/>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What angle should each sector be?</a:t>
            </a:r>
            <a:endParaRPr lang="en-ZA" dirty="0">
              <a:solidFill>
                <a:schemeClr val="tx1"/>
              </a:solidFill>
            </a:endParaRPr>
          </a:p>
        </p:txBody>
      </p:sp>
      <p:sp>
        <p:nvSpPr>
          <p:cNvPr id="14" name="Rectangle: Rounded Corners 13">
            <a:extLst>
              <a:ext uri="{FF2B5EF4-FFF2-40B4-BE49-F238E27FC236}">
                <a16:creationId xmlns:a16="http://schemas.microsoft.com/office/drawing/2014/main" id="{D5318499-8499-5C2A-7877-0B355496D768}"/>
              </a:ext>
            </a:extLst>
          </p:cNvPr>
          <p:cNvSpPr/>
          <p:nvPr/>
        </p:nvSpPr>
        <p:spPr>
          <a:xfrm>
            <a:off x="557326" y="3414977"/>
            <a:ext cx="7905539" cy="442364"/>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Daffodil = 18 people so 18 × 10 = 180°</a:t>
            </a:r>
            <a:endParaRPr lang="en-ZA" dirty="0">
              <a:solidFill>
                <a:schemeClr val="tx1"/>
              </a:solidFill>
            </a:endParaRPr>
          </a:p>
        </p:txBody>
      </p:sp>
      <p:sp>
        <p:nvSpPr>
          <p:cNvPr id="15" name="Rectangle: Rounded Corners 14">
            <a:extLst>
              <a:ext uri="{FF2B5EF4-FFF2-40B4-BE49-F238E27FC236}">
                <a16:creationId xmlns:a16="http://schemas.microsoft.com/office/drawing/2014/main" id="{DC823F3E-94E7-6072-6244-AE72007721E3}"/>
              </a:ext>
            </a:extLst>
          </p:cNvPr>
          <p:cNvSpPr/>
          <p:nvPr/>
        </p:nvSpPr>
        <p:spPr>
          <a:xfrm>
            <a:off x="557326" y="3763046"/>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Sunflower = 11 people so 11 × 10 = 110°</a:t>
            </a:r>
            <a:endParaRPr lang="en-ZA" dirty="0">
              <a:solidFill>
                <a:schemeClr val="tx1"/>
              </a:solidFill>
            </a:endParaRPr>
          </a:p>
        </p:txBody>
      </p:sp>
      <p:sp>
        <p:nvSpPr>
          <p:cNvPr id="16" name="Rectangle: Rounded Corners 15">
            <a:extLst>
              <a:ext uri="{FF2B5EF4-FFF2-40B4-BE49-F238E27FC236}">
                <a16:creationId xmlns:a16="http://schemas.microsoft.com/office/drawing/2014/main" id="{90A857E9-7F12-C048-9840-5A510DF1537D}"/>
              </a:ext>
            </a:extLst>
          </p:cNvPr>
          <p:cNvSpPr/>
          <p:nvPr/>
        </p:nvSpPr>
        <p:spPr>
          <a:xfrm>
            <a:off x="557325" y="4115298"/>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Rose = 7 people so 7 × 10 = 70°</a:t>
            </a:r>
            <a:endParaRPr lang="en-ZA" dirty="0">
              <a:solidFill>
                <a:schemeClr val="tx1"/>
              </a:solidFill>
            </a:endParaRPr>
          </a:p>
        </p:txBody>
      </p:sp>
      <p:sp>
        <p:nvSpPr>
          <p:cNvPr id="4" name="Rectangle: Rounded Corners 3">
            <a:extLst>
              <a:ext uri="{FF2B5EF4-FFF2-40B4-BE49-F238E27FC236}">
                <a16:creationId xmlns:a16="http://schemas.microsoft.com/office/drawing/2014/main" id="{26904E22-4007-747D-E5F7-7EC51D8C129E}"/>
              </a:ext>
            </a:extLst>
          </p:cNvPr>
          <p:cNvSpPr/>
          <p:nvPr/>
        </p:nvSpPr>
        <p:spPr>
          <a:xfrm>
            <a:off x="5662715" y="3099716"/>
            <a:ext cx="2738748"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pPr algn="ctr"/>
            <a:r>
              <a:rPr lang="en-US" b="1" dirty="0" err="1">
                <a:solidFill>
                  <a:schemeClr val="tx1"/>
                </a:solidFill>
              </a:rPr>
              <a:t>Favourite</a:t>
            </a:r>
            <a:r>
              <a:rPr lang="en-US" b="1" dirty="0">
                <a:solidFill>
                  <a:schemeClr val="tx1"/>
                </a:solidFill>
              </a:rPr>
              <a:t> Flowers</a:t>
            </a:r>
            <a:endParaRPr lang="en-ZA" b="1" dirty="0">
              <a:solidFill>
                <a:schemeClr val="tx1"/>
              </a:solidFill>
            </a:endParaRPr>
          </a:p>
        </p:txBody>
      </p:sp>
      <p:sp>
        <p:nvSpPr>
          <p:cNvPr id="12" name="Rectangle: Rounded Corners 11">
            <a:extLst>
              <a:ext uri="{FF2B5EF4-FFF2-40B4-BE49-F238E27FC236}">
                <a16:creationId xmlns:a16="http://schemas.microsoft.com/office/drawing/2014/main" id="{82AB05CF-AA63-CA9A-DEF5-3A0BD910407A}"/>
              </a:ext>
            </a:extLst>
          </p:cNvPr>
          <p:cNvSpPr/>
          <p:nvPr/>
        </p:nvSpPr>
        <p:spPr>
          <a:xfrm>
            <a:off x="557325" y="4675935"/>
            <a:ext cx="7905539" cy="470222"/>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rtlCol="0" anchor="t"/>
          <a:lstStyle/>
          <a:p>
            <a:r>
              <a:rPr lang="en-US" dirty="0">
                <a:solidFill>
                  <a:schemeClr val="tx1"/>
                </a:solidFill>
              </a:rPr>
              <a:t>Here is a pie chart displaying all the data.</a:t>
            </a:r>
            <a:endParaRPr lang="en-ZA" dirty="0">
              <a:solidFill>
                <a:schemeClr val="tx1"/>
              </a:solidFill>
            </a:endParaRPr>
          </a:p>
        </p:txBody>
      </p:sp>
    </p:spTree>
    <p:extLst>
      <p:ext uri="{BB962C8B-B14F-4D97-AF65-F5344CB8AC3E}">
        <p14:creationId xmlns:p14="http://schemas.microsoft.com/office/powerpoint/2010/main" val="1257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8" grpId="0"/>
      <p:bldP spid="9" grpId="0"/>
      <p:bldP spid="10" grpId="0"/>
      <p:bldP spid="11" grpId="0" animBg="1"/>
      <p:bldP spid="13" grpId="0"/>
      <p:bldP spid="14" grpId="0"/>
      <p:bldP spid="15" grpId="0"/>
      <p:bldP spid="16" grpId="0"/>
      <p:bldP spid="4" grpId="0"/>
      <p:bldP spid="12" grpId="0"/>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7B9BC004-CE7E-F64C-B3D5-43BBE9A933DE}" vid="{E6F6E47A-2BD3-444B-943A-978EEDFDB863}"/>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B9BC004-CE7E-F64C-B3D5-43BBE9A933DE}" vid="{C6BCAE4C-4F47-954E-AD69-EC89F2CC2E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1870</TotalTime>
  <Words>914</Words>
  <Application>Microsoft Office PowerPoint</Application>
  <PresentationFormat>On-screen Show (4:3)</PresentationFormat>
  <Paragraphs>182</Paragraphs>
  <Slides>14</Slides>
  <Notes>11</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Twinkl</vt:lpstr>
      <vt:lpstr>Roboto</vt:lpstr>
      <vt:lpstr>Arial</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Office</dc:creator>
  <cp:lastModifiedBy>sandeep sh</cp:lastModifiedBy>
  <cp:revision>51</cp:revision>
  <dcterms:created xsi:type="dcterms:W3CDTF">2024-02-28T07:22:11Z</dcterms:created>
  <dcterms:modified xsi:type="dcterms:W3CDTF">2025-02-14T04:28:30Z</dcterms:modified>
</cp:coreProperties>
</file>