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Saira Medium"/>
      <p:regular r:id="rId17"/>
    </p:embeddedFont>
    <p:embeddedFont>
      <p:font typeface="Saira Medium"/>
      <p:regular r:id="rId18"/>
    </p:embeddedFont>
    <p:embeddedFont>
      <p:font typeface="Saira Medium"/>
      <p:regular r:id="rId19"/>
    </p:embeddedFont>
    <p:embeddedFont>
      <p:font typeface="Saira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1-1.png"/><Relationship Id="rId2" Type="http://schemas.openxmlformats.org/officeDocument/2006/relationships/image" Target="../media/image-1011-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Factoring Polynomials: A Comprehensive Guide</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Welcome to this presentation exploring the world of factoring polynomials. Whether you're a student learning algebra or a math enthusiast, this guide will provide a clear and comprehensive understanding of the various methods and applications of factoring.</a:t>
            </a:r>
            <a:endParaRPr lang="en-US" sz="1750" dirty="0"/>
          </a:p>
        </p:txBody>
      </p:sp>
      <p:sp>
        <p:nvSpPr>
          <p:cNvPr id="5" name="Shape 2"/>
          <p:cNvSpPr/>
          <p:nvPr/>
        </p:nvSpPr>
        <p:spPr>
          <a:xfrm>
            <a:off x="6280190" y="5665470"/>
            <a:ext cx="362903" cy="362903"/>
          </a:xfrm>
          <a:prstGeom prst="roundRect">
            <a:avLst>
              <a:gd name="adj" fmla="val 25194296"/>
            </a:avLst>
          </a:prstGeom>
          <a:solidFill>
            <a:srgbClr val="6FA3EE"/>
          </a:solidFill>
          <a:ln w="7620">
            <a:solidFill>
              <a:srgbClr val="FFFFFF"/>
            </a:solidFill>
            <a:prstDash val="solid"/>
          </a:ln>
        </p:spPr>
      </p:sp>
      <p:sp>
        <p:nvSpPr>
          <p:cNvPr id="6" name="Text 3"/>
          <p:cNvSpPr/>
          <p:nvPr/>
        </p:nvSpPr>
        <p:spPr>
          <a:xfrm>
            <a:off x="6397466" y="5798106"/>
            <a:ext cx="128230"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RO</a:t>
            </a:r>
            <a:endParaRPr lang="en-US" sz="750" dirty="0"/>
          </a:p>
        </p:txBody>
      </p:sp>
      <p:sp>
        <p:nvSpPr>
          <p:cNvPr id="7" name="Text 4"/>
          <p:cNvSpPr/>
          <p:nvPr/>
        </p:nvSpPr>
        <p:spPr>
          <a:xfrm>
            <a:off x="6756440" y="5648563"/>
            <a:ext cx="2516148" cy="396835"/>
          </a:xfrm>
          <a:prstGeom prst="rect">
            <a:avLst/>
          </a:prstGeom>
          <a:noFill/>
          <a:ln/>
        </p:spPr>
        <p:txBody>
          <a:bodyPr wrap="none" lIns="0" tIns="0" rIns="0" bIns="0" rtlCol="0" anchor="t"/>
          <a:lstStyle/>
          <a:p>
            <a:pPr algn="l" indent="0" marL="0">
              <a:lnSpc>
                <a:spcPts val="3100"/>
              </a:lnSpc>
              <a:buNone/>
            </a:pPr>
            <a:r>
              <a:rPr lang="en-US" sz="2200" b="1" dirty="0">
                <a:solidFill>
                  <a:srgbClr val="E5E0DF"/>
                </a:solidFill>
                <a:latin typeface="Roboto Bold" pitchFamily="34" charset="0"/>
                <a:ea typeface="Roboto Bold" pitchFamily="34" charset="-122"/>
                <a:cs typeface="Roboto Bold" pitchFamily="34" charset="-120"/>
              </a:rPr>
              <a:t>by Rejoice Onwurah</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Conclusion and Key Takeaways</a:t>
            </a:r>
            <a:endParaRPr lang="en-US" sz="4450" dirty="0"/>
          </a:p>
        </p:txBody>
      </p:sp>
      <p:sp>
        <p:nvSpPr>
          <p:cNvPr id="4" name="Text 1"/>
          <p:cNvSpPr/>
          <p:nvPr/>
        </p:nvSpPr>
        <p:spPr>
          <a:xfrm>
            <a:off x="6280190" y="4086344"/>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Understanding factoring polynomials is crucial for success in algebra and beyond. From solving equations to simplifying expressions, factoring provides essential tools for various mathematical tasks. By mastering these techniques, you'll be well-equipped to tackle a wide range of problems involving polynomials.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95607"/>
            <a:ext cx="7268051" cy="708779"/>
          </a:xfrm>
          <a:prstGeom prst="rect">
            <a:avLst/>
          </a:prstGeom>
          <a:noFill/>
          <a:ln/>
        </p:spPr>
        <p:txBody>
          <a:bodyPr wrap="non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Introduction to Polynomials</a:t>
            </a:r>
            <a:endParaRPr lang="en-US" sz="4450" dirty="0"/>
          </a:p>
        </p:txBody>
      </p:sp>
      <p:sp>
        <p:nvSpPr>
          <p:cNvPr id="3" name="Text 1"/>
          <p:cNvSpPr/>
          <p:nvPr/>
        </p:nvSpPr>
        <p:spPr>
          <a:xfrm>
            <a:off x="793790" y="3271361"/>
            <a:ext cx="2919889"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Saira Medium" pitchFamily="34" charset="0"/>
                <a:ea typeface="Saira Medium" pitchFamily="34" charset="-122"/>
                <a:cs typeface="Saira Medium" pitchFamily="34" charset="-120"/>
              </a:rPr>
              <a:t>What is a Polynomial?</a:t>
            </a:r>
            <a:endParaRPr lang="en-US" sz="2200" dirty="0"/>
          </a:p>
        </p:txBody>
      </p:sp>
      <p:sp>
        <p:nvSpPr>
          <p:cNvPr id="4" name="Text 2"/>
          <p:cNvSpPr/>
          <p:nvPr/>
        </p:nvSpPr>
        <p:spPr>
          <a:xfrm>
            <a:off x="793790" y="3852505"/>
            <a:ext cx="6244709" cy="217741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A polynomial is a mathematical expression consisting of variables and coefficients, combined using addition, subtraction, and multiplication. They are generally written in descending order of their exponents, from highest to lowest. The degree of the polynomial is the highest power of the variable.</a:t>
            </a:r>
            <a:endParaRPr lang="en-US" sz="1750" dirty="0"/>
          </a:p>
        </p:txBody>
      </p:sp>
      <p:sp>
        <p:nvSpPr>
          <p:cNvPr id="5" name="Text 3"/>
          <p:cNvSpPr/>
          <p:nvPr/>
        </p:nvSpPr>
        <p:spPr>
          <a:xfrm>
            <a:off x="7599521" y="327136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Saira Medium" pitchFamily="34" charset="0"/>
                <a:ea typeface="Saira Medium" pitchFamily="34" charset="-122"/>
                <a:cs typeface="Saira Medium" pitchFamily="34" charset="-120"/>
              </a:rPr>
              <a:t>Examples:</a:t>
            </a:r>
            <a:endParaRPr lang="en-US" sz="2200" dirty="0"/>
          </a:p>
        </p:txBody>
      </p:sp>
      <p:sp>
        <p:nvSpPr>
          <p:cNvPr id="6" name="Text 4"/>
          <p:cNvSpPr/>
          <p:nvPr/>
        </p:nvSpPr>
        <p:spPr>
          <a:xfrm>
            <a:off x="7599521" y="3852505"/>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A simple polynomial is </a:t>
            </a:r>
            <a:pPr indent="0" marL="0">
              <a:lnSpc>
                <a:spcPts val="2850"/>
              </a:lnSpc>
              <a:buNone/>
            </a:pPr>
            <a:r>
              <a:rPr lang="en-US" sz="1750" b="1" dirty="0">
                <a:solidFill>
                  <a:srgbClr val="E5E0DF"/>
                </a:solidFill>
                <a:latin typeface="Roboto" pitchFamily="34" charset="0"/>
                <a:ea typeface="Roboto" pitchFamily="34" charset="-122"/>
                <a:cs typeface="Roboto" pitchFamily="34" charset="-120"/>
              </a:rPr>
              <a:t>x^2 + 2x - 3</a:t>
            </a:r>
            <a:pPr indent="0" marL="0">
              <a:lnSpc>
                <a:spcPts val="2850"/>
              </a:lnSpc>
              <a:buNone/>
            </a:pPr>
            <a:r>
              <a:rPr lang="en-US" sz="1750" dirty="0">
                <a:solidFill>
                  <a:srgbClr val="E5E0DF"/>
                </a:solidFill>
                <a:latin typeface="Roboto" pitchFamily="34" charset="0"/>
                <a:ea typeface="Roboto" pitchFamily="34" charset="-122"/>
                <a:cs typeface="Roboto" pitchFamily="34" charset="-120"/>
              </a:rPr>
              <a:t>. This is a quadratic polynomial because the highest power of the variable </a:t>
            </a:r>
            <a:pPr indent="0" marL="0">
              <a:lnSpc>
                <a:spcPts val="2850"/>
              </a:lnSpc>
              <a:buNone/>
            </a:pPr>
            <a:r>
              <a:rPr lang="en-US" sz="1750" b="1" dirty="0">
                <a:solidFill>
                  <a:srgbClr val="E5E0DF"/>
                </a:solidFill>
                <a:latin typeface="Roboto" pitchFamily="34" charset="0"/>
                <a:ea typeface="Roboto" pitchFamily="34" charset="-122"/>
                <a:cs typeface="Roboto" pitchFamily="34" charset="-120"/>
              </a:rPr>
              <a:t>x</a:t>
            </a:r>
            <a:pPr indent="0" marL="0">
              <a:lnSpc>
                <a:spcPts val="2850"/>
              </a:lnSpc>
              <a:buNone/>
            </a:pPr>
            <a:r>
              <a:rPr lang="en-US" sz="1750" dirty="0">
                <a:solidFill>
                  <a:srgbClr val="E5E0DF"/>
                </a:solidFill>
                <a:latin typeface="Roboto" pitchFamily="34" charset="0"/>
                <a:ea typeface="Roboto" pitchFamily="34" charset="-122"/>
                <a:cs typeface="Roboto" pitchFamily="34" charset="-120"/>
              </a:rPr>
              <a:t> is 2. Other examples include </a:t>
            </a:r>
            <a:pPr indent="0" marL="0">
              <a:lnSpc>
                <a:spcPts val="2850"/>
              </a:lnSpc>
              <a:buNone/>
            </a:pPr>
            <a:r>
              <a:rPr lang="en-US" sz="1750" b="1" dirty="0">
                <a:solidFill>
                  <a:srgbClr val="E5E0DF"/>
                </a:solidFill>
                <a:latin typeface="Roboto" pitchFamily="34" charset="0"/>
                <a:ea typeface="Roboto" pitchFamily="34" charset="-122"/>
                <a:cs typeface="Roboto" pitchFamily="34" charset="-120"/>
              </a:rPr>
              <a:t>3x^3 - 5x</a:t>
            </a:r>
            <a:pPr indent="0" marL="0">
              <a:lnSpc>
                <a:spcPts val="2850"/>
              </a:lnSpc>
              <a:buNone/>
            </a:pPr>
            <a:r>
              <a:rPr lang="en-US" sz="1750" dirty="0">
                <a:solidFill>
                  <a:srgbClr val="E5E0DF"/>
                </a:solidFill>
                <a:latin typeface="Roboto" pitchFamily="34" charset="0"/>
                <a:ea typeface="Roboto" pitchFamily="34" charset="-122"/>
                <a:cs typeface="Roboto" pitchFamily="34" charset="-120"/>
              </a:rPr>
              <a:t> (cubic) and </a:t>
            </a:r>
            <a:pPr indent="0" marL="0">
              <a:lnSpc>
                <a:spcPts val="2850"/>
              </a:lnSpc>
              <a:buNone/>
            </a:pPr>
            <a:r>
              <a:rPr lang="en-US" sz="1750" b="1" dirty="0">
                <a:solidFill>
                  <a:srgbClr val="E5E0DF"/>
                </a:solidFill>
                <a:latin typeface="Roboto" pitchFamily="34" charset="0"/>
                <a:ea typeface="Roboto" pitchFamily="34" charset="-122"/>
                <a:cs typeface="Roboto" pitchFamily="34" charset="-120"/>
              </a:rPr>
              <a:t>7x^5 + 2x^2 - 1</a:t>
            </a:r>
            <a:pPr indent="0" marL="0">
              <a:lnSpc>
                <a:spcPts val="2850"/>
              </a:lnSpc>
              <a:buNone/>
            </a:pPr>
            <a:r>
              <a:rPr lang="en-US" sz="1750" dirty="0">
                <a:solidFill>
                  <a:srgbClr val="E5E0DF"/>
                </a:solidFill>
                <a:latin typeface="Roboto" pitchFamily="34" charset="0"/>
                <a:ea typeface="Roboto" pitchFamily="34" charset="-122"/>
                <a:cs typeface="Roboto" pitchFamily="34" charset="-120"/>
              </a:rPr>
              <a:t> (quintic).</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25354"/>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Greatest Common Factor (GCF)</a:t>
            </a:r>
            <a:endParaRPr lang="en-US" sz="4450" dirty="0"/>
          </a:p>
        </p:txBody>
      </p:sp>
      <p:sp>
        <p:nvSpPr>
          <p:cNvPr id="4" name="Shape 1"/>
          <p:cNvSpPr/>
          <p:nvPr/>
        </p:nvSpPr>
        <p:spPr>
          <a:xfrm>
            <a:off x="6280190" y="2938224"/>
            <a:ext cx="510302" cy="510302"/>
          </a:xfrm>
          <a:prstGeom prst="roundRect">
            <a:avLst>
              <a:gd name="adj" fmla="val 40005"/>
            </a:avLst>
          </a:prstGeom>
          <a:solidFill>
            <a:srgbClr val="030303"/>
          </a:solidFill>
          <a:ln w="22860">
            <a:solidFill>
              <a:srgbClr val="FC8337"/>
            </a:solidFill>
            <a:prstDash val="solid"/>
          </a:ln>
        </p:spPr>
      </p:sp>
      <p:sp>
        <p:nvSpPr>
          <p:cNvPr id="5" name="Text 2"/>
          <p:cNvSpPr/>
          <p:nvPr/>
        </p:nvSpPr>
        <p:spPr>
          <a:xfrm>
            <a:off x="6470094" y="3023235"/>
            <a:ext cx="130373"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Saira Medium" pitchFamily="34" charset="0"/>
                <a:ea typeface="Saira Medium" pitchFamily="34" charset="-122"/>
                <a:cs typeface="Saira Medium" pitchFamily="34" charset="-120"/>
              </a:rPr>
              <a:t>1</a:t>
            </a:r>
            <a:endParaRPr lang="en-US" sz="2650" dirty="0"/>
          </a:p>
        </p:txBody>
      </p:sp>
      <p:sp>
        <p:nvSpPr>
          <p:cNvPr id="6" name="Text 3"/>
          <p:cNvSpPr/>
          <p:nvPr/>
        </p:nvSpPr>
        <p:spPr>
          <a:xfrm>
            <a:off x="7017306" y="2938224"/>
            <a:ext cx="2927747" cy="708660"/>
          </a:xfrm>
          <a:prstGeom prst="rect">
            <a:avLst/>
          </a:prstGeom>
          <a:noFill/>
          <a:ln/>
        </p:spPr>
        <p:txBody>
          <a:bodyPr wrap="square" lIns="0" tIns="0" rIns="0" bIns="0" rtlCol="0" anchor="t"/>
          <a:lstStyle/>
          <a:p>
            <a:pP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1. Find the GCF of the terms</a:t>
            </a:r>
            <a:endParaRPr lang="en-US" sz="2200" dirty="0"/>
          </a:p>
        </p:txBody>
      </p:sp>
      <p:sp>
        <p:nvSpPr>
          <p:cNvPr id="7" name="Text 4"/>
          <p:cNvSpPr/>
          <p:nvPr/>
        </p:nvSpPr>
        <p:spPr>
          <a:xfrm>
            <a:off x="7017306" y="3782973"/>
            <a:ext cx="2927747"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Identify the greatest common factor (GCF) of all the terms in the polynomial. The GCF is the largest factor that divides all the terms.</a:t>
            </a:r>
            <a:endParaRPr lang="en-US" sz="1750" dirty="0"/>
          </a:p>
        </p:txBody>
      </p:sp>
      <p:sp>
        <p:nvSpPr>
          <p:cNvPr id="8" name="Shape 5"/>
          <p:cNvSpPr/>
          <p:nvPr/>
        </p:nvSpPr>
        <p:spPr>
          <a:xfrm>
            <a:off x="10171867" y="2938224"/>
            <a:ext cx="510302" cy="510302"/>
          </a:xfrm>
          <a:prstGeom prst="roundRect">
            <a:avLst>
              <a:gd name="adj" fmla="val 40005"/>
            </a:avLst>
          </a:prstGeom>
          <a:solidFill>
            <a:srgbClr val="030303"/>
          </a:solidFill>
          <a:ln w="22860">
            <a:solidFill>
              <a:srgbClr val="FC8337"/>
            </a:solidFill>
            <a:prstDash val="solid"/>
          </a:ln>
        </p:spPr>
      </p:sp>
      <p:sp>
        <p:nvSpPr>
          <p:cNvPr id="9" name="Text 6"/>
          <p:cNvSpPr/>
          <p:nvPr/>
        </p:nvSpPr>
        <p:spPr>
          <a:xfrm>
            <a:off x="10323076" y="3023235"/>
            <a:ext cx="207883"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Saira Medium" pitchFamily="34" charset="0"/>
                <a:ea typeface="Saira Medium" pitchFamily="34" charset="-122"/>
                <a:cs typeface="Saira Medium" pitchFamily="34" charset="-120"/>
              </a:rPr>
              <a:t>2</a:t>
            </a:r>
            <a:endParaRPr lang="en-US" sz="2650" dirty="0"/>
          </a:p>
        </p:txBody>
      </p:sp>
      <p:sp>
        <p:nvSpPr>
          <p:cNvPr id="10" name="Text 7"/>
          <p:cNvSpPr/>
          <p:nvPr/>
        </p:nvSpPr>
        <p:spPr>
          <a:xfrm>
            <a:off x="10908983" y="293822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2. Factor out the GCF</a:t>
            </a:r>
            <a:endParaRPr lang="en-US" sz="2200" dirty="0"/>
          </a:p>
        </p:txBody>
      </p:sp>
      <p:sp>
        <p:nvSpPr>
          <p:cNvPr id="11" name="Text 8"/>
          <p:cNvSpPr/>
          <p:nvPr/>
        </p:nvSpPr>
        <p:spPr>
          <a:xfrm>
            <a:off x="10908983" y="3428643"/>
            <a:ext cx="2927747" cy="217741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Divide each term in the polynomial by the GCF and write the result in parentheses. The GCF is written outside the parentheses.</a:t>
            </a:r>
            <a:endParaRPr lang="en-US" sz="1750" dirty="0"/>
          </a:p>
        </p:txBody>
      </p:sp>
      <p:sp>
        <p:nvSpPr>
          <p:cNvPr id="12" name="Shape 9"/>
          <p:cNvSpPr/>
          <p:nvPr/>
        </p:nvSpPr>
        <p:spPr>
          <a:xfrm>
            <a:off x="6280190" y="6088023"/>
            <a:ext cx="510302" cy="510302"/>
          </a:xfrm>
          <a:prstGeom prst="roundRect">
            <a:avLst>
              <a:gd name="adj" fmla="val 40005"/>
            </a:avLst>
          </a:prstGeom>
          <a:solidFill>
            <a:srgbClr val="030303"/>
          </a:solidFill>
          <a:ln w="22860">
            <a:solidFill>
              <a:srgbClr val="FC8337"/>
            </a:solidFill>
            <a:prstDash val="solid"/>
          </a:ln>
        </p:spPr>
      </p:sp>
      <p:sp>
        <p:nvSpPr>
          <p:cNvPr id="13" name="Text 10"/>
          <p:cNvSpPr/>
          <p:nvPr/>
        </p:nvSpPr>
        <p:spPr>
          <a:xfrm>
            <a:off x="6432590" y="6173033"/>
            <a:ext cx="205502"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Saira Medium" pitchFamily="34" charset="0"/>
                <a:ea typeface="Saira Medium" pitchFamily="34" charset="-122"/>
                <a:cs typeface="Saira Medium" pitchFamily="34" charset="-120"/>
              </a:rPr>
              <a:t>3</a:t>
            </a:r>
            <a:endParaRPr lang="en-US" sz="2650" dirty="0"/>
          </a:p>
        </p:txBody>
      </p:sp>
      <p:sp>
        <p:nvSpPr>
          <p:cNvPr id="14" name="Text 11"/>
          <p:cNvSpPr/>
          <p:nvPr/>
        </p:nvSpPr>
        <p:spPr>
          <a:xfrm>
            <a:off x="7017306" y="608802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3. Simplify</a:t>
            </a:r>
            <a:endParaRPr lang="en-US" sz="2200" dirty="0"/>
          </a:p>
        </p:txBody>
      </p:sp>
      <p:sp>
        <p:nvSpPr>
          <p:cNvPr id="15" name="Text 12"/>
          <p:cNvSpPr/>
          <p:nvPr/>
        </p:nvSpPr>
        <p:spPr>
          <a:xfrm>
            <a:off x="7017306" y="6578441"/>
            <a:ext cx="6819305"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Simplify the expression if possible. The factored polynomial is the product of the GCF and the expression in parentheses.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039773"/>
            <a:ext cx="5824537" cy="708779"/>
          </a:xfrm>
          <a:prstGeom prst="rect">
            <a:avLst/>
          </a:prstGeom>
          <a:noFill/>
          <a:ln/>
        </p:spPr>
        <p:txBody>
          <a:bodyPr wrap="non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Factoring by Grouping</a:t>
            </a:r>
            <a:endParaRPr lang="en-US" sz="4450" dirty="0"/>
          </a:p>
        </p:txBody>
      </p:sp>
      <p:sp>
        <p:nvSpPr>
          <p:cNvPr id="4" name="Shape 1"/>
          <p:cNvSpPr/>
          <p:nvPr/>
        </p:nvSpPr>
        <p:spPr>
          <a:xfrm>
            <a:off x="793790" y="2088713"/>
            <a:ext cx="3664863" cy="3158609"/>
          </a:xfrm>
          <a:prstGeom prst="roundRect">
            <a:avLst>
              <a:gd name="adj" fmla="val 6463"/>
            </a:avLst>
          </a:prstGeom>
          <a:solidFill>
            <a:srgbClr val="030303"/>
          </a:solidFill>
          <a:ln w="22860">
            <a:solidFill>
              <a:srgbClr val="FC8337"/>
            </a:solidFill>
            <a:prstDash val="solid"/>
          </a:ln>
        </p:spPr>
      </p:sp>
      <p:sp>
        <p:nvSpPr>
          <p:cNvPr id="5" name="Text 2"/>
          <p:cNvSpPr/>
          <p:nvPr/>
        </p:nvSpPr>
        <p:spPr>
          <a:xfrm>
            <a:off x="1043464" y="233838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Step 1: Group terms</a:t>
            </a:r>
            <a:endParaRPr lang="en-US" sz="2200" dirty="0"/>
          </a:p>
        </p:txBody>
      </p:sp>
      <p:sp>
        <p:nvSpPr>
          <p:cNvPr id="6" name="Text 3"/>
          <p:cNvSpPr/>
          <p:nvPr/>
        </p:nvSpPr>
        <p:spPr>
          <a:xfrm>
            <a:off x="1043464" y="2828806"/>
            <a:ext cx="3165515"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Group terms of the polynomial in pairs, considering common factors within each group.</a:t>
            </a:r>
            <a:endParaRPr lang="en-US" sz="1750" dirty="0"/>
          </a:p>
        </p:txBody>
      </p:sp>
      <p:sp>
        <p:nvSpPr>
          <p:cNvPr id="7" name="Shape 4"/>
          <p:cNvSpPr/>
          <p:nvPr/>
        </p:nvSpPr>
        <p:spPr>
          <a:xfrm>
            <a:off x="4685467" y="2088713"/>
            <a:ext cx="3664863" cy="3158609"/>
          </a:xfrm>
          <a:prstGeom prst="roundRect">
            <a:avLst>
              <a:gd name="adj" fmla="val 6463"/>
            </a:avLst>
          </a:prstGeom>
          <a:solidFill>
            <a:srgbClr val="030303"/>
          </a:solidFill>
          <a:ln w="22860">
            <a:solidFill>
              <a:srgbClr val="FC8337"/>
            </a:solidFill>
            <a:prstDash val="solid"/>
          </a:ln>
        </p:spPr>
      </p:sp>
      <p:sp>
        <p:nvSpPr>
          <p:cNvPr id="8" name="Text 5"/>
          <p:cNvSpPr/>
          <p:nvPr/>
        </p:nvSpPr>
        <p:spPr>
          <a:xfrm>
            <a:off x="4935141" y="2338387"/>
            <a:ext cx="3165515" cy="708660"/>
          </a:xfrm>
          <a:prstGeom prst="rect">
            <a:avLst/>
          </a:prstGeom>
          <a:noFill/>
          <a:ln/>
        </p:spPr>
        <p:txBody>
          <a:bodyPr wrap="square" lIns="0" tIns="0" rIns="0" bIns="0" rtlCol="0" anchor="t"/>
          <a:lstStyle/>
          <a:p>
            <a:pP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Step 2: Factor out the GCF</a:t>
            </a:r>
            <a:endParaRPr lang="en-US" sz="2200" dirty="0"/>
          </a:p>
        </p:txBody>
      </p:sp>
      <p:sp>
        <p:nvSpPr>
          <p:cNvPr id="9" name="Text 6"/>
          <p:cNvSpPr/>
          <p:nvPr/>
        </p:nvSpPr>
        <p:spPr>
          <a:xfrm>
            <a:off x="4935141" y="3183136"/>
            <a:ext cx="3165515"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Factor out the greatest common factor from each group. This should lead to a common binomial factor in both groups.</a:t>
            </a:r>
            <a:endParaRPr lang="en-US" sz="1750" dirty="0"/>
          </a:p>
        </p:txBody>
      </p:sp>
      <p:sp>
        <p:nvSpPr>
          <p:cNvPr id="10" name="Shape 7"/>
          <p:cNvSpPr/>
          <p:nvPr/>
        </p:nvSpPr>
        <p:spPr>
          <a:xfrm>
            <a:off x="793790" y="5474137"/>
            <a:ext cx="7556421" cy="1715572"/>
          </a:xfrm>
          <a:prstGeom prst="roundRect">
            <a:avLst>
              <a:gd name="adj" fmla="val 11900"/>
            </a:avLst>
          </a:prstGeom>
          <a:solidFill>
            <a:srgbClr val="030303"/>
          </a:solidFill>
          <a:ln w="22860">
            <a:solidFill>
              <a:srgbClr val="FC8337"/>
            </a:solidFill>
            <a:prstDash val="solid"/>
          </a:ln>
        </p:spPr>
      </p:sp>
      <p:sp>
        <p:nvSpPr>
          <p:cNvPr id="11" name="Text 8"/>
          <p:cNvSpPr/>
          <p:nvPr/>
        </p:nvSpPr>
        <p:spPr>
          <a:xfrm>
            <a:off x="1043464" y="5723811"/>
            <a:ext cx="5202436"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Step 3: Factor out the common binomial</a:t>
            </a:r>
            <a:endParaRPr lang="en-US" sz="2200" dirty="0"/>
          </a:p>
        </p:txBody>
      </p:sp>
      <p:sp>
        <p:nvSpPr>
          <p:cNvPr id="12" name="Text 9"/>
          <p:cNvSpPr/>
          <p:nvPr/>
        </p:nvSpPr>
        <p:spPr>
          <a:xfrm>
            <a:off x="1043464" y="6214229"/>
            <a:ext cx="7057073"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pitchFamily="34" charset="0"/>
                <a:ea typeface="Roboto" pitchFamily="34" charset="-122"/>
                <a:cs typeface="Roboto" pitchFamily="34" charset="-120"/>
              </a:rPr>
              <a:t>Factor out the common binomial from the two terms, leaving a product of the GCFs and the common binomial factor.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644265"/>
            <a:ext cx="11647408" cy="708779"/>
          </a:xfrm>
          <a:prstGeom prst="rect">
            <a:avLst/>
          </a:prstGeom>
          <a:noFill/>
          <a:ln/>
        </p:spPr>
        <p:txBody>
          <a:bodyPr wrap="non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Factoring Trinomials of the Form x^2 + bx + c</a:t>
            </a:r>
            <a:endParaRPr lang="en-US" sz="4450" dirty="0"/>
          </a:p>
        </p:txBody>
      </p:sp>
      <p:pic>
        <p:nvPicPr>
          <p:cNvPr id="4" name="Image 1" descr="preencoded.png">    </p:cNvPr>
          <p:cNvPicPr>
            <a:picLocks noChangeAspect="1"/>
          </p:cNvPicPr>
          <p:nvPr/>
        </p:nvPicPr>
        <p:blipFill>
          <a:blip r:embed="rId2"/>
          <a:stretch>
            <a:fillRect/>
          </a:stretch>
        </p:blipFill>
        <p:spPr>
          <a:xfrm>
            <a:off x="793790" y="4693206"/>
            <a:ext cx="566976" cy="566976"/>
          </a:xfrm>
          <a:prstGeom prst="rect">
            <a:avLst/>
          </a:prstGeom>
        </p:spPr>
      </p:pic>
      <p:sp>
        <p:nvSpPr>
          <p:cNvPr id="5" name="Text 1"/>
          <p:cNvSpPr/>
          <p:nvPr/>
        </p:nvSpPr>
        <p:spPr>
          <a:xfrm>
            <a:off x="793790" y="5486995"/>
            <a:ext cx="6351270" cy="708660"/>
          </a:xfrm>
          <a:prstGeom prst="rect">
            <a:avLst/>
          </a:prstGeom>
          <a:noFill/>
          <a:ln/>
        </p:spPr>
        <p:txBody>
          <a:bodyPr wrap="squar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Find two numbers that add up to b and multiply to c</a:t>
            </a:r>
            <a:endParaRPr lang="en-US" sz="2200" dirty="0"/>
          </a:p>
        </p:txBody>
      </p:sp>
      <p:sp>
        <p:nvSpPr>
          <p:cNvPr id="6" name="Text 2"/>
          <p:cNvSpPr/>
          <p:nvPr/>
        </p:nvSpPr>
        <p:spPr>
          <a:xfrm>
            <a:off x="793790" y="6331744"/>
            <a:ext cx="6351270"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Identify two numbers that add up to the coefficient of the middle term (b) and multiply to the constant term (c).</a:t>
            </a:r>
            <a:endParaRPr lang="en-US" sz="1750" dirty="0"/>
          </a:p>
        </p:txBody>
      </p:sp>
      <p:pic>
        <p:nvPicPr>
          <p:cNvPr id="7" name="Image 2" descr="preencoded.png">    </p:cNvPr>
          <p:cNvPicPr>
            <a:picLocks noChangeAspect="1"/>
          </p:cNvPicPr>
          <p:nvPr/>
        </p:nvPicPr>
        <p:blipFill>
          <a:blip r:embed="rId3"/>
          <a:stretch>
            <a:fillRect/>
          </a:stretch>
        </p:blipFill>
        <p:spPr>
          <a:xfrm>
            <a:off x="7485221" y="4693206"/>
            <a:ext cx="566976" cy="566976"/>
          </a:xfrm>
          <a:prstGeom prst="rect">
            <a:avLst/>
          </a:prstGeom>
        </p:spPr>
      </p:pic>
      <p:sp>
        <p:nvSpPr>
          <p:cNvPr id="8" name="Text 3"/>
          <p:cNvSpPr/>
          <p:nvPr/>
        </p:nvSpPr>
        <p:spPr>
          <a:xfrm>
            <a:off x="7485221" y="5486995"/>
            <a:ext cx="6351389" cy="708660"/>
          </a:xfrm>
          <a:prstGeom prst="rect">
            <a:avLst/>
          </a:prstGeom>
          <a:noFill/>
          <a:ln/>
        </p:spPr>
        <p:txBody>
          <a:bodyPr wrap="squar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Write the trinomial as a product of two binomials</a:t>
            </a:r>
            <a:endParaRPr lang="en-US" sz="2200" dirty="0"/>
          </a:p>
        </p:txBody>
      </p:sp>
      <p:sp>
        <p:nvSpPr>
          <p:cNvPr id="9" name="Text 4"/>
          <p:cNvSpPr/>
          <p:nvPr/>
        </p:nvSpPr>
        <p:spPr>
          <a:xfrm>
            <a:off x="7485221" y="6331744"/>
            <a:ext cx="6351389" cy="1088708"/>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Express the trinomial as a product of two binomials, using the two numbers found in the previous step. The signs of the binomials depend on the signs of b and c.</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0314"/>
          </a:xfrm>
          <a:prstGeom prst="rect">
            <a:avLst/>
          </a:prstGeom>
        </p:spPr>
      </p:pic>
      <p:sp>
        <p:nvSpPr>
          <p:cNvPr id="3" name="Text 0"/>
          <p:cNvSpPr/>
          <p:nvPr/>
        </p:nvSpPr>
        <p:spPr>
          <a:xfrm>
            <a:off x="653296" y="513278"/>
            <a:ext cx="7837408" cy="1166813"/>
          </a:xfrm>
          <a:prstGeom prst="rect">
            <a:avLst/>
          </a:prstGeom>
          <a:noFill/>
          <a:ln/>
        </p:spPr>
        <p:txBody>
          <a:bodyPr wrap="square" lIns="0" tIns="0" rIns="0" bIns="0" rtlCol="0" anchor="t"/>
          <a:lstStyle/>
          <a:p>
            <a:pPr indent="0" marL="0">
              <a:lnSpc>
                <a:spcPts val="4550"/>
              </a:lnSpc>
              <a:buNone/>
            </a:pPr>
            <a:r>
              <a:rPr lang="en-US" sz="3650" dirty="0">
                <a:solidFill>
                  <a:srgbClr val="FFFFFF"/>
                </a:solidFill>
                <a:latin typeface="Saira Medium" pitchFamily="34" charset="0"/>
                <a:ea typeface="Saira Medium" pitchFamily="34" charset="-122"/>
                <a:cs typeface="Saira Medium" pitchFamily="34" charset="-120"/>
              </a:rPr>
              <a:t>Factoring Trinomials of the Form ax^2 + bx + c</a:t>
            </a:r>
            <a:endParaRPr lang="en-US" sz="3650" dirty="0"/>
          </a:p>
        </p:txBody>
      </p:sp>
      <p:sp>
        <p:nvSpPr>
          <p:cNvPr id="4" name="Shape 1"/>
          <p:cNvSpPr/>
          <p:nvPr/>
        </p:nvSpPr>
        <p:spPr>
          <a:xfrm>
            <a:off x="921782" y="1960007"/>
            <a:ext cx="22860" cy="5757029"/>
          </a:xfrm>
          <a:prstGeom prst="roundRect">
            <a:avLst>
              <a:gd name="adj" fmla="val 734924"/>
            </a:avLst>
          </a:prstGeom>
          <a:solidFill>
            <a:srgbClr val="FFFFFF">
              <a:alpha val="24000"/>
            </a:srgbClr>
          </a:solidFill>
          <a:ln/>
        </p:spPr>
      </p:sp>
      <p:sp>
        <p:nvSpPr>
          <p:cNvPr id="5" name="Shape 2"/>
          <p:cNvSpPr/>
          <p:nvPr/>
        </p:nvSpPr>
        <p:spPr>
          <a:xfrm>
            <a:off x="1120319" y="2368391"/>
            <a:ext cx="653296" cy="22860"/>
          </a:xfrm>
          <a:prstGeom prst="roundRect">
            <a:avLst>
              <a:gd name="adj" fmla="val 734924"/>
            </a:avLst>
          </a:prstGeom>
          <a:solidFill>
            <a:srgbClr val="FC8337"/>
          </a:solidFill>
          <a:ln/>
        </p:spPr>
      </p:sp>
      <p:sp>
        <p:nvSpPr>
          <p:cNvPr id="6" name="Shape 3"/>
          <p:cNvSpPr/>
          <p:nvPr/>
        </p:nvSpPr>
        <p:spPr>
          <a:xfrm>
            <a:off x="723245" y="2169914"/>
            <a:ext cx="419933" cy="419933"/>
          </a:xfrm>
          <a:prstGeom prst="roundRect">
            <a:avLst>
              <a:gd name="adj" fmla="val 40007"/>
            </a:avLst>
          </a:prstGeom>
          <a:solidFill>
            <a:srgbClr val="030303"/>
          </a:solidFill>
          <a:ln w="22860">
            <a:solidFill>
              <a:srgbClr val="FC8337"/>
            </a:solidFill>
            <a:prstDash val="solid"/>
          </a:ln>
        </p:spPr>
      </p:sp>
      <p:sp>
        <p:nvSpPr>
          <p:cNvPr id="7" name="Text 4"/>
          <p:cNvSpPr/>
          <p:nvPr/>
        </p:nvSpPr>
        <p:spPr>
          <a:xfrm>
            <a:off x="879574" y="2239804"/>
            <a:ext cx="107275" cy="280035"/>
          </a:xfrm>
          <a:prstGeom prst="rect">
            <a:avLst/>
          </a:prstGeom>
          <a:noFill/>
          <a:ln/>
        </p:spPr>
        <p:txBody>
          <a:bodyPr wrap="none" lIns="0" tIns="0" rIns="0" bIns="0" rtlCol="0" anchor="t"/>
          <a:lstStyle/>
          <a:p>
            <a:pPr algn="ctr" indent="0" marL="0">
              <a:lnSpc>
                <a:spcPts val="2200"/>
              </a:lnSpc>
              <a:buNone/>
            </a:pPr>
            <a:r>
              <a:rPr lang="en-US" sz="2200" dirty="0">
                <a:solidFill>
                  <a:srgbClr val="E5E0DF"/>
                </a:solidFill>
                <a:latin typeface="Saira Medium" pitchFamily="34" charset="0"/>
                <a:ea typeface="Saira Medium" pitchFamily="34" charset="-122"/>
                <a:cs typeface="Saira Medium" pitchFamily="34" charset="-120"/>
              </a:rPr>
              <a:t>1</a:t>
            </a:r>
            <a:endParaRPr lang="en-US" sz="2200" dirty="0"/>
          </a:p>
        </p:txBody>
      </p:sp>
      <p:sp>
        <p:nvSpPr>
          <p:cNvPr id="8" name="Text 5"/>
          <p:cNvSpPr/>
          <p:nvPr/>
        </p:nvSpPr>
        <p:spPr>
          <a:xfrm>
            <a:off x="1959888" y="2146578"/>
            <a:ext cx="2333268" cy="291703"/>
          </a:xfrm>
          <a:prstGeom prst="rect">
            <a:avLst/>
          </a:prstGeom>
          <a:noFill/>
          <a:ln/>
        </p:spPr>
        <p:txBody>
          <a:bodyPr wrap="none" lIns="0" tIns="0" rIns="0" bIns="0" rtlCol="0" anchor="t"/>
          <a:lstStyle/>
          <a:p>
            <a:pPr algn="l" indent="0" marL="0">
              <a:lnSpc>
                <a:spcPts val="2250"/>
              </a:lnSpc>
              <a:buNone/>
            </a:pPr>
            <a:r>
              <a:rPr lang="en-US" sz="1800" dirty="0">
                <a:solidFill>
                  <a:srgbClr val="E5E0DF"/>
                </a:solidFill>
                <a:latin typeface="Saira Medium" pitchFamily="34" charset="0"/>
                <a:ea typeface="Saira Medium" pitchFamily="34" charset="-122"/>
                <a:cs typeface="Saira Medium" pitchFamily="34" charset="-120"/>
              </a:rPr>
              <a:t>1. Multiply a and c</a:t>
            </a:r>
            <a:endParaRPr lang="en-US" sz="1800" dirty="0"/>
          </a:p>
        </p:txBody>
      </p:sp>
      <p:sp>
        <p:nvSpPr>
          <p:cNvPr id="9" name="Text 6"/>
          <p:cNvSpPr/>
          <p:nvPr/>
        </p:nvSpPr>
        <p:spPr>
          <a:xfrm>
            <a:off x="1959888" y="2550200"/>
            <a:ext cx="6530816" cy="298609"/>
          </a:xfrm>
          <a:prstGeom prst="rect">
            <a:avLst/>
          </a:prstGeom>
          <a:noFill/>
          <a:ln/>
        </p:spPr>
        <p:txBody>
          <a:bodyPr wrap="none" lIns="0" tIns="0" rIns="0" bIns="0" rtlCol="0" anchor="t"/>
          <a:lstStyle/>
          <a:p>
            <a:pPr algn="l" indent="0" marL="0">
              <a:lnSpc>
                <a:spcPts val="2350"/>
              </a:lnSpc>
              <a:buNone/>
            </a:pPr>
            <a:r>
              <a:rPr lang="en-US" sz="1450" dirty="0">
                <a:solidFill>
                  <a:srgbClr val="E5E0DF"/>
                </a:solidFill>
                <a:latin typeface="Roboto" pitchFamily="34" charset="0"/>
                <a:ea typeface="Roboto" pitchFamily="34" charset="-122"/>
                <a:cs typeface="Roboto" pitchFamily="34" charset="-120"/>
              </a:rPr>
              <a:t>Multiply the coefficient of the leading term (a) by the constant term (c).</a:t>
            </a:r>
            <a:endParaRPr lang="en-US" sz="1450" dirty="0"/>
          </a:p>
        </p:txBody>
      </p:sp>
      <p:sp>
        <p:nvSpPr>
          <p:cNvPr id="10" name="Shape 7"/>
          <p:cNvSpPr/>
          <p:nvPr/>
        </p:nvSpPr>
        <p:spPr>
          <a:xfrm>
            <a:off x="1120319" y="3630335"/>
            <a:ext cx="653296" cy="22860"/>
          </a:xfrm>
          <a:prstGeom prst="roundRect">
            <a:avLst>
              <a:gd name="adj" fmla="val 734924"/>
            </a:avLst>
          </a:prstGeom>
          <a:solidFill>
            <a:srgbClr val="FC8337"/>
          </a:solidFill>
          <a:ln/>
        </p:spPr>
      </p:sp>
      <p:sp>
        <p:nvSpPr>
          <p:cNvPr id="11" name="Shape 8"/>
          <p:cNvSpPr/>
          <p:nvPr/>
        </p:nvSpPr>
        <p:spPr>
          <a:xfrm>
            <a:off x="723245" y="3431857"/>
            <a:ext cx="419933" cy="419933"/>
          </a:xfrm>
          <a:prstGeom prst="roundRect">
            <a:avLst>
              <a:gd name="adj" fmla="val 40007"/>
            </a:avLst>
          </a:prstGeom>
          <a:solidFill>
            <a:srgbClr val="030303"/>
          </a:solidFill>
          <a:ln w="22860">
            <a:solidFill>
              <a:srgbClr val="FC8337"/>
            </a:solidFill>
            <a:prstDash val="solid"/>
          </a:ln>
        </p:spPr>
      </p:sp>
      <p:sp>
        <p:nvSpPr>
          <p:cNvPr id="12" name="Text 9"/>
          <p:cNvSpPr/>
          <p:nvPr/>
        </p:nvSpPr>
        <p:spPr>
          <a:xfrm>
            <a:off x="847665" y="3501747"/>
            <a:ext cx="171093" cy="280035"/>
          </a:xfrm>
          <a:prstGeom prst="rect">
            <a:avLst/>
          </a:prstGeom>
          <a:noFill/>
          <a:ln/>
        </p:spPr>
        <p:txBody>
          <a:bodyPr wrap="none" lIns="0" tIns="0" rIns="0" bIns="0" rtlCol="0" anchor="t"/>
          <a:lstStyle/>
          <a:p>
            <a:pPr algn="ctr" indent="0" marL="0">
              <a:lnSpc>
                <a:spcPts val="2200"/>
              </a:lnSpc>
              <a:buNone/>
            </a:pPr>
            <a:r>
              <a:rPr lang="en-US" sz="2200" dirty="0">
                <a:solidFill>
                  <a:srgbClr val="E5E0DF"/>
                </a:solidFill>
                <a:latin typeface="Saira Medium" pitchFamily="34" charset="0"/>
                <a:ea typeface="Saira Medium" pitchFamily="34" charset="-122"/>
                <a:cs typeface="Saira Medium" pitchFamily="34" charset="-120"/>
              </a:rPr>
              <a:t>2</a:t>
            </a:r>
            <a:endParaRPr lang="en-US" sz="2200" dirty="0"/>
          </a:p>
        </p:txBody>
      </p:sp>
      <p:sp>
        <p:nvSpPr>
          <p:cNvPr id="13" name="Text 10"/>
          <p:cNvSpPr/>
          <p:nvPr/>
        </p:nvSpPr>
        <p:spPr>
          <a:xfrm>
            <a:off x="1959888" y="3408521"/>
            <a:ext cx="5952411" cy="291703"/>
          </a:xfrm>
          <a:prstGeom prst="rect">
            <a:avLst/>
          </a:prstGeom>
          <a:noFill/>
          <a:ln/>
        </p:spPr>
        <p:txBody>
          <a:bodyPr wrap="none" lIns="0" tIns="0" rIns="0" bIns="0" rtlCol="0" anchor="t"/>
          <a:lstStyle/>
          <a:p>
            <a:pPr algn="l" indent="0" marL="0">
              <a:lnSpc>
                <a:spcPts val="2250"/>
              </a:lnSpc>
              <a:buNone/>
            </a:pPr>
            <a:r>
              <a:rPr lang="en-US" sz="1800" dirty="0">
                <a:solidFill>
                  <a:srgbClr val="E5E0DF"/>
                </a:solidFill>
                <a:latin typeface="Saira Medium" pitchFamily="34" charset="0"/>
                <a:ea typeface="Saira Medium" pitchFamily="34" charset="-122"/>
                <a:cs typeface="Saira Medium" pitchFamily="34" charset="-120"/>
              </a:rPr>
              <a:t>2. Find two numbers that add up to b and multiply to ac</a:t>
            </a:r>
            <a:endParaRPr lang="en-US" sz="1800" dirty="0"/>
          </a:p>
        </p:txBody>
      </p:sp>
      <p:sp>
        <p:nvSpPr>
          <p:cNvPr id="14" name="Text 11"/>
          <p:cNvSpPr/>
          <p:nvPr/>
        </p:nvSpPr>
        <p:spPr>
          <a:xfrm>
            <a:off x="1959888" y="3812143"/>
            <a:ext cx="6530816" cy="597218"/>
          </a:xfrm>
          <a:prstGeom prst="rect">
            <a:avLst/>
          </a:prstGeom>
          <a:noFill/>
          <a:ln/>
        </p:spPr>
        <p:txBody>
          <a:bodyPr wrap="square" lIns="0" tIns="0" rIns="0" bIns="0" rtlCol="0" anchor="t"/>
          <a:lstStyle/>
          <a:p>
            <a:pPr algn="l" indent="0" marL="0">
              <a:lnSpc>
                <a:spcPts val="2350"/>
              </a:lnSpc>
              <a:buNone/>
            </a:pPr>
            <a:r>
              <a:rPr lang="en-US" sz="1450" dirty="0">
                <a:solidFill>
                  <a:srgbClr val="E5E0DF"/>
                </a:solidFill>
                <a:latin typeface="Roboto" pitchFamily="34" charset="0"/>
                <a:ea typeface="Roboto" pitchFamily="34" charset="-122"/>
                <a:cs typeface="Roboto" pitchFamily="34" charset="-120"/>
              </a:rPr>
              <a:t>Find two numbers that add up to the coefficient of the middle term (b) and multiply to the product ac.</a:t>
            </a:r>
            <a:endParaRPr lang="en-US" sz="1450" dirty="0"/>
          </a:p>
        </p:txBody>
      </p:sp>
      <p:sp>
        <p:nvSpPr>
          <p:cNvPr id="15" name="Shape 12"/>
          <p:cNvSpPr/>
          <p:nvPr/>
        </p:nvSpPr>
        <p:spPr>
          <a:xfrm>
            <a:off x="1120319" y="5190887"/>
            <a:ext cx="653296" cy="22860"/>
          </a:xfrm>
          <a:prstGeom prst="roundRect">
            <a:avLst>
              <a:gd name="adj" fmla="val 734924"/>
            </a:avLst>
          </a:prstGeom>
          <a:solidFill>
            <a:srgbClr val="FC8337"/>
          </a:solidFill>
          <a:ln/>
        </p:spPr>
      </p:sp>
      <p:sp>
        <p:nvSpPr>
          <p:cNvPr id="16" name="Shape 13"/>
          <p:cNvSpPr/>
          <p:nvPr/>
        </p:nvSpPr>
        <p:spPr>
          <a:xfrm>
            <a:off x="723245" y="4992410"/>
            <a:ext cx="419933" cy="419933"/>
          </a:xfrm>
          <a:prstGeom prst="roundRect">
            <a:avLst>
              <a:gd name="adj" fmla="val 40007"/>
            </a:avLst>
          </a:prstGeom>
          <a:solidFill>
            <a:srgbClr val="030303"/>
          </a:solidFill>
          <a:ln w="22860">
            <a:solidFill>
              <a:srgbClr val="FC8337"/>
            </a:solidFill>
            <a:prstDash val="solid"/>
          </a:ln>
        </p:spPr>
      </p:sp>
      <p:sp>
        <p:nvSpPr>
          <p:cNvPr id="17" name="Text 14"/>
          <p:cNvSpPr/>
          <p:nvPr/>
        </p:nvSpPr>
        <p:spPr>
          <a:xfrm>
            <a:off x="848618" y="5062299"/>
            <a:ext cx="169188" cy="280035"/>
          </a:xfrm>
          <a:prstGeom prst="rect">
            <a:avLst/>
          </a:prstGeom>
          <a:noFill/>
          <a:ln/>
        </p:spPr>
        <p:txBody>
          <a:bodyPr wrap="none" lIns="0" tIns="0" rIns="0" bIns="0" rtlCol="0" anchor="t"/>
          <a:lstStyle/>
          <a:p>
            <a:pPr algn="ctr" indent="0" marL="0">
              <a:lnSpc>
                <a:spcPts val="2200"/>
              </a:lnSpc>
              <a:buNone/>
            </a:pPr>
            <a:r>
              <a:rPr lang="en-US" sz="2200" dirty="0">
                <a:solidFill>
                  <a:srgbClr val="E5E0DF"/>
                </a:solidFill>
                <a:latin typeface="Saira Medium" pitchFamily="34" charset="0"/>
                <a:ea typeface="Saira Medium" pitchFamily="34" charset="-122"/>
                <a:cs typeface="Saira Medium" pitchFamily="34" charset="-120"/>
              </a:rPr>
              <a:t>3</a:t>
            </a:r>
            <a:endParaRPr lang="en-US" sz="2200" dirty="0"/>
          </a:p>
        </p:txBody>
      </p:sp>
      <p:sp>
        <p:nvSpPr>
          <p:cNvPr id="18" name="Text 15"/>
          <p:cNvSpPr/>
          <p:nvPr/>
        </p:nvSpPr>
        <p:spPr>
          <a:xfrm>
            <a:off x="1959888" y="4969073"/>
            <a:ext cx="2867739" cy="291703"/>
          </a:xfrm>
          <a:prstGeom prst="rect">
            <a:avLst/>
          </a:prstGeom>
          <a:noFill/>
          <a:ln/>
        </p:spPr>
        <p:txBody>
          <a:bodyPr wrap="none" lIns="0" tIns="0" rIns="0" bIns="0" rtlCol="0" anchor="t"/>
          <a:lstStyle/>
          <a:p>
            <a:pPr algn="l" indent="0" marL="0">
              <a:lnSpc>
                <a:spcPts val="2250"/>
              </a:lnSpc>
              <a:buNone/>
            </a:pPr>
            <a:r>
              <a:rPr lang="en-US" sz="1800" dirty="0">
                <a:solidFill>
                  <a:srgbClr val="E5E0DF"/>
                </a:solidFill>
                <a:latin typeface="Saira Medium" pitchFamily="34" charset="0"/>
                <a:ea typeface="Saira Medium" pitchFamily="34" charset="-122"/>
                <a:cs typeface="Saira Medium" pitchFamily="34" charset="-120"/>
              </a:rPr>
              <a:t>3. Rewrite the middle term</a:t>
            </a:r>
            <a:endParaRPr lang="en-US" sz="1800" dirty="0"/>
          </a:p>
        </p:txBody>
      </p:sp>
      <p:sp>
        <p:nvSpPr>
          <p:cNvPr id="19" name="Text 16"/>
          <p:cNvSpPr/>
          <p:nvPr/>
        </p:nvSpPr>
        <p:spPr>
          <a:xfrm>
            <a:off x="1959888" y="5372695"/>
            <a:ext cx="6530816" cy="597218"/>
          </a:xfrm>
          <a:prstGeom prst="rect">
            <a:avLst/>
          </a:prstGeom>
          <a:noFill/>
          <a:ln/>
        </p:spPr>
        <p:txBody>
          <a:bodyPr wrap="square" lIns="0" tIns="0" rIns="0" bIns="0" rtlCol="0" anchor="t"/>
          <a:lstStyle/>
          <a:p>
            <a:pPr algn="l" indent="0" marL="0">
              <a:lnSpc>
                <a:spcPts val="2350"/>
              </a:lnSpc>
              <a:buNone/>
            </a:pPr>
            <a:r>
              <a:rPr lang="en-US" sz="1450" dirty="0">
                <a:solidFill>
                  <a:srgbClr val="E5E0DF"/>
                </a:solidFill>
                <a:latin typeface="Roboto" pitchFamily="34" charset="0"/>
                <a:ea typeface="Roboto" pitchFamily="34" charset="-122"/>
                <a:cs typeface="Roboto" pitchFamily="34" charset="-120"/>
              </a:rPr>
              <a:t>Rewrite the middle term (bx) as the sum of two terms using the two numbers found in step 2.</a:t>
            </a:r>
            <a:endParaRPr lang="en-US" sz="1450" dirty="0"/>
          </a:p>
        </p:txBody>
      </p:sp>
      <p:sp>
        <p:nvSpPr>
          <p:cNvPr id="20" name="Shape 17"/>
          <p:cNvSpPr/>
          <p:nvPr/>
        </p:nvSpPr>
        <p:spPr>
          <a:xfrm>
            <a:off x="1120319" y="6751439"/>
            <a:ext cx="653296" cy="22860"/>
          </a:xfrm>
          <a:prstGeom prst="roundRect">
            <a:avLst>
              <a:gd name="adj" fmla="val 734924"/>
            </a:avLst>
          </a:prstGeom>
          <a:solidFill>
            <a:srgbClr val="FC8337"/>
          </a:solidFill>
          <a:ln/>
        </p:spPr>
      </p:sp>
      <p:sp>
        <p:nvSpPr>
          <p:cNvPr id="21" name="Shape 18"/>
          <p:cNvSpPr/>
          <p:nvPr/>
        </p:nvSpPr>
        <p:spPr>
          <a:xfrm>
            <a:off x="723245" y="6552962"/>
            <a:ext cx="419933" cy="419933"/>
          </a:xfrm>
          <a:prstGeom prst="roundRect">
            <a:avLst>
              <a:gd name="adj" fmla="val 40007"/>
            </a:avLst>
          </a:prstGeom>
          <a:solidFill>
            <a:srgbClr val="030303"/>
          </a:solidFill>
          <a:ln w="22860">
            <a:solidFill>
              <a:srgbClr val="FC8337"/>
            </a:solidFill>
            <a:prstDash val="solid"/>
          </a:ln>
        </p:spPr>
      </p:sp>
      <p:sp>
        <p:nvSpPr>
          <p:cNvPr id="22" name="Text 19"/>
          <p:cNvSpPr/>
          <p:nvPr/>
        </p:nvSpPr>
        <p:spPr>
          <a:xfrm>
            <a:off x="842903" y="6622852"/>
            <a:ext cx="180618" cy="280035"/>
          </a:xfrm>
          <a:prstGeom prst="rect">
            <a:avLst/>
          </a:prstGeom>
          <a:noFill/>
          <a:ln/>
        </p:spPr>
        <p:txBody>
          <a:bodyPr wrap="none" lIns="0" tIns="0" rIns="0" bIns="0" rtlCol="0" anchor="t"/>
          <a:lstStyle/>
          <a:p>
            <a:pPr algn="ctr" indent="0" marL="0">
              <a:lnSpc>
                <a:spcPts val="2200"/>
              </a:lnSpc>
              <a:buNone/>
            </a:pPr>
            <a:r>
              <a:rPr lang="en-US" sz="2200" dirty="0">
                <a:solidFill>
                  <a:srgbClr val="E5E0DF"/>
                </a:solidFill>
                <a:latin typeface="Saira Medium" pitchFamily="34" charset="0"/>
                <a:ea typeface="Saira Medium" pitchFamily="34" charset="-122"/>
                <a:cs typeface="Saira Medium" pitchFamily="34" charset="-120"/>
              </a:rPr>
              <a:t>4</a:t>
            </a:r>
            <a:endParaRPr lang="en-US" sz="2200" dirty="0"/>
          </a:p>
        </p:txBody>
      </p:sp>
      <p:sp>
        <p:nvSpPr>
          <p:cNvPr id="23" name="Text 20"/>
          <p:cNvSpPr/>
          <p:nvPr/>
        </p:nvSpPr>
        <p:spPr>
          <a:xfrm>
            <a:off x="1959888" y="6529626"/>
            <a:ext cx="2333268" cy="291703"/>
          </a:xfrm>
          <a:prstGeom prst="rect">
            <a:avLst/>
          </a:prstGeom>
          <a:noFill/>
          <a:ln/>
        </p:spPr>
        <p:txBody>
          <a:bodyPr wrap="none" lIns="0" tIns="0" rIns="0" bIns="0" rtlCol="0" anchor="t"/>
          <a:lstStyle/>
          <a:p>
            <a:pPr algn="l" indent="0" marL="0">
              <a:lnSpc>
                <a:spcPts val="2250"/>
              </a:lnSpc>
              <a:buNone/>
            </a:pPr>
            <a:r>
              <a:rPr lang="en-US" sz="1800" dirty="0">
                <a:solidFill>
                  <a:srgbClr val="E5E0DF"/>
                </a:solidFill>
                <a:latin typeface="Saira Medium" pitchFamily="34" charset="0"/>
                <a:ea typeface="Saira Medium" pitchFamily="34" charset="-122"/>
                <a:cs typeface="Saira Medium" pitchFamily="34" charset="-120"/>
              </a:rPr>
              <a:t>4. Factor by grouping</a:t>
            </a:r>
            <a:endParaRPr lang="en-US" sz="1800" dirty="0"/>
          </a:p>
        </p:txBody>
      </p:sp>
      <p:sp>
        <p:nvSpPr>
          <p:cNvPr id="24" name="Text 21"/>
          <p:cNvSpPr/>
          <p:nvPr/>
        </p:nvSpPr>
        <p:spPr>
          <a:xfrm>
            <a:off x="1959888" y="6933248"/>
            <a:ext cx="6530816" cy="597218"/>
          </a:xfrm>
          <a:prstGeom prst="rect">
            <a:avLst/>
          </a:prstGeom>
          <a:noFill/>
          <a:ln/>
        </p:spPr>
        <p:txBody>
          <a:bodyPr wrap="square" lIns="0" tIns="0" rIns="0" bIns="0" rtlCol="0" anchor="t"/>
          <a:lstStyle/>
          <a:p>
            <a:pPr algn="l" indent="0" marL="0">
              <a:lnSpc>
                <a:spcPts val="2350"/>
              </a:lnSpc>
              <a:buNone/>
            </a:pPr>
            <a:r>
              <a:rPr lang="en-US" sz="1450" dirty="0">
                <a:solidFill>
                  <a:srgbClr val="E5E0DF"/>
                </a:solidFill>
                <a:latin typeface="Roboto" pitchFamily="34" charset="0"/>
                <a:ea typeface="Roboto" pitchFamily="34" charset="-122"/>
                <a:cs typeface="Roboto" pitchFamily="34" charset="-120"/>
              </a:rPr>
              <a:t>Factor the polynomial by grouping, using the steps outlined in the previous section.</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021675"/>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Factoring Difference of Squares</a:t>
            </a:r>
            <a:endParaRPr lang="en-US" sz="4450" dirty="0"/>
          </a:p>
        </p:txBody>
      </p:sp>
      <p:pic>
        <p:nvPicPr>
          <p:cNvPr id="4" name="Image 1" descr="preencoded.png">    </p:cNvPr>
          <p:cNvPicPr>
            <a:picLocks noChangeAspect="1"/>
          </p:cNvPicPr>
          <p:nvPr/>
        </p:nvPicPr>
        <p:blipFill>
          <a:blip r:embed="rId2"/>
          <a:stretch>
            <a:fillRect/>
          </a:stretch>
        </p:blipFill>
        <p:spPr>
          <a:xfrm>
            <a:off x="793790" y="2779395"/>
            <a:ext cx="1134070" cy="2032754"/>
          </a:xfrm>
          <a:prstGeom prst="rect">
            <a:avLst/>
          </a:prstGeom>
        </p:spPr>
      </p:pic>
      <p:sp>
        <p:nvSpPr>
          <p:cNvPr id="5" name="Text 1"/>
          <p:cNvSpPr/>
          <p:nvPr/>
        </p:nvSpPr>
        <p:spPr>
          <a:xfrm>
            <a:off x="2268022" y="3006209"/>
            <a:ext cx="2898100"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Recognize the pattern</a:t>
            </a:r>
            <a:endParaRPr lang="en-US" sz="2200" dirty="0"/>
          </a:p>
        </p:txBody>
      </p:sp>
      <p:sp>
        <p:nvSpPr>
          <p:cNvPr id="6" name="Text 2"/>
          <p:cNvSpPr/>
          <p:nvPr/>
        </p:nvSpPr>
        <p:spPr>
          <a:xfrm>
            <a:off x="2268022" y="3496627"/>
            <a:ext cx="6082189" cy="1088708"/>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The difference of squares pattern occurs when a polynomial is written as the square of one term minus the square of another term.</a:t>
            </a:r>
            <a:endParaRPr lang="en-US" sz="1750" dirty="0"/>
          </a:p>
        </p:txBody>
      </p:sp>
      <p:pic>
        <p:nvPicPr>
          <p:cNvPr id="7" name="Image 2" descr="preencoded.png">    </p:cNvPr>
          <p:cNvPicPr>
            <a:picLocks noChangeAspect="1"/>
          </p:cNvPicPr>
          <p:nvPr/>
        </p:nvPicPr>
        <p:blipFill>
          <a:blip r:embed="rId3"/>
          <a:stretch>
            <a:fillRect/>
          </a:stretch>
        </p:blipFill>
        <p:spPr>
          <a:xfrm>
            <a:off x="793790" y="4812149"/>
            <a:ext cx="1134070" cy="2395657"/>
          </a:xfrm>
          <a:prstGeom prst="rect">
            <a:avLst/>
          </a:prstGeom>
        </p:spPr>
      </p:pic>
      <p:sp>
        <p:nvSpPr>
          <p:cNvPr id="8" name="Text 3"/>
          <p:cNvSpPr/>
          <p:nvPr/>
        </p:nvSpPr>
        <p:spPr>
          <a:xfrm>
            <a:off x="2268022" y="503896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Apply the formula</a:t>
            </a:r>
            <a:endParaRPr lang="en-US" sz="2200" dirty="0"/>
          </a:p>
        </p:txBody>
      </p:sp>
      <p:sp>
        <p:nvSpPr>
          <p:cNvPr id="9" name="Text 4"/>
          <p:cNvSpPr/>
          <p:nvPr/>
        </p:nvSpPr>
        <p:spPr>
          <a:xfrm>
            <a:off x="2268022" y="5529382"/>
            <a:ext cx="6082189" cy="1451610"/>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The difference of squares can be factored using the formula: </a:t>
            </a:r>
            <a:pPr algn="l" indent="0" marL="0">
              <a:lnSpc>
                <a:spcPts val="2850"/>
              </a:lnSpc>
              <a:buNone/>
            </a:pPr>
            <a:r>
              <a:rPr lang="en-US" sz="1750" b="1" dirty="0">
                <a:solidFill>
                  <a:srgbClr val="E5E0DF"/>
                </a:solidFill>
                <a:latin typeface="Roboto" pitchFamily="34" charset="0"/>
                <a:ea typeface="Roboto" pitchFamily="34" charset="-122"/>
                <a:cs typeface="Roboto" pitchFamily="34" charset="-120"/>
              </a:rPr>
              <a:t>a^2 - b^2 = (a + b)(a - b)</a:t>
            </a:r>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 The result is the product of two binomials, one with a sum and the other with a difference.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472446"/>
            <a:ext cx="10210086" cy="708779"/>
          </a:xfrm>
          <a:prstGeom prst="rect">
            <a:avLst/>
          </a:prstGeom>
          <a:noFill/>
          <a:ln/>
        </p:spPr>
        <p:txBody>
          <a:bodyPr wrap="none" lIns="0" tIns="0" rIns="0" bIns="0" rtlCol="0" anchor="t"/>
          <a:lstStyle/>
          <a:p>
            <a:pPr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Factoring Sum and Difference of Cubes</a:t>
            </a:r>
            <a:endParaRPr lang="en-US" sz="4450" dirty="0"/>
          </a:p>
        </p:txBody>
      </p:sp>
      <p:pic>
        <p:nvPicPr>
          <p:cNvPr id="3" name="Image 0" descr="preencoded.png">    </p:cNvPr>
          <p:cNvPicPr>
            <a:picLocks noChangeAspect="1"/>
          </p:cNvPicPr>
          <p:nvPr/>
        </p:nvPicPr>
        <p:blipFill>
          <a:blip r:embed="rId1"/>
          <a:stretch>
            <a:fillRect/>
          </a:stretch>
        </p:blipFill>
        <p:spPr>
          <a:xfrm>
            <a:off x="2440424" y="2634853"/>
            <a:ext cx="3228022" cy="2032754"/>
          </a:xfrm>
          <a:prstGeom prst="rect">
            <a:avLst/>
          </a:prstGeom>
        </p:spPr>
      </p:pic>
      <p:sp>
        <p:nvSpPr>
          <p:cNvPr id="4" name="Text 1"/>
          <p:cNvSpPr/>
          <p:nvPr/>
        </p:nvSpPr>
        <p:spPr>
          <a:xfrm>
            <a:off x="4000143" y="3695343"/>
            <a:ext cx="108585"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Saira Medium" pitchFamily="34" charset="0"/>
                <a:ea typeface="Saira Medium" pitchFamily="34" charset="-122"/>
                <a:cs typeface="Saira Medium" pitchFamily="34" charset="-120"/>
              </a:rPr>
              <a:t>1</a:t>
            </a:r>
            <a:endParaRPr lang="en-US" sz="2200" dirty="0"/>
          </a:p>
        </p:txBody>
      </p:sp>
      <p:sp>
        <p:nvSpPr>
          <p:cNvPr id="5" name="Text 2"/>
          <p:cNvSpPr/>
          <p:nvPr/>
        </p:nvSpPr>
        <p:spPr>
          <a:xfrm>
            <a:off x="5895261" y="3043118"/>
            <a:ext cx="2898100"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Recognize the pattern</a:t>
            </a:r>
            <a:endParaRPr lang="en-US" sz="2200" dirty="0"/>
          </a:p>
        </p:txBody>
      </p:sp>
      <p:sp>
        <p:nvSpPr>
          <p:cNvPr id="6" name="Text 3"/>
          <p:cNvSpPr/>
          <p:nvPr/>
        </p:nvSpPr>
        <p:spPr>
          <a:xfrm>
            <a:off x="5895261" y="3533537"/>
            <a:ext cx="7714536"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The sum and difference of cubes are specific patterns that allow for quick factoring.</a:t>
            </a:r>
            <a:endParaRPr lang="en-US" sz="1750" dirty="0"/>
          </a:p>
        </p:txBody>
      </p:sp>
      <p:sp>
        <p:nvSpPr>
          <p:cNvPr id="7" name="Shape 4"/>
          <p:cNvSpPr/>
          <p:nvPr/>
        </p:nvSpPr>
        <p:spPr>
          <a:xfrm>
            <a:off x="5725120" y="4680704"/>
            <a:ext cx="8054816" cy="15240"/>
          </a:xfrm>
          <a:prstGeom prst="roundRect">
            <a:avLst>
              <a:gd name="adj" fmla="val 1339536"/>
            </a:avLst>
          </a:prstGeom>
          <a:solidFill>
            <a:srgbClr val="FC8337"/>
          </a:solidFill>
          <a:ln/>
        </p:spPr>
      </p:sp>
      <p:pic>
        <p:nvPicPr>
          <p:cNvPr id="8" name="Image 1" descr="preencoded.png">    </p:cNvPr>
          <p:cNvPicPr>
            <a:picLocks noChangeAspect="1"/>
          </p:cNvPicPr>
          <p:nvPr/>
        </p:nvPicPr>
        <p:blipFill>
          <a:blip r:embed="rId2"/>
          <a:stretch>
            <a:fillRect/>
          </a:stretch>
        </p:blipFill>
        <p:spPr>
          <a:xfrm>
            <a:off x="826294" y="4724281"/>
            <a:ext cx="6456164" cy="2032754"/>
          </a:xfrm>
          <a:prstGeom prst="rect">
            <a:avLst/>
          </a:prstGeom>
        </p:spPr>
      </p:pic>
      <p:sp>
        <p:nvSpPr>
          <p:cNvPr id="9" name="Text 5"/>
          <p:cNvSpPr/>
          <p:nvPr/>
        </p:nvSpPr>
        <p:spPr>
          <a:xfrm>
            <a:off x="3967758" y="5513903"/>
            <a:ext cx="173236"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Saira Medium" pitchFamily="34" charset="0"/>
                <a:ea typeface="Saira Medium" pitchFamily="34" charset="-122"/>
                <a:cs typeface="Saira Medium" pitchFamily="34" charset="-120"/>
              </a:rPr>
              <a:t>2</a:t>
            </a:r>
            <a:endParaRPr lang="en-US" sz="2200" dirty="0"/>
          </a:p>
        </p:txBody>
      </p:sp>
      <p:sp>
        <p:nvSpPr>
          <p:cNvPr id="10" name="Text 6"/>
          <p:cNvSpPr/>
          <p:nvPr/>
        </p:nvSpPr>
        <p:spPr>
          <a:xfrm>
            <a:off x="7509272" y="495109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Apply the formulas</a:t>
            </a:r>
            <a:endParaRPr lang="en-US" sz="2200" dirty="0"/>
          </a:p>
        </p:txBody>
      </p:sp>
      <p:sp>
        <p:nvSpPr>
          <p:cNvPr id="11" name="Text 7"/>
          <p:cNvSpPr/>
          <p:nvPr/>
        </p:nvSpPr>
        <p:spPr>
          <a:xfrm>
            <a:off x="7509272" y="5441513"/>
            <a:ext cx="6100524" cy="1088708"/>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The sum of cubes is factored as </a:t>
            </a:r>
            <a:pPr algn="l" indent="0" marL="0">
              <a:lnSpc>
                <a:spcPts val="2850"/>
              </a:lnSpc>
              <a:buNone/>
            </a:pPr>
            <a:r>
              <a:rPr lang="en-US" sz="1750" b="1" dirty="0">
                <a:solidFill>
                  <a:srgbClr val="E5E0DF"/>
                </a:solidFill>
                <a:latin typeface="Roboto" pitchFamily="34" charset="0"/>
                <a:ea typeface="Roboto" pitchFamily="34" charset="-122"/>
                <a:cs typeface="Roboto" pitchFamily="34" charset="-120"/>
              </a:rPr>
              <a:t>a^3 + b^3 = (a + b)(a^2 - ab + b^2)</a:t>
            </a:r>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 The difference of cubes is factored as </a:t>
            </a:r>
            <a:pPr algn="l" indent="0" marL="0">
              <a:lnSpc>
                <a:spcPts val="2850"/>
              </a:lnSpc>
              <a:buNone/>
            </a:pPr>
            <a:r>
              <a:rPr lang="en-US" sz="1750" b="1" dirty="0">
                <a:solidFill>
                  <a:srgbClr val="E5E0DF"/>
                </a:solidFill>
                <a:latin typeface="Roboto" pitchFamily="34" charset="0"/>
                <a:ea typeface="Roboto" pitchFamily="34" charset="-122"/>
                <a:cs typeface="Roboto" pitchFamily="34" charset="-120"/>
              </a:rPr>
              <a:t>a^3 - b^3 = (a - b)(a^2 + ab + b^2)</a:t>
            </a:r>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70428" y="834509"/>
            <a:ext cx="7122319" cy="509230"/>
          </a:xfrm>
          <a:prstGeom prst="rect">
            <a:avLst/>
          </a:prstGeom>
          <a:noFill/>
          <a:ln/>
        </p:spPr>
        <p:txBody>
          <a:bodyPr wrap="none" lIns="0" tIns="0" rIns="0" bIns="0" rtlCol="0" anchor="t"/>
          <a:lstStyle/>
          <a:p>
            <a:pPr indent="0" marL="0">
              <a:lnSpc>
                <a:spcPts val="4000"/>
              </a:lnSpc>
              <a:buNone/>
            </a:pPr>
            <a:r>
              <a:rPr lang="en-US" sz="3200" dirty="0">
                <a:solidFill>
                  <a:srgbClr val="FFFFFF"/>
                </a:solidFill>
                <a:latin typeface="Saira Medium" pitchFamily="34" charset="0"/>
                <a:ea typeface="Saira Medium" pitchFamily="34" charset="-122"/>
                <a:cs typeface="Saira Medium" pitchFamily="34" charset="-120"/>
              </a:rPr>
              <a:t>Applications of Factoring Polynomials</a:t>
            </a:r>
            <a:endParaRPr lang="en-US" sz="3200" dirty="0"/>
          </a:p>
        </p:txBody>
      </p:sp>
      <p:sp>
        <p:nvSpPr>
          <p:cNvPr id="4" name="Text 1"/>
          <p:cNvSpPr/>
          <p:nvPr/>
        </p:nvSpPr>
        <p:spPr>
          <a:xfrm>
            <a:off x="570428" y="1669613"/>
            <a:ext cx="8003143" cy="537805"/>
          </a:xfrm>
          <a:prstGeom prst="rect">
            <a:avLst/>
          </a:prstGeom>
          <a:noFill/>
          <a:ln/>
        </p:spPr>
        <p:txBody>
          <a:bodyPr wrap="none" lIns="0" tIns="0" rIns="0" bIns="0" rtlCol="0" anchor="t"/>
          <a:lstStyle/>
          <a:p>
            <a:pPr algn="ctr" indent="0" marL="0">
              <a:lnSpc>
                <a:spcPts val="4200"/>
              </a:lnSpc>
              <a:buNone/>
            </a:pPr>
            <a:r>
              <a:rPr lang="en-US" sz="4200" dirty="0">
                <a:solidFill>
                  <a:srgbClr val="FC8337"/>
                </a:solidFill>
                <a:latin typeface="Saira Medium" pitchFamily="34" charset="0"/>
                <a:ea typeface="Saira Medium" pitchFamily="34" charset="-122"/>
                <a:cs typeface="Saira Medium" pitchFamily="34" charset="-120"/>
              </a:rPr>
              <a:t>1</a:t>
            </a:r>
            <a:endParaRPr lang="en-US" sz="4200" dirty="0"/>
          </a:p>
        </p:txBody>
      </p:sp>
      <p:sp>
        <p:nvSpPr>
          <p:cNvPr id="5" name="Text 2"/>
          <p:cNvSpPr/>
          <p:nvPr/>
        </p:nvSpPr>
        <p:spPr>
          <a:xfrm>
            <a:off x="3553301" y="2411016"/>
            <a:ext cx="2037278" cy="254556"/>
          </a:xfrm>
          <a:prstGeom prst="rect">
            <a:avLst/>
          </a:prstGeom>
          <a:noFill/>
          <a:ln/>
        </p:spPr>
        <p:txBody>
          <a:bodyPr wrap="none" lIns="0" tIns="0" rIns="0" bIns="0" rtlCol="0" anchor="t"/>
          <a:lstStyle/>
          <a:p>
            <a:pPr algn="ctr" indent="0" marL="0">
              <a:lnSpc>
                <a:spcPts val="2000"/>
              </a:lnSpc>
              <a:buNone/>
            </a:pPr>
            <a:r>
              <a:rPr lang="en-US" sz="1600" dirty="0">
                <a:solidFill>
                  <a:srgbClr val="E5E0DF"/>
                </a:solidFill>
                <a:latin typeface="Saira Medium" pitchFamily="34" charset="0"/>
                <a:ea typeface="Saira Medium" pitchFamily="34" charset="-122"/>
                <a:cs typeface="Saira Medium" pitchFamily="34" charset="-120"/>
              </a:rPr>
              <a:t>Solving Equations</a:t>
            </a:r>
            <a:endParaRPr lang="en-US" sz="1600" dirty="0"/>
          </a:p>
        </p:txBody>
      </p:sp>
      <p:sp>
        <p:nvSpPr>
          <p:cNvPr id="6" name="Text 3"/>
          <p:cNvSpPr/>
          <p:nvPr/>
        </p:nvSpPr>
        <p:spPr>
          <a:xfrm>
            <a:off x="570428" y="2763322"/>
            <a:ext cx="8003143" cy="521494"/>
          </a:xfrm>
          <a:prstGeom prst="rect">
            <a:avLst/>
          </a:prstGeom>
          <a:noFill/>
          <a:ln/>
        </p:spPr>
        <p:txBody>
          <a:bodyPr wrap="square" lIns="0" tIns="0" rIns="0" bIns="0" rtlCol="0" anchor="t"/>
          <a:lstStyle/>
          <a:p>
            <a:pPr algn="ctr" indent="0" marL="0">
              <a:lnSpc>
                <a:spcPts val="2050"/>
              </a:lnSpc>
              <a:buNone/>
            </a:pPr>
            <a:r>
              <a:rPr lang="en-US" sz="1250" dirty="0">
                <a:solidFill>
                  <a:srgbClr val="E5E0DF"/>
                </a:solidFill>
                <a:latin typeface="Roboto" pitchFamily="34" charset="0"/>
                <a:ea typeface="Roboto" pitchFamily="34" charset="-122"/>
                <a:cs typeface="Roboto" pitchFamily="34" charset="-120"/>
              </a:rPr>
              <a:t>Factoring allows us to solve polynomial equations by setting the factored expression equal to zero and finding the roots (solutions).</a:t>
            </a:r>
            <a:endParaRPr lang="en-US" sz="1250" dirty="0"/>
          </a:p>
        </p:txBody>
      </p:sp>
      <p:sp>
        <p:nvSpPr>
          <p:cNvPr id="7" name="Text 4"/>
          <p:cNvSpPr/>
          <p:nvPr/>
        </p:nvSpPr>
        <p:spPr>
          <a:xfrm>
            <a:off x="570428" y="3855125"/>
            <a:ext cx="8003143" cy="537805"/>
          </a:xfrm>
          <a:prstGeom prst="rect">
            <a:avLst/>
          </a:prstGeom>
          <a:noFill/>
          <a:ln/>
        </p:spPr>
        <p:txBody>
          <a:bodyPr wrap="none" lIns="0" tIns="0" rIns="0" bIns="0" rtlCol="0" anchor="t"/>
          <a:lstStyle/>
          <a:p>
            <a:pPr algn="ctr" indent="0" marL="0">
              <a:lnSpc>
                <a:spcPts val="4200"/>
              </a:lnSpc>
              <a:buNone/>
            </a:pPr>
            <a:r>
              <a:rPr lang="en-US" sz="4200" dirty="0">
                <a:solidFill>
                  <a:srgbClr val="FC8337"/>
                </a:solidFill>
                <a:latin typeface="Saira Medium" pitchFamily="34" charset="0"/>
                <a:ea typeface="Saira Medium" pitchFamily="34" charset="-122"/>
                <a:cs typeface="Saira Medium" pitchFamily="34" charset="-120"/>
              </a:rPr>
              <a:t>2</a:t>
            </a:r>
            <a:endParaRPr lang="en-US" sz="4200" dirty="0"/>
          </a:p>
        </p:txBody>
      </p:sp>
      <p:sp>
        <p:nvSpPr>
          <p:cNvPr id="8" name="Text 5"/>
          <p:cNvSpPr/>
          <p:nvPr/>
        </p:nvSpPr>
        <p:spPr>
          <a:xfrm>
            <a:off x="3436144" y="4596527"/>
            <a:ext cx="2271593" cy="254556"/>
          </a:xfrm>
          <a:prstGeom prst="rect">
            <a:avLst/>
          </a:prstGeom>
          <a:noFill/>
          <a:ln/>
        </p:spPr>
        <p:txBody>
          <a:bodyPr wrap="none" lIns="0" tIns="0" rIns="0" bIns="0" rtlCol="0" anchor="t"/>
          <a:lstStyle/>
          <a:p>
            <a:pPr algn="ctr" indent="0" marL="0">
              <a:lnSpc>
                <a:spcPts val="2000"/>
              </a:lnSpc>
              <a:buNone/>
            </a:pPr>
            <a:r>
              <a:rPr lang="en-US" sz="1600" dirty="0">
                <a:solidFill>
                  <a:srgbClr val="E5E0DF"/>
                </a:solidFill>
                <a:latin typeface="Saira Medium" pitchFamily="34" charset="0"/>
                <a:ea typeface="Saira Medium" pitchFamily="34" charset="-122"/>
                <a:cs typeface="Saira Medium" pitchFamily="34" charset="-120"/>
              </a:rPr>
              <a:t>Simplifying Expressions</a:t>
            </a:r>
            <a:endParaRPr lang="en-US" sz="1600" dirty="0"/>
          </a:p>
        </p:txBody>
      </p:sp>
      <p:sp>
        <p:nvSpPr>
          <p:cNvPr id="9" name="Text 6"/>
          <p:cNvSpPr/>
          <p:nvPr/>
        </p:nvSpPr>
        <p:spPr>
          <a:xfrm>
            <a:off x="570428" y="4948833"/>
            <a:ext cx="8003143" cy="260747"/>
          </a:xfrm>
          <a:prstGeom prst="rect">
            <a:avLst/>
          </a:prstGeom>
          <a:noFill/>
          <a:ln/>
        </p:spPr>
        <p:txBody>
          <a:bodyPr wrap="none" lIns="0" tIns="0" rIns="0" bIns="0" rtlCol="0" anchor="t"/>
          <a:lstStyle/>
          <a:p>
            <a:pPr algn="ctr" indent="0" marL="0">
              <a:lnSpc>
                <a:spcPts val="2050"/>
              </a:lnSpc>
              <a:buNone/>
            </a:pPr>
            <a:r>
              <a:rPr lang="en-US" sz="1250" dirty="0">
                <a:solidFill>
                  <a:srgbClr val="E5E0DF"/>
                </a:solidFill>
                <a:latin typeface="Roboto" pitchFamily="34" charset="0"/>
                <a:ea typeface="Roboto" pitchFamily="34" charset="-122"/>
                <a:cs typeface="Roboto" pitchFamily="34" charset="-120"/>
              </a:rPr>
              <a:t>Factoring can help simplify complex expressions by reducing them to a product of simpler terms.</a:t>
            </a:r>
            <a:endParaRPr lang="en-US" sz="1250" dirty="0"/>
          </a:p>
        </p:txBody>
      </p:sp>
      <p:sp>
        <p:nvSpPr>
          <p:cNvPr id="10" name="Text 7"/>
          <p:cNvSpPr/>
          <p:nvPr/>
        </p:nvSpPr>
        <p:spPr>
          <a:xfrm>
            <a:off x="570428" y="5779889"/>
            <a:ext cx="8003143" cy="537805"/>
          </a:xfrm>
          <a:prstGeom prst="rect">
            <a:avLst/>
          </a:prstGeom>
          <a:noFill/>
          <a:ln/>
        </p:spPr>
        <p:txBody>
          <a:bodyPr wrap="none" lIns="0" tIns="0" rIns="0" bIns="0" rtlCol="0" anchor="t"/>
          <a:lstStyle/>
          <a:p>
            <a:pPr algn="ctr" indent="0" marL="0">
              <a:lnSpc>
                <a:spcPts val="4200"/>
              </a:lnSpc>
              <a:buNone/>
            </a:pPr>
            <a:r>
              <a:rPr lang="en-US" sz="4200" dirty="0">
                <a:solidFill>
                  <a:srgbClr val="FC8337"/>
                </a:solidFill>
                <a:latin typeface="Saira Medium" pitchFamily="34" charset="0"/>
                <a:ea typeface="Saira Medium" pitchFamily="34" charset="-122"/>
                <a:cs typeface="Saira Medium" pitchFamily="34" charset="-120"/>
              </a:rPr>
              <a:t>3</a:t>
            </a:r>
            <a:endParaRPr lang="en-US" sz="4200" dirty="0"/>
          </a:p>
        </p:txBody>
      </p:sp>
      <p:sp>
        <p:nvSpPr>
          <p:cNvPr id="11" name="Text 8"/>
          <p:cNvSpPr/>
          <p:nvPr/>
        </p:nvSpPr>
        <p:spPr>
          <a:xfrm>
            <a:off x="3203138" y="6521291"/>
            <a:ext cx="2737604" cy="254556"/>
          </a:xfrm>
          <a:prstGeom prst="rect">
            <a:avLst/>
          </a:prstGeom>
          <a:noFill/>
          <a:ln/>
        </p:spPr>
        <p:txBody>
          <a:bodyPr wrap="none" lIns="0" tIns="0" rIns="0" bIns="0" rtlCol="0" anchor="t"/>
          <a:lstStyle/>
          <a:p>
            <a:pPr algn="ctr" indent="0" marL="0">
              <a:lnSpc>
                <a:spcPts val="2000"/>
              </a:lnSpc>
              <a:buNone/>
            </a:pPr>
            <a:r>
              <a:rPr lang="en-US" sz="1600" dirty="0">
                <a:solidFill>
                  <a:srgbClr val="E5E0DF"/>
                </a:solidFill>
                <a:latin typeface="Saira Medium" pitchFamily="34" charset="0"/>
                <a:ea typeface="Saira Medium" pitchFamily="34" charset="-122"/>
                <a:cs typeface="Saira Medium" pitchFamily="34" charset="-120"/>
              </a:rPr>
              <a:t>Solving Real-World Problems</a:t>
            </a:r>
            <a:endParaRPr lang="en-US" sz="1600" dirty="0"/>
          </a:p>
        </p:txBody>
      </p:sp>
      <p:sp>
        <p:nvSpPr>
          <p:cNvPr id="12" name="Text 9"/>
          <p:cNvSpPr/>
          <p:nvPr/>
        </p:nvSpPr>
        <p:spPr>
          <a:xfrm>
            <a:off x="570428" y="6873597"/>
            <a:ext cx="8003143" cy="521494"/>
          </a:xfrm>
          <a:prstGeom prst="rect">
            <a:avLst/>
          </a:prstGeom>
          <a:noFill/>
          <a:ln/>
        </p:spPr>
        <p:txBody>
          <a:bodyPr wrap="square" lIns="0" tIns="0" rIns="0" bIns="0" rtlCol="0" anchor="t"/>
          <a:lstStyle/>
          <a:p>
            <a:pPr algn="ctr" indent="0" marL="0">
              <a:lnSpc>
                <a:spcPts val="2050"/>
              </a:lnSpc>
              <a:buNone/>
            </a:pPr>
            <a:r>
              <a:rPr lang="en-US" sz="1250" dirty="0">
                <a:solidFill>
                  <a:srgbClr val="E5E0DF"/>
                </a:solidFill>
                <a:latin typeface="Roboto" pitchFamily="34" charset="0"/>
                <a:ea typeface="Roboto" pitchFamily="34" charset="-122"/>
                <a:cs typeface="Roboto" pitchFamily="34" charset="-120"/>
              </a:rPr>
              <a:t>Factoring can be applied in various fields like physics, engineering, and economics to model and solve real-world problems involving polynomials.</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2024-12-18T03:51:32Z</dcterms:created>
  <dcterms:modified xsi:type="dcterms:W3CDTF">2024-12-18T03:51:32Z</dcterms:modified>
</cp:coreProperties>
</file>