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5400" b="1">
                <a:solidFill>
                  <a:srgbClr val="0070C0"/>
                </a:solidFill>
              </a:rPr>
              <a:t>Singular and Plural Nouns</a:t>
            </a:r>
            <a:endParaRPr sz="5400" b="1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/>
          <a:p>
            <a:r>
              <a:rPr sz="4000"/>
              <a:t>A fun and simple guide to understanding quantity in English! 🎓</a:t>
            </a:r>
            <a:endParaRPr sz="4000"/>
          </a:p>
        </p:txBody>
      </p:sp>
      <p:sp>
        <p:nvSpPr>
          <p:cNvPr id="4" name="TextBox 3"/>
          <p:cNvSpPr txBox="1"/>
          <p:nvPr/>
        </p:nvSpPr>
        <p:spPr>
          <a:xfrm>
            <a:off x="0" y="612648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>
                <a:solidFill>
                  <a:srgbClr val="646464"/>
                </a:solidFill>
              </a:defRPr>
            </a:pPr>
            <a:r>
              <a:t>Property of Teacher Edmar / Wacks — English Tutorial Services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8000" b="1">
                <a:solidFill>
                  <a:srgbClr val="FFFF00"/>
                </a:solidFill>
                <a:highlight>
                  <a:srgbClr val="00FF00"/>
                </a:highlight>
              </a:rPr>
              <a:t>Thank You!</a:t>
            </a:r>
            <a:endParaRPr sz="8000" b="1">
              <a:solidFill>
                <a:srgbClr val="FFFF00"/>
              </a:solidFill>
              <a:highlight>
                <a:srgbClr val="00FF00"/>
              </a:highligh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b="1"/>
          </a:p>
          <a:p>
            <a:pPr marL="0" indent="0">
              <a:buNone/>
            </a:pPr>
            <a:r>
              <a:rPr b="1"/>
              <a:t>Great job learning today! 🌟 Keep practicing your nouns!</a:t>
            </a:r>
            <a:endParaRPr b="1"/>
          </a:p>
          <a:p/>
          <a:p>
            <a:pPr marL="0" indent="0">
              <a:buNone/>
            </a:pPr>
          </a:p>
          <a:p>
            <a:pPr marL="0" indent="0">
              <a:buNone/>
            </a:pPr>
            <a:r>
              <a:rPr b="1"/>
              <a:t>Property of Teacher Edmar / Wacks — English Tutorial Services</a:t>
            </a:r>
            <a:endParaRPr b="1"/>
          </a:p>
        </p:txBody>
      </p:sp>
      <p:sp>
        <p:nvSpPr>
          <p:cNvPr id="4" name="TextBox 3"/>
          <p:cNvSpPr txBox="1"/>
          <p:nvPr/>
        </p:nvSpPr>
        <p:spPr>
          <a:xfrm>
            <a:off x="0" y="612648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>
                <a:solidFill>
                  <a:srgbClr val="646464"/>
                </a:solidFill>
              </a:defRPr>
            </a:pPr>
            <a:r>
              <a:t>Property of Teacher Edmar / Wacks — English Tutorial Services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FF0000"/>
                </a:solidFill>
                <a:highlight>
                  <a:srgbClr val="00FFFF"/>
                </a:highlight>
              </a:rPr>
              <a:t>What are Singular Nouns?</a:t>
            </a:r>
            <a:endParaRPr b="1">
              <a:solidFill>
                <a:srgbClr val="FF0000"/>
              </a:solidFill>
              <a:highlight>
                <a:srgbClr val="00FFFF"/>
              </a:highligh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singular noun refers to ONE person, place, thing, or idea.</a:t>
            </a:r>
          </a:p>
          <a:p/>
          <a:p>
            <a:pPr marL="0" indent="0">
              <a:buNone/>
            </a:pPr>
            <a:r>
              <a:t>Examples:</a:t>
            </a:r>
          </a:p>
          <a:p>
            <a:r>
              <a:t>- cat 🐱</a:t>
            </a:r>
          </a:p>
          <a:p>
            <a:r>
              <a:t>- book 📖</a:t>
            </a:r>
          </a:p>
          <a:p>
            <a:r>
              <a:t>- chair 💺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12648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>
                <a:solidFill>
                  <a:srgbClr val="646464"/>
                </a:solidFill>
              </a:defRPr>
            </a:pPr>
            <a:r>
              <a:t>Property of Teacher Edmar / Wacks — English Tutorial Services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B0F0"/>
                </a:solidFill>
                <a:highlight>
                  <a:srgbClr val="FFFF00"/>
                </a:highlight>
              </a:rPr>
              <a:t>What are Plural Nouns?</a:t>
            </a:r>
            <a:endParaRPr b="1">
              <a:solidFill>
                <a:srgbClr val="00B0F0"/>
              </a:solidFill>
              <a:highlight>
                <a:srgbClr val="FFFF00"/>
              </a:highligh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plural noun refers to MORE THAN ONE person, place, thing, or idea.</a:t>
            </a:r>
          </a:p>
          <a:p/>
          <a:p>
            <a:pPr marL="0" indent="0">
              <a:buNone/>
            </a:pPr>
            <a:r>
              <a:t>Examples:</a:t>
            </a:r>
          </a:p>
          <a:p>
            <a:r>
              <a:t>- cats 🐱🐱</a:t>
            </a:r>
          </a:p>
          <a:p>
            <a:r>
              <a:t>- books 📚</a:t>
            </a:r>
          </a:p>
          <a:p>
            <a:r>
              <a:t>- chairs 💺💺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12648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>
                <a:solidFill>
                  <a:srgbClr val="646464"/>
                </a:solidFill>
              </a:defRPr>
            </a:pPr>
            <a:r>
              <a:t>Property of Teacher Edmar / Wacks — English Tutorial Services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FFC000"/>
                </a:solidFill>
                <a:highlight>
                  <a:srgbClr val="FF00FF"/>
                </a:highlight>
              </a:rPr>
              <a:t>How to Form Plural Nouns</a:t>
            </a:r>
            <a:endParaRPr b="1">
              <a:solidFill>
                <a:srgbClr val="FFC000"/>
              </a:solidFill>
              <a:highlight>
                <a:srgbClr val="FF00FF"/>
              </a:highligh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</a:p>
          <a:p>
            <a:pPr marL="0" indent="0">
              <a:buNone/>
            </a:pPr>
            <a:r>
              <a:t>1</a:t>
            </a:r>
            <a:r>
              <a:rPr lang="en-US"/>
              <a:t>. </a:t>
            </a:r>
            <a:r>
              <a:t>Add -s to most nouns (car → cars)</a:t>
            </a:r>
          </a:p>
          <a:p>
            <a:pPr marL="0" indent="0">
              <a:buNone/>
            </a:pPr>
          </a:p>
          <a:p>
            <a:pPr marL="0" indent="0">
              <a:buNone/>
            </a:pPr>
            <a:r>
              <a:t>2</a:t>
            </a:r>
            <a:r>
              <a:rPr lang="en-US"/>
              <a:t>.</a:t>
            </a:r>
            <a:r>
              <a:t> Add -es to nouns ending in -ch, -sh, -s, -x, or -z (box → boxes)</a:t>
            </a:r>
          </a:p>
          <a:p>
            <a:pPr marL="0" indent="0">
              <a:buNone/>
            </a:pPr>
          </a:p>
          <a:p>
            <a:pPr marL="0" indent="0">
              <a:buNone/>
            </a:pPr>
            <a:r>
              <a:t>3</a:t>
            </a:r>
            <a:r>
              <a:rPr lang="en-US"/>
              <a:t>.</a:t>
            </a:r>
            <a:r>
              <a:t> Change -y to -ies (baby → babies)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12648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>
                <a:solidFill>
                  <a:srgbClr val="646464"/>
                </a:solidFill>
              </a:defRPr>
            </a:pPr>
            <a:r>
              <a:t>Property of Teacher Edmar / Wacks — English Tutorial Services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chemeClr val="accent4"/>
                </a:solidFill>
                <a:highlight>
                  <a:srgbClr val="00FF00"/>
                </a:highlight>
              </a:rPr>
              <a:t>Irregular Plural Nouns</a:t>
            </a:r>
            <a:endParaRPr b="1">
              <a:solidFill>
                <a:schemeClr val="accent4"/>
              </a:solidFill>
              <a:highlight>
                <a:srgbClr val="00FF00"/>
              </a:highligh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Some nouns don’t follow the rules!</a:t>
            </a:r>
          </a:p>
          <a:p/>
          <a:p>
            <a:pPr marL="0" indent="0">
              <a:buNone/>
            </a:pPr>
            <a:r>
              <a:rPr b="1">
                <a:solidFill>
                  <a:srgbClr val="FF0000"/>
                </a:solidFill>
              </a:rPr>
              <a:t>Examples:</a:t>
            </a:r>
            <a:endParaRPr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t>- man → men</a:t>
            </a:r>
          </a:p>
          <a:p>
            <a:pPr marL="0" indent="0">
              <a:buNone/>
            </a:pPr>
            <a:r>
              <a:t>- child → children</a:t>
            </a:r>
          </a:p>
          <a:p>
            <a:pPr marL="0" indent="0">
              <a:buNone/>
            </a:pPr>
            <a:r>
              <a:t>- tooth → teeth</a:t>
            </a:r>
          </a:p>
          <a:p>
            <a:pPr marL="0" indent="0">
              <a:buNone/>
            </a:pPr>
            <a:r>
              <a:t>- mouse → mice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12648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>
                <a:solidFill>
                  <a:srgbClr val="646464"/>
                </a:solidFill>
              </a:defRPr>
            </a:pPr>
            <a:r>
              <a:t>Property of Teacher Edmar / Wacks — English Tutorial Services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5400" b="1">
                <a:solidFill>
                  <a:srgbClr val="FF0000"/>
                </a:solidFill>
              </a:rPr>
              <a:t>Practice Time!</a:t>
            </a:r>
            <a:endParaRPr sz="5400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Let’s identify whether the noun is singular or plural!</a:t>
            </a:r>
          </a:p>
          <a:p/>
          <a:p>
            <a:pPr marL="0" indent="0">
              <a:buNone/>
            </a:pPr>
            <a:r>
              <a:t>1. Apples 🍎</a:t>
            </a:r>
            <a:r>
              <a:rPr>
                <a:sym typeface="+mn-ea"/>
              </a:rPr>
              <a:t>🍎</a:t>
            </a:r>
            <a:endParaRPr>
              <a:sym typeface="+mn-ea"/>
            </a:endParaRPr>
          </a:p>
          <a:p>
            <a:pPr marL="0" indent="0">
              <a:buNone/>
            </a:pPr>
            <a:r>
              <a:t>2. Dog 🐶</a:t>
            </a:r>
          </a:p>
          <a:p>
            <a:pPr marL="0" indent="0">
              <a:buNone/>
            </a:pPr>
            <a:r>
              <a:t>3. Feet 👣</a:t>
            </a:r>
          </a:p>
          <a:p>
            <a:pPr marL="0" indent="0">
              <a:buNone/>
            </a:pPr>
            <a:r>
              <a:t>4. Car 🚗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12648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>
                <a:solidFill>
                  <a:srgbClr val="646464"/>
                </a:solidFill>
              </a:defRPr>
            </a:pPr>
            <a:r>
              <a:t>Property of Teacher Edmar / Wacks — English Tutorial Services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5400" b="1">
                <a:solidFill>
                  <a:srgbClr val="00B050"/>
                </a:solidFill>
              </a:rPr>
              <a:t>Let’s Review</a:t>
            </a:r>
            <a:endParaRPr sz="5400" b="1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</a:p>
          <a:p>
            <a:pPr marL="0" indent="0">
              <a:buNone/>
            </a:pPr>
          </a:p>
          <a:p>
            <a:pPr marL="0" indent="0">
              <a:buNone/>
            </a:pPr>
            <a:r>
              <a:t>✅ Singular = one</a:t>
            </a:r>
          </a:p>
          <a:p>
            <a:pPr marL="0" indent="0">
              <a:buNone/>
            </a:pPr>
            <a:r>
              <a:t>✅ Plural = more than one</a:t>
            </a:r>
          </a:p>
          <a:p>
            <a:pPr marL="0" indent="0">
              <a:buNone/>
            </a:pPr>
            <a:r>
              <a:t>✅ Some nouns have irregular forms</a:t>
            </a:r>
          </a:p>
          <a:p>
            <a:pPr marL="0" indent="0">
              <a:buNone/>
            </a:pPr>
            <a:r>
              <a:t>✅ Always check spelling changes!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12648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>
                <a:solidFill>
                  <a:srgbClr val="646464"/>
                </a:solidFill>
              </a:defRPr>
            </a:pPr>
            <a:r>
              <a:t>Property of Teacher Edmar / Wacks — English Tutorial Services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5400" b="1">
                <a:solidFill>
                  <a:srgbClr val="0070C0"/>
                </a:solidFill>
              </a:rPr>
              <a:t>Assessment</a:t>
            </a:r>
            <a:endParaRPr sz="5400" b="1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t>Write the plural form of the following:</a:t>
            </a:r>
          </a:p>
          <a:p>
            <a:pPr marL="0" indent="0">
              <a:buNone/>
            </a:pPr>
          </a:p>
          <a:p>
            <a:pPr marL="0" indent="0">
              <a:buNone/>
            </a:pPr>
            <a:r>
              <a:t>1. Box</a:t>
            </a:r>
          </a:p>
          <a:p>
            <a:pPr marL="0" indent="0">
              <a:buNone/>
            </a:pPr>
            <a:r>
              <a:t>2. Lady</a:t>
            </a:r>
          </a:p>
          <a:p>
            <a:pPr marL="0" indent="0">
              <a:buNone/>
            </a:pPr>
            <a:r>
              <a:t>3. Man</a:t>
            </a:r>
          </a:p>
          <a:p>
            <a:pPr marL="0" indent="0">
              <a:buNone/>
            </a:pPr>
            <a:r>
              <a:t>4. Tooth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12648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>
                <a:solidFill>
                  <a:srgbClr val="646464"/>
                </a:solidFill>
              </a:defRPr>
            </a:pPr>
            <a:r>
              <a:t>Property of Teacher Edmar / Wacks — English Tutorial Services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5400" b="1">
                <a:solidFill>
                  <a:srgbClr val="FFC000"/>
                </a:solidFill>
              </a:rPr>
              <a:t>Extension Activity</a:t>
            </a:r>
            <a:endParaRPr sz="5400" b="1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t>Create 3 sentences using both singular and plural nouns!</a:t>
            </a:r>
          </a:p>
          <a:p>
            <a:pPr marL="0" indent="0">
              <a:buNone/>
            </a:pPr>
          </a:p>
          <a:p>
            <a:pPr marL="0" indent="0">
              <a:buNone/>
            </a:pPr>
            <a:r>
              <a:rPr b="1">
                <a:solidFill>
                  <a:srgbClr val="FF0000"/>
                </a:solidFill>
              </a:rPr>
              <a:t>Example:</a:t>
            </a:r>
            <a:endParaRPr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t>- The cat is sleeping.</a:t>
            </a:r>
          </a:p>
          <a:p>
            <a:pPr marL="0" indent="0">
              <a:buNone/>
            </a:pPr>
            <a:r>
              <a:t>- The cats are playing.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12648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>
                <a:solidFill>
                  <a:srgbClr val="646464"/>
                </a:solidFill>
              </a:defRPr>
            </a:pPr>
            <a:r>
              <a:t>Property of Teacher Edmar / Wacks — English Tutorial Services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1808</Words>
  <Application>WPS Presentation</Application>
  <PresentationFormat>On-screen Show (4:3)</PresentationFormat>
  <Paragraphs>102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Singular and Plural Nouns</vt:lpstr>
      <vt:lpstr>What are Singular Nouns?</vt:lpstr>
      <vt:lpstr>What are Plural Nouns?</vt:lpstr>
      <vt:lpstr>How to Form Plural Nouns</vt:lpstr>
      <vt:lpstr>Irregular Plural Nouns</vt:lpstr>
      <vt:lpstr>Practice Time!</vt:lpstr>
      <vt:lpstr>Let’s Review</vt:lpstr>
      <vt:lpstr>Assessment</vt:lpstr>
      <vt:lpstr>Extension Activity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Edmar Velante</cp:lastModifiedBy>
  <cp:revision>6</cp:revision>
  <dcterms:created xsi:type="dcterms:W3CDTF">2013-01-27T09:14:00Z</dcterms:created>
  <dcterms:modified xsi:type="dcterms:W3CDTF">2025-11-05T08:07:36Z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CABFB066AAA4440E91962248BFBCEE48_13</vt:lpwstr>
  </property>
  <property fmtid="{D5CDD505-2E9C-101B-9397-08002B2CF9AE}" pid="3" name="KSOProductBuildVer">
    <vt:lpwstr>1033-12.2.0.23155</vt:lpwstr>
  </property>
</Properties>
</file>