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58" r:id="rId3"/>
    <p:sldId id="260"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7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11/25/2024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Land Disputes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endParaRPr lang="en-US" sz="2800" dirty="0"/>
          </a:p>
        </p:txBody>
      </p:sp>
    </p:spTree>
    <p:extLst>
      <p:ext uri="{BB962C8B-B14F-4D97-AF65-F5344CB8AC3E}">
        <p14:creationId xmlns:p14="http://schemas.microsoft.com/office/powerpoint/2010/main" val="6337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dirty="0"/>
              <a:t>Deed of Mutual Covenant</a:t>
            </a:r>
          </a:p>
        </p:txBody>
      </p:sp>
      <p:sp>
        <p:nvSpPr>
          <p:cNvPr id="5" name="Content Placeholder 4">
            <a:extLst>
              <a:ext uri="{FF2B5EF4-FFF2-40B4-BE49-F238E27FC236}">
                <a16:creationId xmlns:a16="http://schemas.microsoft.com/office/drawing/2014/main" id="{31EC21C1-EF77-47F7-883B-3FB11374F37C}"/>
              </a:ext>
            </a:extLst>
          </p:cNvPr>
          <p:cNvSpPr>
            <a:spLocks noGrp="1"/>
          </p:cNvSpPr>
          <p:nvPr>
            <p:ph idx="1"/>
          </p:nvPr>
        </p:nvSpPr>
        <p:spPr/>
        <p:txBody>
          <a:bodyPr/>
          <a:lstStyle/>
          <a:p>
            <a:pPr>
              <a:buFont typeface="Wingdings" panose="05000000000000000000" pitchFamily="2" charset="2"/>
              <a:buChar char="§"/>
            </a:pPr>
            <a:r>
              <a:rPr lang="en-US" dirty="0"/>
              <a:t>A document setting out the rights and obligations among the co-owners and occupants of individual units in a multi-</a:t>
            </a:r>
            <a:r>
              <a:rPr lang="en-US" dirty="0" err="1"/>
              <a:t>storey</a:t>
            </a:r>
            <a:r>
              <a:rPr lang="en-US" dirty="0"/>
              <a:t> building</a:t>
            </a:r>
          </a:p>
          <a:p>
            <a:pPr>
              <a:buFont typeface="Wingdings" panose="05000000000000000000" pitchFamily="2" charset="2"/>
              <a:buChar char="§"/>
            </a:pPr>
            <a:r>
              <a:rPr lang="en-US" dirty="0"/>
              <a:t>Legally binding on owners, occupiers and subsequent owners</a:t>
            </a:r>
          </a:p>
          <a:p>
            <a:pPr>
              <a:buFont typeface="Wingdings" panose="05000000000000000000" pitchFamily="2" charset="2"/>
              <a:buChar char="§"/>
            </a:pPr>
            <a:r>
              <a:rPr lang="en-US" dirty="0"/>
              <a:t>Commercial/residential owners?</a:t>
            </a:r>
          </a:p>
          <a:p>
            <a:pPr>
              <a:buFont typeface="Wingdings" panose="05000000000000000000" pitchFamily="2" charset="2"/>
              <a:buChar char="§"/>
            </a:pPr>
            <a:endParaRPr lang="en-HK" dirty="0"/>
          </a:p>
        </p:txBody>
      </p:sp>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B05-2882-44E8-8AD4-5FB82D202F6B}"/>
              </a:ext>
            </a:extLst>
          </p:cNvPr>
          <p:cNvSpPr>
            <a:spLocks noGrp="1"/>
          </p:cNvSpPr>
          <p:nvPr>
            <p:ph type="title"/>
          </p:nvPr>
        </p:nvSpPr>
        <p:spPr/>
        <p:txBody>
          <a:bodyPr>
            <a:normAutofit fontScale="90000"/>
          </a:bodyPr>
          <a:lstStyle/>
          <a:p>
            <a:r>
              <a:rPr lang="en-US" dirty="0"/>
              <a:t>Typical Clauses in a DMC (to be continued)</a:t>
            </a:r>
            <a:endParaRPr lang="en-HK" dirty="0"/>
          </a:p>
        </p:txBody>
      </p:sp>
      <p:sp>
        <p:nvSpPr>
          <p:cNvPr id="3" name="Content Placeholder 2">
            <a:extLst>
              <a:ext uri="{FF2B5EF4-FFF2-40B4-BE49-F238E27FC236}">
                <a16:creationId xmlns:a16="http://schemas.microsoft.com/office/drawing/2014/main" id="{CB91BB90-FE2D-4570-BCAE-7F105A22E521}"/>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Occupiers are responsible for the ‘non-structural’ parts in a premise and they are not to make any structural alterations to it</a:t>
            </a:r>
          </a:p>
          <a:p>
            <a:pPr>
              <a:buFont typeface="Arial" panose="020B0604020202020204" pitchFamily="34" charset="0"/>
              <a:buChar char="•"/>
            </a:pPr>
            <a:r>
              <a:rPr lang="en-US" dirty="0"/>
              <a:t>Quiet enjoyment clause: no nuisance-Every owner and occupier is entitled to an environment free of interference with his normal use and enjoyment of the property</a:t>
            </a:r>
          </a:p>
          <a:p>
            <a:pPr>
              <a:buFont typeface="Arial" panose="020B0604020202020204" pitchFamily="34" charset="0"/>
              <a:buChar char="•"/>
            </a:pPr>
            <a:r>
              <a:rPr lang="en-US" dirty="0"/>
              <a:t>No blockage of common areas (Did the DMC explicitly identify such?): entrances and exists, corridors, passageways, aisles, staircases, parking space designated for visitors </a:t>
            </a:r>
            <a:r>
              <a:rPr lang="en-US" dirty="0" err="1"/>
              <a:t>etc</a:t>
            </a:r>
            <a:endParaRPr lang="en-US" dirty="0"/>
          </a:p>
          <a:p>
            <a:pPr>
              <a:buFont typeface="Arial" panose="020B0604020202020204" pitchFamily="34" charset="0"/>
              <a:buChar char="•"/>
            </a:pPr>
            <a:r>
              <a:rPr lang="en-US" dirty="0"/>
              <a:t>No conversion of common areas to self use</a:t>
            </a:r>
          </a:p>
          <a:p>
            <a:pPr>
              <a:buFont typeface="Arial" panose="020B0604020202020204" pitchFamily="34" charset="0"/>
              <a:buChar char="•"/>
            </a:pPr>
            <a:r>
              <a:rPr lang="en-US" dirty="0"/>
              <a:t>The manager of a building must be given authority to access common areas and arrange repair of building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HK" dirty="0"/>
          </a:p>
        </p:txBody>
      </p:sp>
    </p:spTree>
    <p:extLst>
      <p:ext uri="{BB962C8B-B14F-4D97-AF65-F5344CB8AC3E}">
        <p14:creationId xmlns:p14="http://schemas.microsoft.com/office/powerpoint/2010/main" val="164697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7EE1-1C55-435A-999C-EBF91D2945F6}"/>
              </a:ext>
            </a:extLst>
          </p:cNvPr>
          <p:cNvSpPr>
            <a:spLocks noGrp="1"/>
          </p:cNvSpPr>
          <p:nvPr>
            <p:ph type="title"/>
          </p:nvPr>
        </p:nvSpPr>
        <p:spPr/>
        <p:txBody>
          <a:bodyPr>
            <a:normAutofit fontScale="90000"/>
          </a:bodyPr>
          <a:lstStyle/>
          <a:p>
            <a:r>
              <a:rPr lang="en-US" dirty="0"/>
              <a:t>Building Management Ordinance and Building Management (Amendment) Ordinance 2024</a:t>
            </a:r>
            <a:endParaRPr lang="en-HK" dirty="0"/>
          </a:p>
        </p:txBody>
      </p:sp>
      <p:sp>
        <p:nvSpPr>
          <p:cNvPr id="3" name="Content Placeholder 2">
            <a:extLst>
              <a:ext uri="{FF2B5EF4-FFF2-40B4-BE49-F238E27FC236}">
                <a16:creationId xmlns:a16="http://schemas.microsoft.com/office/drawing/2014/main" id="{025EA826-84F3-4792-9F2E-4A4283BF3A79}"/>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BMO is used to facilitate the incorporation of owners of flats in buildings or groups of buildings, to provide for the management of buildings or groups of buildings and for any incidental matters.</a:t>
            </a:r>
          </a:p>
          <a:p>
            <a:pPr>
              <a:buFont typeface="Arial" panose="020B0604020202020204" pitchFamily="34" charset="0"/>
              <a:buChar char="•"/>
            </a:pPr>
            <a:r>
              <a:rPr lang="en-US" dirty="0"/>
              <a:t>It provides a legal framework for the operation of the Owner’s Corporation to oversee the day to day operation matters of the building</a:t>
            </a:r>
          </a:p>
          <a:p>
            <a:pPr>
              <a:buFont typeface="Arial" panose="020B0604020202020204" pitchFamily="34" charset="0"/>
              <a:buChar char="•"/>
            </a:pPr>
            <a:r>
              <a:rPr lang="en-US" dirty="0"/>
              <a:t>Issues include formation of owners’ corporation, convening of meetings, large scale maintenance projects and procurement of supplies, goods and services</a:t>
            </a:r>
          </a:p>
          <a:p>
            <a:pPr>
              <a:buFont typeface="Arial" panose="020B0604020202020204" pitchFamily="34" charset="0"/>
              <a:buChar char="•"/>
            </a:pPr>
            <a:r>
              <a:rPr lang="en-US" dirty="0"/>
              <a:t>Certain terms from BMO have been incorporated into every DMC: some are mandatory and override any inconsistent terms in a DMC; whilst some are automatically included if they have already been consistent with the DMC</a:t>
            </a:r>
          </a:p>
          <a:p>
            <a:pPr>
              <a:buFont typeface="Arial" panose="020B0604020202020204" pitchFamily="34" charset="0"/>
              <a:buChar char="•"/>
            </a:pPr>
            <a:endParaRPr lang="en-US" dirty="0"/>
          </a:p>
          <a:p>
            <a:pPr>
              <a:buFont typeface="Arial" panose="020B0604020202020204" pitchFamily="34" charset="0"/>
              <a:buChar char="•"/>
            </a:pPr>
            <a:endParaRPr lang="en-HK" dirty="0"/>
          </a:p>
        </p:txBody>
      </p:sp>
    </p:spTree>
    <p:extLst>
      <p:ext uri="{BB962C8B-B14F-4D97-AF65-F5344CB8AC3E}">
        <p14:creationId xmlns:p14="http://schemas.microsoft.com/office/powerpoint/2010/main" val="252017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5FA7-695E-43DD-AE3C-34B8C5814623}"/>
              </a:ext>
            </a:extLst>
          </p:cNvPr>
          <p:cNvSpPr>
            <a:spLocks noGrp="1"/>
          </p:cNvSpPr>
          <p:nvPr>
            <p:ph type="title"/>
          </p:nvPr>
        </p:nvSpPr>
        <p:spPr/>
        <p:txBody>
          <a:bodyPr/>
          <a:lstStyle/>
          <a:p>
            <a:r>
              <a:rPr lang="en-US" dirty="0"/>
              <a:t>A typical questions on Exams</a:t>
            </a:r>
            <a:endParaRPr lang="en-HK" dirty="0"/>
          </a:p>
        </p:txBody>
      </p:sp>
      <p:sp>
        <p:nvSpPr>
          <p:cNvPr id="3" name="Content Placeholder 2">
            <a:extLst>
              <a:ext uri="{FF2B5EF4-FFF2-40B4-BE49-F238E27FC236}">
                <a16:creationId xmlns:a16="http://schemas.microsoft.com/office/drawing/2014/main" id="{C57B540B-9188-4A93-B9AD-8DF7971125D0}"/>
              </a:ext>
            </a:extLst>
          </p:cNvPr>
          <p:cNvSpPr>
            <a:spLocks noGrp="1"/>
          </p:cNvSpPr>
          <p:nvPr>
            <p:ph idx="1"/>
          </p:nvPr>
        </p:nvSpPr>
        <p:spPr/>
        <p:txBody>
          <a:bodyPr/>
          <a:lstStyle/>
          <a:p>
            <a:pPr>
              <a:buFont typeface="Arial" panose="020B0604020202020204" pitchFamily="34" charset="0"/>
              <a:buChar char="•"/>
            </a:pPr>
            <a:r>
              <a:rPr lang="en-US" dirty="0"/>
              <a:t>A visitor stopped at the entrance of a building. He insisted on staying there for ‘a while’ despite relentless efforts by the security guard to make his vehicle go away. A owner of a building having driven a car went by and asked if the visitor would like to leave. The visitor ignored him. The owner asked again then the visitor said his friend was on his way. The visitor waved was moving his car, in an attempt to make way for the owner. However, the vehicles collided. This resulted in a dent in the car. Who shall be liable for this loss? Any available provisions from the DMC (as attached in the paper) and Building Management (Amendment) Ordinance 2024?</a:t>
            </a:r>
            <a:endParaRPr lang="en-HK" dirty="0"/>
          </a:p>
        </p:txBody>
      </p:sp>
    </p:spTree>
    <p:extLst>
      <p:ext uri="{BB962C8B-B14F-4D97-AF65-F5344CB8AC3E}">
        <p14:creationId xmlns:p14="http://schemas.microsoft.com/office/powerpoint/2010/main" val="1015569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{DEC58A36-940E-4CA2-84E8-F46C9E520D21}tf12214701_win32</Template>
  <TotalTime>63</TotalTime>
  <Words>429</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Goudy Old Style</vt:lpstr>
      <vt:lpstr>Wingdings</vt:lpstr>
      <vt:lpstr>Wingdings 2</vt:lpstr>
      <vt:lpstr>SlateVTI</vt:lpstr>
      <vt:lpstr>Land Disputes</vt:lpstr>
      <vt:lpstr>Deed of Mutual Covenant</vt:lpstr>
      <vt:lpstr>Typical Clauses in a DMC (to be continued)</vt:lpstr>
      <vt:lpstr>Building Management Ordinance and Building Management (Amendment) Ordinance 2024</vt:lpstr>
      <vt:lpstr>A typical questions on Exams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Takeaway in a Tenancy Agreement</dc:title>
  <dc:creator>LCO</dc:creator>
  <cp:lastModifiedBy>LCO</cp:lastModifiedBy>
  <cp:revision>13</cp:revision>
  <dcterms:created xsi:type="dcterms:W3CDTF">2024-11-25T08:47:28Z</dcterms:created>
  <dcterms:modified xsi:type="dcterms:W3CDTF">2024-11-25T09:52:43Z</dcterms:modified>
</cp:coreProperties>
</file>