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300700" cy="10299700"/>
  <p:notesSz cx="18300700" cy="10299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2552" y="3192907"/>
            <a:ext cx="15555595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5105" y="5767832"/>
            <a:ext cx="12810490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8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5035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24860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800594" y="-1"/>
            <a:ext cx="10488295" cy="10287000"/>
          </a:xfrm>
          <a:custGeom>
            <a:avLst/>
            <a:gdLst/>
            <a:ahLst/>
            <a:cxn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38097" y="1484668"/>
            <a:ext cx="15424505" cy="15893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8138" y="2378017"/>
            <a:ext cx="10804423" cy="2123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22238" y="9578721"/>
            <a:ext cx="5856224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503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7650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8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g"/><Relationship Id="rId3" Type="http://schemas.openxmlformats.org/officeDocument/2006/relationships/image" Target="../media/image20.png"/><Relationship Id="rId4" Type="http://schemas.openxmlformats.org/officeDocument/2006/relationships/image" Target="../media/image21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jp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Relationship Id="rId3" Type="http://schemas.openxmlformats.org/officeDocument/2006/relationships/image" Target="../media/image30.png"/><Relationship Id="rId4" Type="http://schemas.openxmlformats.org/officeDocument/2006/relationships/image" Target="../media/image31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png"/><Relationship Id="rId3" Type="http://schemas.openxmlformats.org/officeDocument/2006/relationships/image" Target="../media/image33.png"/><Relationship Id="rId4" Type="http://schemas.openxmlformats.org/officeDocument/2006/relationships/image" Target="../media/image34.png"/><Relationship Id="rId5" Type="http://schemas.openxmlformats.org/officeDocument/2006/relationships/image" Target="../media/image35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6.png"/><Relationship Id="rId3" Type="http://schemas.openxmlformats.org/officeDocument/2006/relationships/image" Target="../media/image3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279307" y="1253090"/>
            <a:ext cx="9588500" cy="781367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L="12065" marR="5080">
              <a:lnSpc>
                <a:spcPct val="100099"/>
              </a:lnSpc>
              <a:spcBef>
                <a:spcPts val="125"/>
              </a:spcBef>
            </a:pPr>
            <a:r>
              <a:rPr dirty="0" sz="8500" spc="220" b="1">
                <a:solidFill>
                  <a:srgbClr val="FFFFFF"/>
                </a:solidFill>
                <a:latin typeface="Times New Roman"/>
                <a:cs typeface="Times New Roman"/>
              </a:rPr>
              <a:t>Unraveling</a:t>
            </a:r>
            <a:r>
              <a:rPr dirty="0" sz="8500" spc="-23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500" spc="345" b="1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dirty="0" sz="8500" spc="365" b="1">
                <a:solidFill>
                  <a:srgbClr val="FFFFFF"/>
                </a:solidFill>
                <a:latin typeface="Times New Roman"/>
                <a:cs typeface="Times New Roman"/>
              </a:rPr>
              <a:t>Secrets</a:t>
            </a:r>
            <a:r>
              <a:rPr dirty="0" sz="8500" spc="-11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500" spc="330" b="1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dirty="0" sz="8500" spc="250" b="1">
                <a:solidFill>
                  <a:srgbClr val="FFFFFF"/>
                </a:solidFill>
                <a:latin typeface="Times New Roman"/>
                <a:cs typeface="Times New Roman"/>
              </a:rPr>
              <a:t>Mathematical </a:t>
            </a:r>
            <a:r>
              <a:rPr dirty="0" sz="8500" spc="265" b="1">
                <a:solidFill>
                  <a:srgbClr val="FFFFFF"/>
                </a:solidFill>
                <a:latin typeface="Times New Roman"/>
                <a:cs typeface="Times New Roman"/>
              </a:rPr>
              <a:t>Induction:</a:t>
            </a:r>
            <a:r>
              <a:rPr dirty="0" sz="8500" spc="-434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500" spc="-545" b="1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dirty="0" sz="8500" spc="125" b="1">
                <a:solidFill>
                  <a:srgbClr val="FFFFFF"/>
                </a:solidFill>
                <a:latin typeface="Times New Roman"/>
                <a:cs typeface="Times New Roman"/>
              </a:rPr>
              <a:t>Journey</a:t>
            </a:r>
            <a:r>
              <a:rPr dirty="0" sz="8500" spc="-35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500" spc="330" b="1">
                <a:solidFill>
                  <a:srgbClr val="FFFFFF"/>
                </a:solidFill>
                <a:latin typeface="Times New Roman"/>
                <a:cs typeface="Times New Roman"/>
              </a:rPr>
              <a:t>from </a:t>
            </a:r>
            <a:r>
              <a:rPr dirty="0" sz="8500" spc="370" b="1">
                <a:solidFill>
                  <a:srgbClr val="FFFFFF"/>
                </a:solidFill>
                <a:latin typeface="Times New Roman"/>
                <a:cs typeface="Times New Roman"/>
              </a:rPr>
              <a:t>Basics</a:t>
            </a:r>
            <a:r>
              <a:rPr dirty="0" sz="8500" spc="-24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500" spc="340" b="1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dirty="0" sz="8500" spc="-13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500" spc="290" b="1">
                <a:solidFill>
                  <a:srgbClr val="FFFFFF"/>
                </a:solidFill>
                <a:latin typeface="Times New Roman"/>
                <a:cs typeface="Times New Roman"/>
              </a:rPr>
              <a:t>Brilliance</a:t>
            </a:r>
            <a:endParaRPr sz="85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4998" y="1143000"/>
            <a:ext cx="5122075" cy="800099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61384" y="7823428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691612" y="7818666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1511477" y="7818666"/>
            <a:ext cx="685800" cy="685800"/>
            <a:chOff x="1511477" y="7818666"/>
            <a:chExt cx="685800" cy="685800"/>
          </a:xfrm>
        </p:grpSpPr>
        <p:sp>
          <p:nvSpPr>
            <p:cNvPr id="5" name="object 5" descr=""/>
            <p:cNvSpPr/>
            <p:nvPr/>
          </p:nvSpPr>
          <p:spPr>
            <a:xfrm>
              <a:off x="1693179" y="8000195"/>
              <a:ext cx="322580" cy="323215"/>
            </a:xfrm>
            <a:custGeom>
              <a:avLst/>
              <a:gdLst/>
              <a:ahLst/>
              <a:cxn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88744" y="8095932"/>
              <a:ext cx="131267" cy="131267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511477" y="7818666"/>
              <a:ext cx="685800" cy="685800"/>
            </a:xfrm>
            <a:custGeom>
              <a:avLst/>
              <a:gdLst/>
              <a:ahLst/>
              <a:cxn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505153" y="2530856"/>
            <a:ext cx="7125970" cy="230568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950" spc="340"/>
              <a:t>Thanks!</a:t>
            </a:r>
            <a:endParaRPr sz="14950"/>
          </a:p>
        </p:txBody>
      </p:sp>
      <p:sp>
        <p:nvSpPr>
          <p:cNvPr id="9" name="object 9" descr=""/>
          <p:cNvSpPr txBox="1"/>
          <p:nvPr/>
        </p:nvSpPr>
        <p:spPr>
          <a:xfrm>
            <a:off x="1505153" y="5084813"/>
            <a:ext cx="4913630" cy="2150745"/>
          </a:xfrm>
          <a:prstGeom prst="rect">
            <a:avLst/>
          </a:prstGeom>
        </p:spPr>
        <p:txBody>
          <a:bodyPr wrap="square" lIns="0" tIns="3810" rIns="0" bIns="0" rtlCol="0" vert="horz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30"/>
              </a:spcBef>
            </a:pPr>
            <a:r>
              <a:rPr dirty="0" sz="2750" spc="95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have</a:t>
            </a:r>
            <a:r>
              <a:rPr dirty="0" sz="2750" spc="-2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any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questions?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3"/>
              </a:rPr>
              <a:t>youremail@email.com</a:t>
            </a:r>
            <a:endParaRPr sz="27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2750" spc="-515">
                <a:solidFill>
                  <a:srgbClr val="FFFFFF"/>
                </a:solidFill>
                <a:latin typeface="Verdana"/>
                <a:cs typeface="Verdana"/>
              </a:rPr>
              <a:t>+91</a:t>
            </a:r>
            <a:r>
              <a:rPr dirty="0" sz="2750" spc="-2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75">
                <a:solidFill>
                  <a:srgbClr val="FFFFFF"/>
                </a:solidFill>
                <a:latin typeface="Verdana"/>
                <a:cs typeface="Verdana"/>
              </a:rPr>
              <a:t>620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305">
                <a:solidFill>
                  <a:srgbClr val="FFFFFF"/>
                </a:solidFill>
                <a:latin typeface="Verdana"/>
                <a:cs typeface="Verdana"/>
              </a:rPr>
              <a:t>421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5">
                <a:solidFill>
                  <a:srgbClr val="FFFFFF"/>
                </a:solidFill>
                <a:latin typeface="Verdana"/>
                <a:cs typeface="Verdana"/>
              </a:rPr>
              <a:t>838</a:t>
            </a:r>
            <a:endParaRPr sz="2750">
              <a:latin typeface="Verdana"/>
              <a:cs typeface="Verdana"/>
            </a:endParaRPr>
          </a:p>
          <a:p>
            <a:pPr marL="12700" marR="922655">
              <a:lnSpc>
                <a:spcPct val="102299"/>
              </a:lnSpc>
            </a:pP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4"/>
              </a:rPr>
              <a:t>www.yourwebsite.com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 @yourusername</a:t>
            </a:r>
            <a:endParaRPr sz="2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"/>
            <a:ext cx="9144000" cy="10287000"/>
            <a:chOff x="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4998" y="1142997"/>
              <a:ext cx="6467474" cy="8001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553192" y="1484668"/>
            <a:ext cx="6212205" cy="65405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100" spc="160">
                <a:solidFill>
                  <a:srgbClr val="000000"/>
                </a:solidFill>
              </a:rPr>
              <a:t>Introduction</a:t>
            </a:r>
            <a:r>
              <a:rPr dirty="0" sz="4100" spc="-110">
                <a:solidFill>
                  <a:srgbClr val="000000"/>
                </a:solidFill>
              </a:rPr>
              <a:t> </a:t>
            </a:r>
            <a:r>
              <a:rPr dirty="0" sz="4100" spc="160">
                <a:solidFill>
                  <a:srgbClr val="000000"/>
                </a:solidFill>
              </a:rPr>
              <a:t>to</a:t>
            </a:r>
            <a:r>
              <a:rPr dirty="0" sz="4100" spc="-55">
                <a:solidFill>
                  <a:srgbClr val="000000"/>
                </a:solidFill>
              </a:rPr>
              <a:t> </a:t>
            </a:r>
            <a:r>
              <a:rPr dirty="0" sz="4100" spc="160">
                <a:solidFill>
                  <a:srgbClr val="000000"/>
                </a:solidFill>
              </a:rPr>
              <a:t>Induction</a:t>
            </a:r>
            <a:endParaRPr sz="410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01731" y="3250311"/>
            <a:ext cx="3756380" cy="24778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183684" y="4010698"/>
            <a:ext cx="2213673" cy="24940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187169" y="4012310"/>
            <a:ext cx="1503680" cy="24778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580319" y="4425010"/>
            <a:ext cx="1430693" cy="275564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171930" y="5926836"/>
            <a:ext cx="1433322" cy="30880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976087" y="5926836"/>
            <a:ext cx="1405140" cy="247789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0553192" y="2788552"/>
            <a:ext cx="5927090" cy="346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80">
                <a:latin typeface="Verdana"/>
                <a:cs typeface="Verdana"/>
              </a:rPr>
              <a:t>Welcome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fascinating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world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of</a:t>
            </a:r>
            <a:endParaRPr sz="2450">
              <a:latin typeface="Verdana"/>
              <a:cs typeface="Verdana"/>
            </a:endParaRPr>
          </a:p>
          <a:p>
            <a:pPr marL="12700" marR="245110" indent="3808095">
              <a:lnSpc>
                <a:spcPct val="102000"/>
              </a:lnSpc>
              <a:tabLst>
                <a:tab pos="2922905" algn="l"/>
              </a:tabLst>
            </a:pPr>
            <a:r>
              <a:rPr dirty="0" sz="2450" spc="-330">
                <a:latin typeface="Verdana"/>
                <a:cs typeface="Verdana"/>
              </a:rPr>
              <a:t>!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This </a:t>
            </a:r>
            <a:r>
              <a:rPr dirty="0" sz="2450">
                <a:latin typeface="Verdana"/>
                <a:cs typeface="Verdana"/>
              </a:rPr>
              <a:t>presentation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will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85">
                <a:latin typeface="Verdana"/>
                <a:cs typeface="Verdana"/>
              </a:rPr>
              <a:t>guide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you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through </a:t>
            </a:r>
            <a:r>
              <a:rPr dirty="0" sz="2450" spc="30">
                <a:latin typeface="Verdana"/>
                <a:cs typeface="Verdana"/>
              </a:rPr>
              <a:t>the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2700" marR="5080" indent="1524000">
              <a:lnSpc>
                <a:spcPct val="102000"/>
              </a:lnSpc>
            </a:pP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this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powerful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proof </a:t>
            </a:r>
            <a:r>
              <a:rPr dirty="0" sz="2450">
                <a:latin typeface="Verdana"/>
                <a:cs typeface="Verdana"/>
              </a:rPr>
              <a:t>technique.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Prepare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embark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on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a </a:t>
            </a:r>
            <a:r>
              <a:rPr dirty="0" sz="2450" spc="-20">
                <a:latin typeface="Verdana"/>
                <a:cs typeface="Verdana"/>
              </a:rPr>
              <a:t>journey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that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transforms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your </a:t>
            </a:r>
            <a:r>
              <a:rPr dirty="0" sz="2450" spc="60">
                <a:latin typeface="Verdana"/>
                <a:cs typeface="Verdana"/>
              </a:rPr>
              <a:t>understanding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mathematics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into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a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910840" algn="l"/>
                <a:tab pos="5035550" algn="l"/>
              </a:tabLst>
            </a:pPr>
            <a:r>
              <a:rPr dirty="0" sz="2450">
                <a:latin typeface="Verdana"/>
                <a:cs typeface="Verdana"/>
              </a:rPr>
              <a:t>realm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of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55">
                <a:latin typeface="Verdana"/>
                <a:cs typeface="Verdana"/>
              </a:rPr>
              <a:t>and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485" y="1419873"/>
            <a:ext cx="5060315" cy="124079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25"/>
              </a:spcBef>
            </a:pPr>
            <a:r>
              <a:rPr dirty="0" sz="3950">
                <a:solidFill>
                  <a:srgbClr val="000000"/>
                </a:solidFill>
              </a:rPr>
              <a:t>What</a:t>
            </a:r>
            <a:r>
              <a:rPr dirty="0" sz="3950" spc="-15">
                <a:solidFill>
                  <a:srgbClr val="000000"/>
                </a:solidFill>
              </a:rPr>
              <a:t> </a:t>
            </a:r>
            <a:r>
              <a:rPr dirty="0" sz="3950" spc="215">
                <a:solidFill>
                  <a:srgbClr val="000000"/>
                </a:solidFill>
              </a:rPr>
              <a:t>is</a:t>
            </a:r>
            <a:r>
              <a:rPr dirty="0" sz="3950" spc="15">
                <a:solidFill>
                  <a:srgbClr val="000000"/>
                </a:solidFill>
              </a:rPr>
              <a:t> </a:t>
            </a:r>
            <a:r>
              <a:rPr dirty="0" sz="3950" spc="110">
                <a:solidFill>
                  <a:srgbClr val="000000"/>
                </a:solidFill>
              </a:rPr>
              <a:t>Mathematical</a:t>
            </a:r>
            <a:endParaRPr sz="3950"/>
          </a:p>
          <a:p>
            <a:pPr algn="r" marR="5080">
              <a:lnSpc>
                <a:spcPct val="100000"/>
              </a:lnSpc>
              <a:spcBef>
                <a:spcPts val="60"/>
              </a:spcBef>
            </a:pPr>
            <a:r>
              <a:rPr dirty="0" sz="3950" spc="130">
                <a:solidFill>
                  <a:srgbClr val="000000"/>
                </a:solidFill>
              </a:rPr>
              <a:t>Induction?</a:t>
            </a:r>
            <a:endParaRPr sz="395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7896" y="3826357"/>
            <a:ext cx="1411135" cy="24778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49221" y="2950057"/>
            <a:ext cx="3756342" cy="24778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578904" y="3388207"/>
            <a:ext cx="1068806" cy="24778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85085" y="4274032"/>
            <a:ext cx="1497190" cy="24778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397055" y="4274032"/>
            <a:ext cx="2200770" cy="307263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424736" y="2808326"/>
            <a:ext cx="6254115" cy="3101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4366260">
              <a:lnSpc>
                <a:spcPct val="117300"/>
              </a:lnSpc>
              <a:spcBef>
                <a:spcPts val="95"/>
              </a:spcBef>
            </a:pPr>
            <a:r>
              <a:rPr dirty="0" sz="2450" spc="-45">
                <a:latin typeface="Verdana"/>
                <a:cs typeface="Verdana"/>
              </a:rPr>
              <a:t>is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-15">
                <a:latin typeface="Verdana"/>
                <a:cs typeface="Verdana"/>
              </a:rPr>
              <a:t>a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100">
                <a:latin typeface="Verdana"/>
                <a:cs typeface="Verdana"/>
              </a:rPr>
              <a:t>method</a:t>
            </a:r>
            <a:r>
              <a:rPr dirty="0" sz="2450" spc="85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used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20">
                <a:latin typeface="Verdana"/>
                <a:cs typeface="Verdana"/>
              </a:rPr>
              <a:t>to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-15">
                <a:latin typeface="Verdana"/>
                <a:cs typeface="Verdana"/>
              </a:rPr>
              <a:t>prove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25">
                <a:latin typeface="Verdana"/>
                <a:cs typeface="Verdana"/>
              </a:rPr>
              <a:t>statements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about</a:t>
            </a:r>
            <a:endParaRPr sz="2450">
              <a:latin typeface="Verdana"/>
              <a:cs typeface="Verdana"/>
            </a:endParaRPr>
          </a:p>
          <a:p>
            <a:pPr algn="just" marL="416559" indent="1174115">
              <a:lnSpc>
                <a:spcPct val="100000"/>
              </a:lnSpc>
              <a:spcBef>
                <a:spcPts val="509"/>
              </a:spcBef>
            </a:pP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130">
                <a:latin typeface="Verdana"/>
                <a:cs typeface="Verdana"/>
              </a:rPr>
              <a:t>It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consists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two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main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60">
                <a:latin typeface="Verdana"/>
                <a:cs typeface="Verdana"/>
              </a:rPr>
              <a:t>steps:</a:t>
            </a:r>
            <a:endParaRPr sz="2450">
              <a:latin typeface="Verdana"/>
              <a:cs typeface="Verdana"/>
            </a:endParaRPr>
          </a:p>
          <a:p>
            <a:pPr algn="just" marL="101600" marR="5080" indent="314960">
              <a:lnSpc>
                <a:spcPct val="117300"/>
              </a:lnSpc>
              <a:spcBef>
                <a:spcPts val="75"/>
              </a:spcBef>
              <a:tabLst>
                <a:tab pos="2640330" algn="l"/>
                <a:tab pos="6174105" algn="l"/>
              </a:tabLst>
            </a:pPr>
            <a:r>
              <a:rPr dirty="0" sz="2450" spc="30">
                <a:latin typeface="Verdana"/>
                <a:cs typeface="Verdana"/>
              </a:rPr>
              <a:t>the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. </a:t>
            </a:r>
            <a:r>
              <a:rPr dirty="0" sz="2450" spc="65">
                <a:latin typeface="Verdana"/>
                <a:cs typeface="Verdana"/>
              </a:rPr>
              <a:t>Understanding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these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steps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-90">
                <a:latin typeface="Verdana"/>
                <a:cs typeface="Verdana"/>
              </a:rPr>
              <a:t>is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crucial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as </a:t>
            </a:r>
            <a:r>
              <a:rPr dirty="0" sz="2450">
                <a:latin typeface="Verdana"/>
                <a:cs typeface="Verdana"/>
              </a:rPr>
              <a:t>they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form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75">
                <a:latin typeface="Verdana"/>
                <a:cs typeface="Verdana"/>
              </a:rPr>
              <a:t>backbone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this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35">
                <a:latin typeface="Verdana"/>
                <a:cs typeface="Verdana"/>
              </a:rPr>
              <a:t>elegant</a:t>
            </a:r>
            <a:endParaRPr sz="2450">
              <a:latin typeface="Verdana"/>
              <a:cs typeface="Verdana"/>
            </a:endParaRPr>
          </a:p>
          <a:p>
            <a:pPr algn="just" marL="3264535">
              <a:lnSpc>
                <a:spcPct val="100000"/>
              </a:lnSpc>
              <a:spcBef>
                <a:spcPts val="509"/>
              </a:spcBef>
            </a:pPr>
            <a:r>
              <a:rPr dirty="0" sz="2450" spc="55">
                <a:latin typeface="Verdana"/>
                <a:cs typeface="Verdana"/>
              </a:rPr>
              <a:t>mathematical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tool.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67658" rIns="0" bIns="0" rtlCol="0" vert="horz">
            <a:spAutoFit/>
          </a:bodyPr>
          <a:lstStyle/>
          <a:p>
            <a:pPr marL="9636760">
              <a:lnSpc>
                <a:spcPct val="100000"/>
              </a:lnSpc>
              <a:spcBef>
                <a:spcPts val="125"/>
              </a:spcBef>
            </a:pPr>
            <a:r>
              <a:rPr dirty="0" sz="4650" spc="185"/>
              <a:t>Base</a:t>
            </a:r>
            <a:r>
              <a:rPr dirty="0" sz="4650" spc="-75"/>
              <a:t> </a:t>
            </a:r>
            <a:r>
              <a:rPr dirty="0" sz="4650" spc="160"/>
              <a:t>Case</a:t>
            </a:r>
            <a:r>
              <a:rPr dirty="0" sz="4650" spc="-70"/>
              <a:t> </a:t>
            </a:r>
            <a:r>
              <a:rPr dirty="0" sz="4650" spc="140"/>
              <a:t>Explained</a:t>
            </a:r>
            <a:endParaRPr sz="465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71172" y="3215995"/>
            <a:ext cx="1497152" cy="24778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600046" y="3596995"/>
            <a:ext cx="1755902" cy="247789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12289244" y="3990733"/>
            <a:ext cx="452755" cy="233679"/>
          </a:xfrm>
          <a:custGeom>
            <a:avLst/>
            <a:gdLst/>
            <a:ahLst/>
            <a:cxnLst/>
            <a:rect l="l" t="t" r="r" b="b"/>
            <a:pathLst>
              <a:path w="452754" h="233679">
                <a:moveTo>
                  <a:pt x="165138" y="131152"/>
                </a:moveTo>
                <a:lnTo>
                  <a:pt x="155625" y="88252"/>
                </a:lnTo>
                <a:lnTo>
                  <a:pt x="154825" y="87020"/>
                </a:lnTo>
                <a:lnTo>
                  <a:pt x="150406" y="80137"/>
                </a:lnTo>
                <a:lnTo>
                  <a:pt x="111150" y="56007"/>
                </a:lnTo>
                <a:lnTo>
                  <a:pt x="90703" y="53873"/>
                </a:lnTo>
                <a:lnTo>
                  <a:pt x="78295" y="54584"/>
                </a:lnTo>
                <a:lnTo>
                  <a:pt x="41808" y="67576"/>
                </a:lnTo>
                <a:lnTo>
                  <a:pt x="34378" y="73837"/>
                </a:lnTo>
                <a:lnTo>
                  <a:pt x="34378" y="55486"/>
                </a:lnTo>
                <a:lnTo>
                  <a:pt x="0" y="55486"/>
                </a:lnTo>
                <a:lnTo>
                  <a:pt x="0" y="233514"/>
                </a:lnTo>
                <a:lnTo>
                  <a:pt x="35293" y="233514"/>
                </a:lnTo>
                <a:lnTo>
                  <a:pt x="35293" y="140284"/>
                </a:lnTo>
                <a:lnTo>
                  <a:pt x="35610" y="133299"/>
                </a:lnTo>
                <a:lnTo>
                  <a:pt x="51587" y="97409"/>
                </a:lnTo>
                <a:lnTo>
                  <a:pt x="86639" y="87020"/>
                </a:lnTo>
                <a:lnTo>
                  <a:pt x="96431" y="87744"/>
                </a:lnTo>
                <a:lnTo>
                  <a:pt x="126961" y="112890"/>
                </a:lnTo>
                <a:lnTo>
                  <a:pt x="129768" y="233514"/>
                </a:lnTo>
                <a:lnTo>
                  <a:pt x="165138" y="233514"/>
                </a:lnTo>
                <a:lnTo>
                  <a:pt x="165138" y="131152"/>
                </a:lnTo>
                <a:close/>
              </a:path>
              <a:path w="452754" h="233679">
                <a:moveTo>
                  <a:pt x="353072" y="137515"/>
                </a:moveTo>
                <a:lnTo>
                  <a:pt x="203352" y="137515"/>
                </a:lnTo>
                <a:lnTo>
                  <a:pt x="203352" y="169049"/>
                </a:lnTo>
                <a:lnTo>
                  <a:pt x="353072" y="169049"/>
                </a:lnTo>
                <a:lnTo>
                  <a:pt x="353072" y="137515"/>
                </a:lnTo>
                <a:close/>
              </a:path>
              <a:path w="452754" h="233679">
                <a:moveTo>
                  <a:pt x="353072" y="64846"/>
                </a:moveTo>
                <a:lnTo>
                  <a:pt x="203352" y="64846"/>
                </a:lnTo>
                <a:lnTo>
                  <a:pt x="203352" y="96456"/>
                </a:lnTo>
                <a:lnTo>
                  <a:pt x="353072" y="96456"/>
                </a:lnTo>
                <a:lnTo>
                  <a:pt x="353072" y="64846"/>
                </a:lnTo>
                <a:close/>
              </a:path>
              <a:path w="452754" h="233679">
                <a:moveTo>
                  <a:pt x="452412" y="457"/>
                </a:moveTo>
                <a:lnTo>
                  <a:pt x="417233" y="457"/>
                </a:lnTo>
                <a:lnTo>
                  <a:pt x="416725" y="0"/>
                </a:lnTo>
                <a:lnTo>
                  <a:pt x="416725" y="457"/>
                </a:lnTo>
                <a:lnTo>
                  <a:pt x="364896" y="457"/>
                </a:lnTo>
                <a:lnTo>
                  <a:pt x="364896" y="33616"/>
                </a:lnTo>
                <a:lnTo>
                  <a:pt x="416725" y="33616"/>
                </a:lnTo>
                <a:lnTo>
                  <a:pt x="416725" y="233514"/>
                </a:lnTo>
                <a:lnTo>
                  <a:pt x="452412" y="233514"/>
                </a:lnTo>
                <a:lnTo>
                  <a:pt x="452412" y="4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652879" y="5120995"/>
            <a:ext cx="868045" cy="30880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1062195" y="3135224"/>
            <a:ext cx="5549265" cy="2688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2000"/>
              </a:lnSpc>
              <a:spcBef>
                <a:spcPts val="65"/>
              </a:spcBef>
              <a:tabLst>
                <a:tab pos="1702435" algn="l"/>
                <a:tab pos="2288540" algn="l"/>
                <a:tab pos="5293995" algn="l"/>
              </a:tabLst>
            </a:pP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	establishes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truth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dirty="0" sz="24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-1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statement</a:t>
            </a:r>
            <a:r>
              <a:rPr dirty="0" sz="2450" spc="-1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dirty="0" sz="2450" spc="-1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-415">
                <a:solidFill>
                  <a:srgbClr val="FFFFFF"/>
                </a:solidFill>
                <a:latin typeface="Verdana"/>
                <a:cs typeface="Verdana"/>
              </a:rPr>
              <a:t>,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usually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-36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step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acts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55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foundation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105">
                <a:solidFill>
                  <a:srgbClr val="FFFFFF"/>
                </a:solidFill>
                <a:latin typeface="Verdana"/>
                <a:cs typeface="Verdana"/>
              </a:rPr>
              <a:t>upon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90">
                <a:solidFill>
                  <a:srgbClr val="FFFFFF"/>
                </a:solidFill>
                <a:latin typeface="Verdana"/>
                <a:cs typeface="Verdana"/>
              </a:rPr>
              <a:t>which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rest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 spc="-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proof</a:t>
            </a:r>
            <a:r>
              <a:rPr dirty="0" sz="2450" spc="-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5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dirty="0" sz="2450" spc="-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built,</a:t>
            </a:r>
            <a:r>
              <a:rPr dirty="0" sz="2450" spc="-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ensuring</a:t>
            </a:r>
            <a:r>
              <a:rPr dirty="0" sz="2450" spc="-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dirty="0" sz="2450" spc="-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induction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process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40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effectively.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"/>
            <a:ext cx="9144000" cy="10287000"/>
            <a:chOff x="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4998" y="1142997"/>
              <a:ext cx="6467474" cy="8001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553192" y="1484668"/>
            <a:ext cx="6294755" cy="63119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3950" spc="130">
                <a:solidFill>
                  <a:srgbClr val="000000"/>
                </a:solidFill>
              </a:rPr>
              <a:t>Inductive</a:t>
            </a:r>
            <a:r>
              <a:rPr dirty="0" sz="3950" spc="-55">
                <a:solidFill>
                  <a:srgbClr val="000000"/>
                </a:solidFill>
              </a:rPr>
              <a:t> </a:t>
            </a:r>
            <a:r>
              <a:rPr dirty="0" sz="3950" spc="145">
                <a:solidFill>
                  <a:srgbClr val="000000"/>
                </a:solidFill>
              </a:rPr>
              <a:t>Step</a:t>
            </a:r>
            <a:r>
              <a:rPr dirty="0" sz="3950" spc="-55">
                <a:solidFill>
                  <a:srgbClr val="000000"/>
                </a:solidFill>
              </a:rPr>
              <a:t> </a:t>
            </a:r>
            <a:r>
              <a:rPr dirty="0" sz="3950" spc="195">
                <a:solidFill>
                  <a:srgbClr val="000000"/>
                </a:solidFill>
              </a:rPr>
              <a:t>Demystiﬁed</a:t>
            </a:r>
            <a:endParaRPr sz="3950"/>
          </a:p>
        </p:txBody>
      </p:sp>
      <p:sp>
        <p:nvSpPr>
          <p:cNvPr id="6" name="object 6" descr=""/>
          <p:cNvSpPr/>
          <p:nvPr/>
        </p:nvSpPr>
        <p:spPr>
          <a:xfrm>
            <a:off x="12011507" y="3631310"/>
            <a:ext cx="568960" cy="246379"/>
          </a:xfrm>
          <a:custGeom>
            <a:avLst/>
            <a:gdLst/>
            <a:ahLst/>
            <a:cxnLst/>
            <a:rect l="l" t="t" r="r" b="b"/>
            <a:pathLst>
              <a:path w="568959" h="246379">
                <a:moveTo>
                  <a:pt x="165150" y="143891"/>
                </a:moveTo>
                <a:lnTo>
                  <a:pt x="155638" y="100990"/>
                </a:lnTo>
                <a:lnTo>
                  <a:pt x="154838" y="99758"/>
                </a:lnTo>
                <a:lnTo>
                  <a:pt x="150406" y="92875"/>
                </a:lnTo>
                <a:lnTo>
                  <a:pt x="111150" y="68745"/>
                </a:lnTo>
                <a:lnTo>
                  <a:pt x="90703" y="66611"/>
                </a:lnTo>
                <a:lnTo>
                  <a:pt x="78295" y="67322"/>
                </a:lnTo>
                <a:lnTo>
                  <a:pt x="41808" y="80314"/>
                </a:lnTo>
                <a:lnTo>
                  <a:pt x="34378" y="86575"/>
                </a:lnTo>
                <a:lnTo>
                  <a:pt x="34378" y="68224"/>
                </a:lnTo>
                <a:lnTo>
                  <a:pt x="0" y="68224"/>
                </a:lnTo>
                <a:lnTo>
                  <a:pt x="0" y="246253"/>
                </a:lnTo>
                <a:lnTo>
                  <a:pt x="35306" y="246253"/>
                </a:lnTo>
                <a:lnTo>
                  <a:pt x="35306" y="153022"/>
                </a:lnTo>
                <a:lnTo>
                  <a:pt x="35623" y="146037"/>
                </a:lnTo>
                <a:lnTo>
                  <a:pt x="51600" y="110147"/>
                </a:lnTo>
                <a:lnTo>
                  <a:pt x="86639" y="99758"/>
                </a:lnTo>
                <a:lnTo>
                  <a:pt x="96431" y="100482"/>
                </a:lnTo>
                <a:lnTo>
                  <a:pt x="126961" y="125628"/>
                </a:lnTo>
                <a:lnTo>
                  <a:pt x="129768" y="246253"/>
                </a:lnTo>
                <a:lnTo>
                  <a:pt x="165150" y="246253"/>
                </a:lnTo>
                <a:lnTo>
                  <a:pt x="165150" y="143891"/>
                </a:lnTo>
                <a:close/>
              </a:path>
              <a:path w="568959" h="246379">
                <a:moveTo>
                  <a:pt x="353072" y="150253"/>
                </a:moveTo>
                <a:lnTo>
                  <a:pt x="203352" y="150253"/>
                </a:lnTo>
                <a:lnTo>
                  <a:pt x="203352" y="181800"/>
                </a:lnTo>
                <a:lnTo>
                  <a:pt x="353072" y="181800"/>
                </a:lnTo>
                <a:lnTo>
                  <a:pt x="353072" y="150253"/>
                </a:lnTo>
                <a:close/>
              </a:path>
              <a:path w="568959" h="246379">
                <a:moveTo>
                  <a:pt x="353072" y="77584"/>
                </a:moveTo>
                <a:lnTo>
                  <a:pt x="203352" y="77584"/>
                </a:lnTo>
                <a:lnTo>
                  <a:pt x="203352" y="109194"/>
                </a:lnTo>
                <a:lnTo>
                  <a:pt x="353072" y="109194"/>
                </a:lnTo>
                <a:lnTo>
                  <a:pt x="353072" y="77584"/>
                </a:lnTo>
                <a:close/>
              </a:path>
              <a:path w="568959" h="246379">
                <a:moveTo>
                  <a:pt x="568502" y="246253"/>
                </a:moveTo>
                <a:lnTo>
                  <a:pt x="505015" y="166179"/>
                </a:lnTo>
                <a:lnTo>
                  <a:pt x="492125" y="149923"/>
                </a:lnTo>
                <a:lnTo>
                  <a:pt x="486435" y="142735"/>
                </a:lnTo>
                <a:lnTo>
                  <a:pt x="564349" y="68224"/>
                </a:lnTo>
                <a:lnTo>
                  <a:pt x="518160" y="68224"/>
                </a:lnTo>
                <a:lnTo>
                  <a:pt x="428523" y="149923"/>
                </a:lnTo>
                <a:lnTo>
                  <a:pt x="428523" y="0"/>
                </a:lnTo>
                <a:lnTo>
                  <a:pt x="393217" y="0"/>
                </a:lnTo>
                <a:lnTo>
                  <a:pt x="393217" y="246253"/>
                </a:lnTo>
                <a:lnTo>
                  <a:pt x="428523" y="246253"/>
                </a:lnTo>
                <a:lnTo>
                  <a:pt x="428523" y="195516"/>
                </a:lnTo>
                <a:lnTo>
                  <a:pt x="460273" y="166179"/>
                </a:lnTo>
                <a:lnTo>
                  <a:pt x="524522" y="246253"/>
                </a:lnTo>
                <a:lnTo>
                  <a:pt x="568502" y="2462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0597045" y="4012310"/>
            <a:ext cx="810260" cy="246379"/>
          </a:xfrm>
          <a:custGeom>
            <a:avLst/>
            <a:gdLst/>
            <a:ahLst/>
            <a:cxnLst/>
            <a:rect l="l" t="t" r="r" b="b"/>
            <a:pathLst>
              <a:path w="810259" h="246379">
                <a:moveTo>
                  <a:pt x="165150" y="143891"/>
                </a:moveTo>
                <a:lnTo>
                  <a:pt x="155638" y="100990"/>
                </a:lnTo>
                <a:lnTo>
                  <a:pt x="154838" y="99758"/>
                </a:lnTo>
                <a:lnTo>
                  <a:pt x="150406" y="92875"/>
                </a:lnTo>
                <a:lnTo>
                  <a:pt x="111150" y="68745"/>
                </a:lnTo>
                <a:lnTo>
                  <a:pt x="90703" y="66611"/>
                </a:lnTo>
                <a:lnTo>
                  <a:pt x="78295" y="67322"/>
                </a:lnTo>
                <a:lnTo>
                  <a:pt x="41808" y="80314"/>
                </a:lnTo>
                <a:lnTo>
                  <a:pt x="34378" y="86575"/>
                </a:lnTo>
                <a:lnTo>
                  <a:pt x="34378" y="68224"/>
                </a:lnTo>
                <a:lnTo>
                  <a:pt x="0" y="68224"/>
                </a:lnTo>
                <a:lnTo>
                  <a:pt x="0" y="246253"/>
                </a:lnTo>
                <a:lnTo>
                  <a:pt x="35306" y="246253"/>
                </a:lnTo>
                <a:lnTo>
                  <a:pt x="35306" y="153022"/>
                </a:lnTo>
                <a:lnTo>
                  <a:pt x="35623" y="146037"/>
                </a:lnTo>
                <a:lnTo>
                  <a:pt x="51600" y="110147"/>
                </a:lnTo>
                <a:lnTo>
                  <a:pt x="86639" y="99758"/>
                </a:lnTo>
                <a:lnTo>
                  <a:pt x="96431" y="100482"/>
                </a:lnTo>
                <a:lnTo>
                  <a:pt x="126961" y="125628"/>
                </a:lnTo>
                <a:lnTo>
                  <a:pt x="129768" y="246253"/>
                </a:lnTo>
                <a:lnTo>
                  <a:pt x="165150" y="246253"/>
                </a:lnTo>
                <a:lnTo>
                  <a:pt x="165150" y="143891"/>
                </a:lnTo>
                <a:close/>
              </a:path>
              <a:path w="810259" h="246379">
                <a:moveTo>
                  <a:pt x="353072" y="150253"/>
                </a:moveTo>
                <a:lnTo>
                  <a:pt x="203352" y="150253"/>
                </a:lnTo>
                <a:lnTo>
                  <a:pt x="203352" y="181800"/>
                </a:lnTo>
                <a:lnTo>
                  <a:pt x="353072" y="181800"/>
                </a:lnTo>
                <a:lnTo>
                  <a:pt x="353072" y="150253"/>
                </a:lnTo>
                <a:close/>
              </a:path>
              <a:path w="810259" h="246379">
                <a:moveTo>
                  <a:pt x="353072" y="77584"/>
                </a:moveTo>
                <a:lnTo>
                  <a:pt x="203352" y="77584"/>
                </a:lnTo>
                <a:lnTo>
                  <a:pt x="203352" y="109194"/>
                </a:lnTo>
                <a:lnTo>
                  <a:pt x="353072" y="109194"/>
                </a:lnTo>
                <a:lnTo>
                  <a:pt x="353072" y="77584"/>
                </a:lnTo>
                <a:close/>
              </a:path>
              <a:path w="810259" h="246379">
                <a:moveTo>
                  <a:pt x="568502" y="246253"/>
                </a:moveTo>
                <a:lnTo>
                  <a:pt x="505015" y="166179"/>
                </a:lnTo>
                <a:lnTo>
                  <a:pt x="492125" y="149923"/>
                </a:lnTo>
                <a:lnTo>
                  <a:pt x="486435" y="142735"/>
                </a:lnTo>
                <a:lnTo>
                  <a:pt x="564349" y="68224"/>
                </a:lnTo>
                <a:lnTo>
                  <a:pt x="518160" y="68224"/>
                </a:lnTo>
                <a:lnTo>
                  <a:pt x="428523" y="149923"/>
                </a:lnTo>
                <a:lnTo>
                  <a:pt x="428523" y="0"/>
                </a:lnTo>
                <a:lnTo>
                  <a:pt x="393217" y="0"/>
                </a:lnTo>
                <a:lnTo>
                  <a:pt x="393217" y="246253"/>
                </a:lnTo>
                <a:lnTo>
                  <a:pt x="428523" y="246253"/>
                </a:lnTo>
                <a:lnTo>
                  <a:pt x="428523" y="195516"/>
                </a:lnTo>
                <a:lnTo>
                  <a:pt x="460273" y="166179"/>
                </a:lnTo>
                <a:lnTo>
                  <a:pt x="524522" y="246253"/>
                </a:lnTo>
                <a:lnTo>
                  <a:pt x="568502" y="246253"/>
                </a:lnTo>
                <a:close/>
              </a:path>
              <a:path w="810259" h="246379">
                <a:moveTo>
                  <a:pt x="715797" y="114109"/>
                </a:moveTo>
                <a:lnTo>
                  <a:pt x="657402" y="114109"/>
                </a:lnTo>
                <a:lnTo>
                  <a:pt x="657402" y="56553"/>
                </a:lnTo>
                <a:lnTo>
                  <a:pt x="624560" y="56553"/>
                </a:lnTo>
                <a:lnTo>
                  <a:pt x="624560" y="114109"/>
                </a:lnTo>
                <a:lnTo>
                  <a:pt x="566089" y="114109"/>
                </a:lnTo>
                <a:lnTo>
                  <a:pt x="566089" y="145656"/>
                </a:lnTo>
                <a:lnTo>
                  <a:pt x="624560" y="145656"/>
                </a:lnTo>
                <a:lnTo>
                  <a:pt x="624560" y="202895"/>
                </a:lnTo>
                <a:lnTo>
                  <a:pt x="657402" y="202895"/>
                </a:lnTo>
                <a:lnTo>
                  <a:pt x="657402" y="145656"/>
                </a:lnTo>
                <a:lnTo>
                  <a:pt x="715797" y="145656"/>
                </a:lnTo>
                <a:lnTo>
                  <a:pt x="715797" y="114109"/>
                </a:lnTo>
                <a:close/>
              </a:path>
              <a:path w="810259" h="246379">
                <a:moveTo>
                  <a:pt x="809853" y="13195"/>
                </a:moveTo>
                <a:lnTo>
                  <a:pt x="774598" y="13195"/>
                </a:lnTo>
                <a:lnTo>
                  <a:pt x="774166" y="12738"/>
                </a:lnTo>
                <a:lnTo>
                  <a:pt x="774166" y="13195"/>
                </a:lnTo>
                <a:lnTo>
                  <a:pt x="722299" y="13195"/>
                </a:lnTo>
                <a:lnTo>
                  <a:pt x="722299" y="46355"/>
                </a:lnTo>
                <a:lnTo>
                  <a:pt x="774166" y="46355"/>
                </a:lnTo>
                <a:lnTo>
                  <a:pt x="774166" y="246253"/>
                </a:lnTo>
                <a:lnTo>
                  <a:pt x="809853" y="246253"/>
                </a:lnTo>
                <a:lnTo>
                  <a:pt x="809853" y="131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257102" y="2869311"/>
            <a:ext cx="2200706" cy="30726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543296" y="4774311"/>
            <a:ext cx="2611488" cy="247789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0553192" y="2788539"/>
            <a:ext cx="6064885" cy="2688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186690">
              <a:lnSpc>
                <a:spcPct val="102000"/>
              </a:lnSpc>
              <a:spcBef>
                <a:spcPts val="65"/>
              </a:spcBef>
              <a:tabLst>
                <a:tab pos="2091055" algn="l"/>
                <a:tab pos="2988310" algn="l"/>
              </a:tabLst>
            </a:pPr>
            <a:r>
              <a:rPr dirty="0" sz="2450" spc="-25">
                <a:latin typeface="Verdana"/>
                <a:cs typeface="Verdana"/>
              </a:rPr>
              <a:t>The</a:t>
            </a:r>
            <a:r>
              <a:rPr dirty="0" sz="2450">
                <a:latin typeface="Verdana"/>
                <a:cs typeface="Verdana"/>
              </a:rPr>
              <a:t>		</a:t>
            </a:r>
            <a:r>
              <a:rPr dirty="0" sz="2450" spc="-40">
                <a:latin typeface="Verdana"/>
                <a:cs typeface="Verdana"/>
              </a:rPr>
              <a:t>involves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assuming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statement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holds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for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 spc="35">
                <a:latin typeface="Verdana"/>
                <a:cs typeface="Verdana"/>
              </a:rPr>
              <a:t>some </a:t>
            </a:r>
            <a:r>
              <a:rPr dirty="0" sz="2450" spc="-10">
                <a:latin typeface="Verdana"/>
                <a:cs typeface="Verdana"/>
              </a:rPr>
              <a:t>arbitrary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then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proving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it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for</a:t>
            </a:r>
            <a:endParaRPr sz="2450">
              <a:latin typeface="Verdana"/>
              <a:cs typeface="Verdana"/>
            </a:endParaRPr>
          </a:p>
          <a:p>
            <a:pPr marL="12700" marR="5080" indent="863600">
              <a:lnSpc>
                <a:spcPct val="102000"/>
              </a:lnSpc>
              <a:tabLst>
                <a:tab pos="3680460" algn="l"/>
              </a:tabLst>
            </a:pP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This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leap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what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allows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us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to </a:t>
            </a:r>
            <a:r>
              <a:rPr dirty="0" sz="2450" spc="75">
                <a:latin typeface="Verdana"/>
                <a:cs typeface="Verdana"/>
              </a:rPr>
              <a:t>conclude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that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statement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true </a:t>
            </a:r>
            <a:r>
              <a:rPr dirty="0" sz="2450" spc="-25">
                <a:latin typeface="Verdana"/>
                <a:cs typeface="Verdana"/>
              </a:rPr>
              <a:t>for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all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10">
                <a:latin typeface="Verdana"/>
                <a:cs typeface="Verdana"/>
              </a:rPr>
              <a:t>greater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than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or </a:t>
            </a:r>
            <a:r>
              <a:rPr dirty="0" sz="2450" spc="50">
                <a:latin typeface="Verdana"/>
                <a:cs typeface="Verdana"/>
              </a:rPr>
              <a:t>equal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base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case.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144000" y="-1"/>
            <a:ext cx="9144000" cy="10287000"/>
            <a:chOff x="914400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914400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53192" y="1142997"/>
              <a:ext cx="6496049" cy="79629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5714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135">
                <a:solidFill>
                  <a:srgbClr val="000000"/>
                </a:solidFill>
              </a:rPr>
              <a:t>Applications</a:t>
            </a:r>
            <a:r>
              <a:rPr dirty="0" sz="4200" spc="-55">
                <a:solidFill>
                  <a:srgbClr val="000000"/>
                </a:solidFill>
              </a:rPr>
              <a:t> </a:t>
            </a:r>
            <a:r>
              <a:rPr dirty="0" sz="4200" spc="170">
                <a:solidFill>
                  <a:srgbClr val="000000"/>
                </a:solidFill>
              </a:rPr>
              <a:t>of</a:t>
            </a:r>
            <a:r>
              <a:rPr dirty="0" sz="4200" spc="-50">
                <a:solidFill>
                  <a:srgbClr val="000000"/>
                </a:solidFill>
              </a:rPr>
              <a:t> </a:t>
            </a:r>
            <a:r>
              <a:rPr dirty="0" sz="4200" spc="150">
                <a:solidFill>
                  <a:srgbClr val="000000"/>
                </a:solidFill>
              </a:rPr>
              <a:t>Induction</a:t>
            </a:r>
            <a:endParaRPr sz="420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91117" y="4641012"/>
            <a:ext cx="2860230" cy="3088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60436" y="5079162"/>
            <a:ext cx="2246350" cy="24780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23217" y="3755187"/>
            <a:ext cx="1298562" cy="30726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63268" y="4193337"/>
            <a:ext cx="1904365" cy="307263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09513" y="4225035"/>
            <a:ext cx="1553273" cy="275564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52295" y="4641012"/>
            <a:ext cx="1171892" cy="247802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433296" y="3175317"/>
            <a:ext cx="5692140" cy="13398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7300"/>
              </a:lnSpc>
              <a:spcBef>
                <a:spcPts val="95"/>
              </a:spcBef>
            </a:pPr>
            <a:r>
              <a:rPr dirty="0" sz="2450" spc="60">
                <a:latin typeface="Verdana"/>
                <a:cs typeface="Verdana"/>
              </a:rPr>
              <a:t>Mathematical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induction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not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just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a </a:t>
            </a:r>
            <a:r>
              <a:rPr dirty="0" sz="2450">
                <a:latin typeface="Verdana"/>
                <a:cs typeface="Verdana"/>
              </a:rPr>
              <a:t>theoretical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concept;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it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has</a:t>
            </a:r>
            <a:endParaRPr sz="2450">
              <a:latin typeface="Verdana"/>
              <a:cs typeface="Verdana"/>
            </a:endParaRPr>
          </a:p>
          <a:p>
            <a:pPr marL="2012950">
              <a:lnSpc>
                <a:spcPct val="100000"/>
              </a:lnSpc>
              <a:spcBef>
                <a:spcPts val="509"/>
              </a:spcBef>
            </a:pP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areas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such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as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612021" y="4560252"/>
            <a:ext cx="92075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-415">
                <a:latin typeface="Verdana"/>
                <a:cs typeface="Verdana"/>
              </a:rPr>
              <a:t>,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690873" y="4499292"/>
            <a:ext cx="3524250" cy="901700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1957070">
              <a:lnSpc>
                <a:spcPct val="100000"/>
              </a:lnSpc>
              <a:spcBef>
                <a:spcPts val="605"/>
              </a:spcBef>
            </a:pP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Understanding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these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33296" y="5375592"/>
            <a:ext cx="6214745" cy="13398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7300"/>
              </a:lnSpc>
              <a:spcBef>
                <a:spcPts val="95"/>
              </a:spcBef>
            </a:pPr>
            <a:r>
              <a:rPr dirty="0" sz="2450">
                <a:latin typeface="Verdana"/>
                <a:cs typeface="Verdana"/>
              </a:rPr>
              <a:t>applications</a:t>
            </a:r>
            <a:r>
              <a:rPr dirty="0" sz="2450" spc="-5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5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enhance</a:t>
            </a:r>
            <a:r>
              <a:rPr dirty="0" sz="2450" spc="-5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your </a:t>
            </a:r>
            <a:r>
              <a:rPr dirty="0" sz="2450">
                <a:latin typeface="Verdana"/>
                <a:cs typeface="Verdana"/>
              </a:rPr>
              <a:t>problem-solving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skills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deepen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your </a:t>
            </a:r>
            <a:r>
              <a:rPr dirty="0" sz="2450">
                <a:latin typeface="Verdana"/>
                <a:cs typeface="Verdana"/>
              </a:rPr>
              <a:t>appreciation</a:t>
            </a:r>
            <a:r>
              <a:rPr dirty="0" sz="2450" spc="3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for</a:t>
            </a:r>
            <a:r>
              <a:rPr dirty="0" sz="2450" spc="3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mathematics.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77183" rIns="0" bIns="0" rtlCol="0" vert="horz">
            <a:spAutoFit/>
          </a:bodyPr>
          <a:lstStyle/>
          <a:p>
            <a:pPr marL="9636760">
              <a:lnSpc>
                <a:spcPct val="100000"/>
              </a:lnSpc>
              <a:spcBef>
                <a:spcPts val="125"/>
              </a:spcBef>
            </a:pPr>
            <a:r>
              <a:rPr dirty="0" sz="4950" spc="265"/>
              <a:t>Common</a:t>
            </a:r>
            <a:r>
              <a:rPr dirty="0" sz="4950" spc="-80"/>
              <a:t> </a:t>
            </a:r>
            <a:r>
              <a:rPr dirty="0" sz="4950" spc="155"/>
              <a:t>Pitfalls</a:t>
            </a:r>
            <a:endParaRPr sz="495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610528" y="4009694"/>
            <a:ext cx="788733" cy="275564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670777" y="5568607"/>
            <a:ext cx="900061" cy="18117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062195" y="3135224"/>
            <a:ext cx="5621020" cy="3069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2000"/>
              </a:lnSpc>
              <a:spcBef>
                <a:spcPts val="65"/>
              </a:spcBef>
              <a:tabLst>
                <a:tab pos="2416175" algn="l"/>
                <a:tab pos="2587625" algn="l"/>
              </a:tabLst>
            </a:pPr>
            <a:r>
              <a:rPr dirty="0" sz="2450" spc="85">
                <a:solidFill>
                  <a:srgbClr val="FFFFFF"/>
                </a:solidFill>
                <a:latin typeface="Verdana"/>
                <a:cs typeface="Verdana"/>
              </a:rPr>
              <a:t>While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using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45">
                <a:solidFill>
                  <a:srgbClr val="FFFFFF"/>
                </a:solidFill>
                <a:latin typeface="Verdana"/>
                <a:cs typeface="Verdana"/>
              </a:rPr>
              <a:t>mathematical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induction,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60">
                <a:solidFill>
                  <a:srgbClr val="FFFFFF"/>
                </a:solidFill>
                <a:latin typeface="Verdana"/>
                <a:cs typeface="Verdana"/>
              </a:rPr>
              <a:t>it's</a:t>
            </a:r>
            <a:r>
              <a:rPr dirty="0" sz="245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70">
                <a:solidFill>
                  <a:srgbClr val="FFFFFF"/>
                </a:solidFill>
                <a:latin typeface="Verdana"/>
                <a:cs typeface="Verdana"/>
              </a:rPr>
              <a:t>easy</a:t>
            </a:r>
            <a:r>
              <a:rPr dirty="0" sz="245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dirty="0" sz="245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fall</a:t>
            </a:r>
            <a:r>
              <a:rPr dirty="0" sz="245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into </a:t>
            </a:r>
            <a:r>
              <a:rPr dirty="0" sz="2450" spc="110">
                <a:solidFill>
                  <a:srgbClr val="FFFFFF"/>
                </a:solidFill>
                <a:latin typeface="Verdana"/>
                <a:cs typeface="Verdana"/>
              </a:rPr>
              <a:t>common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such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55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0">
                <a:solidFill>
                  <a:srgbClr val="FFFFFF"/>
                </a:solidFill>
                <a:latin typeface="Verdana"/>
                <a:cs typeface="Verdana"/>
              </a:rPr>
              <a:t>skipping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base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case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or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incorrectly </a:t>
            </a:r>
            <a:r>
              <a:rPr dirty="0" sz="2450" spc="50">
                <a:solidFill>
                  <a:srgbClr val="FFFFFF"/>
                </a:solidFill>
                <a:latin typeface="Verdana"/>
                <a:cs typeface="Verdana"/>
              </a:rPr>
              <a:t>assuming</a:t>
            </a:r>
            <a:r>
              <a:rPr dirty="0" sz="245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inductive</a:t>
            </a:r>
            <a:r>
              <a:rPr dirty="0" sz="245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hypothesis.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Awareness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these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pitfalls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45">
                <a:solidFill>
                  <a:srgbClr val="FFFFFF"/>
                </a:solidFill>
                <a:latin typeface="Verdana"/>
                <a:cs typeface="Verdana"/>
              </a:rPr>
              <a:t>help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avoid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	</a:t>
            </a: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dirty="0" sz="2450" spc="-2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5">
                <a:solidFill>
                  <a:srgbClr val="FFFFFF"/>
                </a:solidFill>
                <a:latin typeface="Verdana"/>
                <a:cs typeface="Verdana"/>
              </a:rPr>
              <a:t>strengthen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your</a:t>
            </a:r>
            <a:r>
              <a:rPr dirty="0" sz="2450" spc="-1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proofs.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65753" rIns="0" bIns="0" rtlCol="0" vert="horz">
            <a:spAutoFit/>
          </a:bodyPr>
          <a:lstStyle/>
          <a:p>
            <a:pPr marL="9636760" marR="5080">
              <a:lnSpc>
                <a:spcPct val="100400"/>
              </a:lnSpc>
              <a:spcBef>
                <a:spcPts val="110"/>
              </a:spcBef>
            </a:pPr>
            <a:r>
              <a:rPr dirty="0" spc="114"/>
              <a:t>Mastering</a:t>
            </a:r>
            <a:r>
              <a:rPr dirty="0" spc="-55"/>
              <a:t> </a:t>
            </a:r>
            <a:r>
              <a:rPr dirty="0" spc="125"/>
              <a:t>Induction </a:t>
            </a:r>
            <a:r>
              <a:rPr dirty="0" spc="130"/>
              <a:t>Techniques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43153" y="3215995"/>
            <a:ext cx="2177669" cy="24778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100994" y="3596995"/>
            <a:ext cx="1479689" cy="24778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089323" y="5882995"/>
            <a:ext cx="1504175" cy="308800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062195" y="3135224"/>
            <a:ext cx="5644515" cy="3069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-10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dirty="0" sz="2450" spc="-2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truly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master</a:t>
            </a:r>
            <a:endParaRPr sz="2450">
              <a:latin typeface="Verdana"/>
              <a:cs typeface="Verdana"/>
            </a:endParaRPr>
          </a:p>
          <a:p>
            <a:pPr marL="12700" marR="5080" indent="1521460">
              <a:lnSpc>
                <a:spcPct val="102000"/>
              </a:lnSpc>
            </a:pPr>
            <a:r>
              <a:rPr dirty="0" sz="2450" spc="-365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24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practice</a:t>
            </a:r>
            <a:r>
              <a:rPr dirty="0" sz="24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5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dirty="0" sz="24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key.</a:t>
            </a:r>
            <a:r>
              <a:rPr dirty="0" sz="24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Engage </a:t>
            </a: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dirty="0" sz="245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diverse</a:t>
            </a:r>
            <a:r>
              <a:rPr dirty="0" sz="245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problems,</a:t>
            </a:r>
            <a:r>
              <a:rPr dirty="0" sz="245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explore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different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50">
                <a:solidFill>
                  <a:srgbClr val="FFFFFF"/>
                </a:solidFill>
                <a:latin typeface="Verdana"/>
                <a:cs typeface="Verdana"/>
              </a:rPr>
              <a:t>strategies,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45">
                <a:solidFill>
                  <a:srgbClr val="FFFFFF"/>
                </a:solidFill>
                <a:latin typeface="Verdana"/>
                <a:cs typeface="Verdana"/>
              </a:rPr>
              <a:t>challenge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yourself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0">
                <a:solidFill>
                  <a:srgbClr val="FFFFFF"/>
                </a:solidFill>
                <a:latin typeface="Verdana"/>
                <a:cs typeface="Verdana"/>
              </a:rPr>
              <a:t>think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70">
                <a:solidFill>
                  <a:srgbClr val="FFFFFF"/>
                </a:solidFill>
                <a:latin typeface="Verdana"/>
                <a:cs typeface="Verdana"/>
              </a:rPr>
              <a:t>creatively.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will </a:t>
            </a: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not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only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improve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your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skills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95">
                <a:solidFill>
                  <a:srgbClr val="FFFFFF"/>
                </a:solidFill>
                <a:latin typeface="Verdana"/>
                <a:cs typeface="Verdana"/>
              </a:rPr>
              <a:t>but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also </a:t>
            </a:r>
            <a:r>
              <a:rPr dirty="0" sz="2450" spc="50">
                <a:solidFill>
                  <a:srgbClr val="FFFFFF"/>
                </a:solidFill>
                <a:latin typeface="Verdana"/>
                <a:cs typeface="Verdana"/>
              </a:rPr>
              <a:t>make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learning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process</a:t>
            </a:r>
            <a:endParaRPr sz="2450">
              <a:latin typeface="Verdana"/>
              <a:cs typeface="Verdana"/>
            </a:endParaRPr>
          </a:p>
          <a:p>
            <a:pPr marL="1531620">
              <a:lnSpc>
                <a:spcPct val="100000"/>
              </a:lnSpc>
              <a:spcBef>
                <a:spcPts val="60"/>
              </a:spcBef>
            </a:pPr>
            <a:r>
              <a:rPr dirty="0" sz="2450" spc="-41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777"/>
            <a:ext cx="18288000" cy="10287000"/>
            <a:chOff x="0" y="-1777"/>
            <a:chExt cx="18288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765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006012" y="4740871"/>
              <a:ext cx="3783901" cy="247802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81193" y="5882272"/>
              <a:ext cx="2068055" cy="308876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12540" marR="5080" indent="-3800475">
              <a:lnSpc>
                <a:spcPct val="100400"/>
              </a:lnSpc>
              <a:spcBef>
                <a:spcPts val="105"/>
              </a:spcBef>
            </a:pPr>
            <a:r>
              <a:rPr dirty="0" spc="265"/>
              <a:t>Conclusion:</a:t>
            </a:r>
            <a:r>
              <a:rPr dirty="0" spc="-265"/>
              <a:t> </a:t>
            </a:r>
            <a:r>
              <a:rPr dirty="0" spc="235"/>
              <a:t>The</a:t>
            </a:r>
            <a:r>
              <a:rPr dirty="0" spc="-105"/>
              <a:t> </a:t>
            </a:r>
            <a:r>
              <a:rPr dirty="0" spc="265"/>
              <a:t>Induction </a:t>
            </a:r>
            <a:r>
              <a:rPr dirty="0" spc="90"/>
              <a:t>Journey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4377525" y="4660112"/>
            <a:ext cx="9523095" cy="1926589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R="3905885">
              <a:lnSpc>
                <a:spcPct val="100000"/>
              </a:lnSpc>
              <a:spcBef>
                <a:spcPts val="125"/>
              </a:spcBef>
            </a:pPr>
            <a:r>
              <a:rPr dirty="0" sz="2450" spc="-95">
                <a:latin typeface="Verdana"/>
                <a:cs typeface="Verdana"/>
              </a:rPr>
              <a:t>In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conclusion,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journey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through</a:t>
            </a:r>
            <a:endParaRPr sz="2450">
              <a:latin typeface="Verdana"/>
              <a:cs typeface="Verdana"/>
            </a:endParaRPr>
          </a:p>
          <a:p>
            <a:pPr algn="ctr" marL="12065" marR="5080">
              <a:lnSpc>
                <a:spcPct val="102000"/>
              </a:lnSpc>
              <a:tabLst>
                <a:tab pos="8892540" algn="l"/>
              </a:tabLst>
            </a:pPr>
            <a:r>
              <a:rPr dirty="0" sz="2450" spc="-60">
                <a:latin typeface="Verdana"/>
                <a:cs typeface="Verdana"/>
              </a:rPr>
              <a:t>reveals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its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elegance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power.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By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mastering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this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technique, </a:t>
            </a:r>
            <a:r>
              <a:rPr dirty="0" sz="2450">
                <a:latin typeface="Verdana"/>
                <a:cs typeface="Verdana"/>
              </a:rPr>
              <a:t>you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unlock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90">
                <a:latin typeface="Verdana"/>
                <a:cs typeface="Verdana"/>
              </a:rPr>
              <a:t>new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avenues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mathematics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develop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a </a:t>
            </a:r>
            <a:r>
              <a:rPr dirty="0" sz="2450" spc="55">
                <a:latin typeface="Verdana"/>
                <a:cs typeface="Verdana"/>
              </a:rPr>
              <a:t>deeper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understanding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95">
                <a:latin typeface="Verdana"/>
                <a:cs typeface="Verdana"/>
              </a:rPr>
              <a:t>how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35">
                <a:latin typeface="Verdana"/>
                <a:cs typeface="Verdana"/>
              </a:rPr>
              <a:t>construct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60"/>
              </a:spcBef>
            </a:pPr>
            <a:r>
              <a:rPr dirty="0" sz="2450" spc="50">
                <a:latin typeface="Verdana"/>
                <a:cs typeface="Verdana"/>
              </a:rPr>
              <a:t>Embrace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brilliance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induction!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2024-12-18T06:12:32Z</dcterms:created>
  <dcterms:modified xsi:type="dcterms:W3CDTF">2024-12-18T06:12:32Z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oducer">
    <vt:lpwstr>GPL Ghostscript 10.04.0</vt:lpwstr>
  </property>
</Properties>
</file>