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3/2/2021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3/2/2021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3/2/2021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5F9E98A-4FF4-43D6-9C48-6DF0E7F2D2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207A636-DC99-4588-80C4-9E069B97C3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2" name="Title 1">
            <a:extLst>
              <a:ext uri="{FF2B5EF4-FFF2-40B4-BE49-F238E27FC236}">
                <a16:creationId xmlns:a16="http://schemas.microsoft.com/office/drawing/2014/main" id="{5FC98355-CF4C-4B5C-AAB7-F11A2782DD14}"/>
              </a:ext>
            </a:extLst>
          </p:cNvPr>
          <p:cNvSpPr>
            <a:spLocks noGrp="1"/>
          </p:cNvSpPr>
          <p:nvPr>
            <p:ph type="ctrTitle"/>
          </p:nvPr>
        </p:nvSpPr>
        <p:spPr>
          <a:xfrm>
            <a:off x="960933" y="960241"/>
            <a:ext cx="6849699" cy="4203872"/>
          </a:xfrm>
        </p:spPr>
        <p:txBody>
          <a:bodyPr anchor="ctr">
            <a:normAutofit/>
          </a:bodyPr>
          <a:lstStyle/>
          <a:p>
            <a:pPr algn="r"/>
            <a:r>
              <a:rPr lang="en-GB" sz="5400"/>
              <a:t>Lesson 1</a:t>
            </a:r>
            <a:br>
              <a:rPr lang="en-GB" sz="5400"/>
            </a:br>
            <a:r>
              <a:rPr lang="en-GB" sz="5400"/>
              <a:t>Skimming </a:t>
            </a:r>
            <a:br>
              <a:rPr lang="en-GB" sz="5400"/>
            </a:br>
            <a:r>
              <a:rPr lang="en-GB" sz="5400"/>
              <a:t>&amp; </a:t>
            </a:r>
            <a:br>
              <a:rPr lang="en-GB" sz="5400"/>
            </a:br>
            <a:r>
              <a:rPr lang="en-GB" sz="5400"/>
              <a:t>Scanning</a:t>
            </a:r>
          </a:p>
        </p:txBody>
      </p:sp>
      <p:sp>
        <p:nvSpPr>
          <p:cNvPr id="3" name="Subtitle 2">
            <a:extLst>
              <a:ext uri="{FF2B5EF4-FFF2-40B4-BE49-F238E27FC236}">
                <a16:creationId xmlns:a16="http://schemas.microsoft.com/office/drawing/2014/main" id="{0C5D7453-AC72-4332-A136-E41CBB16FEFE}"/>
              </a:ext>
            </a:extLst>
          </p:cNvPr>
          <p:cNvSpPr>
            <a:spLocks noGrp="1"/>
          </p:cNvSpPr>
          <p:nvPr>
            <p:ph type="subTitle" idx="1"/>
          </p:nvPr>
        </p:nvSpPr>
        <p:spPr>
          <a:xfrm>
            <a:off x="8453071" y="964028"/>
            <a:ext cx="2770873" cy="4196299"/>
          </a:xfrm>
        </p:spPr>
        <p:txBody>
          <a:bodyPr anchor="ctr">
            <a:normAutofit/>
          </a:bodyPr>
          <a:lstStyle/>
          <a:p>
            <a:r>
              <a:rPr lang="en-GB" dirty="0"/>
              <a:t>Skills to help you improve your reading </a:t>
            </a:r>
            <a:endParaRPr lang="en-GB"/>
          </a:p>
          <a:p>
            <a:r>
              <a:rPr lang="en-GB" dirty="0"/>
              <a:t>Paper 1 &amp; 2 - Reading the inserts</a:t>
            </a:r>
            <a:endParaRPr lang="en-GB"/>
          </a:p>
        </p:txBody>
      </p:sp>
      <p:cxnSp>
        <p:nvCxnSpPr>
          <p:cNvPr id="12" name="Straight Connector 11">
            <a:extLst>
              <a:ext uri="{FF2B5EF4-FFF2-40B4-BE49-F238E27FC236}">
                <a16:creationId xmlns:a16="http://schemas.microsoft.com/office/drawing/2014/main" id="{0F2BAA51-3181-4303-929A-FCD9C33F890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7685" y="1328764"/>
            <a:ext cx="0" cy="3466826"/>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D4ED6A5F-3B06-48C5-850F-8045C4DF69A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6" name="Straight Connector 15">
            <a:extLst>
              <a:ext uri="{FF2B5EF4-FFF2-40B4-BE49-F238E27FC236}">
                <a16:creationId xmlns:a16="http://schemas.microsoft.com/office/drawing/2014/main" id="{C9A60B9D-8DAC-4DA9-88DE-9911621A2B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378459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advTm="27799"/>
    </mc:Choice>
    <mc:Fallback xmlns="">
      <p:transition spd="slow" advTm="2779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0D344-F00F-4491-9D6D-271562B0927E}"/>
              </a:ext>
            </a:extLst>
          </p:cNvPr>
          <p:cNvSpPr>
            <a:spLocks noGrp="1"/>
          </p:cNvSpPr>
          <p:nvPr>
            <p:ph type="title"/>
          </p:nvPr>
        </p:nvSpPr>
        <p:spPr>
          <a:xfrm>
            <a:off x="1451579" y="490331"/>
            <a:ext cx="9603275" cy="1338470"/>
          </a:xfrm>
        </p:spPr>
        <p:txBody>
          <a:bodyPr>
            <a:normAutofit fontScale="90000"/>
          </a:bodyPr>
          <a:lstStyle/>
          <a:p>
            <a:pPr algn="ctr"/>
            <a:r>
              <a:rPr lang="en-GB" b="1" dirty="0"/>
              <a:t>Firstly, decide if the word is important for you to understand what the sentence means. </a:t>
            </a:r>
            <a:br>
              <a:rPr lang="en-GB" dirty="0"/>
            </a:br>
            <a:endParaRPr lang="en-GB" dirty="0"/>
          </a:p>
        </p:txBody>
      </p:sp>
      <p:sp>
        <p:nvSpPr>
          <p:cNvPr id="3" name="Content Placeholder 2">
            <a:extLst>
              <a:ext uri="{FF2B5EF4-FFF2-40B4-BE49-F238E27FC236}">
                <a16:creationId xmlns:a16="http://schemas.microsoft.com/office/drawing/2014/main" id="{AF6324A2-0599-4CC7-A033-139B20F24595}"/>
              </a:ext>
            </a:extLst>
          </p:cNvPr>
          <p:cNvSpPr>
            <a:spLocks noGrp="1"/>
          </p:cNvSpPr>
          <p:nvPr>
            <p:ph idx="1"/>
          </p:nvPr>
        </p:nvSpPr>
        <p:spPr/>
        <p:txBody>
          <a:bodyPr/>
          <a:lstStyle/>
          <a:p>
            <a:pPr marL="0" indent="0">
              <a:buNone/>
            </a:pPr>
            <a:r>
              <a:rPr lang="en-GB" sz="2800" dirty="0"/>
              <a:t>Well we can see that Terry picked up the phone and threw it on the bed without texting. We know he’s upset and sometimes when people get upset, they throw things about, so we might think (quite rightly) that Terry is angry - so</a:t>
            </a:r>
            <a:r>
              <a:rPr lang="en-GB" sz="2800" i="1" dirty="0"/>
              <a:t> irately </a:t>
            </a:r>
            <a:r>
              <a:rPr lang="en-GB" sz="2800" dirty="0"/>
              <a:t>might mean in an angry way.</a:t>
            </a:r>
          </a:p>
          <a:p>
            <a:pPr marL="0" indent="0" algn="ctr">
              <a:buNone/>
            </a:pPr>
            <a:r>
              <a:rPr lang="en-GB" sz="3200" dirty="0"/>
              <a:t>This is called </a:t>
            </a:r>
            <a:r>
              <a:rPr lang="en-GB" sz="3200" b="1" i="1" dirty="0"/>
              <a:t>reading in context</a:t>
            </a:r>
            <a:endParaRPr lang="en-GB" sz="3200" dirty="0"/>
          </a:p>
        </p:txBody>
      </p:sp>
    </p:spTree>
    <p:extLst>
      <p:ext uri="{BB962C8B-B14F-4D97-AF65-F5344CB8AC3E}">
        <p14:creationId xmlns:p14="http://schemas.microsoft.com/office/powerpoint/2010/main" val="452904577"/>
      </p:ext>
    </p:extLst>
  </p:cSld>
  <p:clrMapOvr>
    <a:masterClrMapping/>
  </p:clrMapOvr>
  <mc:AlternateContent xmlns:mc="http://schemas.openxmlformats.org/markup-compatibility/2006" xmlns:p14="http://schemas.microsoft.com/office/powerpoint/2010/main">
    <mc:Choice Requires="p14">
      <p:transition spd="slow" p14:dur="2000" advTm="95751"/>
    </mc:Choice>
    <mc:Fallback xmlns="">
      <p:transition spd="slow" advTm="95751"/>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B2E0B-FF55-417F-99C9-12B2B214CBF3}"/>
              </a:ext>
            </a:extLst>
          </p:cNvPr>
          <p:cNvSpPr>
            <a:spLocks noGrp="1"/>
          </p:cNvSpPr>
          <p:nvPr>
            <p:ph type="title"/>
          </p:nvPr>
        </p:nvSpPr>
        <p:spPr/>
        <p:txBody>
          <a:bodyPr>
            <a:normAutofit fontScale="90000"/>
          </a:bodyPr>
          <a:lstStyle/>
          <a:p>
            <a:pPr algn="ctr"/>
            <a:br>
              <a:rPr lang="en-GB" b="1" dirty="0"/>
            </a:br>
            <a:r>
              <a:rPr lang="en-GB" b="1" dirty="0"/>
              <a:t>Words you may not understand </a:t>
            </a:r>
            <a:br>
              <a:rPr lang="en-GB" dirty="0"/>
            </a:br>
            <a:endParaRPr lang="en-GB" dirty="0"/>
          </a:p>
        </p:txBody>
      </p:sp>
      <p:sp>
        <p:nvSpPr>
          <p:cNvPr id="3" name="Content Placeholder 2">
            <a:extLst>
              <a:ext uri="{FF2B5EF4-FFF2-40B4-BE49-F238E27FC236}">
                <a16:creationId xmlns:a16="http://schemas.microsoft.com/office/drawing/2014/main" id="{55BC5545-5D1C-4DA8-AAF2-E04C8F4CF712}"/>
              </a:ext>
            </a:extLst>
          </p:cNvPr>
          <p:cNvSpPr>
            <a:spLocks noGrp="1"/>
          </p:cNvSpPr>
          <p:nvPr>
            <p:ph idx="1"/>
          </p:nvPr>
        </p:nvSpPr>
        <p:spPr>
          <a:xfrm>
            <a:off x="1451579" y="1853754"/>
            <a:ext cx="9603275" cy="3804924"/>
          </a:xfrm>
        </p:spPr>
        <p:txBody>
          <a:bodyPr>
            <a:normAutofit/>
          </a:bodyPr>
          <a:lstStyle/>
          <a:p>
            <a:pPr marL="0" indent="0">
              <a:buNone/>
            </a:pPr>
            <a:r>
              <a:rPr lang="en-GB" sz="2400" dirty="0"/>
              <a:t>In this extract it did not matter if we knew the meaning of every single word, because we are told in the very first sentence that Terry wasn’t happy, but there were so many </a:t>
            </a:r>
            <a:r>
              <a:rPr lang="en-GB" sz="2400" i="1" dirty="0"/>
              <a:t>other clues</a:t>
            </a:r>
            <a:r>
              <a:rPr lang="en-GB" sz="2400" dirty="0"/>
              <a:t> that helped us to understand what was going on:</a:t>
            </a:r>
          </a:p>
          <a:p>
            <a:pPr marL="0" indent="0">
              <a:buNone/>
            </a:pPr>
            <a:r>
              <a:rPr lang="en-GB" sz="2400" dirty="0"/>
              <a:t>‘He could feel the tears tickling the back of his tightly shut eyelid, threatening to overflow and trickle down his cheeks. </a:t>
            </a:r>
            <a:r>
              <a:rPr lang="en-GB" sz="2400" i="1" dirty="0"/>
              <a:t>His throat burned with anger</a:t>
            </a:r>
            <a:r>
              <a:rPr lang="en-GB" sz="2400" dirty="0"/>
              <a:t>, it felt so tight he could hardly swallow.’</a:t>
            </a:r>
          </a:p>
          <a:p>
            <a:pPr marL="0" indent="0">
              <a:buNone/>
            </a:pPr>
            <a:endParaRPr lang="en-GB" sz="2400" dirty="0"/>
          </a:p>
          <a:p>
            <a:endParaRPr lang="en-GB" dirty="0"/>
          </a:p>
        </p:txBody>
      </p:sp>
    </p:spTree>
    <p:extLst>
      <p:ext uri="{BB962C8B-B14F-4D97-AF65-F5344CB8AC3E}">
        <p14:creationId xmlns:p14="http://schemas.microsoft.com/office/powerpoint/2010/main" val="353193156"/>
      </p:ext>
    </p:extLst>
  </p:cSld>
  <p:clrMapOvr>
    <a:masterClrMapping/>
  </p:clrMapOvr>
  <mc:AlternateContent xmlns:mc="http://schemas.openxmlformats.org/markup-compatibility/2006" xmlns:p14="http://schemas.microsoft.com/office/powerpoint/2010/main">
    <mc:Choice Requires="p14">
      <p:transition spd="slow" p14:dur="2000" advTm="57334"/>
    </mc:Choice>
    <mc:Fallback xmlns="">
      <p:transition spd="slow" advTm="57334"/>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6AD0D-70B6-4583-882C-73210F35010B}"/>
              </a:ext>
            </a:extLst>
          </p:cNvPr>
          <p:cNvSpPr>
            <a:spLocks noGrp="1"/>
          </p:cNvSpPr>
          <p:nvPr>
            <p:ph type="title"/>
          </p:nvPr>
        </p:nvSpPr>
        <p:spPr/>
        <p:txBody>
          <a:bodyPr/>
          <a:lstStyle/>
          <a:p>
            <a:pPr algn="ctr"/>
            <a:br>
              <a:rPr lang="en-GB" dirty="0"/>
            </a:br>
            <a:r>
              <a:rPr lang="en-GB" dirty="0"/>
              <a:t>Whatever you do - Don’t panic!</a:t>
            </a:r>
          </a:p>
        </p:txBody>
      </p:sp>
      <p:sp>
        <p:nvSpPr>
          <p:cNvPr id="3" name="Content Placeholder 2">
            <a:extLst>
              <a:ext uri="{FF2B5EF4-FFF2-40B4-BE49-F238E27FC236}">
                <a16:creationId xmlns:a16="http://schemas.microsoft.com/office/drawing/2014/main" id="{B63E8CFF-5200-4A67-95D5-14C90E836272}"/>
              </a:ext>
            </a:extLst>
          </p:cNvPr>
          <p:cNvSpPr>
            <a:spLocks noGrp="1"/>
          </p:cNvSpPr>
          <p:nvPr>
            <p:ph idx="1"/>
          </p:nvPr>
        </p:nvSpPr>
        <p:spPr/>
        <p:txBody>
          <a:bodyPr/>
          <a:lstStyle/>
          <a:p>
            <a:pPr marL="0" indent="0">
              <a:buNone/>
            </a:pPr>
            <a:r>
              <a:rPr lang="en-GB" sz="3600" dirty="0"/>
              <a:t>Try never to panic or ‘</a:t>
            </a:r>
            <a:r>
              <a:rPr lang="en-GB" sz="3600" i="1" dirty="0"/>
              <a:t>switch off’ </a:t>
            </a:r>
            <a:r>
              <a:rPr lang="en-GB" sz="3600" dirty="0"/>
              <a:t>if there are words you don’t understand – you almost NEVER need to understand every single word to understand the</a:t>
            </a:r>
            <a:r>
              <a:rPr lang="en-GB" sz="3600" i="1" dirty="0"/>
              <a:t> gist</a:t>
            </a:r>
            <a:r>
              <a:rPr lang="en-GB" sz="3600" dirty="0"/>
              <a:t> (the main point) of the piece of writing.</a:t>
            </a:r>
          </a:p>
          <a:p>
            <a:endParaRPr lang="en-GB" dirty="0"/>
          </a:p>
        </p:txBody>
      </p:sp>
    </p:spTree>
    <p:extLst>
      <p:ext uri="{BB962C8B-B14F-4D97-AF65-F5344CB8AC3E}">
        <p14:creationId xmlns:p14="http://schemas.microsoft.com/office/powerpoint/2010/main" val="1140333796"/>
      </p:ext>
    </p:extLst>
  </p:cSld>
  <p:clrMapOvr>
    <a:masterClrMapping/>
  </p:clrMapOvr>
  <mc:AlternateContent xmlns:mc="http://schemas.openxmlformats.org/markup-compatibility/2006" xmlns:p14="http://schemas.microsoft.com/office/powerpoint/2010/main">
    <mc:Choice Requires="p14">
      <p:transition spd="slow" p14:dur="2000" advTm="64394"/>
    </mc:Choice>
    <mc:Fallback xmlns="">
      <p:transition spd="slow" advTm="64394"/>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E7E1A-A56F-4930-BCF4-536FBD70B458}"/>
              </a:ext>
            </a:extLst>
          </p:cNvPr>
          <p:cNvSpPr>
            <a:spLocks noGrp="1"/>
          </p:cNvSpPr>
          <p:nvPr>
            <p:ph type="title"/>
          </p:nvPr>
        </p:nvSpPr>
        <p:spPr/>
        <p:txBody>
          <a:bodyPr>
            <a:normAutofit fontScale="90000"/>
          </a:bodyPr>
          <a:lstStyle/>
          <a:p>
            <a:pPr algn="ctr"/>
            <a:br>
              <a:rPr lang="en-GB" b="1" dirty="0"/>
            </a:br>
            <a:r>
              <a:rPr lang="en-GB" b="1" dirty="0"/>
              <a:t>Scanning </a:t>
            </a:r>
            <a:br>
              <a:rPr lang="en-GB" dirty="0"/>
            </a:br>
            <a:endParaRPr lang="en-GB" dirty="0"/>
          </a:p>
        </p:txBody>
      </p:sp>
      <p:sp>
        <p:nvSpPr>
          <p:cNvPr id="3" name="Content Placeholder 2">
            <a:extLst>
              <a:ext uri="{FF2B5EF4-FFF2-40B4-BE49-F238E27FC236}">
                <a16:creationId xmlns:a16="http://schemas.microsoft.com/office/drawing/2014/main" id="{52BC058F-2D5F-4583-BBA0-2975F049C1DB}"/>
              </a:ext>
            </a:extLst>
          </p:cNvPr>
          <p:cNvSpPr>
            <a:spLocks noGrp="1"/>
          </p:cNvSpPr>
          <p:nvPr>
            <p:ph idx="1"/>
          </p:nvPr>
        </p:nvSpPr>
        <p:spPr/>
        <p:txBody>
          <a:bodyPr>
            <a:normAutofit lnSpcReduction="10000"/>
          </a:bodyPr>
          <a:lstStyle/>
          <a:p>
            <a:pPr marL="0" indent="0">
              <a:buNone/>
            </a:pPr>
            <a:r>
              <a:rPr lang="en-GB" sz="3200" dirty="0"/>
              <a:t>Scanning is a skill that helps you to find a word or some information in a text by looking for it in a way that doesn’t need you to read the whole piece of writing; it is similar to how a bar code reader picks up the information on a price of a product when they scan something in a shop. </a:t>
            </a:r>
          </a:p>
          <a:p>
            <a:endParaRPr lang="en-GB" dirty="0"/>
          </a:p>
        </p:txBody>
      </p:sp>
    </p:spTree>
    <p:extLst>
      <p:ext uri="{BB962C8B-B14F-4D97-AF65-F5344CB8AC3E}">
        <p14:creationId xmlns:p14="http://schemas.microsoft.com/office/powerpoint/2010/main" val="2119359865"/>
      </p:ext>
    </p:extLst>
  </p:cSld>
  <p:clrMapOvr>
    <a:masterClrMapping/>
  </p:clrMapOvr>
  <mc:AlternateContent xmlns:mc="http://schemas.openxmlformats.org/markup-compatibility/2006" xmlns:p14="http://schemas.microsoft.com/office/powerpoint/2010/main">
    <mc:Choice Requires="p14">
      <p:transition spd="slow" p14:dur="2000" advTm="96095"/>
    </mc:Choice>
    <mc:Fallback xmlns="">
      <p:transition spd="slow" advTm="96095"/>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61A19-1613-470E-890F-B85700B7928F}"/>
              </a:ext>
            </a:extLst>
          </p:cNvPr>
          <p:cNvSpPr>
            <a:spLocks noGrp="1"/>
          </p:cNvSpPr>
          <p:nvPr>
            <p:ph type="title"/>
          </p:nvPr>
        </p:nvSpPr>
        <p:spPr>
          <a:xfrm>
            <a:off x="1451579" y="490331"/>
            <a:ext cx="9603275" cy="1363424"/>
          </a:xfrm>
        </p:spPr>
        <p:txBody>
          <a:bodyPr>
            <a:normAutofit fontScale="90000"/>
          </a:bodyPr>
          <a:lstStyle/>
          <a:p>
            <a:r>
              <a:rPr lang="en-GB" dirty="0"/>
              <a:t>look over the text </a:t>
            </a:r>
            <a:r>
              <a:rPr lang="en-GB" b="1" i="1" dirty="0"/>
              <a:t>line by line</a:t>
            </a:r>
            <a:r>
              <a:rPr lang="en-GB" dirty="0"/>
              <a:t> searching for the word/s that will help you to answer the question. </a:t>
            </a:r>
            <a:br>
              <a:rPr lang="en-GB" dirty="0"/>
            </a:br>
            <a:endParaRPr lang="en-GB" dirty="0"/>
          </a:p>
        </p:txBody>
      </p:sp>
      <p:sp>
        <p:nvSpPr>
          <p:cNvPr id="3" name="Content Placeholder 2">
            <a:extLst>
              <a:ext uri="{FF2B5EF4-FFF2-40B4-BE49-F238E27FC236}">
                <a16:creationId xmlns:a16="http://schemas.microsoft.com/office/drawing/2014/main" id="{1B5D5A70-232A-4E7E-BAE5-E920EF3A63E6}"/>
              </a:ext>
            </a:extLst>
          </p:cNvPr>
          <p:cNvSpPr>
            <a:spLocks noGrp="1"/>
          </p:cNvSpPr>
          <p:nvPr>
            <p:ph idx="1"/>
          </p:nvPr>
        </p:nvSpPr>
        <p:spPr>
          <a:xfrm>
            <a:off x="1451579" y="1853754"/>
            <a:ext cx="9603275" cy="4096472"/>
          </a:xfrm>
        </p:spPr>
        <p:txBody>
          <a:bodyPr>
            <a:normAutofit fontScale="85000" lnSpcReduction="20000"/>
          </a:bodyPr>
          <a:lstStyle/>
          <a:p>
            <a:pPr marL="0" indent="0">
              <a:buNone/>
            </a:pPr>
            <a:r>
              <a:rPr lang="en-GB" sz="2600" b="1" dirty="0"/>
              <a:t>For example</a:t>
            </a:r>
            <a:r>
              <a:rPr lang="en-GB" sz="2600" dirty="0"/>
              <a:t>: Why did Terry find it hard to </a:t>
            </a:r>
            <a:r>
              <a:rPr lang="en-GB" sz="2600" i="1" dirty="0"/>
              <a:t>swallow</a:t>
            </a:r>
            <a:r>
              <a:rPr lang="en-GB" sz="2600" dirty="0"/>
              <a:t>?</a:t>
            </a:r>
          </a:p>
          <a:p>
            <a:pPr marL="0" indent="0">
              <a:buNone/>
            </a:pPr>
            <a:r>
              <a:rPr lang="en-GB" sz="2600" dirty="0"/>
              <a:t>Looking for the word </a:t>
            </a:r>
            <a:r>
              <a:rPr lang="en-GB" sz="2600" i="1" dirty="0"/>
              <a:t>‘swallow’</a:t>
            </a:r>
            <a:r>
              <a:rPr lang="en-GB" sz="2600" dirty="0"/>
              <a:t> will help you to answer this question.</a:t>
            </a:r>
          </a:p>
          <a:p>
            <a:pPr marL="0" indent="0">
              <a:buNone/>
            </a:pPr>
            <a:r>
              <a:rPr lang="en-GB" sz="2600" dirty="0"/>
              <a:t>Terry wasn’t happy: Terry wasn’t happy at all. It wasn’t the first time Sam had let him down and he doubted that it would be the last. Only this time it really mattered. He could feel the tears tickling the back of his tightly shut eyelids, threatening to overflow and trickle down his cheeks. His throat burned with anger, it felt so tight he could hardly </a:t>
            </a:r>
            <a:r>
              <a:rPr lang="en-GB" sz="2600" i="1" dirty="0"/>
              <a:t>swallow</a:t>
            </a:r>
            <a:r>
              <a:rPr lang="en-GB" sz="2600" dirty="0"/>
              <a:t>. </a:t>
            </a:r>
          </a:p>
          <a:p>
            <a:r>
              <a:rPr lang="en-GB" sz="2600" dirty="0"/>
              <a:t>You can see that it is because his throat was tight. Go back further and you will see it was </a:t>
            </a:r>
            <a:r>
              <a:rPr lang="en-GB" sz="2600" i="1" dirty="0"/>
              <a:t>‘burning with anger’</a:t>
            </a:r>
            <a:r>
              <a:rPr lang="en-GB" sz="2600" dirty="0"/>
              <a:t> – so Terry found it hard to swallow </a:t>
            </a:r>
            <a:r>
              <a:rPr lang="en-GB" sz="2600" i="1" dirty="0"/>
              <a:t>because he was angry.</a:t>
            </a:r>
          </a:p>
          <a:p>
            <a:endParaRPr lang="en-GB" dirty="0"/>
          </a:p>
        </p:txBody>
      </p:sp>
    </p:spTree>
    <p:extLst>
      <p:ext uri="{BB962C8B-B14F-4D97-AF65-F5344CB8AC3E}">
        <p14:creationId xmlns:p14="http://schemas.microsoft.com/office/powerpoint/2010/main" val="2172005557"/>
      </p:ext>
    </p:extLst>
  </p:cSld>
  <p:clrMapOvr>
    <a:masterClrMapping/>
  </p:clrMapOvr>
  <mc:AlternateContent xmlns:mc="http://schemas.openxmlformats.org/markup-compatibility/2006" xmlns:p14="http://schemas.microsoft.com/office/powerpoint/2010/main">
    <mc:Choice Requires="p14">
      <p:transition spd="slow" p14:dur="2000" advTm="90720"/>
    </mc:Choice>
    <mc:Fallback xmlns="">
      <p:transition spd="slow" advTm="9072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745A8-5EF6-43F7-8113-93582CADA60C}"/>
              </a:ext>
            </a:extLst>
          </p:cNvPr>
          <p:cNvSpPr>
            <a:spLocks noGrp="1"/>
          </p:cNvSpPr>
          <p:nvPr>
            <p:ph type="title"/>
          </p:nvPr>
        </p:nvSpPr>
        <p:spPr>
          <a:xfrm>
            <a:off x="1451579" y="463827"/>
            <a:ext cx="9603275" cy="1389928"/>
          </a:xfrm>
        </p:spPr>
        <p:txBody>
          <a:bodyPr>
            <a:normAutofit fontScale="90000"/>
          </a:bodyPr>
          <a:lstStyle/>
          <a:p>
            <a:pPr algn="ctr"/>
            <a:r>
              <a:rPr lang="en-GB" dirty="0"/>
              <a:t>				</a:t>
            </a:r>
            <a:br>
              <a:rPr lang="en-GB" dirty="0"/>
            </a:br>
            <a:br>
              <a:rPr lang="en-GB" dirty="0"/>
            </a:br>
            <a:r>
              <a:rPr lang="en-GB" dirty="0"/>
              <a:t>Now your turn… </a:t>
            </a:r>
            <a:br>
              <a:rPr lang="en-GB" dirty="0"/>
            </a:br>
            <a:endParaRPr lang="en-GB" dirty="0"/>
          </a:p>
        </p:txBody>
      </p:sp>
      <p:sp>
        <p:nvSpPr>
          <p:cNvPr id="3" name="Content Placeholder 2">
            <a:extLst>
              <a:ext uri="{FF2B5EF4-FFF2-40B4-BE49-F238E27FC236}">
                <a16:creationId xmlns:a16="http://schemas.microsoft.com/office/drawing/2014/main" id="{7781CDEE-3D12-4B8F-AF00-F1C9506D3C67}"/>
              </a:ext>
            </a:extLst>
          </p:cNvPr>
          <p:cNvSpPr>
            <a:spLocks noGrp="1"/>
          </p:cNvSpPr>
          <p:nvPr>
            <p:ph idx="1"/>
          </p:nvPr>
        </p:nvSpPr>
        <p:spPr>
          <a:xfrm>
            <a:off x="1451579" y="2015732"/>
            <a:ext cx="9603275" cy="3841729"/>
          </a:xfrm>
        </p:spPr>
        <p:txBody>
          <a:bodyPr>
            <a:normAutofit fontScale="92500" lnSpcReduction="20000"/>
          </a:bodyPr>
          <a:lstStyle/>
          <a:p>
            <a:pPr marL="0" indent="0" algn="ctr">
              <a:buNone/>
            </a:pPr>
            <a:r>
              <a:rPr lang="en-GB" sz="2800" b="1" dirty="0"/>
              <a:t>Why did Terry think his teammates would never forgive him?</a:t>
            </a:r>
          </a:p>
          <a:p>
            <a:r>
              <a:rPr lang="en-GB" sz="2800" dirty="0"/>
              <a:t>He picked up his phone to text Sam but threw it on the bed irately without opening the blank screen. What was the point anyway? He’d missed the kick-off, the rest of the team would never forgive him, they’d probably lose the semi-final and coach would probably kick him off of the team. If only he’d got the bus instead of accepting the offer of a lift, he’d be on the pitch right now helping his team to victory.</a:t>
            </a:r>
          </a:p>
          <a:p>
            <a:endParaRPr lang="en-GB" dirty="0"/>
          </a:p>
        </p:txBody>
      </p:sp>
    </p:spTree>
    <p:extLst>
      <p:ext uri="{BB962C8B-B14F-4D97-AF65-F5344CB8AC3E}">
        <p14:creationId xmlns:p14="http://schemas.microsoft.com/office/powerpoint/2010/main" val="410310197"/>
      </p:ext>
    </p:extLst>
  </p:cSld>
  <p:clrMapOvr>
    <a:masterClrMapping/>
  </p:clrMapOvr>
  <mc:AlternateContent xmlns:mc="http://schemas.openxmlformats.org/markup-compatibility/2006" xmlns:p14="http://schemas.microsoft.com/office/powerpoint/2010/main">
    <mc:Choice Requires="p14">
      <p:transition spd="slow" p14:dur="2000" advTm="112515"/>
    </mc:Choice>
    <mc:Fallback xmlns="">
      <p:transition spd="slow" advTm="112515"/>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45FF8-4545-4A50-9237-4E91A12B3A56}"/>
              </a:ext>
            </a:extLst>
          </p:cNvPr>
          <p:cNvSpPr>
            <a:spLocks noGrp="1"/>
          </p:cNvSpPr>
          <p:nvPr>
            <p:ph type="title"/>
          </p:nvPr>
        </p:nvSpPr>
        <p:spPr/>
        <p:txBody>
          <a:bodyPr/>
          <a:lstStyle/>
          <a:p>
            <a:pPr algn="ctr"/>
            <a:br>
              <a:rPr lang="en-GB" dirty="0"/>
            </a:br>
            <a:r>
              <a:rPr lang="en-GB" dirty="0"/>
              <a:t>How did you do?</a:t>
            </a:r>
          </a:p>
        </p:txBody>
      </p:sp>
      <p:sp>
        <p:nvSpPr>
          <p:cNvPr id="3" name="Content Placeholder 2">
            <a:extLst>
              <a:ext uri="{FF2B5EF4-FFF2-40B4-BE49-F238E27FC236}">
                <a16:creationId xmlns:a16="http://schemas.microsoft.com/office/drawing/2014/main" id="{555825F2-A601-43B4-9D27-22F5D788A694}"/>
              </a:ext>
            </a:extLst>
          </p:cNvPr>
          <p:cNvSpPr>
            <a:spLocks noGrp="1"/>
          </p:cNvSpPr>
          <p:nvPr>
            <p:ph idx="1"/>
          </p:nvPr>
        </p:nvSpPr>
        <p:spPr/>
        <p:txBody>
          <a:bodyPr/>
          <a:lstStyle/>
          <a:p>
            <a:pPr marL="0" indent="0" algn="ctr">
              <a:buNone/>
            </a:pPr>
            <a:r>
              <a:rPr lang="en-GB" sz="2400" dirty="0"/>
              <a:t>There were two reasons you might have found using the keywords </a:t>
            </a:r>
            <a:r>
              <a:rPr lang="en-GB" sz="2400" b="1" i="1" dirty="0"/>
              <a:t>team</a:t>
            </a:r>
            <a:r>
              <a:rPr lang="en-GB" sz="2400" dirty="0"/>
              <a:t> and </a:t>
            </a:r>
            <a:r>
              <a:rPr lang="en-GB" sz="2400" b="1" i="1" dirty="0"/>
              <a:t>forgive</a:t>
            </a:r>
            <a:r>
              <a:rPr lang="en-GB" sz="2400" dirty="0"/>
              <a:t>: </a:t>
            </a:r>
          </a:p>
          <a:p>
            <a:pPr lvl="0"/>
            <a:r>
              <a:rPr lang="en-GB" sz="2400" dirty="0"/>
              <a:t>Terry had missed the kick-off so he couldn’t play (this was the most obvious answer). </a:t>
            </a:r>
          </a:p>
          <a:p>
            <a:pPr lvl="0"/>
            <a:r>
              <a:rPr lang="en-GB" sz="2400" dirty="0"/>
              <a:t>Because Terry wasn’t in the team, they might lose the game </a:t>
            </a:r>
            <a:r>
              <a:rPr lang="en-GB" sz="2400" i="1" dirty="0"/>
              <a:t>(for this you had to work out – this skill is called </a:t>
            </a:r>
            <a:r>
              <a:rPr lang="en-GB" sz="2400" b="1" i="1" dirty="0"/>
              <a:t>‘inference’</a:t>
            </a:r>
            <a:r>
              <a:rPr lang="en-GB" sz="2400" i="1" dirty="0"/>
              <a:t> – that Terry was an important member of his team</a:t>
            </a:r>
            <a:r>
              <a:rPr lang="en-GB" sz="2400" dirty="0"/>
              <a:t>).</a:t>
            </a:r>
          </a:p>
          <a:p>
            <a:endParaRPr lang="en-GB" dirty="0"/>
          </a:p>
        </p:txBody>
      </p:sp>
    </p:spTree>
    <p:extLst>
      <p:ext uri="{BB962C8B-B14F-4D97-AF65-F5344CB8AC3E}">
        <p14:creationId xmlns:p14="http://schemas.microsoft.com/office/powerpoint/2010/main" val="1803746764"/>
      </p:ext>
    </p:extLst>
  </p:cSld>
  <p:clrMapOvr>
    <a:masterClrMapping/>
  </p:clrMapOvr>
  <mc:AlternateContent xmlns:mc="http://schemas.openxmlformats.org/markup-compatibility/2006" xmlns:p14="http://schemas.microsoft.com/office/powerpoint/2010/main">
    <mc:Choice Requires="p14">
      <p:transition spd="slow" p14:dur="2000" advTm="68279"/>
    </mc:Choice>
    <mc:Fallback xmlns="">
      <p:transition spd="slow" advTm="68279"/>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90231D-0894-456B-B2FC-5EAC18B29D8E}"/>
              </a:ext>
            </a:extLst>
          </p:cNvPr>
          <p:cNvSpPr>
            <a:spLocks noGrp="1"/>
          </p:cNvSpPr>
          <p:nvPr>
            <p:ph type="title"/>
          </p:nvPr>
        </p:nvSpPr>
        <p:spPr>
          <a:xfrm>
            <a:off x="849683" y="1240076"/>
            <a:ext cx="2727813" cy="4584527"/>
          </a:xfrm>
        </p:spPr>
        <p:txBody>
          <a:bodyPr>
            <a:normAutofit/>
          </a:bodyPr>
          <a:lstStyle/>
          <a:p>
            <a:br>
              <a:rPr lang="en-GB">
                <a:solidFill>
                  <a:srgbClr val="FFFFFF"/>
                </a:solidFill>
              </a:rPr>
            </a:br>
            <a:r>
              <a:rPr lang="en-GB">
                <a:solidFill>
                  <a:srgbClr val="FFFFFF"/>
                </a:solidFill>
              </a:rPr>
              <a:t>Reading the inserts</a:t>
            </a:r>
          </a:p>
        </p:txBody>
      </p:sp>
      <p:sp>
        <p:nvSpPr>
          <p:cNvPr id="3" name="Content Placeholder 2">
            <a:extLst>
              <a:ext uri="{FF2B5EF4-FFF2-40B4-BE49-F238E27FC236}">
                <a16:creationId xmlns:a16="http://schemas.microsoft.com/office/drawing/2014/main" id="{DBB95985-A33A-45D5-8D9C-40EBEFB8E4C2}"/>
              </a:ext>
            </a:extLst>
          </p:cNvPr>
          <p:cNvSpPr>
            <a:spLocks noGrp="1"/>
          </p:cNvSpPr>
          <p:nvPr>
            <p:ph idx="1"/>
          </p:nvPr>
        </p:nvSpPr>
        <p:spPr>
          <a:xfrm>
            <a:off x="4705594" y="-2"/>
            <a:ext cx="6034827" cy="6858001"/>
          </a:xfrm>
        </p:spPr>
        <p:txBody>
          <a:bodyPr anchor="t">
            <a:normAutofit/>
          </a:bodyPr>
          <a:lstStyle/>
          <a:p>
            <a:pPr>
              <a:lnSpc>
                <a:spcPct val="110000"/>
              </a:lnSpc>
            </a:pPr>
            <a:r>
              <a:rPr lang="en-GB" sz="2200" dirty="0"/>
              <a:t>For both Paper 1 and Paper 2 you will need to read the inserts (reading materials) before beginning to answer the questions.</a:t>
            </a:r>
          </a:p>
          <a:p>
            <a:pPr>
              <a:lnSpc>
                <a:spcPct val="110000"/>
              </a:lnSpc>
            </a:pPr>
            <a:r>
              <a:rPr lang="en-GB" sz="2200" dirty="0"/>
              <a:t>AQA allows 15 minutes for reading the insert and the questions – this allows you to read the material twice and underline key words in the questions.</a:t>
            </a:r>
          </a:p>
          <a:p>
            <a:pPr>
              <a:lnSpc>
                <a:spcPct val="110000"/>
              </a:lnSpc>
            </a:pPr>
            <a:r>
              <a:rPr lang="en-GB" sz="2200" dirty="0"/>
              <a:t>Paper 1 has only one extract – this is a fictional (from a book) piece of writing.</a:t>
            </a:r>
          </a:p>
          <a:p>
            <a:pPr>
              <a:lnSpc>
                <a:spcPct val="110000"/>
              </a:lnSpc>
            </a:pPr>
            <a:r>
              <a:rPr lang="en-GB" sz="2200" dirty="0"/>
              <a:t>Paper 2 has two extracts – both factual – usually taken from a newspaper or a magazine, although it may be from a history book.</a:t>
            </a:r>
          </a:p>
          <a:p>
            <a:pPr>
              <a:lnSpc>
                <a:spcPct val="110000"/>
              </a:lnSpc>
            </a:pPr>
            <a:r>
              <a:rPr lang="en-GB" sz="2200" dirty="0"/>
              <a:t>In Paper 2 one of the extracts will be from the 19</a:t>
            </a:r>
            <a:r>
              <a:rPr lang="en-GB" sz="2200" baseline="30000" dirty="0"/>
              <a:t>th</a:t>
            </a:r>
            <a:r>
              <a:rPr lang="en-GB" sz="2200" dirty="0"/>
              <a:t> century (for example, Victorian times) and the other will be from either the 20</a:t>
            </a:r>
            <a:r>
              <a:rPr lang="en-GB" sz="2200" baseline="30000" dirty="0"/>
              <a:t>th</a:t>
            </a:r>
            <a:r>
              <a:rPr lang="en-GB" sz="2200" dirty="0"/>
              <a:t> or 21</a:t>
            </a:r>
            <a:r>
              <a:rPr lang="en-GB" sz="2200" baseline="30000" dirty="0"/>
              <a:t>st</a:t>
            </a:r>
            <a:r>
              <a:rPr lang="en-GB" sz="2200" dirty="0"/>
              <a:t> century – so more modern.</a:t>
            </a:r>
          </a:p>
        </p:txBody>
      </p:sp>
    </p:spTree>
    <p:extLst>
      <p:ext uri="{BB962C8B-B14F-4D97-AF65-F5344CB8AC3E}">
        <p14:creationId xmlns:p14="http://schemas.microsoft.com/office/powerpoint/2010/main" val="3008951990"/>
      </p:ext>
    </p:extLst>
  </p:cSld>
  <p:clrMapOvr>
    <a:masterClrMapping/>
  </p:clrMapOvr>
  <mc:AlternateContent xmlns:mc="http://schemas.openxmlformats.org/markup-compatibility/2006" xmlns:p14="http://schemas.microsoft.com/office/powerpoint/2010/main">
    <mc:Choice Requires="p14">
      <p:transition spd="slow" p14:dur="2000" advTm="188517"/>
    </mc:Choice>
    <mc:Fallback xmlns="">
      <p:transition spd="slow" advTm="188517"/>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C6D6324-A960-4917-B257-305B66CDE9B3}"/>
              </a:ext>
            </a:extLst>
          </p:cNvPr>
          <p:cNvSpPr>
            <a:spLocks noGrp="1"/>
          </p:cNvSpPr>
          <p:nvPr>
            <p:ph type="title"/>
          </p:nvPr>
        </p:nvSpPr>
        <p:spPr>
          <a:xfrm>
            <a:off x="742122" y="1600199"/>
            <a:ext cx="3641619" cy="4297680"/>
          </a:xfrm>
        </p:spPr>
        <p:txBody>
          <a:bodyPr anchor="ctr">
            <a:normAutofit/>
          </a:bodyPr>
          <a:lstStyle/>
          <a:p>
            <a:br>
              <a:rPr lang="en-GB" dirty="0"/>
            </a:br>
            <a:r>
              <a:rPr lang="en-GB" dirty="0"/>
              <a:t>Lesson Aims</a:t>
            </a:r>
          </a:p>
        </p:txBody>
      </p:sp>
      <p:cxnSp>
        <p:nvCxnSpPr>
          <p:cNvPr id="10" name="Straight Connector 9">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391CD26-8F0A-4260-ACF9-66FFC566698C}"/>
              </a:ext>
            </a:extLst>
          </p:cNvPr>
          <p:cNvSpPr>
            <a:spLocks noGrp="1"/>
          </p:cNvSpPr>
          <p:nvPr>
            <p:ph idx="1"/>
          </p:nvPr>
        </p:nvSpPr>
        <p:spPr>
          <a:xfrm>
            <a:off x="4924851" y="450166"/>
            <a:ext cx="6130003" cy="6175717"/>
          </a:xfrm>
        </p:spPr>
        <p:txBody>
          <a:bodyPr anchor="ctr">
            <a:normAutofit/>
          </a:bodyPr>
          <a:lstStyle/>
          <a:p>
            <a:pPr marL="0" indent="0">
              <a:spcAft>
                <a:spcPts val="800"/>
              </a:spcAft>
              <a:buNone/>
            </a:pPr>
            <a:r>
              <a:rPr lang="en-GB" sz="2800" dirty="0">
                <a:latin typeface="Calibri" panose="020F0502020204030204" pitchFamily="34" charset="0"/>
                <a:ea typeface="Calibri" panose="020F0502020204030204" pitchFamily="34" charset="0"/>
                <a:cs typeface="Times New Roman" panose="02020603050405020304" pitchFamily="18" charset="0"/>
              </a:rPr>
              <a:t>The aim of this lesson is to help you to develop the skills of skimming and scanning that are so important in your language exam. </a:t>
            </a:r>
          </a:p>
          <a:p>
            <a:pPr marL="0" indent="0">
              <a:spcAft>
                <a:spcPts val="800"/>
              </a:spcAft>
              <a:buNone/>
            </a:pPr>
            <a:r>
              <a:rPr lang="en-GB" sz="2800" dirty="0">
                <a:latin typeface="Calibri" panose="020F0502020204030204" pitchFamily="34" charset="0"/>
                <a:ea typeface="Calibri" panose="020F0502020204030204" pitchFamily="34" charset="0"/>
                <a:cs typeface="Times New Roman" panose="02020603050405020304" pitchFamily="18" charset="0"/>
              </a:rPr>
              <a:t>By the end of this lesson you should be able to;</a:t>
            </a:r>
          </a:p>
          <a:p>
            <a:pPr lvl="0">
              <a:spcAft>
                <a:spcPts val="0"/>
              </a:spcAft>
              <a:buFont typeface="Wingdings" panose="05000000000000000000" pitchFamily="2" charset="2"/>
              <a:buChar char="q"/>
            </a:pPr>
            <a:r>
              <a:rPr lang="en-GB" sz="2800" dirty="0">
                <a:latin typeface="Calibri" panose="020F0502020204030204" pitchFamily="34" charset="0"/>
                <a:ea typeface="Calibri" panose="020F0502020204030204" pitchFamily="34" charset="0"/>
                <a:cs typeface="Times New Roman" panose="02020603050405020304" pitchFamily="18" charset="0"/>
              </a:rPr>
              <a:t> understand how to skim and scan</a:t>
            </a:r>
          </a:p>
          <a:p>
            <a:pPr lvl="0">
              <a:spcAft>
                <a:spcPts val="0"/>
              </a:spcAft>
              <a:buFont typeface="Wingdings" panose="05000000000000000000" pitchFamily="2" charset="2"/>
              <a:buChar char="q"/>
            </a:pPr>
            <a:r>
              <a:rPr lang="en-GB" sz="2800" dirty="0">
                <a:latin typeface="Calibri" panose="020F0502020204030204" pitchFamily="34" charset="0"/>
                <a:ea typeface="Calibri" panose="020F0502020204030204" pitchFamily="34" charset="0"/>
                <a:cs typeface="Times New Roman" panose="02020603050405020304" pitchFamily="18" charset="0"/>
              </a:rPr>
              <a:t> give an overview of a text</a:t>
            </a:r>
          </a:p>
          <a:p>
            <a:pPr lvl="0">
              <a:spcAft>
                <a:spcPts val="800"/>
              </a:spcAft>
              <a:buFont typeface="Wingdings" panose="05000000000000000000" pitchFamily="2" charset="2"/>
              <a:buChar char="q"/>
            </a:pPr>
            <a:r>
              <a:rPr lang="en-GB" sz="2800" dirty="0">
                <a:latin typeface="Calibri" panose="020F0502020204030204" pitchFamily="34" charset="0"/>
                <a:ea typeface="Calibri" panose="020F0502020204030204" pitchFamily="34" charset="0"/>
                <a:cs typeface="Times New Roman" panose="02020603050405020304" pitchFamily="18" charset="0"/>
              </a:rPr>
              <a:t> find information in a text</a:t>
            </a:r>
          </a:p>
          <a:p>
            <a:endParaRPr lang="en-GB" dirty="0"/>
          </a:p>
        </p:txBody>
      </p:sp>
    </p:spTree>
    <p:extLst>
      <p:ext uri="{BB962C8B-B14F-4D97-AF65-F5344CB8AC3E}">
        <p14:creationId xmlns:p14="http://schemas.microsoft.com/office/powerpoint/2010/main" val="214255598"/>
      </p:ext>
    </p:extLst>
  </p:cSld>
  <p:clrMapOvr>
    <a:masterClrMapping/>
  </p:clrMapOvr>
  <mc:AlternateContent xmlns:mc="http://schemas.openxmlformats.org/markup-compatibility/2006" xmlns:p14="http://schemas.microsoft.com/office/powerpoint/2010/main">
    <mc:Choice Requires="p14">
      <p:transition spd="slow" p14:dur="2000" advTm="46229"/>
    </mc:Choice>
    <mc:Fallback xmlns="">
      <p:transition spd="slow" advTm="46229"/>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18F5F7-19C8-406A-957F-71493D7FC5EA}"/>
              </a:ext>
            </a:extLst>
          </p:cNvPr>
          <p:cNvSpPr>
            <a:spLocks noGrp="1"/>
          </p:cNvSpPr>
          <p:nvPr>
            <p:ph type="title"/>
          </p:nvPr>
        </p:nvSpPr>
        <p:spPr>
          <a:xfrm>
            <a:off x="849683" y="1240076"/>
            <a:ext cx="2727813" cy="4584527"/>
          </a:xfrm>
        </p:spPr>
        <p:txBody>
          <a:bodyPr>
            <a:normAutofit/>
          </a:bodyPr>
          <a:lstStyle/>
          <a:p>
            <a:br>
              <a:rPr lang="en-GB">
                <a:solidFill>
                  <a:srgbClr val="FFFFFF"/>
                </a:solidFill>
              </a:rPr>
            </a:br>
            <a:r>
              <a:rPr lang="en-GB">
                <a:solidFill>
                  <a:srgbClr val="FFFFFF"/>
                </a:solidFill>
              </a:rPr>
              <a:t>What </a:t>
            </a:r>
            <a:r>
              <a:rPr lang="en-GB" i="1">
                <a:solidFill>
                  <a:srgbClr val="FFFFFF"/>
                </a:solidFill>
              </a:rPr>
              <a:t>is</a:t>
            </a:r>
            <a:r>
              <a:rPr lang="en-GB">
                <a:solidFill>
                  <a:srgbClr val="FFFFFF"/>
                </a:solidFill>
              </a:rPr>
              <a:t> skimming?</a:t>
            </a:r>
          </a:p>
        </p:txBody>
      </p:sp>
      <p:sp>
        <p:nvSpPr>
          <p:cNvPr id="3" name="Content Placeholder 2">
            <a:extLst>
              <a:ext uri="{FF2B5EF4-FFF2-40B4-BE49-F238E27FC236}">
                <a16:creationId xmlns:a16="http://schemas.microsoft.com/office/drawing/2014/main" id="{013CF4B5-9DE8-4A46-99FD-5CA6F1B80923}"/>
              </a:ext>
            </a:extLst>
          </p:cNvPr>
          <p:cNvSpPr>
            <a:spLocks noGrp="1"/>
          </p:cNvSpPr>
          <p:nvPr>
            <p:ph idx="1"/>
          </p:nvPr>
        </p:nvSpPr>
        <p:spPr>
          <a:xfrm>
            <a:off x="4705594" y="365761"/>
            <a:ext cx="6034827" cy="5790782"/>
          </a:xfrm>
        </p:spPr>
        <p:txBody>
          <a:bodyPr anchor="t">
            <a:normAutofit/>
          </a:bodyPr>
          <a:lstStyle/>
          <a:p>
            <a:pPr marL="0" indent="0">
              <a:buNone/>
            </a:pPr>
            <a:r>
              <a:rPr lang="en-GB" sz="2800" dirty="0"/>
              <a:t>Sometimes tackling a text (and by text here we mean a piece of printed writing which can be from a book, a newspaper/magazine, or some other printed source) can feel like an uphill struggle – especially if you’re not a person who reads a lot. However, it’s really important that we improve your skills, since in both Paper 1 and Paper 2 you are required to read extracts and answer questions based on them.</a:t>
            </a:r>
          </a:p>
          <a:p>
            <a:endParaRPr lang="en-GB" dirty="0"/>
          </a:p>
        </p:txBody>
      </p:sp>
    </p:spTree>
    <p:extLst>
      <p:ext uri="{BB962C8B-B14F-4D97-AF65-F5344CB8AC3E}">
        <p14:creationId xmlns:p14="http://schemas.microsoft.com/office/powerpoint/2010/main" val="1170766664"/>
      </p:ext>
    </p:extLst>
  </p:cSld>
  <p:clrMapOvr>
    <a:masterClrMapping/>
  </p:clrMapOvr>
  <mc:AlternateContent xmlns:mc="http://schemas.openxmlformats.org/markup-compatibility/2006" xmlns:p14="http://schemas.microsoft.com/office/powerpoint/2010/main">
    <mc:Choice Requires="p14">
      <p:transition spd="slow" p14:dur="2000" advTm="61670"/>
    </mc:Choice>
    <mc:Fallback xmlns="">
      <p:transition spd="slow" advTm="6167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29873"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C34D69-C5AF-4E11-A436-F5B1D79DBE58}"/>
              </a:ext>
            </a:extLst>
          </p:cNvPr>
          <p:cNvSpPr>
            <a:spLocks noGrp="1"/>
          </p:cNvSpPr>
          <p:nvPr>
            <p:ph type="title"/>
          </p:nvPr>
        </p:nvSpPr>
        <p:spPr>
          <a:xfrm>
            <a:off x="8614504" y="1240076"/>
            <a:ext cx="2727813" cy="4584527"/>
          </a:xfrm>
        </p:spPr>
        <p:txBody>
          <a:bodyPr>
            <a:normAutofit/>
          </a:bodyPr>
          <a:lstStyle/>
          <a:p>
            <a:br>
              <a:rPr lang="en-GB">
                <a:solidFill>
                  <a:srgbClr val="FFFFFF"/>
                </a:solidFill>
              </a:rPr>
            </a:br>
            <a:r>
              <a:rPr lang="en-GB">
                <a:solidFill>
                  <a:srgbClr val="FFFFFF"/>
                </a:solidFill>
              </a:rPr>
              <a:t>Reading for gist</a:t>
            </a:r>
          </a:p>
        </p:txBody>
      </p:sp>
      <p:sp>
        <p:nvSpPr>
          <p:cNvPr id="3" name="Content Placeholder 2">
            <a:extLst>
              <a:ext uri="{FF2B5EF4-FFF2-40B4-BE49-F238E27FC236}">
                <a16:creationId xmlns:a16="http://schemas.microsoft.com/office/drawing/2014/main" id="{BAE1F72D-EE84-4808-A526-3A5EC215D4E5}"/>
              </a:ext>
            </a:extLst>
          </p:cNvPr>
          <p:cNvSpPr>
            <a:spLocks noGrp="1"/>
          </p:cNvSpPr>
          <p:nvPr>
            <p:ph idx="1"/>
          </p:nvPr>
        </p:nvSpPr>
        <p:spPr>
          <a:xfrm>
            <a:off x="1186497" y="696738"/>
            <a:ext cx="6034827" cy="5796827"/>
          </a:xfrm>
        </p:spPr>
        <p:txBody>
          <a:bodyPr anchor="t">
            <a:normAutofit/>
          </a:bodyPr>
          <a:lstStyle/>
          <a:p>
            <a:pPr marL="0" indent="0">
              <a:buNone/>
            </a:pPr>
            <a:r>
              <a:rPr lang="en-GB" sz="2800" dirty="0"/>
              <a:t>Skimming – which is the first skill we’re going to work on – is sometimes called ‘</a:t>
            </a:r>
            <a:r>
              <a:rPr lang="en-GB" sz="2800" i="1" dirty="0"/>
              <a:t>reading for gist</a:t>
            </a:r>
            <a:r>
              <a:rPr lang="en-GB" sz="2800" dirty="0"/>
              <a:t>’ (pronounced as </a:t>
            </a:r>
            <a:r>
              <a:rPr lang="en-GB" sz="2800" b="1" dirty="0"/>
              <a:t>jissed, </a:t>
            </a:r>
            <a:r>
              <a:rPr lang="en-GB" sz="2800" dirty="0"/>
              <a:t>rhyming with </a:t>
            </a:r>
            <a:r>
              <a:rPr lang="en-GB" sz="2800" i="1" dirty="0"/>
              <a:t>missed</a:t>
            </a:r>
            <a:r>
              <a:rPr lang="en-GB" sz="2800" dirty="0"/>
              <a:t>); this means to read fairly quickly – not stopping to understand the meaning of every word – just trying to get a basic overview of what the text is about. We will discuss later in this presentation about trying to work out the meanings of words that you don’t know.</a:t>
            </a:r>
          </a:p>
          <a:p>
            <a:endParaRPr lang="en-GB" sz="1800" dirty="0"/>
          </a:p>
        </p:txBody>
      </p:sp>
    </p:spTree>
    <p:extLst>
      <p:ext uri="{BB962C8B-B14F-4D97-AF65-F5344CB8AC3E}">
        <p14:creationId xmlns:p14="http://schemas.microsoft.com/office/powerpoint/2010/main" val="568369436"/>
      </p:ext>
    </p:extLst>
  </p:cSld>
  <p:clrMapOvr>
    <a:masterClrMapping/>
  </p:clrMapOvr>
  <mc:AlternateContent xmlns:mc="http://schemas.openxmlformats.org/markup-compatibility/2006" xmlns:p14="http://schemas.microsoft.com/office/powerpoint/2010/main">
    <mc:Choice Requires="p14">
      <p:transition spd="slow" p14:dur="2000" advTm="63882"/>
    </mc:Choice>
    <mc:Fallback xmlns="">
      <p:transition spd="slow" advTm="63882"/>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25" name="Picture 24">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7" name="Straight Connector 26">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14C12901-9FCC-461E-A64A-89B4791235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31" name="Rectangle 30">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843B27-D615-44D9-8DAD-F26BB0A0ADE7}"/>
              </a:ext>
            </a:extLst>
          </p:cNvPr>
          <p:cNvSpPr>
            <a:spLocks noGrp="1"/>
          </p:cNvSpPr>
          <p:nvPr>
            <p:ph type="title" idx="4294967295"/>
          </p:nvPr>
        </p:nvSpPr>
        <p:spPr>
          <a:xfrm>
            <a:off x="849683" y="1240076"/>
            <a:ext cx="2727813" cy="4584527"/>
          </a:xfrm>
        </p:spPr>
        <p:txBody>
          <a:bodyPr vert="horz" lIns="91440" tIns="45720" rIns="91440" bIns="45720" rtlCol="0" anchor="t">
            <a:normAutofit/>
          </a:bodyPr>
          <a:lstStyle/>
          <a:p>
            <a:r>
              <a:rPr lang="en-US" b="0" i="0" kern="1200" cap="all">
                <a:solidFill>
                  <a:srgbClr val="FFFFFF"/>
                </a:solidFill>
                <a:effectLst/>
                <a:latin typeface="+mj-lt"/>
                <a:ea typeface="+mj-ea"/>
                <a:cs typeface="+mj-cs"/>
              </a:rPr>
              <a:t>Look at this extract from a fictional story (something</a:t>
            </a:r>
            <a:br>
              <a:rPr lang="en-US" b="0" i="0" kern="1200" cap="all">
                <a:solidFill>
                  <a:srgbClr val="FFFFFF"/>
                </a:solidFill>
                <a:effectLst/>
                <a:latin typeface="+mj-lt"/>
                <a:ea typeface="+mj-ea"/>
                <a:cs typeface="+mj-cs"/>
              </a:rPr>
            </a:br>
            <a:r>
              <a:rPr lang="en-US" b="0" i="0" kern="1200" cap="all">
                <a:solidFill>
                  <a:srgbClr val="FFFFFF"/>
                </a:solidFill>
                <a:effectLst/>
                <a:latin typeface="+mj-lt"/>
                <a:ea typeface="+mj-ea"/>
                <a:cs typeface="+mj-cs"/>
              </a:rPr>
              <a:t>which isn’t true):</a:t>
            </a:r>
            <a:br>
              <a:rPr lang="en-US" b="0" i="0" kern="1200" cap="all">
                <a:solidFill>
                  <a:srgbClr val="FFFFFF"/>
                </a:solidFill>
                <a:effectLst/>
                <a:latin typeface="+mj-lt"/>
                <a:ea typeface="+mj-ea"/>
                <a:cs typeface="+mj-cs"/>
              </a:rPr>
            </a:br>
            <a:endParaRPr lang="en-US" b="0" i="0" kern="1200" cap="all">
              <a:solidFill>
                <a:srgbClr val="FFFFFF"/>
              </a:solidFill>
              <a:effectLst/>
              <a:latin typeface="+mj-lt"/>
              <a:ea typeface="+mj-ea"/>
              <a:cs typeface="+mj-cs"/>
            </a:endParaRPr>
          </a:p>
        </p:txBody>
      </p:sp>
      <p:sp>
        <p:nvSpPr>
          <p:cNvPr id="3" name="Content Placeholder 2">
            <a:extLst>
              <a:ext uri="{FF2B5EF4-FFF2-40B4-BE49-F238E27FC236}">
                <a16:creationId xmlns:a16="http://schemas.microsoft.com/office/drawing/2014/main" id="{FE4898C6-1B25-43D3-9DFC-240ABA3A9DAE}"/>
              </a:ext>
            </a:extLst>
          </p:cNvPr>
          <p:cNvSpPr>
            <a:spLocks noGrp="1"/>
          </p:cNvSpPr>
          <p:nvPr>
            <p:ph idx="4294967295"/>
          </p:nvPr>
        </p:nvSpPr>
        <p:spPr>
          <a:xfrm>
            <a:off x="4705594" y="239151"/>
            <a:ext cx="6034827" cy="6618849"/>
          </a:xfrm>
        </p:spPr>
        <p:txBody>
          <a:bodyPr vert="horz" lIns="91440" tIns="45720" rIns="91440" bIns="45720" rtlCol="0" anchor="t">
            <a:normAutofit fontScale="92500" lnSpcReduction="20000"/>
          </a:bodyPr>
          <a:lstStyle/>
          <a:p>
            <a:pPr marL="0">
              <a:lnSpc>
                <a:spcPct val="110000"/>
              </a:lnSpc>
            </a:pPr>
            <a:endParaRPr lang="en-US" sz="1400" dirty="0"/>
          </a:p>
          <a:p>
            <a:pPr marL="0" indent="0">
              <a:lnSpc>
                <a:spcPct val="110000"/>
              </a:lnSpc>
              <a:buNone/>
            </a:pPr>
            <a:r>
              <a:rPr lang="en-US" sz="2200" dirty="0"/>
              <a:t>Terry wasn’t happy: Terry wasn’t happy at all. It wasn’t the first time Sam had let him down and he doubted that it would be the last. Only this time it really mattered. He could feel the tears tickling the back of his tightly shut eyelids, threatening to overflow and trickle down his cheeks. His throat burned with anger, it felt so tight he could hardly swallow. </a:t>
            </a:r>
          </a:p>
          <a:p>
            <a:pPr marL="0" indent="0">
              <a:lnSpc>
                <a:spcPct val="110000"/>
              </a:lnSpc>
              <a:buNone/>
            </a:pPr>
            <a:r>
              <a:rPr lang="en-US" sz="2200" dirty="0"/>
              <a:t>He picked up his phone to text Sam but threw it on the bed irately without opening the blank screen. What was the point anyway? He’d missed the kick-off, the rest of the team would never forgive him, they’d probably lose the semi-final and coach would probably kick him off the team. If only he’d got the bus instead of accepting the offer of a lift, he’d be on the pitch right now helping his team to victory.</a:t>
            </a:r>
          </a:p>
          <a:p>
            <a:pPr marL="0" indent="0">
              <a:lnSpc>
                <a:spcPct val="110000"/>
              </a:lnSpc>
              <a:buNone/>
            </a:pPr>
            <a:r>
              <a:rPr lang="en-US" sz="2200" dirty="0"/>
              <a:t>About half a mile away in a ditch, laying in a contorted position in the twisted wreck of his car, as he drifted in and out of consciousness, Sam listened to the scream of the ambulance sirens coming to his aid. He wasn’t sure if they’d make it on time.  </a:t>
            </a:r>
          </a:p>
          <a:p>
            <a:pPr>
              <a:lnSpc>
                <a:spcPct val="110000"/>
              </a:lnSpc>
            </a:pPr>
            <a:endParaRPr lang="en-US" sz="1400" dirty="0"/>
          </a:p>
        </p:txBody>
      </p:sp>
    </p:spTree>
    <p:extLst>
      <p:ext uri="{BB962C8B-B14F-4D97-AF65-F5344CB8AC3E}">
        <p14:creationId xmlns:p14="http://schemas.microsoft.com/office/powerpoint/2010/main" val="2438376643"/>
      </p:ext>
    </p:extLst>
  </p:cSld>
  <p:clrMapOvr>
    <a:masterClrMapping/>
  </p:clrMapOvr>
  <mc:AlternateContent xmlns:mc="http://schemas.openxmlformats.org/markup-compatibility/2006" xmlns:p14="http://schemas.microsoft.com/office/powerpoint/2010/main">
    <mc:Choice Requires="p14">
      <p:transition spd="slow" p14:dur="2000" advTm="78539"/>
    </mc:Choice>
    <mc:Fallback xmlns="">
      <p:transition spd="slow" advTm="78539"/>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66D2A-C663-4E10-AC76-8C0FF6AB52C6}"/>
              </a:ext>
            </a:extLst>
          </p:cNvPr>
          <p:cNvSpPr>
            <a:spLocks noGrp="1"/>
          </p:cNvSpPr>
          <p:nvPr>
            <p:ph type="title"/>
          </p:nvPr>
        </p:nvSpPr>
        <p:spPr/>
        <p:txBody>
          <a:bodyPr/>
          <a:lstStyle/>
          <a:p>
            <a:pPr algn="ctr"/>
            <a:br>
              <a:rPr lang="en-GB" dirty="0"/>
            </a:br>
            <a:r>
              <a:rPr lang="en-GB" dirty="0"/>
              <a:t>summary</a:t>
            </a:r>
          </a:p>
        </p:txBody>
      </p:sp>
      <p:sp>
        <p:nvSpPr>
          <p:cNvPr id="3" name="Content Placeholder 2">
            <a:extLst>
              <a:ext uri="{FF2B5EF4-FFF2-40B4-BE49-F238E27FC236}">
                <a16:creationId xmlns:a16="http://schemas.microsoft.com/office/drawing/2014/main" id="{CE9762C5-EB89-4047-B3C7-BB41AE293F23}"/>
              </a:ext>
            </a:extLst>
          </p:cNvPr>
          <p:cNvSpPr>
            <a:spLocks noGrp="1"/>
          </p:cNvSpPr>
          <p:nvPr>
            <p:ph idx="1"/>
          </p:nvPr>
        </p:nvSpPr>
        <p:spPr/>
        <p:txBody>
          <a:bodyPr/>
          <a:lstStyle/>
          <a:p>
            <a:pPr marL="0" indent="0" algn="ctr">
              <a:buNone/>
            </a:pPr>
            <a:r>
              <a:rPr lang="en-GB" sz="2800" i="1" dirty="0"/>
              <a:t>Could you write two sentences that tell us what the story is about?</a:t>
            </a:r>
            <a:endParaRPr lang="en-GB" sz="2800" dirty="0"/>
          </a:p>
          <a:p>
            <a:endParaRPr lang="en-GB" dirty="0"/>
          </a:p>
        </p:txBody>
      </p:sp>
    </p:spTree>
    <p:extLst>
      <p:ext uri="{BB962C8B-B14F-4D97-AF65-F5344CB8AC3E}">
        <p14:creationId xmlns:p14="http://schemas.microsoft.com/office/powerpoint/2010/main" val="1510488144"/>
      </p:ext>
    </p:extLst>
  </p:cSld>
  <p:clrMapOvr>
    <a:masterClrMapping/>
  </p:clrMapOvr>
  <mc:AlternateContent xmlns:mc="http://schemas.openxmlformats.org/markup-compatibility/2006" xmlns:p14="http://schemas.microsoft.com/office/powerpoint/2010/main">
    <mc:Choice Requires="p14">
      <p:transition spd="slow" p14:dur="2000" advTm="79274"/>
    </mc:Choice>
    <mc:Fallback xmlns="">
      <p:transition spd="slow" advTm="79274"/>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4B22B-EDF4-44F3-AF85-05A8D25E6E83}"/>
              </a:ext>
            </a:extLst>
          </p:cNvPr>
          <p:cNvSpPr>
            <a:spLocks noGrp="1"/>
          </p:cNvSpPr>
          <p:nvPr>
            <p:ph type="title"/>
          </p:nvPr>
        </p:nvSpPr>
        <p:spPr/>
        <p:txBody>
          <a:bodyPr/>
          <a:lstStyle/>
          <a:p>
            <a:pPr algn="ctr"/>
            <a:br>
              <a:rPr lang="en-GB" b="1" dirty="0"/>
            </a:br>
            <a:r>
              <a:rPr lang="en-GB" b="1" dirty="0"/>
              <a:t>For example:</a:t>
            </a:r>
            <a:endParaRPr lang="en-GB" dirty="0"/>
          </a:p>
        </p:txBody>
      </p:sp>
      <p:sp>
        <p:nvSpPr>
          <p:cNvPr id="3" name="Content Placeholder 2">
            <a:extLst>
              <a:ext uri="{FF2B5EF4-FFF2-40B4-BE49-F238E27FC236}">
                <a16:creationId xmlns:a16="http://schemas.microsoft.com/office/drawing/2014/main" id="{3EFFB06E-01E1-481E-A841-3892D25D731E}"/>
              </a:ext>
            </a:extLst>
          </p:cNvPr>
          <p:cNvSpPr>
            <a:spLocks noGrp="1"/>
          </p:cNvSpPr>
          <p:nvPr>
            <p:ph idx="1"/>
          </p:nvPr>
        </p:nvSpPr>
        <p:spPr/>
        <p:txBody>
          <a:bodyPr/>
          <a:lstStyle/>
          <a:p>
            <a:pPr marL="0" indent="0">
              <a:buNone/>
            </a:pPr>
            <a:r>
              <a:rPr lang="en-GB" sz="2800" dirty="0"/>
              <a:t>Terry was meant to play in the semi-final for his football team, but he didn’t get there because his friend Sam didn’t pick him up. </a:t>
            </a:r>
          </a:p>
          <a:p>
            <a:pPr marL="0" indent="0">
              <a:buNone/>
            </a:pPr>
            <a:r>
              <a:rPr lang="en-GB" sz="2800" dirty="0"/>
              <a:t>Terry was angry because he thought Sam had let him down, but Sam had been in a car accident and was badly hurt.</a:t>
            </a:r>
          </a:p>
          <a:p>
            <a:endParaRPr lang="en-GB" dirty="0"/>
          </a:p>
        </p:txBody>
      </p:sp>
    </p:spTree>
    <p:extLst>
      <p:ext uri="{BB962C8B-B14F-4D97-AF65-F5344CB8AC3E}">
        <p14:creationId xmlns:p14="http://schemas.microsoft.com/office/powerpoint/2010/main" val="1881717510"/>
      </p:ext>
    </p:extLst>
  </p:cSld>
  <p:clrMapOvr>
    <a:masterClrMapping/>
  </p:clrMapOvr>
  <mc:AlternateContent xmlns:mc="http://schemas.openxmlformats.org/markup-compatibility/2006" xmlns:p14="http://schemas.microsoft.com/office/powerpoint/2010/main">
    <mc:Choice Requires="p14">
      <p:transition spd="slow" p14:dur="2000" advTm="25448"/>
    </mc:Choice>
    <mc:Fallback xmlns="">
      <p:transition spd="slow" advTm="25448"/>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126BA-FC48-4A03-88E8-138C58649516}"/>
              </a:ext>
            </a:extLst>
          </p:cNvPr>
          <p:cNvSpPr>
            <a:spLocks noGrp="1"/>
          </p:cNvSpPr>
          <p:nvPr>
            <p:ph type="title"/>
          </p:nvPr>
        </p:nvSpPr>
        <p:spPr/>
        <p:txBody>
          <a:bodyPr/>
          <a:lstStyle/>
          <a:p>
            <a:r>
              <a:rPr lang="en-GB" b="1" dirty="0"/>
              <a:t>Words you may not understand</a:t>
            </a:r>
            <a:endParaRPr lang="en-GB" dirty="0"/>
          </a:p>
        </p:txBody>
      </p:sp>
      <p:sp>
        <p:nvSpPr>
          <p:cNvPr id="3" name="Content Placeholder 2">
            <a:extLst>
              <a:ext uri="{FF2B5EF4-FFF2-40B4-BE49-F238E27FC236}">
                <a16:creationId xmlns:a16="http://schemas.microsoft.com/office/drawing/2014/main" id="{45ED95F9-B7A2-402E-A59D-C927F2CE3DFF}"/>
              </a:ext>
            </a:extLst>
          </p:cNvPr>
          <p:cNvSpPr>
            <a:spLocks noGrp="1"/>
          </p:cNvSpPr>
          <p:nvPr>
            <p:ph idx="1"/>
          </p:nvPr>
        </p:nvSpPr>
        <p:spPr/>
        <p:txBody>
          <a:bodyPr/>
          <a:lstStyle/>
          <a:p>
            <a:r>
              <a:rPr lang="en-GB" sz="2800" dirty="0"/>
              <a:t>You may have come across some words you did not understand in this extract, such as ‘irately’ on the first line of the second paragraph. This may happen in the exam too, so what should you do?</a:t>
            </a:r>
          </a:p>
          <a:p>
            <a:pPr marL="0" indent="0" algn="ctr">
              <a:buNone/>
            </a:pPr>
            <a:r>
              <a:rPr lang="en-GB" sz="2800" dirty="0"/>
              <a:t>‘He picked up his phone to text Sam but threw it on the bed irately without opening the blank screen.’</a:t>
            </a:r>
          </a:p>
          <a:p>
            <a:endParaRPr lang="en-GB" dirty="0"/>
          </a:p>
        </p:txBody>
      </p:sp>
    </p:spTree>
    <p:extLst>
      <p:ext uri="{BB962C8B-B14F-4D97-AF65-F5344CB8AC3E}">
        <p14:creationId xmlns:p14="http://schemas.microsoft.com/office/powerpoint/2010/main" val="3638117521"/>
      </p:ext>
    </p:extLst>
  </p:cSld>
  <p:clrMapOvr>
    <a:masterClrMapping/>
  </p:clrMapOvr>
  <mc:AlternateContent xmlns:mc="http://schemas.openxmlformats.org/markup-compatibility/2006" xmlns:p14="http://schemas.microsoft.com/office/powerpoint/2010/main">
    <mc:Choice Requires="p14">
      <p:transition spd="slow" p14:dur="2000" advTm="45245"/>
    </mc:Choice>
    <mc:Fallback xmlns="">
      <p:transition spd="slow" advTm="45245"/>
    </mc:Fallback>
  </mc:AlternateContent>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otalTime>83</TotalTime>
  <Words>1412</Words>
  <Application>Microsoft Office PowerPoint</Application>
  <PresentationFormat>Widescreen</PresentationFormat>
  <Paragraphs>54</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Gill Sans MT</vt:lpstr>
      <vt:lpstr>Wingdings</vt:lpstr>
      <vt:lpstr>Gallery</vt:lpstr>
      <vt:lpstr>Lesson 1 Skimming  &amp;  Scanning</vt:lpstr>
      <vt:lpstr> Reading the inserts</vt:lpstr>
      <vt:lpstr> Lesson Aims</vt:lpstr>
      <vt:lpstr> What is skimming?</vt:lpstr>
      <vt:lpstr> Reading for gist</vt:lpstr>
      <vt:lpstr>Look at this extract from a fictional story (something which isn’t true): </vt:lpstr>
      <vt:lpstr> summary</vt:lpstr>
      <vt:lpstr> For example:</vt:lpstr>
      <vt:lpstr>Words you may not understand</vt:lpstr>
      <vt:lpstr>Firstly, decide if the word is important for you to understand what the sentence means.  </vt:lpstr>
      <vt:lpstr> Words you may not understand  </vt:lpstr>
      <vt:lpstr> Whatever you do - Don’t panic!</vt:lpstr>
      <vt:lpstr> Scanning  </vt:lpstr>
      <vt:lpstr>look over the text line by line searching for the word/s that will help you to answer the question.  </vt:lpstr>
      <vt:lpstr>      Now your turn…  </vt:lpstr>
      <vt:lpstr> How did you 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 Skimming  &amp;  Scanning</dc:title>
  <dc:creator>Anna Constantinou</dc:creator>
  <cp:lastModifiedBy>Anna Constantinou</cp:lastModifiedBy>
  <cp:revision>7</cp:revision>
  <dcterms:created xsi:type="dcterms:W3CDTF">2019-05-17T17:11:28Z</dcterms:created>
  <dcterms:modified xsi:type="dcterms:W3CDTF">2021-03-02T17:38:15Z</dcterms:modified>
</cp:coreProperties>
</file>