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Lobster"/>
      <p:regular r:id="rId25"/>
    </p:embeddedFont>
    <p:embeddedFont>
      <p:font typeface="Permanent Marker"/>
      <p:regular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PermanentMarker-regular.fntdata"/><Relationship Id="rId25" Type="http://schemas.openxmlformats.org/officeDocument/2006/relationships/font" Target="fonts/Lobster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c8b1af80e0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c8b1af80e0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c8b1af80e0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3c8b1af80e0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c8b1af80e0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c8b1af80e0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c8b1af80e0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c8b1af80e0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c8b1af80e0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c8b1af80e0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c8b1af80e0_0_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c8b1af80e0_0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c8b1af80e0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c8b1af80e0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3c8b1af80e0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Google Shape;145;g3c8b1af80e0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3c8b1af80e0_0_6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3c8b1af80e0_0_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c8b1af80e0_0_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c8b1af80e0_0_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8b1af80e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8b1af80e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c8b1af80e0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c8b1af80e0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c8b1af80e0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c8b1af80e0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c8b1af80e0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c8b1af80e0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c8b1af80e0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c8b1af80e0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c8b1af80e0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c8b1af80e0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c8b1af80e0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c8b1af80e0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c8b1af80e0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c8b1af80e0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5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5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5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5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279000"/>
            <a:ext cx="8520600" cy="2493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6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Sentence Structures And Its Types</a:t>
            </a:r>
            <a:endParaRPr b="1" sz="66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116350"/>
            <a:ext cx="8520600" cy="103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solidFill>
                  <a:schemeClr val="lt1"/>
                </a:solidFill>
                <a:latin typeface="Lobster"/>
                <a:ea typeface="Lobster"/>
                <a:cs typeface="Lobster"/>
                <a:sym typeface="Lobster"/>
              </a:rPr>
              <a:t>Advanced English Topic</a:t>
            </a:r>
            <a:endParaRPr b="1" sz="4500">
              <a:solidFill>
                <a:schemeClr val="lt1"/>
              </a:solidFill>
              <a:latin typeface="Lobster"/>
              <a:ea typeface="Lobster"/>
              <a:cs typeface="Lobster"/>
              <a:sym typeface="Lobster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2"/>
          <p:cNvSpPr txBox="1"/>
          <p:nvPr>
            <p:ph type="title"/>
          </p:nvPr>
        </p:nvSpPr>
        <p:spPr>
          <a:xfrm>
            <a:off x="131975" y="245350"/>
            <a:ext cx="8851500" cy="10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Examples of Complex Sentences</a:t>
            </a:r>
            <a:endParaRPr b="1" sz="39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226200" y="1267150"/>
            <a:ext cx="8606100" cy="3706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I stayed home because I was sick.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Although it was raining, we played outside.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When the bell rang, the students left.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She will pass if she studies hard.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He smiled even though he was tired.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After we ate dinner, we watched TV.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Since you are here, let’s begin.</a:t>
            </a:r>
            <a:br>
              <a:rPr b="1" lang="en" sz="1255">
                <a:solidFill>
                  <a:schemeClr val="lt1"/>
                </a:solidFill>
              </a:rPr>
            </a:br>
            <a:endParaRPr b="1" sz="1255">
              <a:solidFill>
                <a:schemeClr val="lt1"/>
              </a:solidFill>
            </a:endParaRPr>
          </a:p>
          <a:p>
            <a:pPr indent="-308293" lvl="0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55"/>
              <a:buAutoNum type="arabicPeriod"/>
            </a:pPr>
            <a:r>
              <a:rPr b="1" lang="en" sz="1255">
                <a:solidFill>
                  <a:schemeClr val="lt1"/>
                </a:solidFill>
              </a:rPr>
              <a:t>Before she left, she locked the door.</a:t>
            </a:r>
            <a:endParaRPr b="1" sz="125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t/>
            </a:r>
            <a:endParaRPr b="1" sz="1155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137525" y="262000"/>
            <a:ext cx="8694900" cy="135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4️⃣ </a:t>
            </a:r>
            <a:r>
              <a:rPr b="1" lang="en" sz="36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COMPOUND-COMPLEX SENTENCE</a:t>
            </a:r>
            <a:endParaRPr b="1" sz="36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>
            <a:off x="311700" y="1243025"/>
            <a:ext cx="8520600" cy="360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700">
                <a:solidFill>
                  <a:schemeClr val="lt1"/>
                </a:solidFill>
              </a:rPr>
              <a:t>A </a:t>
            </a:r>
            <a:r>
              <a:rPr b="1" lang="en" sz="2700" u="sng">
                <a:solidFill>
                  <a:schemeClr val="lt1"/>
                </a:solidFill>
              </a:rPr>
              <a:t>compound-complex sentence</a:t>
            </a:r>
            <a:r>
              <a:rPr b="1" lang="en" sz="2700">
                <a:solidFill>
                  <a:schemeClr val="lt1"/>
                </a:solidFill>
              </a:rPr>
              <a:t> has:</a:t>
            </a:r>
            <a:endParaRPr b="1" sz="2700">
              <a:solidFill>
                <a:schemeClr val="lt1"/>
              </a:solidFill>
            </a:endParaRPr>
          </a:p>
          <a:p>
            <a:pPr indent="-4000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b="1" lang="en" sz="2700">
                <a:solidFill>
                  <a:schemeClr val="lt1"/>
                </a:solidFill>
              </a:rPr>
              <a:t>At least two independent clauses</a:t>
            </a:r>
            <a:br>
              <a:rPr b="1" lang="en" sz="2700">
                <a:solidFill>
                  <a:schemeClr val="lt1"/>
                </a:solidFill>
              </a:rPr>
            </a:br>
            <a:endParaRPr b="1" sz="2700">
              <a:solidFill>
                <a:schemeClr val="lt1"/>
              </a:solidFill>
            </a:endParaRPr>
          </a:p>
          <a:p>
            <a:pPr indent="-4000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●"/>
            </a:pPr>
            <a:r>
              <a:rPr b="1" lang="en" sz="2700">
                <a:solidFill>
                  <a:schemeClr val="lt1"/>
                </a:solidFill>
              </a:rPr>
              <a:t>At least one dependent clause</a:t>
            </a:r>
            <a:endParaRPr b="1" sz="27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76550" y="284150"/>
            <a:ext cx="9034500" cy="73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✅ Examples of Compound-Complex Sentences</a:t>
            </a:r>
            <a:endParaRPr b="1" sz="30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311700" y="1159875"/>
            <a:ext cx="8520600" cy="368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293211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 stayed home because I was sick, and my sister went to school.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Although it was raining, we went outside, and we played soccer.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She studied hard because she wanted to pass, and she succeeded.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When the teacher arrived, the students became quiet, and the class started.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If you work hard, you will succeed, and your parents will be proud.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3211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61111"/>
              <a:buChar char="●"/>
            </a:pPr>
            <a:r>
              <a:rPr b="1" lang="en">
                <a:solidFill>
                  <a:schemeClr val="lt1"/>
                </a:solidFill>
              </a:rPr>
              <a:t>After we finished the project, we celebrated, and we took pictures.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311700" y="189925"/>
            <a:ext cx="8520600" cy="129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SUMMARY TABLE</a:t>
            </a:r>
            <a:endParaRPr b="1" sz="60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311700" y="1586675"/>
            <a:ext cx="8520600" cy="33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rgbClr val="FF0000"/>
                </a:solidFill>
                <a:highlight>
                  <a:srgbClr val="000000"/>
                </a:highlight>
              </a:rPr>
              <a:t>Sentence Type                                                      </a:t>
            </a:r>
            <a:r>
              <a:rPr b="1" lang="en" sz="2000">
                <a:solidFill>
                  <a:srgbClr val="980000"/>
                </a:solidFill>
                <a:highlight>
                  <a:srgbClr val="000000"/>
                </a:highlight>
              </a:rPr>
              <a:t>  </a:t>
            </a:r>
            <a:r>
              <a:rPr b="1" lang="en" sz="2000">
                <a:solidFill>
                  <a:srgbClr val="FF0000"/>
                </a:solidFill>
                <a:highlight>
                  <a:srgbClr val="000000"/>
                </a:highlight>
              </a:rPr>
              <a:t>Structure</a:t>
            </a:r>
            <a:endParaRPr b="1" sz="2000">
              <a:solidFill>
                <a:srgbClr val="FF0000"/>
              </a:solidFill>
              <a:highlight>
                <a:srgbClr val="000000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00000"/>
                </a:solidFill>
                <a:highlight>
                  <a:schemeClr val="lt1"/>
                </a:highlight>
              </a:rPr>
              <a:t>Simple                                                                       1 independent clause</a:t>
            </a:r>
            <a:endParaRPr b="1" sz="1700">
              <a:solidFill>
                <a:srgbClr val="000000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00000"/>
                </a:solidFill>
                <a:highlight>
                  <a:schemeClr val="lt1"/>
                </a:highlight>
              </a:rPr>
              <a:t>Compound                                                                2 independent clauses</a:t>
            </a:r>
            <a:endParaRPr b="1" sz="1700">
              <a:solidFill>
                <a:srgbClr val="000000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700">
                <a:solidFill>
                  <a:srgbClr val="000000"/>
                </a:solidFill>
                <a:highlight>
                  <a:schemeClr val="lt1"/>
                </a:highlight>
              </a:rPr>
              <a:t>Complex                                                                    1 independent + 1 dependent</a:t>
            </a:r>
            <a:endParaRPr b="1" sz="1700">
              <a:solidFill>
                <a:srgbClr val="000000"/>
              </a:solidFill>
              <a:highlight>
                <a:schemeClr val="lt1"/>
              </a:highlight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700">
                <a:solidFill>
                  <a:srgbClr val="000000"/>
                </a:solidFill>
                <a:highlight>
                  <a:schemeClr val="lt1"/>
                </a:highlight>
              </a:rPr>
              <a:t>Compound-Complex                                                2 independent + 1 dependen</a:t>
            </a:r>
            <a:r>
              <a:rPr lang="en"/>
              <a:t>t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827325"/>
            <a:ext cx="8520600" cy="374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5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Important Things</a:t>
            </a:r>
            <a:r>
              <a:rPr b="1" lang="en" sz="55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 To Remember!!!</a:t>
            </a:r>
            <a:endParaRPr b="1" sz="55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7"/>
          <p:cNvSpPr txBox="1"/>
          <p:nvPr>
            <p:ph idx="1" type="body"/>
          </p:nvPr>
        </p:nvSpPr>
        <p:spPr>
          <a:xfrm>
            <a:off x="242825" y="189925"/>
            <a:ext cx="8589600" cy="4739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601">
                <a:solidFill>
                  <a:srgbClr val="FFFF00"/>
                </a:solidFill>
              </a:rPr>
              <a:t>1. What is a simple sentence?</a:t>
            </a:r>
            <a:br>
              <a:rPr b="1" lang="en" sz="4601">
                <a:solidFill>
                  <a:srgbClr val="FFFF00"/>
                </a:solidFill>
              </a:rPr>
            </a:br>
            <a:r>
              <a:rPr lang="en" sz="4601">
                <a:solidFill>
                  <a:schemeClr val="lt1"/>
                </a:solidFill>
              </a:rPr>
              <a:t> A </a:t>
            </a:r>
            <a:r>
              <a:rPr lang="en" sz="4601" u="sng">
                <a:solidFill>
                  <a:schemeClr val="lt1"/>
                </a:solidFill>
              </a:rPr>
              <a:t>simple sentence</a:t>
            </a:r>
            <a:r>
              <a:rPr lang="en" sz="4601">
                <a:solidFill>
                  <a:schemeClr val="lt1"/>
                </a:solidFill>
              </a:rPr>
              <a:t> is a sentence that has one independent clause.</a:t>
            </a:r>
            <a:br>
              <a:rPr lang="en" sz="4601">
                <a:solidFill>
                  <a:schemeClr val="lt1"/>
                </a:solidFill>
              </a:rPr>
            </a:br>
            <a:r>
              <a:rPr lang="en" sz="4601">
                <a:solidFill>
                  <a:schemeClr val="lt1"/>
                </a:solidFill>
              </a:rPr>
              <a:t> It contains a subject and a verb and expresses a complete thought.</a:t>
            </a:r>
            <a:endParaRPr sz="460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601">
                <a:solidFill>
                  <a:srgbClr val="FF0000"/>
                </a:solidFill>
              </a:rPr>
              <a:t>Example:</a:t>
            </a:r>
            <a:endParaRPr b="1" sz="4601">
              <a:solidFill>
                <a:srgbClr val="FF0000"/>
              </a:solidFill>
            </a:endParaRPr>
          </a:p>
          <a:p>
            <a:pPr indent="-30163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She reads.</a:t>
            </a:r>
            <a:br>
              <a:rPr lang="en" sz="4601">
                <a:solidFill>
                  <a:schemeClr val="lt1"/>
                </a:solidFill>
              </a:rPr>
            </a:br>
            <a:endParaRPr sz="4601">
              <a:solidFill>
                <a:schemeClr val="lt1"/>
              </a:solidFill>
            </a:endParaRPr>
          </a:p>
          <a:p>
            <a:pPr indent="-3016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The dog barked loudly.</a:t>
            </a:r>
            <a:br>
              <a:rPr lang="en" sz="4601">
                <a:solidFill>
                  <a:schemeClr val="lt1"/>
                </a:solidFill>
              </a:rPr>
            </a:br>
            <a:endParaRPr sz="460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601">
                <a:solidFill>
                  <a:schemeClr val="dk1"/>
                </a:solidFill>
                <a:highlight>
                  <a:srgbClr val="FFFF00"/>
                </a:highlight>
              </a:rPr>
              <a:t>2. What connects independent clauses in a compound sentence?</a:t>
            </a:r>
            <a:br>
              <a:rPr b="1" lang="en" sz="4601">
                <a:solidFill>
                  <a:schemeClr val="dk1"/>
                </a:solidFill>
                <a:highlight>
                  <a:srgbClr val="FFFF00"/>
                </a:highlight>
              </a:rPr>
            </a:br>
            <a:r>
              <a:rPr lang="en" sz="4601">
                <a:solidFill>
                  <a:schemeClr val="lt1"/>
                </a:solidFill>
              </a:rPr>
              <a:t> </a:t>
            </a:r>
            <a:r>
              <a:rPr lang="en" sz="4601" u="sng">
                <a:solidFill>
                  <a:schemeClr val="lt1"/>
                </a:solidFill>
              </a:rPr>
              <a:t>Independent clauses</a:t>
            </a:r>
            <a:r>
              <a:rPr lang="en" sz="4601">
                <a:solidFill>
                  <a:schemeClr val="lt1"/>
                </a:solidFill>
              </a:rPr>
              <a:t> in a compound sentence are connected by:</a:t>
            </a:r>
            <a:endParaRPr sz="4601">
              <a:solidFill>
                <a:schemeClr val="lt1"/>
              </a:solidFill>
            </a:endParaRPr>
          </a:p>
          <a:p>
            <a:pPr indent="-30163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Coordinating conjunctions (FANBOYS: for, and, nor, but, or, yet, so)</a:t>
            </a:r>
            <a:br>
              <a:rPr lang="en" sz="4601">
                <a:solidFill>
                  <a:schemeClr val="lt1"/>
                </a:solidFill>
              </a:rPr>
            </a:br>
            <a:endParaRPr sz="4601">
              <a:solidFill>
                <a:schemeClr val="lt1"/>
              </a:solidFill>
            </a:endParaRPr>
          </a:p>
          <a:p>
            <a:pPr indent="-3016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Sometimes by a semicolon (;)</a:t>
            </a:r>
            <a:br>
              <a:rPr lang="en" sz="4601">
                <a:solidFill>
                  <a:schemeClr val="lt1"/>
                </a:solidFill>
              </a:rPr>
            </a:br>
            <a:endParaRPr b="1" sz="4601">
              <a:solidFill>
                <a:srgbClr val="FF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4601">
                <a:solidFill>
                  <a:srgbClr val="FF0000"/>
                </a:solidFill>
              </a:rPr>
              <a:t>Example:</a:t>
            </a:r>
            <a:endParaRPr b="1" sz="4601">
              <a:solidFill>
                <a:srgbClr val="FF0000"/>
              </a:solidFill>
            </a:endParaRPr>
          </a:p>
          <a:p>
            <a:pPr indent="-30163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I was tired, but I finished my homework.</a:t>
            </a:r>
            <a:br>
              <a:rPr lang="en" sz="4601">
                <a:solidFill>
                  <a:schemeClr val="lt1"/>
                </a:solidFill>
              </a:rPr>
            </a:br>
            <a:endParaRPr sz="4601">
              <a:solidFill>
                <a:schemeClr val="lt1"/>
              </a:solidFill>
            </a:endParaRPr>
          </a:p>
          <a:p>
            <a:pPr indent="-30163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Char char="●"/>
            </a:pPr>
            <a:r>
              <a:rPr lang="en" sz="4601">
                <a:solidFill>
                  <a:schemeClr val="lt1"/>
                </a:solidFill>
              </a:rPr>
              <a:t>She likes tea; he prefers coffee.</a:t>
            </a:r>
            <a:br>
              <a:rPr lang="en" sz="4601">
                <a:solidFill>
                  <a:schemeClr val="lt1"/>
                </a:solidFill>
              </a:rPr>
            </a:br>
            <a:endParaRPr sz="460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8"/>
          <p:cNvSpPr txBox="1"/>
          <p:nvPr>
            <p:ph idx="1" type="body"/>
          </p:nvPr>
        </p:nvSpPr>
        <p:spPr>
          <a:xfrm>
            <a:off x="173125" y="162225"/>
            <a:ext cx="8520600" cy="47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dk1"/>
                </a:solidFill>
                <a:highlight>
                  <a:srgbClr val="00FF00"/>
                </a:highlight>
              </a:rPr>
              <a:t>3. What makes a sentence complex?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A sentence is complex because it has:</a:t>
            </a: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One independent clause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At least one dependent clause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chemeClr val="lt1"/>
                </a:solidFill>
              </a:rPr>
              <a:t>The dependent clause usually begins with words like: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because, although, when, if, since, after, before, while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</a:rPr>
              <a:t>Example:</a:t>
            </a:r>
            <a:endParaRPr b="1" sz="1100">
              <a:solidFill>
                <a:srgbClr val="FF0000"/>
              </a:solidFill>
            </a:endParaRPr>
          </a:p>
          <a:p>
            <a:pPr indent="-298450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I stayed home because I was sick.</a:t>
            </a: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92">
                <a:solidFill>
                  <a:schemeClr val="dk1"/>
                </a:solidFill>
                <a:highlight>
                  <a:srgbClr val="00FF00"/>
                </a:highlight>
              </a:rPr>
              <a:t>4. What is the difference between compound and compound-complex sentences?</a:t>
            </a:r>
            <a:endParaRPr b="1" sz="1092">
              <a:solidFill>
                <a:schemeClr val="dk1"/>
              </a:solidFill>
              <a:highlight>
                <a:srgbClr val="00FF00"/>
              </a:highlight>
            </a:endParaRPr>
          </a:p>
          <a:p>
            <a:pPr indent="-297935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092"/>
              <a:buChar char="●"/>
            </a:pPr>
            <a:r>
              <a:rPr b="1" lang="en" sz="1092">
                <a:solidFill>
                  <a:schemeClr val="lt1"/>
                </a:solidFill>
              </a:rPr>
              <a:t>A compound sentence has two independent clauses only.</a:t>
            </a:r>
            <a:br>
              <a:rPr b="1" lang="en" sz="1092">
                <a:solidFill>
                  <a:schemeClr val="lt1"/>
                </a:solidFill>
              </a:rPr>
            </a:br>
            <a:r>
              <a:rPr b="1" lang="en" sz="1092">
                <a:solidFill>
                  <a:schemeClr val="lt1"/>
                </a:solidFill>
              </a:rPr>
              <a:t> Example: She studied hard, and she passed the exam.</a:t>
            </a:r>
            <a:br>
              <a:rPr b="1" lang="en" sz="1092">
                <a:solidFill>
                  <a:schemeClr val="lt1"/>
                </a:solidFill>
              </a:rPr>
            </a:br>
            <a:endParaRPr b="1" sz="1092">
              <a:solidFill>
                <a:schemeClr val="lt1"/>
              </a:solidFill>
            </a:endParaRPr>
          </a:p>
          <a:p>
            <a:pPr indent="-297935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2"/>
              <a:buChar char="●"/>
            </a:pPr>
            <a:r>
              <a:rPr b="1" lang="en" sz="1092">
                <a:solidFill>
                  <a:schemeClr val="lt1"/>
                </a:solidFill>
              </a:rPr>
              <a:t>A compound-complex sentence has:</a:t>
            </a:r>
            <a:br>
              <a:rPr b="1" lang="en" sz="1092">
                <a:solidFill>
                  <a:schemeClr val="lt1"/>
                </a:solidFill>
              </a:rPr>
            </a:br>
            <a:endParaRPr b="1" sz="1092">
              <a:solidFill>
                <a:schemeClr val="lt1"/>
              </a:solidFill>
            </a:endParaRPr>
          </a:p>
          <a:p>
            <a:pPr indent="-297935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2"/>
              <a:buChar char="○"/>
            </a:pPr>
            <a:r>
              <a:rPr b="1" lang="en" sz="1092">
                <a:solidFill>
                  <a:schemeClr val="lt1"/>
                </a:solidFill>
              </a:rPr>
              <a:t>At least two independent clauses</a:t>
            </a:r>
            <a:br>
              <a:rPr b="1" lang="en" sz="1092">
                <a:solidFill>
                  <a:schemeClr val="lt1"/>
                </a:solidFill>
              </a:rPr>
            </a:br>
            <a:endParaRPr b="1" sz="1092">
              <a:solidFill>
                <a:schemeClr val="lt1"/>
              </a:solidFill>
            </a:endParaRPr>
          </a:p>
          <a:p>
            <a:pPr indent="-297935" lvl="1" marL="9144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92"/>
              <a:buChar char="○"/>
            </a:pPr>
            <a:r>
              <a:rPr b="1" lang="en" sz="1092">
                <a:solidFill>
                  <a:schemeClr val="lt1"/>
                </a:solidFill>
              </a:rPr>
              <a:t>At least one dependent clause</a:t>
            </a:r>
            <a:br>
              <a:rPr b="1" lang="en" sz="1092">
                <a:solidFill>
                  <a:schemeClr val="lt1"/>
                </a:solidFill>
              </a:rPr>
            </a:br>
            <a:endParaRPr b="1" sz="1092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092">
                <a:solidFill>
                  <a:srgbClr val="FF0000"/>
                </a:solidFill>
              </a:rPr>
              <a:t>Example: </a:t>
            </a:r>
            <a:r>
              <a:rPr b="1" lang="en" sz="1092">
                <a:solidFill>
                  <a:schemeClr val="dk1"/>
                </a:solidFill>
              </a:rPr>
              <a:t>Although she was tired, she studied hard, and she passed the exam.</a:t>
            </a:r>
            <a:br>
              <a:rPr b="1" lang="en" sz="1092">
                <a:solidFill>
                  <a:schemeClr val="lt1"/>
                </a:solidFill>
              </a:rPr>
            </a:br>
            <a:endParaRPr b="1" sz="1092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9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9"/>
          <p:cNvSpPr txBox="1"/>
          <p:nvPr>
            <p:ph type="title"/>
          </p:nvPr>
        </p:nvSpPr>
        <p:spPr>
          <a:xfrm>
            <a:off x="93200" y="284175"/>
            <a:ext cx="8829300" cy="761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1: Identify the Sentence Structure</a:t>
            </a:r>
            <a:endParaRPr b="1" sz="30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48" name="Google Shape;148;p29"/>
          <p:cNvSpPr txBox="1"/>
          <p:nvPr>
            <p:ph idx="1" type="body"/>
          </p:nvPr>
        </p:nvSpPr>
        <p:spPr>
          <a:xfrm>
            <a:off x="311700" y="1152475"/>
            <a:ext cx="8520600" cy="367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Write </a:t>
            </a:r>
            <a:r>
              <a:rPr b="1" lang="en" u="sng">
                <a:solidFill>
                  <a:schemeClr val="lt1"/>
                </a:solidFill>
              </a:rPr>
              <a:t>Simple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Compound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Complex</a:t>
            </a:r>
            <a:r>
              <a:rPr b="1" lang="en">
                <a:solidFill>
                  <a:schemeClr val="lt1"/>
                </a:solidFill>
              </a:rPr>
              <a:t>, or </a:t>
            </a:r>
            <a:r>
              <a:rPr b="1" lang="en" u="sng">
                <a:solidFill>
                  <a:schemeClr val="lt1"/>
                </a:solidFill>
              </a:rPr>
              <a:t>Compound-Complex</a:t>
            </a:r>
            <a:r>
              <a:rPr b="1" lang="en">
                <a:solidFill>
                  <a:schemeClr val="lt1"/>
                </a:solidFill>
              </a:rPr>
              <a:t>.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She enjoys reading books.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wanted to sleep, but I had homework.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Because she studied hard, she passed the exam.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Although it was late, we continued working, and we finished the task.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The children are playing outside.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30"/>
          <p:cNvSpPr txBox="1"/>
          <p:nvPr>
            <p:ph type="title"/>
          </p:nvPr>
        </p:nvSpPr>
        <p:spPr>
          <a:xfrm>
            <a:off x="209575" y="245350"/>
            <a:ext cx="8779500" cy="77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600">
                <a:solidFill>
                  <a:srgbClr val="00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2: Combine the Sentences</a:t>
            </a:r>
            <a:endParaRPr b="1" sz="3600">
              <a:solidFill>
                <a:srgbClr val="00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54" name="Google Shape;154;p30"/>
          <p:cNvSpPr txBox="1"/>
          <p:nvPr>
            <p:ph idx="1" type="body"/>
          </p:nvPr>
        </p:nvSpPr>
        <p:spPr>
          <a:xfrm>
            <a:off x="311700" y="1152475"/>
            <a:ext cx="8520600" cy="37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A. Make a </a:t>
            </a:r>
            <a:r>
              <a:rPr b="1" lang="en" u="sng">
                <a:solidFill>
                  <a:schemeClr val="lt1"/>
                </a:solidFill>
              </a:rPr>
              <a:t>compound sentence</a:t>
            </a:r>
            <a:r>
              <a:rPr b="1" lang="en">
                <a:solidFill>
                  <a:schemeClr val="lt1"/>
                </a:solidFill>
              </a:rPr>
              <a:t>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 was tired. I continued studying.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B. Make a </a:t>
            </a:r>
            <a:r>
              <a:rPr b="1" lang="en" u="sng">
                <a:solidFill>
                  <a:schemeClr val="lt1"/>
                </a:solidFill>
              </a:rPr>
              <a:t>complex sentence</a:t>
            </a:r>
            <a:r>
              <a:rPr b="1" lang="en">
                <a:solidFill>
                  <a:schemeClr val="lt1"/>
                </a:solidFill>
              </a:rPr>
              <a:t>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 startAt="2"/>
            </a:pPr>
            <a:r>
              <a:rPr b="1" lang="en">
                <a:solidFill>
                  <a:schemeClr val="lt1"/>
                </a:solidFill>
              </a:rPr>
              <a:t>She will pass. She studies hard.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C. Make a </a:t>
            </a:r>
            <a:r>
              <a:rPr b="1" lang="en" u="sng">
                <a:solidFill>
                  <a:schemeClr val="lt1"/>
                </a:solidFill>
              </a:rPr>
              <a:t>compound-complex sentence</a:t>
            </a:r>
            <a:r>
              <a:rPr b="1" lang="en">
                <a:solidFill>
                  <a:schemeClr val="lt1"/>
                </a:solidFill>
              </a:rPr>
              <a:t>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 startAt="3"/>
            </a:pPr>
            <a:r>
              <a:rPr b="1" lang="en">
                <a:solidFill>
                  <a:schemeClr val="lt1"/>
                </a:solidFill>
              </a:rPr>
              <a:t>I was sick. I stayed home. My sister went to school.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31"/>
          <p:cNvSpPr txBox="1"/>
          <p:nvPr>
            <p:ph type="title"/>
          </p:nvPr>
        </p:nvSpPr>
        <p:spPr>
          <a:xfrm>
            <a:off x="143075" y="239825"/>
            <a:ext cx="8689200" cy="84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3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📝 Exercise 3: Create Your Own</a:t>
            </a:r>
            <a:endParaRPr b="1" sz="43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60" name="Google Shape;160;p31"/>
          <p:cNvSpPr txBox="1"/>
          <p:nvPr>
            <p:ph idx="1" type="body"/>
          </p:nvPr>
        </p:nvSpPr>
        <p:spPr>
          <a:xfrm>
            <a:off x="237300" y="1152475"/>
            <a:ext cx="8595000" cy="3709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rgbClr val="FF0000"/>
                </a:solidFill>
              </a:rPr>
              <a:t>Write:</a:t>
            </a:r>
            <a:endParaRPr b="1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3 simple sentences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2 compound sentences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2 complex sentences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>
                <a:solidFill>
                  <a:schemeClr val="lt1"/>
                </a:solidFill>
              </a:rPr>
              <a:t>1 compound-complex sentence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50900"/>
            <a:ext cx="8520600" cy="126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7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OBJECTIVES</a:t>
            </a:r>
            <a:endParaRPr b="1" sz="7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553400"/>
            <a:ext cx="8520600" cy="3292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At the end of the lesson, students should be able to:</a:t>
            </a: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Identify the four types of sentence structures.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Differentiate between </a:t>
            </a:r>
            <a:r>
              <a:rPr b="1" lang="en" u="sng">
                <a:solidFill>
                  <a:schemeClr val="lt1"/>
                </a:solidFill>
              </a:rPr>
              <a:t>simple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compound</a:t>
            </a:r>
            <a:r>
              <a:rPr b="1" lang="en">
                <a:solidFill>
                  <a:schemeClr val="lt1"/>
                </a:solidFill>
              </a:rPr>
              <a:t>, </a:t>
            </a:r>
            <a:r>
              <a:rPr b="1" lang="en" u="sng">
                <a:solidFill>
                  <a:schemeClr val="lt1"/>
                </a:solidFill>
              </a:rPr>
              <a:t>complex</a:t>
            </a:r>
            <a:r>
              <a:rPr b="1" lang="en">
                <a:solidFill>
                  <a:schemeClr val="lt1"/>
                </a:solidFill>
              </a:rPr>
              <a:t>, and </a:t>
            </a:r>
            <a:r>
              <a:rPr b="1" lang="en" u="sng">
                <a:solidFill>
                  <a:schemeClr val="lt1"/>
                </a:solidFill>
              </a:rPr>
              <a:t>compound-complex</a:t>
            </a:r>
            <a:r>
              <a:rPr b="1" lang="en">
                <a:solidFill>
                  <a:schemeClr val="lt1"/>
                </a:solidFill>
              </a:rPr>
              <a:t> sentences.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>
                <a:solidFill>
                  <a:schemeClr val="lt1"/>
                </a:solidFill>
              </a:rPr>
              <a:t>Construct sentences using different sentence structures correctly.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245350"/>
            <a:ext cx="8520600" cy="90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MOTIVATION (Warm-Up Activity)</a:t>
            </a:r>
            <a:endParaRPr b="1" sz="39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68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FF0000"/>
                </a:solidFill>
              </a:rPr>
              <a:t>Let’s analyze these sentences: </a:t>
            </a:r>
            <a:endParaRPr b="1" sz="1100">
              <a:solidFill>
                <a:srgbClr val="FF00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I love reading.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I love reading, and my sister loves writing.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I love reading because it improves my vocabulary.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AutoNum type="arabicPeriod"/>
            </a:pPr>
            <a:r>
              <a:rPr b="1" lang="en" sz="1100">
                <a:solidFill>
                  <a:schemeClr val="lt1"/>
                </a:solidFill>
              </a:rPr>
              <a:t>I love reading because it improves my vocabulary, and it helps me relax.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FF00"/>
                </a:solidFill>
              </a:rPr>
              <a:t>Think about it: </a:t>
            </a:r>
            <a:endParaRPr b="1" sz="1100">
              <a:solidFill>
                <a:srgbClr val="00FF00"/>
              </a:solidFill>
            </a:endParaRPr>
          </a:p>
          <a:p>
            <a:pPr indent="-2984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What differences do you notice?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Which sentence is the shortest?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-2984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</a:pPr>
            <a:r>
              <a:rPr b="1" lang="en" sz="1100">
                <a:solidFill>
                  <a:schemeClr val="lt1"/>
                </a:solidFill>
              </a:rPr>
              <a:t>Which one is the longest?</a:t>
            </a:r>
            <a:br>
              <a:rPr b="1" lang="en" sz="1100">
                <a:solidFill>
                  <a:schemeClr val="lt1"/>
                </a:solidFill>
              </a:rPr>
            </a:br>
            <a:endParaRPr b="1" sz="1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100">
                <a:solidFill>
                  <a:srgbClr val="00FFFF"/>
                </a:solidFill>
              </a:rPr>
              <a:t>Explain:</a:t>
            </a:r>
            <a:br>
              <a:rPr b="1" lang="en" sz="1100">
                <a:solidFill>
                  <a:schemeClr val="lt1"/>
                </a:solidFill>
              </a:rPr>
            </a:br>
            <a:r>
              <a:rPr b="1" lang="en" sz="1100">
                <a:solidFill>
                  <a:schemeClr val="lt1"/>
                </a:solidFill>
              </a:rPr>
              <a:t> These sentences show different sentence structures.</a:t>
            </a:r>
            <a:endParaRPr b="1" sz="11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272900" y="289850"/>
            <a:ext cx="8520600" cy="16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>
                <a:latin typeface="Permanent Marker"/>
                <a:ea typeface="Permanent Marker"/>
                <a:cs typeface="Permanent Marker"/>
                <a:sym typeface="Permanent Marker"/>
              </a:rPr>
              <a:t>📌 </a:t>
            </a:r>
            <a:r>
              <a:rPr b="1" lang="en" sz="4800">
                <a:solidFill>
                  <a:srgbClr val="FFFF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What is Sentence Structure?</a:t>
            </a:r>
            <a:endParaRPr b="1" sz="4800">
              <a:solidFill>
                <a:srgbClr val="FFFF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2107675"/>
            <a:ext cx="8520600" cy="2727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rgbClr val="FF0000"/>
                </a:solidFill>
              </a:rPr>
              <a:t>SENTENCE STRUCTURE </a:t>
            </a:r>
            <a:r>
              <a:rPr b="1" lang="en" sz="1300">
                <a:solidFill>
                  <a:schemeClr val="lt1"/>
                </a:solidFill>
              </a:rPr>
              <a:t>refers to how words, phrases, and clauses are arranged in a sentence.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300">
                <a:solidFill>
                  <a:schemeClr val="lt1"/>
                </a:solidFill>
              </a:rPr>
              <a:t>There are four types of sentence structures:</a:t>
            </a: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Simple Sentence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Compound Sentence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Complex Sentence</a:t>
            </a:r>
            <a:br>
              <a:rPr b="1" lang="en" sz="1300">
                <a:solidFill>
                  <a:schemeClr val="lt1"/>
                </a:solidFill>
              </a:rPr>
            </a:br>
            <a:endParaRPr b="1" sz="1300">
              <a:solidFill>
                <a:schemeClr val="lt1"/>
              </a:solidFill>
            </a:endParaRPr>
          </a:p>
          <a:p>
            <a:pPr indent="-3111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AutoNum type="arabicPeriod"/>
            </a:pPr>
            <a:r>
              <a:rPr b="1" lang="en" sz="1300">
                <a:solidFill>
                  <a:schemeClr val="lt1"/>
                </a:solidFill>
              </a:rPr>
              <a:t>Compound-Complex Sentence</a:t>
            </a:r>
            <a:endParaRPr b="1" sz="13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311875"/>
            <a:ext cx="8520600" cy="113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300">
                <a:solidFill>
                  <a:srgbClr val="00FF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1️⃣ SIMPLE SENTENCE</a:t>
            </a:r>
            <a:endParaRPr b="1" sz="5300">
              <a:solidFill>
                <a:srgbClr val="00FF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941375"/>
            <a:ext cx="8520600" cy="282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lt1"/>
                </a:solidFill>
              </a:rPr>
              <a:t>A </a:t>
            </a:r>
            <a:r>
              <a:rPr b="1" lang="en" sz="2000" u="sng">
                <a:solidFill>
                  <a:schemeClr val="lt1"/>
                </a:solidFill>
              </a:rPr>
              <a:t>simple sentence</a:t>
            </a:r>
            <a:r>
              <a:rPr b="1" lang="en" sz="2000">
                <a:solidFill>
                  <a:schemeClr val="lt1"/>
                </a:solidFill>
              </a:rPr>
              <a:t> has:</a:t>
            </a:r>
            <a:endParaRPr b="1"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1" lang="en" sz="2000">
                <a:solidFill>
                  <a:schemeClr val="lt1"/>
                </a:solidFill>
              </a:rPr>
              <a:t>One independent clause</a:t>
            </a:r>
            <a:br>
              <a:rPr b="1" lang="en" sz="2000">
                <a:solidFill>
                  <a:schemeClr val="lt1"/>
                </a:solidFill>
              </a:rPr>
            </a:br>
            <a:endParaRPr b="1"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●"/>
            </a:pPr>
            <a:r>
              <a:rPr b="1" lang="en" sz="2000">
                <a:solidFill>
                  <a:schemeClr val="lt1"/>
                </a:solidFill>
              </a:rPr>
              <a:t>One subject and one predicate</a:t>
            </a:r>
            <a:br>
              <a:rPr b="1" lang="en" sz="2000">
                <a:solidFill>
                  <a:schemeClr val="lt1"/>
                </a:solidFill>
              </a:rPr>
            </a:br>
            <a:r>
              <a:rPr b="1" lang="en" sz="2000">
                <a:solidFill>
                  <a:schemeClr val="lt1"/>
                </a:solidFill>
              </a:rPr>
              <a:t> (It expresses a complete thought.)</a:t>
            </a:r>
            <a:endParaRPr b="1" sz="2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7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295250"/>
            <a:ext cx="8520600" cy="72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900">
                <a:latin typeface="Permanent Marker"/>
                <a:ea typeface="Permanent Marker"/>
                <a:cs typeface="Permanent Marker"/>
                <a:sym typeface="Permanent Marker"/>
              </a:rPr>
              <a:t>✅ </a:t>
            </a:r>
            <a:r>
              <a:rPr b="1" lang="en" sz="3900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 of Simple Sentences</a:t>
            </a:r>
            <a:endParaRPr b="1" sz="3900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86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68129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She sings.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The dog barked loudly.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I finished my homework.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They played basketball.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The teacher explained the lesson clearly.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My brother cooks dinner.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The sun is shining.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We watched a movie.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He runs every morning.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23"/>
              <a:buChar char="●"/>
            </a:pPr>
            <a:r>
              <a:rPr b="1" lang="en" sz="955">
                <a:solidFill>
                  <a:schemeClr val="lt1"/>
                </a:solidFill>
              </a:rPr>
              <a:t>The baby is sleeping.</a:t>
            </a:r>
            <a:br>
              <a:rPr b="1" lang="en" sz="955">
                <a:solidFill>
                  <a:schemeClr val="lt1"/>
                </a:solidFill>
              </a:rPr>
            </a:br>
            <a:endParaRPr b="1" sz="955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523"/>
              <a:buFont typeface="Arial"/>
              <a:buNone/>
            </a:pPr>
            <a:r>
              <a:rPr b="1" lang="en" sz="955" u="sng">
                <a:solidFill>
                  <a:srgbClr val="FF0000"/>
                </a:solidFill>
              </a:rPr>
              <a:t>Note: A simple sentence can still be long.</a:t>
            </a:r>
            <a:endParaRPr b="1" sz="955" u="sng">
              <a:solidFill>
                <a:srgbClr val="FF0000"/>
              </a:solidFill>
            </a:endParaRPr>
          </a:p>
          <a:p>
            <a:pPr indent="-268129" lvl="0" marL="45720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623"/>
              <a:buChar char="●"/>
            </a:pPr>
            <a:r>
              <a:rPr b="1" lang="en" sz="955">
                <a:solidFill>
                  <a:schemeClr val="dk1"/>
                </a:solidFill>
              </a:rPr>
              <a:t>The students in our class studied quietly in the library.</a:t>
            </a:r>
            <a:endParaRPr b="1" sz="955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523"/>
              <a:buNone/>
            </a:pPr>
            <a:r>
              <a:t/>
            </a:r>
            <a:endParaRPr sz="855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262000"/>
            <a:ext cx="8520600" cy="129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500">
                <a:latin typeface="Permanent Marker"/>
                <a:ea typeface="Permanent Marker"/>
                <a:cs typeface="Permanent Marker"/>
                <a:sym typeface="Permanent Marker"/>
              </a:rPr>
              <a:t>2️⃣ </a:t>
            </a:r>
            <a:r>
              <a:rPr b="1" lang="en" sz="5000">
                <a:solidFill>
                  <a:srgbClr val="FF00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COMPOUND SENTENCE</a:t>
            </a:r>
            <a:endParaRPr b="1" sz="5000">
              <a:solidFill>
                <a:srgbClr val="FF00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234125" y="2007900"/>
            <a:ext cx="8520600" cy="28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100">
                <a:solidFill>
                  <a:schemeClr val="lt1"/>
                </a:solidFill>
              </a:rPr>
              <a:t>A </a:t>
            </a:r>
            <a:r>
              <a:rPr b="1" lang="en" sz="2100" u="sng">
                <a:solidFill>
                  <a:schemeClr val="lt1"/>
                </a:solidFill>
              </a:rPr>
              <a:t>compound sentence</a:t>
            </a:r>
            <a:r>
              <a:rPr b="1" lang="en" sz="2100">
                <a:solidFill>
                  <a:schemeClr val="lt1"/>
                </a:solidFill>
              </a:rPr>
              <a:t> has:</a:t>
            </a:r>
            <a:endParaRPr b="1" sz="2100">
              <a:solidFill>
                <a:schemeClr val="lt1"/>
              </a:solidFill>
            </a:endParaRPr>
          </a:p>
          <a:p>
            <a:pPr indent="-36195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b="1" lang="en" sz="2100">
                <a:solidFill>
                  <a:schemeClr val="lt1"/>
                </a:solidFill>
              </a:rPr>
              <a:t>Two independent clauses</a:t>
            </a:r>
            <a:br>
              <a:rPr b="1" lang="en" sz="2100">
                <a:solidFill>
                  <a:schemeClr val="lt1"/>
                </a:solidFill>
              </a:rPr>
            </a:br>
            <a:endParaRPr b="1" sz="2100">
              <a:solidFill>
                <a:schemeClr val="lt1"/>
              </a:solidFill>
            </a:endParaRPr>
          </a:p>
          <a:p>
            <a:pPr indent="-36195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Char char="●"/>
            </a:pPr>
            <a:r>
              <a:rPr b="1" lang="en" sz="2100">
                <a:solidFill>
                  <a:schemeClr val="lt1"/>
                </a:solidFill>
              </a:rPr>
              <a:t>Joined by a coordinating conjunction (FANBOYS: for, and, nor, but, or, yet, so)</a:t>
            </a:r>
            <a:endParaRPr b="1" sz="21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title"/>
          </p:nvPr>
        </p:nvSpPr>
        <p:spPr>
          <a:xfrm>
            <a:off x="311700" y="162225"/>
            <a:ext cx="8520600" cy="1019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133">
                <a:solidFill>
                  <a:srgbClr val="FF00FF"/>
                </a:solidFill>
              </a:rPr>
              <a:t>✅ </a:t>
            </a:r>
            <a:r>
              <a:rPr b="1" lang="en" sz="4133">
                <a:solidFill>
                  <a:srgbClr val="FF00FF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Examples of Compound Sentences</a:t>
            </a:r>
            <a:endParaRPr b="1" sz="4133">
              <a:solidFill>
                <a:srgbClr val="FF00FF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97" name="Google Shape;97;p20"/>
          <p:cNvSpPr txBox="1"/>
          <p:nvPr>
            <p:ph idx="1" type="body"/>
          </p:nvPr>
        </p:nvSpPr>
        <p:spPr>
          <a:xfrm>
            <a:off x="311700" y="1509075"/>
            <a:ext cx="8520600" cy="3342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-296004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I wanted to go outside, but it was raining.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She studied hard, so she passed the test.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He likes coffee, and she prefers tea.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We can go now, or we can wait.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The team practiced daily, yet they lost the game.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I called her, but she did not answer.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She cooked dinner, and he washed the dishes.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-296004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85847"/>
              <a:buChar char="●"/>
            </a:pPr>
            <a:r>
              <a:rPr b="1" lang="en" sz="4946">
                <a:solidFill>
                  <a:schemeClr val="lt1"/>
                </a:solidFill>
              </a:rPr>
              <a:t>The bell rang, so the students left.</a:t>
            </a:r>
            <a:br>
              <a:rPr b="1" lang="en" sz="4946">
                <a:solidFill>
                  <a:schemeClr val="lt1"/>
                </a:solidFill>
              </a:rPr>
            </a:br>
            <a:endParaRPr b="1" sz="4946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311700" y="284150"/>
            <a:ext cx="8520600" cy="134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000">
                <a:solidFill>
                  <a:srgbClr val="FF9900"/>
                </a:solidFill>
                <a:latin typeface="Permanent Marker"/>
                <a:ea typeface="Permanent Marker"/>
                <a:cs typeface="Permanent Marker"/>
                <a:sym typeface="Permanent Marker"/>
              </a:rPr>
              <a:t>3️⃣ COMPLEX SENTENCE</a:t>
            </a:r>
            <a:endParaRPr b="1" sz="5000">
              <a:solidFill>
                <a:srgbClr val="FF9900"/>
              </a:solidFill>
              <a:latin typeface="Permanent Marker"/>
              <a:ea typeface="Permanent Marker"/>
              <a:cs typeface="Permanent Marker"/>
              <a:sym typeface="Permanent Marker"/>
            </a:endParaRPr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11700" y="1625450"/>
            <a:ext cx="8520600" cy="33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A </a:t>
            </a:r>
            <a:r>
              <a:rPr b="1" lang="en" u="sng">
                <a:solidFill>
                  <a:schemeClr val="lt1"/>
                </a:solidFill>
              </a:rPr>
              <a:t>complex sentence</a:t>
            </a:r>
            <a:r>
              <a:rPr b="1" lang="en">
                <a:solidFill>
                  <a:schemeClr val="lt1"/>
                </a:solidFill>
              </a:rPr>
              <a:t> has:</a:t>
            </a: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en">
                <a:solidFill>
                  <a:schemeClr val="lt1"/>
                </a:solidFill>
              </a:rPr>
              <a:t>One independent clause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</a:pPr>
            <a:r>
              <a:rPr b="1" lang="en">
                <a:solidFill>
                  <a:schemeClr val="lt1"/>
                </a:solidFill>
              </a:rPr>
              <a:t>At least one dependent clause</a:t>
            </a:r>
            <a:br>
              <a:rPr b="1" lang="en">
                <a:solidFill>
                  <a:schemeClr val="lt1"/>
                </a:solidFill>
              </a:rPr>
            </a:b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>
                <a:solidFill>
                  <a:schemeClr val="lt1"/>
                </a:solidFill>
              </a:rPr>
              <a:t>Dependent clauses often begin with:</a:t>
            </a:r>
            <a:br>
              <a:rPr b="1" lang="en">
                <a:solidFill>
                  <a:schemeClr val="lt1"/>
                </a:solidFill>
              </a:rPr>
            </a:br>
            <a:r>
              <a:rPr b="1" lang="en">
                <a:solidFill>
                  <a:schemeClr val="lt1"/>
                </a:solidFill>
              </a:rPr>
              <a:t> because, although, since, when, while, if, after, before, unless</a:t>
            </a:r>
            <a:endParaRPr b="1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25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