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35"/>
  </p:normalViewPr>
  <p:slideViewPr>
    <p:cSldViewPr snapToGrid="0" snapToObjects="1">
      <p:cViewPr varScale="1">
        <p:scale>
          <a:sx n="91" d="100"/>
          <a:sy n="91" d="100"/>
        </p:scale>
        <p:origin x="1136" y="4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11/18/25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9143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22960" y="325550"/>
            <a:ext cx="7543800" cy="3574778"/>
          </a:xfrm>
          <a:effectLst>
            <a:outerShdw blurRad="50800" dist="38100" dir="2700000" algn="tl" rotWithShape="0">
              <a:prstClr val="black">
                <a:alpha val="40000"/>
              </a:prstClr>
            </a:outerShdw>
          </a:effectLst>
        </p:spPr>
        <p:txBody>
          <a:bodyPr>
            <a:normAutofit/>
          </a:bodyPr>
          <a:lstStyle/>
          <a:p>
            <a:r>
              <a:rPr lang="en-US" sz="4500">
                <a:solidFill>
                  <a:schemeClr val="tx2">
                    <a:lumMod val="75000"/>
                  </a:schemeClr>
                </a:solidFill>
              </a:rPr>
              <a:t>ISEB 13+ History Essay Practice</a:t>
            </a:r>
          </a:p>
        </p:txBody>
      </p:sp>
      <p:sp>
        <p:nvSpPr>
          <p:cNvPr id="3" name="Subtitle 2"/>
          <p:cNvSpPr>
            <a:spLocks noGrp="1"/>
          </p:cNvSpPr>
          <p:nvPr>
            <p:ph type="subTitle" idx="1"/>
          </p:nvPr>
        </p:nvSpPr>
        <p:spPr>
          <a:xfrm>
            <a:off x="825038" y="4072043"/>
            <a:ext cx="7543800" cy="1282707"/>
          </a:xfrm>
          <a:effectLst>
            <a:outerShdw blurRad="50800" dist="38100" dir="2700000" algn="tl" rotWithShape="0">
              <a:prstClr val="black">
                <a:alpha val="40000"/>
              </a:prstClr>
            </a:outerShdw>
          </a:effectLst>
        </p:spPr>
        <p:txBody>
          <a:bodyPr>
            <a:normAutofit/>
          </a:bodyPr>
          <a:lstStyle/>
          <a:p>
            <a:r>
              <a:rPr lang="en-US">
                <a:solidFill>
                  <a:schemeClr val="tx2">
                    <a:lumMod val="75000"/>
                  </a:schemeClr>
                </a:solidFill>
              </a:rPr>
              <a:t>Elizabeth I and the Golden Age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Student Checklist</a:t>
            </a:r>
          </a:p>
        </p:txBody>
      </p:sp>
      <p:sp>
        <p:nvSpPr>
          <p:cNvPr id="3" name="Content Placeholder 2"/>
          <p:cNvSpPr>
            <a:spLocks noGrp="1"/>
          </p:cNvSpPr>
          <p:nvPr>
            <p:ph idx="1"/>
          </p:nvPr>
        </p:nvSpPr>
        <p:spPr/>
        <p:txBody>
          <a:bodyPr>
            <a:normAutofit fontScale="92500" lnSpcReduction="10000"/>
          </a:bodyPr>
          <a:lstStyle/>
          <a:p>
            <a:r>
              <a:rPr dirty="0"/>
              <a:t> Part (a): 2 clear PEE paragraphs with evidence</a:t>
            </a:r>
          </a:p>
          <a:p>
            <a:r>
              <a:rPr dirty="0"/>
              <a:t> Part (b): Choose ONE reason and explain why it matters most</a:t>
            </a:r>
          </a:p>
          <a:p>
            <a:r>
              <a:rPr dirty="0"/>
              <a:t> Part (c): Give both sides, then make a clear judgement</a:t>
            </a:r>
          </a:p>
          <a:p>
            <a:r>
              <a:rPr dirty="0"/>
              <a:t>Use specific facts (e.g. 1588 Armada, Shakespeare, Drake)</a:t>
            </a:r>
          </a:p>
          <a:p>
            <a:r>
              <a:rPr dirty="0"/>
              <a:t>Avoid just listing facts – always explain their importance!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Graphic 212">
            <a:extLst>
              <a:ext uri="{FF2B5EF4-FFF2-40B4-BE49-F238E27FC236}">
                <a16:creationId xmlns:a16="http://schemas.microsoft.com/office/drawing/2014/main" id="{55C61911-45B2-48BF-AC7A-1EB579B42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2" name="Graphic 212">
            <a:extLst>
              <a:ext uri="{FF2B5EF4-FFF2-40B4-BE49-F238E27FC236}">
                <a16:creationId xmlns:a16="http://schemas.microsoft.com/office/drawing/2014/main" id="{2DE4D4CE-6DAE-4A05-BE5B-6BCE3F4EC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 name="Title 1"/>
          <p:cNvSpPr>
            <a:spLocks noGrp="1"/>
          </p:cNvSpPr>
          <p:nvPr>
            <p:ph type="title"/>
          </p:nvPr>
        </p:nvSpPr>
        <p:spPr>
          <a:xfrm>
            <a:off x="826775" y="1264801"/>
            <a:ext cx="3085928" cy="4296387"/>
          </a:xfrm>
        </p:spPr>
        <p:txBody>
          <a:bodyPr>
            <a:normAutofit/>
          </a:bodyPr>
          <a:lstStyle/>
          <a:p>
            <a:r>
              <a:rPr lang="en-US">
                <a:solidFill>
                  <a:schemeClr val="bg1"/>
                </a:solidFill>
              </a:rPr>
              <a:t>Essay Question: Elizabeth I – Golden Age</a:t>
            </a:r>
          </a:p>
        </p:txBody>
      </p:sp>
      <p:grpSp>
        <p:nvGrpSpPr>
          <p:cNvPr id="14" name="Group 13">
            <a:extLst>
              <a:ext uri="{FF2B5EF4-FFF2-40B4-BE49-F238E27FC236}">
                <a16:creationId xmlns:a16="http://schemas.microsoft.com/office/drawing/2014/main" id="{B8CB1D39-68D4-4372-BF3B-2A33A7495E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5" name="Freeform: Shape 14">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18" name="Oval 17">
            <a:extLst>
              <a:ext uri="{FF2B5EF4-FFF2-40B4-BE49-F238E27FC236}">
                <a16:creationId xmlns:a16="http://schemas.microsoft.com/office/drawing/2014/main" id="{10C23D31-5B0A-4956-A59F-A24F57D2A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F4C6FC6E-4AAF-4628-B7E5-85DF9D32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253218"/>
            <a:ext cx="3912879" cy="5894364"/>
          </a:xfrm>
        </p:spPr>
        <p:txBody>
          <a:bodyPr>
            <a:normAutofit fontScale="92500" lnSpcReduction="10000"/>
          </a:bodyPr>
          <a:lstStyle/>
          <a:p>
            <a:pPr>
              <a:lnSpc>
                <a:spcPct val="90000"/>
              </a:lnSpc>
            </a:pPr>
            <a:r>
              <a:rPr lang="en-US" sz="2800" dirty="0">
                <a:solidFill>
                  <a:schemeClr val="bg1"/>
                </a:solidFill>
              </a:rPr>
              <a:t>(a) Describe two achievements of Elizabeth I that contributed to the idea of a 'Golden Age'. [8]</a:t>
            </a:r>
          </a:p>
          <a:p>
            <a:pPr>
              <a:lnSpc>
                <a:spcPct val="90000"/>
              </a:lnSpc>
            </a:pPr>
            <a:r>
              <a:rPr lang="en-US" sz="2800" dirty="0">
                <a:solidFill>
                  <a:schemeClr val="bg1"/>
                </a:solidFill>
              </a:rPr>
              <a:t>(b) What do you judge to be the most important reason Elizabeth’s reign is remembered as a 'Golden Age' and why? [8]</a:t>
            </a:r>
          </a:p>
          <a:p>
            <a:pPr>
              <a:lnSpc>
                <a:spcPct val="90000"/>
              </a:lnSpc>
            </a:pPr>
            <a:r>
              <a:rPr lang="en-US" sz="2800" dirty="0">
                <a:solidFill>
                  <a:schemeClr val="bg1"/>
                </a:solidFill>
              </a:rPr>
              <a:t>(c) ‘Elizabeth I’s reign was truly a Golden Age for England.’ How far do you agree with this statement? [14]</a:t>
            </a:r>
          </a:p>
        </p:txBody>
      </p:sp>
      <p:grpSp>
        <p:nvGrpSpPr>
          <p:cNvPr id="22"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21453" y="5987064"/>
            <a:ext cx="790849" cy="469689"/>
            <a:chOff x="9841624" y="4115729"/>
            <a:chExt cx="602169" cy="268223"/>
          </a:xfrm>
          <a:solidFill>
            <a:schemeClr val="bg1"/>
          </a:solidFill>
        </p:grpSpPr>
        <p:sp>
          <p:nvSpPr>
            <p:cNvPr id="23" name="Freeform: Shape 22">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26776" y="923293"/>
            <a:ext cx="3022599" cy="4641720"/>
          </a:xfrm>
        </p:spPr>
        <p:txBody>
          <a:bodyPr>
            <a:normAutofit/>
          </a:bodyPr>
          <a:lstStyle/>
          <a:p>
            <a:r>
              <a:rPr lang="en-US">
                <a:solidFill>
                  <a:schemeClr val="bg1"/>
                </a:solidFill>
              </a:rPr>
              <a:t>Part (a) Structure &amp; Example</a:t>
            </a:r>
          </a:p>
        </p:txBody>
      </p:sp>
      <p:sp>
        <p:nvSpPr>
          <p:cNvPr id="10" name="Freeform: Shape 9">
            <a:extLst>
              <a:ext uri="{FF2B5EF4-FFF2-40B4-BE49-F238E27FC236}">
                <a16:creationId xmlns:a16="http://schemas.microsoft.com/office/drawing/2014/main" id="{D0A98BBA-D3EA-45DC-B8A1-9C61397D4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862"/>
            <a:ext cx="877720" cy="274629"/>
          </a:xfrm>
          <a:custGeom>
            <a:avLst/>
            <a:gdLst>
              <a:gd name="connsiteX0" fmla="*/ 453342 w 1170294"/>
              <a:gd name="connsiteY0" fmla="*/ 0 h 274629"/>
              <a:gd name="connsiteX1" fmla="*/ 689085 w 1170294"/>
              <a:gd name="connsiteY1" fmla="*/ 235744 h 274629"/>
              <a:gd name="connsiteX2" fmla="*/ 924829 w 1170294"/>
              <a:gd name="connsiteY2" fmla="*/ 0 h 274629"/>
              <a:gd name="connsiteX3" fmla="*/ 1170294 w 1170294"/>
              <a:gd name="connsiteY3" fmla="*/ 24546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577 h 274629"/>
              <a:gd name="connsiteX11" fmla="*/ 215168 w 1170294"/>
              <a:gd name="connsiteY11" fmla="*/ 23574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5744"/>
                </a:lnTo>
                <a:lnTo>
                  <a:pt x="924829" y="0"/>
                </a:lnTo>
                <a:lnTo>
                  <a:pt x="1170294" y="245465"/>
                </a:lnTo>
                <a:lnTo>
                  <a:pt x="1153282" y="264908"/>
                </a:lnTo>
                <a:lnTo>
                  <a:pt x="924829" y="38885"/>
                </a:lnTo>
                <a:lnTo>
                  <a:pt x="689085" y="274629"/>
                </a:lnTo>
                <a:lnTo>
                  <a:pt x="453342" y="38885"/>
                </a:lnTo>
                <a:lnTo>
                  <a:pt x="215168" y="274629"/>
                </a:lnTo>
                <a:lnTo>
                  <a:pt x="0" y="59462"/>
                </a:lnTo>
                <a:lnTo>
                  <a:pt x="0" y="20577"/>
                </a:lnTo>
                <a:lnTo>
                  <a:pt x="215168" y="235744"/>
                </a:ln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2" name="Freeform: Shape 11">
            <a:extLst>
              <a:ext uri="{FF2B5EF4-FFF2-40B4-BE49-F238E27FC236}">
                <a16:creationId xmlns:a16="http://schemas.microsoft.com/office/drawing/2014/main" id="{2E4C95AB-2BD7-4E38-BDD5-1E41F3A9B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90894"/>
            <a:ext cx="877720" cy="274629"/>
          </a:xfrm>
          <a:custGeom>
            <a:avLst/>
            <a:gdLst>
              <a:gd name="connsiteX0" fmla="*/ 453342 w 1170294"/>
              <a:gd name="connsiteY0" fmla="*/ 0 h 274629"/>
              <a:gd name="connsiteX1" fmla="*/ 689085 w 1170294"/>
              <a:gd name="connsiteY1" fmla="*/ 238174 h 274629"/>
              <a:gd name="connsiteX2" fmla="*/ 924829 w 1170294"/>
              <a:gd name="connsiteY2" fmla="*/ 0 h 274629"/>
              <a:gd name="connsiteX3" fmla="*/ 1170294 w 1170294"/>
              <a:gd name="connsiteY3" fmla="*/ 24789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789 h 274629"/>
              <a:gd name="connsiteX11" fmla="*/ 215168 w 1170294"/>
              <a:gd name="connsiteY11" fmla="*/ 23817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8174"/>
                </a:lnTo>
                <a:lnTo>
                  <a:pt x="924829" y="0"/>
                </a:lnTo>
                <a:lnTo>
                  <a:pt x="1170294" y="247895"/>
                </a:lnTo>
                <a:lnTo>
                  <a:pt x="1153282" y="264908"/>
                </a:lnTo>
                <a:lnTo>
                  <a:pt x="924829" y="38885"/>
                </a:lnTo>
                <a:lnTo>
                  <a:pt x="689085" y="274629"/>
                </a:lnTo>
                <a:lnTo>
                  <a:pt x="453342" y="38885"/>
                </a:lnTo>
                <a:lnTo>
                  <a:pt x="215168" y="274629"/>
                </a:lnTo>
                <a:lnTo>
                  <a:pt x="0" y="59462"/>
                </a:lnTo>
                <a:lnTo>
                  <a:pt x="0" y="20789"/>
                </a:lnTo>
                <a:lnTo>
                  <a:pt x="215168" y="2381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676151" y="355863"/>
            <a:ext cx="3912879" cy="6021684"/>
          </a:xfrm>
        </p:spPr>
        <p:txBody>
          <a:bodyPr>
            <a:normAutofit fontScale="85000" lnSpcReduction="20000"/>
          </a:bodyPr>
          <a:lstStyle/>
          <a:p>
            <a:pPr>
              <a:lnSpc>
                <a:spcPct val="90000"/>
              </a:lnSpc>
            </a:pPr>
            <a:r>
              <a:rPr lang="en-TH" sz="2400">
                <a:solidFill>
                  <a:schemeClr val="bg1"/>
                </a:solidFill>
              </a:rPr>
              <a:t> </a:t>
            </a:r>
            <a:r>
              <a:rPr lang="en-US" sz="2400" dirty="0">
                <a:solidFill>
                  <a:schemeClr val="bg1"/>
                </a:solidFill>
              </a:rPr>
              <a:t>Structure: 2 PEE paragraphs (4 marks each)</a:t>
            </a:r>
          </a:p>
          <a:p>
            <a:pPr marL="0" indent="0">
              <a:lnSpc>
                <a:spcPct val="90000"/>
              </a:lnSpc>
              <a:buNone/>
            </a:pPr>
            <a:endParaRPr lang="en-US" sz="2400" dirty="0">
              <a:solidFill>
                <a:schemeClr val="bg1"/>
              </a:solidFill>
            </a:endParaRPr>
          </a:p>
          <a:p>
            <a:pPr>
              <a:lnSpc>
                <a:spcPct val="90000"/>
              </a:lnSpc>
            </a:pPr>
            <a:r>
              <a:rPr lang="en-US" sz="2400" dirty="0">
                <a:solidFill>
                  <a:schemeClr val="bg1"/>
                </a:solidFill>
              </a:rPr>
              <a:t>Example:</a:t>
            </a:r>
          </a:p>
          <a:p>
            <a:pPr>
              <a:lnSpc>
                <a:spcPct val="90000"/>
              </a:lnSpc>
            </a:pPr>
            <a:r>
              <a:rPr lang="en-US" sz="2400" dirty="0">
                <a:solidFill>
                  <a:schemeClr val="bg1"/>
                </a:solidFill>
              </a:rPr>
              <a:t>• One achievement was the defeat of the Spanish Armada in 1588.  </a:t>
            </a:r>
            <a:r>
              <a:rPr lang="en-US" sz="2400" u="sng" dirty="0">
                <a:solidFill>
                  <a:schemeClr val="bg1"/>
                </a:solidFill>
              </a:rPr>
              <a:t>[P]</a:t>
            </a:r>
            <a:r>
              <a:rPr lang="en-US" sz="2400" dirty="0">
                <a:solidFill>
                  <a:schemeClr val="bg1"/>
                </a:solidFill>
              </a:rPr>
              <a:t>This major victory against Spain, then the most powerful naval force in the world </a:t>
            </a:r>
            <a:r>
              <a:rPr lang="en-US" sz="2400" u="sng" dirty="0">
                <a:solidFill>
                  <a:schemeClr val="bg1"/>
                </a:solidFill>
              </a:rPr>
              <a:t>[Example]</a:t>
            </a:r>
            <a:r>
              <a:rPr lang="en-US" sz="2400" dirty="0">
                <a:solidFill>
                  <a:schemeClr val="bg1"/>
                </a:solidFill>
              </a:rPr>
              <a:t>, was seen as a triumph for England and showed Elizabeth’s strength as a leader [Explanation].</a:t>
            </a:r>
          </a:p>
          <a:p>
            <a:pPr>
              <a:lnSpc>
                <a:spcPct val="90000"/>
              </a:lnSpc>
            </a:pPr>
            <a:endParaRPr lang="en-US" sz="2400" dirty="0">
              <a:solidFill>
                <a:schemeClr val="bg1"/>
              </a:solidFill>
            </a:endParaRPr>
          </a:p>
          <a:p>
            <a:pPr>
              <a:lnSpc>
                <a:spcPct val="90000"/>
              </a:lnSpc>
            </a:pPr>
            <a:r>
              <a:rPr lang="en-US" sz="2400" dirty="0">
                <a:solidFill>
                  <a:schemeClr val="bg1"/>
                </a:solidFill>
              </a:rPr>
              <a:t>• Another achievement was her support of the arts, especially the theatre[Point]. Under her reign, playwrights such as William Shakespeare flourished[examples], and London’s cultural life thrived. People can access to theatre easily also makes this art popular [Explanation]</a:t>
            </a:r>
          </a:p>
        </p:txBody>
      </p:sp>
      <p:grpSp>
        <p:nvGrpSpPr>
          <p:cNvPr id="14" name="Group 13">
            <a:extLst>
              <a:ext uri="{FF2B5EF4-FFF2-40B4-BE49-F238E27FC236}">
                <a16:creationId xmlns:a16="http://schemas.microsoft.com/office/drawing/2014/main" id="{85836128-58DE-4E5A-B27E-DFE747CA0B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41014" y="5364542"/>
            <a:ext cx="1171823" cy="1493465"/>
            <a:chOff x="3121343" y="4864099"/>
            <a:chExt cx="2085971" cy="1993901"/>
          </a:xfrm>
          <a:solidFill>
            <a:schemeClr val="bg1"/>
          </a:solidFill>
        </p:grpSpPr>
        <p:sp>
          <p:nvSpPr>
            <p:cNvPr id="15" name="Freeform: Shape 14">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38556" y="4981312"/>
              <a:ext cx="442726" cy="44272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6" name="Freeform: Shape 15">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8809" y="4871565"/>
              <a:ext cx="902626" cy="902626"/>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 name="Freeform: Shape 16">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1343" y="4864099"/>
              <a:ext cx="1152732" cy="1152732"/>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Freeform: Shape 17">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52324" y="4894707"/>
              <a:ext cx="1321462" cy="1321838"/>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9" name="Freeform: Shape 18">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15037" y="4957793"/>
              <a:ext cx="1428975" cy="1428975"/>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20" name="Freeform: Shape 19">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301642" y="5044398"/>
              <a:ext cx="1490195" cy="1490195"/>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1" name="Freeform: Shape 20">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09523" y="5152279"/>
              <a:ext cx="1509607" cy="1509607"/>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Freeform: Shape 21">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685" y="5279576"/>
              <a:ext cx="1488326" cy="1490192"/>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3" name="Freeform: Shape 22">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896" y="5426652"/>
              <a:ext cx="1429720" cy="1429720"/>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Freeform: Shape 23">
              <a:extLst>
                <a:ext uri="{FF2B5EF4-FFF2-40B4-BE49-F238E27FC236}">
                  <a16:creationId xmlns:a16="http://schemas.microsoft.com/office/drawing/2014/main" id="{DDA0090F-4FBF-434D-83B1-B274F83A9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01021" y="5597624"/>
              <a:ext cx="1275308" cy="1260376"/>
            </a:xfrm>
            <a:custGeom>
              <a:avLst/>
              <a:gdLst>
                <a:gd name="connsiteX0" fmla="*/ 1260376 w 1275308"/>
                <a:gd name="connsiteY0" fmla="*/ 0 h 1260376"/>
                <a:gd name="connsiteX1" fmla="*/ 1275308 w 1275308"/>
                <a:gd name="connsiteY1" fmla="*/ 52634 h 1260376"/>
                <a:gd name="connsiteX2" fmla="*/ 67566 w 1275308"/>
                <a:gd name="connsiteY2" fmla="*/ 1260376 h 1260376"/>
                <a:gd name="connsiteX3" fmla="*/ 0 w 1275308"/>
                <a:gd name="connsiteY3" fmla="*/ 1260376 h 1260376"/>
              </a:gdLst>
              <a:ahLst/>
              <a:cxnLst>
                <a:cxn ang="0">
                  <a:pos x="connsiteX0" y="connsiteY0"/>
                </a:cxn>
                <a:cxn ang="0">
                  <a:pos x="connsiteX1" y="connsiteY1"/>
                </a:cxn>
                <a:cxn ang="0">
                  <a:pos x="connsiteX2" y="connsiteY2"/>
                </a:cxn>
                <a:cxn ang="0">
                  <a:pos x="connsiteX3" y="connsiteY3"/>
                </a:cxn>
              </a:cxnLst>
              <a:rect l="l" t="t" r="r" b="b"/>
              <a:pathLst>
                <a:path w="1275308" h="1260376">
                  <a:moveTo>
                    <a:pt x="1260376" y="0"/>
                  </a:moveTo>
                  <a:cubicBezTo>
                    <a:pt x="1265977" y="17174"/>
                    <a:pt x="1270829" y="34716"/>
                    <a:pt x="1275308" y="52634"/>
                  </a:cubicBezTo>
                  <a:lnTo>
                    <a:pt x="67566" y="1260376"/>
                  </a:lnTo>
                  <a:lnTo>
                    <a:pt x="0" y="1260376"/>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5" name="Freeform: Shape 24">
              <a:extLst>
                <a:ext uri="{FF2B5EF4-FFF2-40B4-BE49-F238E27FC236}">
                  <a16:creationId xmlns:a16="http://schemas.microsoft.com/office/drawing/2014/main" id="{C8DF6032-C07A-45C6-8A4F-04EF4EDC0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41456" y="5797338"/>
              <a:ext cx="1065858" cy="1060662"/>
            </a:xfrm>
            <a:custGeom>
              <a:avLst/>
              <a:gdLst>
                <a:gd name="connsiteX0" fmla="*/ 1061006 w 1065858"/>
                <a:gd name="connsiteY0" fmla="*/ 0 h 1060662"/>
                <a:gd name="connsiteX1" fmla="*/ 1065858 w 1065858"/>
                <a:gd name="connsiteY1" fmla="*/ 62342 h 1060662"/>
                <a:gd name="connsiteX2" fmla="*/ 67196 w 1065858"/>
                <a:gd name="connsiteY2" fmla="*/ 1060662 h 1060662"/>
                <a:gd name="connsiteX3" fmla="*/ 0 w 1065858"/>
                <a:gd name="connsiteY3" fmla="*/ 1060662 h 1060662"/>
              </a:gdLst>
              <a:ahLst/>
              <a:cxnLst>
                <a:cxn ang="0">
                  <a:pos x="connsiteX0" y="connsiteY0"/>
                </a:cxn>
                <a:cxn ang="0">
                  <a:pos x="connsiteX1" y="connsiteY1"/>
                </a:cxn>
                <a:cxn ang="0">
                  <a:pos x="connsiteX2" y="connsiteY2"/>
                </a:cxn>
                <a:cxn ang="0">
                  <a:pos x="connsiteX3" y="connsiteY3"/>
                </a:cxn>
              </a:cxnLst>
              <a:rect l="l" t="t" r="r" b="b"/>
              <a:pathLst>
                <a:path w="1065858" h="1060662">
                  <a:moveTo>
                    <a:pt x="1061006" y="0"/>
                  </a:moveTo>
                  <a:cubicBezTo>
                    <a:pt x="1063248" y="20905"/>
                    <a:pt x="1064741" y="41809"/>
                    <a:pt x="1065858" y="62342"/>
                  </a:cubicBezTo>
                  <a:lnTo>
                    <a:pt x="67196" y="1060662"/>
                  </a:lnTo>
                  <a:lnTo>
                    <a:pt x="0" y="106066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Freeform: Shape 25">
              <a:extLst>
                <a:ext uri="{FF2B5EF4-FFF2-40B4-BE49-F238E27FC236}">
                  <a16:creationId xmlns:a16="http://schemas.microsoft.com/office/drawing/2014/main" id="{F5B89F44-A096-479D-AD1F-120561C28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1830" y="6039978"/>
              <a:ext cx="818022" cy="818022"/>
            </a:xfrm>
            <a:custGeom>
              <a:avLst/>
              <a:gdLst>
                <a:gd name="connsiteX0" fmla="*/ 818022 w 818022"/>
                <a:gd name="connsiteY0" fmla="*/ 0 h 818022"/>
                <a:gd name="connsiteX1" fmla="*/ 804584 w 818022"/>
                <a:gd name="connsiteY1" fmla="*/ 80632 h 818022"/>
                <a:gd name="connsiteX2" fmla="*/ 67190 w 818022"/>
                <a:gd name="connsiteY2" fmla="*/ 818022 h 818022"/>
                <a:gd name="connsiteX3" fmla="*/ 0 w 818022"/>
                <a:gd name="connsiteY3" fmla="*/ 818022 h 818022"/>
              </a:gdLst>
              <a:ahLst/>
              <a:cxnLst>
                <a:cxn ang="0">
                  <a:pos x="connsiteX0" y="connsiteY0"/>
                </a:cxn>
                <a:cxn ang="0">
                  <a:pos x="connsiteX1" y="connsiteY1"/>
                </a:cxn>
                <a:cxn ang="0">
                  <a:pos x="connsiteX2" y="connsiteY2"/>
                </a:cxn>
                <a:cxn ang="0">
                  <a:pos x="connsiteX3" y="connsiteY3"/>
                </a:cxn>
              </a:cxnLst>
              <a:rect l="l" t="t" r="r" b="b"/>
              <a:pathLst>
                <a:path w="818022" h="818022">
                  <a:moveTo>
                    <a:pt x="818022" y="0"/>
                  </a:moveTo>
                  <a:cubicBezTo>
                    <a:pt x="814660" y="27250"/>
                    <a:pt x="810180" y="53755"/>
                    <a:pt x="804584" y="80632"/>
                  </a:cubicBezTo>
                  <a:lnTo>
                    <a:pt x="67190" y="818022"/>
                  </a:lnTo>
                  <a:lnTo>
                    <a:pt x="0" y="81802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7" name="Freeform: Shape 26">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47375" y="6390131"/>
              <a:ext cx="442354" cy="442354"/>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sp>
        <p:nvSpPr>
          <p:cNvPr id="4" name="TextBox 3">
            <a:extLst>
              <a:ext uri="{FF2B5EF4-FFF2-40B4-BE49-F238E27FC236}">
                <a16:creationId xmlns:a16="http://schemas.microsoft.com/office/drawing/2014/main" id="{EC11D576-FA75-DAAA-6C8A-F8F0EFDC1469}"/>
              </a:ext>
            </a:extLst>
          </p:cNvPr>
          <p:cNvSpPr txBox="1"/>
          <p:nvPr/>
        </p:nvSpPr>
        <p:spPr>
          <a:xfrm>
            <a:off x="877720" y="630491"/>
            <a:ext cx="3461269" cy="1200329"/>
          </a:xfrm>
          <a:prstGeom prst="rect">
            <a:avLst/>
          </a:prstGeom>
          <a:noFill/>
        </p:spPr>
        <p:txBody>
          <a:bodyPr wrap="none" rtlCol="0">
            <a:spAutoFit/>
          </a:bodyPr>
          <a:lstStyle/>
          <a:p>
            <a:r>
              <a:rPr lang="en-US" sz="1800" dirty="0">
                <a:solidFill>
                  <a:srgbClr val="FF0000"/>
                </a:solidFill>
              </a:rPr>
              <a:t>(a) Describe two achievements of</a:t>
            </a:r>
            <a:br>
              <a:rPr lang="en-US" sz="1800" dirty="0">
                <a:solidFill>
                  <a:srgbClr val="FF0000"/>
                </a:solidFill>
              </a:rPr>
            </a:br>
            <a:r>
              <a:rPr lang="en-US" sz="1800" dirty="0">
                <a:solidFill>
                  <a:srgbClr val="FF0000"/>
                </a:solidFill>
              </a:rPr>
              <a:t> Elizabeth I that contributed to the </a:t>
            </a:r>
            <a:br>
              <a:rPr lang="en-US" sz="1800" dirty="0">
                <a:solidFill>
                  <a:srgbClr val="FF0000"/>
                </a:solidFill>
              </a:rPr>
            </a:br>
            <a:r>
              <a:rPr lang="en-US" sz="1800" dirty="0">
                <a:solidFill>
                  <a:srgbClr val="FF0000"/>
                </a:solidFill>
              </a:rPr>
              <a:t>idea of a 'Golden Age'. [8]</a:t>
            </a:r>
          </a:p>
          <a:p>
            <a:endParaRPr lang="en-TH"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EF463D-EE6B-46FF-B7C7-74B09A96C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11A27B3A-460C-4100-99B5-817F25979F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0316" y="1498602"/>
            <a:ext cx="3302509" cy="3940174"/>
            <a:chOff x="827089" y="1498602"/>
            <a:chExt cx="4403345" cy="3940174"/>
          </a:xfrm>
          <a:effectLst>
            <a:outerShdw blurRad="381000" dist="152400" dir="5400000" algn="ctr" rotWithShape="0">
              <a:srgbClr val="000000">
                <a:alpha val="10000"/>
              </a:srgbClr>
            </a:outerShdw>
          </a:effectLst>
        </p:grpSpPr>
        <p:sp>
          <p:nvSpPr>
            <p:cNvPr id="11" name="Freeform: Shape 10">
              <a:extLst>
                <a:ext uri="{FF2B5EF4-FFF2-40B4-BE49-F238E27FC236}">
                  <a16:creationId xmlns:a16="http://schemas.microsoft.com/office/drawing/2014/main" id="{35450488-7F33-43E4-B4DA-CAB50A1CC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sp>
          <p:nvSpPr>
            <p:cNvPr id="12" name="Freeform: Shape 11">
              <a:extLst>
                <a:ext uri="{FF2B5EF4-FFF2-40B4-BE49-F238E27FC236}">
                  <a16:creationId xmlns:a16="http://schemas.microsoft.com/office/drawing/2014/main" id="{EE5154B2-BEF9-4C08-B6B1-9DED9F17C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grpSp>
      <p:sp>
        <p:nvSpPr>
          <p:cNvPr id="2" name="Title 1"/>
          <p:cNvSpPr>
            <a:spLocks noGrp="1"/>
          </p:cNvSpPr>
          <p:nvPr>
            <p:ph type="title"/>
          </p:nvPr>
        </p:nvSpPr>
        <p:spPr>
          <a:xfrm>
            <a:off x="951095" y="2023558"/>
            <a:ext cx="2640949" cy="2491292"/>
          </a:xfrm>
        </p:spPr>
        <p:txBody>
          <a:bodyPr anchor="t">
            <a:normAutofit/>
          </a:bodyPr>
          <a:lstStyle/>
          <a:p>
            <a:r>
              <a:rPr lang="en-US" sz="3500"/>
              <a:t>Part (b) Structure &amp; Example</a:t>
            </a:r>
          </a:p>
        </p:txBody>
      </p:sp>
      <p:sp>
        <p:nvSpPr>
          <p:cNvPr id="14" name="Freeform: Shape 13">
            <a:extLst>
              <a:ext uri="{FF2B5EF4-FFF2-40B4-BE49-F238E27FC236}">
                <a16:creationId xmlns:a16="http://schemas.microsoft.com/office/drawing/2014/main" id="{30B5ED20-499B-41E7-95BE-8BBD31314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0316" y="4258080"/>
            <a:ext cx="3302508"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5A51D22-76EA-4C70-B5C9-ED3946924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0316" y="4258080"/>
            <a:ext cx="3302508"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4381" y="239152"/>
            <a:ext cx="3957637" cy="6302326"/>
          </a:xfrm>
        </p:spPr>
        <p:txBody>
          <a:bodyPr>
            <a:normAutofit fontScale="92500" lnSpcReduction="20000"/>
          </a:bodyPr>
          <a:lstStyle/>
          <a:p>
            <a:pPr marL="0" indent="0">
              <a:lnSpc>
                <a:spcPct val="90000"/>
              </a:lnSpc>
              <a:buNone/>
            </a:pPr>
            <a:r>
              <a:rPr lang="en-US" sz="2400" dirty="0">
                <a:solidFill>
                  <a:schemeClr val="tx1">
                    <a:alpha val="80000"/>
                  </a:schemeClr>
                </a:solidFill>
              </a:rPr>
              <a:t>Structure:</a:t>
            </a:r>
          </a:p>
          <a:p>
            <a:pPr>
              <a:lnSpc>
                <a:spcPct val="90000"/>
              </a:lnSpc>
            </a:pPr>
            <a:r>
              <a:rPr lang="en-US" sz="2400" dirty="0">
                <a:solidFill>
                  <a:schemeClr val="tx1">
                    <a:alpha val="80000"/>
                  </a:schemeClr>
                </a:solidFill>
              </a:rPr>
              <a:t>Identify the most important cause [point]</a:t>
            </a:r>
          </a:p>
          <a:p>
            <a:pPr>
              <a:lnSpc>
                <a:spcPct val="90000"/>
              </a:lnSpc>
            </a:pPr>
            <a:r>
              <a:rPr lang="en-US" sz="2400" dirty="0">
                <a:solidFill>
                  <a:schemeClr val="tx1">
                    <a:alpha val="80000"/>
                  </a:schemeClr>
                </a:solidFill>
              </a:rPr>
              <a:t> Explain why it mattered most (with evidence) [other factors]</a:t>
            </a:r>
          </a:p>
          <a:p>
            <a:pPr>
              <a:lnSpc>
                <a:spcPct val="90000"/>
              </a:lnSpc>
            </a:pPr>
            <a:r>
              <a:rPr lang="en-US" sz="2400" dirty="0">
                <a:solidFill>
                  <a:schemeClr val="tx1">
                    <a:alpha val="80000"/>
                  </a:schemeClr>
                </a:solidFill>
              </a:rPr>
              <a:t>Compare with other causes briefly reaffirm]</a:t>
            </a:r>
          </a:p>
          <a:p>
            <a:pPr marL="0" indent="0">
              <a:lnSpc>
                <a:spcPct val="90000"/>
              </a:lnSpc>
              <a:buNone/>
            </a:pPr>
            <a:endParaRPr lang="en-US" sz="2400" dirty="0">
              <a:solidFill>
                <a:schemeClr val="tx1">
                  <a:alpha val="80000"/>
                </a:schemeClr>
              </a:solidFill>
            </a:endParaRPr>
          </a:p>
          <a:p>
            <a:pPr>
              <a:lnSpc>
                <a:spcPct val="90000"/>
              </a:lnSpc>
            </a:pPr>
            <a:r>
              <a:rPr lang="en-US" sz="2400" dirty="0">
                <a:solidFill>
                  <a:schemeClr val="tx1">
                    <a:alpha val="80000"/>
                  </a:schemeClr>
                </a:solidFill>
              </a:rPr>
              <a:t>Example:</a:t>
            </a:r>
          </a:p>
          <a:p>
            <a:pPr marL="0" indent="0">
              <a:lnSpc>
                <a:spcPct val="90000"/>
              </a:lnSpc>
              <a:buNone/>
            </a:pPr>
            <a:r>
              <a:rPr lang="en-US" sz="2400" dirty="0">
                <a:solidFill>
                  <a:schemeClr val="tx1">
                    <a:alpha val="80000"/>
                  </a:schemeClr>
                </a:solidFill>
              </a:rPr>
              <a:t>The most important reason Elizabeth’s reign is called a ‘Golden Age’ was </a:t>
            </a:r>
            <a:r>
              <a:rPr lang="en-US" sz="2400" u="sng" dirty="0">
                <a:solidFill>
                  <a:schemeClr val="tx1">
                    <a:alpha val="80000"/>
                  </a:schemeClr>
                </a:solidFill>
              </a:rPr>
              <a:t>the growth of national pride following the defeat of the Spanish Armada [p]</a:t>
            </a:r>
            <a:r>
              <a:rPr lang="en-US" sz="2400" dirty="0">
                <a:solidFill>
                  <a:schemeClr val="tx1">
                    <a:alpha val="80000"/>
                  </a:schemeClr>
                </a:solidFill>
              </a:rPr>
              <a:t>. It gave people confidence in their queen and country [explanation]. Although cultural achievements and exploration were also important[other factors] , the Armada victory made Elizabeth appear almost invincible and united the nation [reaffirm].</a:t>
            </a:r>
          </a:p>
        </p:txBody>
      </p:sp>
      <p:sp>
        <p:nvSpPr>
          <p:cNvPr id="4" name="TextBox 3">
            <a:extLst>
              <a:ext uri="{FF2B5EF4-FFF2-40B4-BE49-F238E27FC236}">
                <a16:creationId xmlns:a16="http://schemas.microsoft.com/office/drawing/2014/main" id="{841CD920-5064-EA85-3E18-8F45862DEB81}"/>
              </a:ext>
            </a:extLst>
          </p:cNvPr>
          <p:cNvSpPr txBox="1"/>
          <p:nvPr/>
        </p:nvSpPr>
        <p:spPr>
          <a:xfrm>
            <a:off x="450166" y="450166"/>
            <a:ext cx="4338624" cy="1200329"/>
          </a:xfrm>
          <a:prstGeom prst="rect">
            <a:avLst/>
          </a:prstGeom>
          <a:noFill/>
        </p:spPr>
        <p:txBody>
          <a:bodyPr wrap="none" rtlCol="0">
            <a:spAutoFit/>
          </a:bodyPr>
          <a:lstStyle/>
          <a:p>
            <a:r>
              <a:rPr lang="en-US" sz="1800" dirty="0">
                <a:solidFill>
                  <a:srgbClr val="FF0000"/>
                </a:solidFill>
              </a:rPr>
              <a:t>(b) What do you judge to be the most </a:t>
            </a:r>
            <a:br>
              <a:rPr lang="en-US" sz="1800" dirty="0">
                <a:solidFill>
                  <a:srgbClr val="FF0000"/>
                </a:solidFill>
              </a:rPr>
            </a:br>
            <a:r>
              <a:rPr lang="en-US" sz="1800" dirty="0">
                <a:solidFill>
                  <a:srgbClr val="FF0000"/>
                </a:solidFill>
              </a:rPr>
              <a:t>important reason Elizabeth’s reign is </a:t>
            </a:r>
            <a:br>
              <a:rPr lang="en-US" sz="1800" dirty="0">
                <a:solidFill>
                  <a:srgbClr val="FF0000"/>
                </a:solidFill>
              </a:rPr>
            </a:br>
            <a:r>
              <a:rPr lang="en-US" sz="1800" dirty="0">
                <a:solidFill>
                  <a:srgbClr val="FF0000"/>
                </a:solidFill>
              </a:rPr>
              <a:t>remembered as a 'Golden Age' and why? [8]</a:t>
            </a:r>
          </a:p>
          <a:p>
            <a:endParaRPr lang="en-TH" dirty="0">
              <a:solidFill>
                <a:srgbClr val="FF0000"/>
              </a:solidFill>
            </a:endParaRP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80757" y="-65062"/>
            <a:ext cx="8229600" cy="1143000"/>
          </a:xfrm>
        </p:spPr>
        <p:txBody>
          <a:bodyPr/>
          <a:lstStyle/>
          <a:p>
            <a:r>
              <a:rPr dirty="0"/>
              <a:t>Part (c) Model Answer</a:t>
            </a:r>
          </a:p>
        </p:txBody>
      </p:sp>
      <p:sp>
        <p:nvSpPr>
          <p:cNvPr id="3" name="Content Placeholder 2"/>
          <p:cNvSpPr>
            <a:spLocks noGrp="1"/>
          </p:cNvSpPr>
          <p:nvPr>
            <p:ph idx="1"/>
          </p:nvPr>
        </p:nvSpPr>
        <p:spPr/>
        <p:txBody>
          <a:bodyPr>
            <a:normAutofit fontScale="77500" lnSpcReduction="20000"/>
          </a:bodyPr>
          <a:lstStyle/>
          <a:p>
            <a:r>
              <a:rPr dirty="0"/>
              <a:t>Elizabeth I’s reign is often described as a ‘Golden Age’, and in many ways this is true. There were major cultural achievements, exploration of the New World, and military success with the defeat of the Armada.</a:t>
            </a:r>
            <a:r>
              <a:rPr lang="en-GB" dirty="0"/>
              <a:t> [</a:t>
            </a:r>
            <a:r>
              <a:rPr lang="en-GB" u="sng" dirty="0"/>
              <a:t>yes, why</a:t>
            </a:r>
            <a:r>
              <a:rPr lang="en-GB" dirty="0"/>
              <a:t>]</a:t>
            </a:r>
            <a:endParaRPr dirty="0"/>
          </a:p>
          <a:p>
            <a:pPr marL="0" indent="0">
              <a:buNone/>
            </a:pPr>
            <a:endParaRPr dirty="0"/>
          </a:p>
          <a:p>
            <a:r>
              <a:rPr dirty="0"/>
              <a:t>However, not everyone benefitted. There was still widespread poverty, and religious tensions remained. For many poor people, life was still very hard.</a:t>
            </a:r>
            <a:r>
              <a:rPr lang="en-GB" dirty="0"/>
              <a:t> [</a:t>
            </a:r>
            <a:r>
              <a:rPr lang="en-GB" u="sng" dirty="0"/>
              <a:t>No, why</a:t>
            </a:r>
            <a:r>
              <a:rPr lang="en-GB" dirty="0"/>
              <a:t>]</a:t>
            </a:r>
            <a:endParaRPr dirty="0"/>
          </a:p>
          <a:p>
            <a:endParaRPr dirty="0"/>
          </a:p>
          <a:p>
            <a:r>
              <a:rPr dirty="0"/>
              <a:t>Although not perfect, Elizabeth’s reign brought pride and a sense of identity. Therefore, </a:t>
            </a:r>
            <a:r>
              <a:rPr dirty="0">
                <a:solidFill>
                  <a:srgbClr val="FF0000"/>
                </a:solidFill>
              </a:rPr>
              <a:t>I agree to a large extent that it was a Golden Age,</a:t>
            </a:r>
            <a:r>
              <a:rPr dirty="0"/>
              <a:t> but it mainly benefitted certain groups in society.</a:t>
            </a:r>
            <a:r>
              <a:rPr lang="en-GB" dirty="0"/>
              <a:t> [conclusion]</a:t>
            </a:r>
            <a:endParaRPr dirty="0"/>
          </a:p>
        </p:txBody>
      </p:sp>
      <p:sp>
        <p:nvSpPr>
          <p:cNvPr id="4" name="TextBox 3">
            <a:extLst>
              <a:ext uri="{FF2B5EF4-FFF2-40B4-BE49-F238E27FC236}">
                <a16:creationId xmlns:a16="http://schemas.microsoft.com/office/drawing/2014/main" id="{02F1A3E2-2CF0-3568-E861-76B14985780D}"/>
              </a:ext>
            </a:extLst>
          </p:cNvPr>
          <p:cNvSpPr txBox="1"/>
          <p:nvPr/>
        </p:nvSpPr>
        <p:spPr>
          <a:xfrm>
            <a:off x="343951" y="464984"/>
            <a:ext cx="8456097" cy="1748171"/>
          </a:xfrm>
          <a:prstGeom prst="rect">
            <a:avLst/>
          </a:prstGeom>
          <a:noFill/>
        </p:spPr>
        <p:txBody>
          <a:bodyPr wrap="none" rtlCol="0">
            <a:spAutoFit/>
          </a:bodyPr>
          <a:lstStyle/>
          <a:p>
            <a:pPr>
              <a:lnSpc>
                <a:spcPct val="90000"/>
              </a:lnSpc>
            </a:pPr>
            <a:endParaRPr lang="en-US" sz="2800" dirty="0">
              <a:solidFill>
                <a:srgbClr val="FF0000"/>
              </a:solidFill>
            </a:endParaRPr>
          </a:p>
          <a:p>
            <a:pPr>
              <a:lnSpc>
                <a:spcPct val="90000"/>
              </a:lnSpc>
            </a:pPr>
            <a:r>
              <a:rPr lang="en-US" sz="2800" dirty="0">
                <a:solidFill>
                  <a:srgbClr val="FF0000"/>
                </a:solidFill>
              </a:rPr>
              <a:t>(c) ‘Elizabeth I’s reign was truly a Golden Age for </a:t>
            </a:r>
            <a:br>
              <a:rPr lang="en-US" sz="2800" dirty="0">
                <a:solidFill>
                  <a:srgbClr val="FF0000"/>
                </a:solidFill>
              </a:rPr>
            </a:br>
            <a:r>
              <a:rPr lang="en-US" sz="2800" dirty="0">
                <a:solidFill>
                  <a:srgbClr val="FF0000"/>
                </a:solidFill>
              </a:rPr>
              <a:t>England.’ How far do you agree with this statement? [14]</a:t>
            </a:r>
          </a:p>
          <a:p>
            <a:endParaRPr lang="en-TH" sz="32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3D8885-76FA-F570-42BA-B6D2FE0281D1}"/>
              </a:ext>
            </a:extLst>
          </p:cNvPr>
          <p:cNvSpPr txBox="1"/>
          <p:nvPr/>
        </p:nvSpPr>
        <p:spPr>
          <a:xfrm>
            <a:off x="541606" y="566678"/>
            <a:ext cx="4572000" cy="2031325"/>
          </a:xfrm>
          <a:prstGeom prst="rect">
            <a:avLst/>
          </a:prstGeom>
          <a:noFill/>
        </p:spPr>
        <p:txBody>
          <a:bodyPr wrap="square">
            <a:spAutoFit/>
          </a:bodyPr>
          <a:lstStyle/>
          <a:p>
            <a:pPr>
              <a:buNone/>
            </a:pPr>
            <a:r>
              <a:rPr lang="en-US" b="1" dirty="0"/>
              <a:t>Paragraph 1 – YES (Why it was a Golden Age)</a:t>
            </a:r>
            <a:endParaRPr lang="en-US" dirty="0"/>
          </a:p>
          <a:p>
            <a:pPr>
              <a:buNone/>
            </a:pPr>
            <a:r>
              <a:rPr lang="en-US" dirty="0"/>
              <a:t>• Topic sentence – why it </a:t>
            </a:r>
            <a:r>
              <a:rPr lang="en-US" i="1" dirty="0"/>
              <a:t>was</a:t>
            </a:r>
            <a:r>
              <a:rPr lang="en-US" dirty="0"/>
              <a:t> a Golden Age</a:t>
            </a:r>
          </a:p>
          <a:p>
            <a:pPr>
              <a:buNone/>
            </a:pPr>
            <a:r>
              <a:rPr lang="en-US" dirty="0"/>
              <a:t>• </a:t>
            </a:r>
            <a:r>
              <a:rPr lang="en-TH"/>
              <a:t> </a:t>
            </a:r>
            <a:r>
              <a:rPr lang="en-US" dirty="0"/>
              <a:t>Give 2 specific examples (e.g. Shakespeare, Armada, exploration)</a:t>
            </a:r>
          </a:p>
          <a:p>
            <a:pPr>
              <a:buNone/>
            </a:pPr>
            <a:r>
              <a:rPr lang="en-US" dirty="0"/>
              <a:t>• Explain how these helped the country grow</a:t>
            </a:r>
          </a:p>
          <a:p>
            <a:pPr>
              <a:buNone/>
            </a:pPr>
            <a:br>
              <a:rPr lang="en-US" dirty="0"/>
            </a:br>
            <a:endParaRPr lang="en-US" dirty="0"/>
          </a:p>
        </p:txBody>
      </p:sp>
      <p:sp>
        <p:nvSpPr>
          <p:cNvPr id="5" name="TextBox 4">
            <a:extLst>
              <a:ext uri="{FF2B5EF4-FFF2-40B4-BE49-F238E27FC236}">
                <a16:creationId xmlns:a16="http://schemas.microsoft.com/office/drawing/2014/main" id="{1E7E4CA5-67FB-20D0-8898-5D548A01276B}"/>
              </a:ext>
            </a:extLst>
          </p:cNvPr>
          <p:cNvSpPr txBox="1"/>
          <p:nvPr/>
        </p:nvSpPr>
        <p:spPr>
          <a:xfrm>
            <a:off x="998806" y="2751892"/>
            <a:ext cx="7146387" cy="3539430"/>
          </a:xfrm>
          <a:prstGeom prst="rect">
            <a:avLst/>
          </a:prstGeom>
          <a:noFill/>
        </p:spPr>
        <p:txBody>
          <a:bodyPr wrap="square">
            <a:spAutoFit/>
          </a:bodyPr>
          <a:lstStyle/>
          <a:p>
            <a:r>
              <a:rPr lang="en-US" sz="3200" dirty="0"/>
              <a:t>One reason her reign is seen as a Golden Age is because of military success. In 1588, the English defeated the Spanish Armada. This victory gave people national pride and showed Elizabeth’s leadership. It also protected England from foreign invasion. </a:t>
            </a:r>
          </a:p>
        </p:txBody>
      </p:sp>
    </p:spTree>
    <p:extLst>
      <p:ext uri="{BB962C8B-B14F-4D97-AF65-F5344CB8AC3E}">
        <p14:creationId xmlns:p14="http://schemas.microsoft.com/office/powerpoint/2010/main" val="3580598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A66E79-03B2-0B8A-4BCC-C00D2570FA14}"/>
              </a:ext>
            </a:extLst>
          </p:cNvPr>
          <p:cNvSpPr txBox="1"/>
          <p:nvPr/>
        </p:nvSpPr>
        <p:spPr>
          <a:xfrm>
            <a:off x="541606" y="419242"/>
            <a:ext cx="4572000" cy="2031325"/>
          </a:xfrm>
          <a:prstGeom prst="rect">
            <a:avLst/>
          </a:prstGeom>
          <a:noFill/>
        </p:spPr>
        <p:txBody>
          <a:bodyPr wrap="square">
            <a:spAutoFit/>
          </a:bodyPr>
          <a:lstStyle/>
          <a:p>
            <a:pPr>
              <a:buNone/>
            </a:pPr>
            <a:r>
              <a:rPr lang="en-US" b="1" dirty="0"/>
              <a:t>Paragraph 2 – NO (Why it was not a Golden Age for everyone)</a:t>
            </a:r>
            <a:endParaRPr lang="en-US" dirty="0"/>
          </a:p>
          <a:p>
            <a:pPr>
              <a:buNone/>
            </a:pPr>
            <a:r>
              <a:rPr lang="en-US" dirty="0"/>
              <a:t>• Topic sentence – not everyone benefitted</a:t>
            </a:r>
          </a:p>
          <a:p>
            <a:pPr>
              <a:buNone/>
            </a:pPr>
            <a:r>
              <a:rPr lang="en-US" dirty="0"/>
              <a:t>• </a:t>
            </a:r>
            <a:r>
              <a:rPr lang="en-TH"/>
              <a:t> </a:t>
            </a:r>
            <a:r>
              <a:rPr lang="en-US" dirty="0"/>
              <a:t>Use specific issues (poverty, religious plots, inequality)</a:t>
            </a:r>
          </a:p>
          <a:p>
            <a:r>
              <a:rPr lang="en-US" dirty="0"/>
              <a:t>• </a:t>
            </a:r>
            <a:r>
              <a:rPr lang="en-TH"/>
              <a:t> </a:t>
            </a:r>
            <a:r>
              <a:rPr lang="en-US" dirty="0"/>
              <a:t>Explain who was left out of the “Golden Age”</a:t>
            </a:r>
          </a:p>
        </p:txBody>
      </p:sp>
      <p:sp>
        <p:nvSpPr>
          <p:cNvPr id="5" name="TextBox 4">
            <a:extLst>
              <a:ext uri="{FF2B5EF4-FFF2-40B4-BE49-F238E27FC236}">
                <a16:creationId xmlns:a16="http://schemas.microsoft.com/office/drawing/2014/main" id="{3D332F1B-3BBC-CF33-7306-9B5175C6F18B}"/>
              </a:ext>
            </a:extLst>
          </p:cNvPr>
          <p:cNvSpPr txBox="1"/>
          <p:nvPr/>
        </p:nvSpPr>
        <p:spPr>
          <a:xfrm>
            <a:off x="1026942" y="2853162"/>
            <a:ext cx="7090116" cy="3108543"/>
          </a:xfrm>
          <a:prstGeom prst="rect">
            <a:avLst/>
          </a:prstGeom>
          <a:noFill/>
        </p:spPr>
        <p:txBody>
          <a:bodyPr wrap="square">
            <a:spAutoFit/>
          </a:bodyPr>
          <a:lstStyle/>
          <a:p>
            <a:r>
              <a:rPr lang="en-US" sz="2800" dirty="0"/>
              <a:t>However, many people in England were still poor. The rich enjoyed theatre and exploration profits, but poor people faced rising prices and food shortages. Religious tensions also remained high, and plots like the Babington Plot in 1586 showed England was still unstable for some. </a:t>
            </a:r>
            <a:endParaRPr lang="en-TH" sz="2800" dirty="0"/>
          </a:p>
        </p:txBody>
      </p:sp>
    </p:spTree>
    <p:extLst>
      <p:ext uri="{BB962C8B-B14F-4D97-AF65-F5344CB8AC3E}">
        <p14:creationId xmlns:p14="http://schemas.microsoft.com/office/powerpoint/2010/main" val="369712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593EB2-20EF-956B-66F3-2BBC10AF4A60}"/>
              </a:ext>
            </a:extLst>
          </p:cNvPr>
          <p:cNvSpPr txBox="1"/>
          <p:nvPr/>
        </p:nvSpPr>
        <p:spPr>
          <a:xfrm>
            <a:off x="626012" y="696241"/>
            <a:ext cx="4572000" cy="1477328"/>
          </a:xfrm>
          <a:prstGeom prst="rect">
            <a:avLst/>
          </a:prstGeom>
          <a:noFill/>
        </p:spPr>
        <p:txBody>
          <a:bodyPr wrap="square">
            <a:spAutoFit/>
          </a:bodyPr>
          <a:lstStyle/>
          <a:p>
            <a:pPr>
              <a:buNone/>
            </a:pPr>
            <a:r>
              <a:rPr lang="en-US" b="1" dirty="0"/>
              <a:t>Paragraph 3 – Weighing Both Sides</a:t>
            </a:r>
            <a:endParaRPr lang="en-US" dirty="0"/>
          </a:p>
          <a:p>
            <a:pPr>
              <a:buNone/>
            </a:pPr>
            <a:r>
              <a:rPr lang="en-US" dirty="0"/>
              <a:t>• Acknowledge both views again</a:t>
            </a:r>
          </a:p>
          <a:p>
            <a:pPr>
              <a:buNone/>
            </a:pPr>
            <a:r>
              <a:rPr lang="en-US" dirty="0"/>
              <a:t>• </a:t>
            </a:r>
            <a:r>
              <a:rPr lang="en-TH"/>
              <a:t> </a:t>
            </a:r>
            <a:r>
              <a:rPr lang="en-US" dirty="0"/>
              <a:t>Weigh the evidence: which side is stronger and why?</a:t>
            </a:r>
          </a:p>
          <a:p>
            <a:r>
              <a:rPr lang="en-US" dirty="0"/>
              <a:t>• </a:t>
            </a:r>
            <a:r>
              <a:rPr lang="en-TH"/>
              <a:t> </a:t>
            </a:r>
            <a:r>
              <a:rPr lang="en-US" dirty="0"/>
              <a:t>Prepare for your conclusion</a:t>
            </a:r>
          </a:p>
        </p:txBody>
      </p:sp>
      <p:sp>
        <p:nvSpPr>
          <p:cNvPr id="5" name="TextBox 4">
            <a:extLst>
              <a:ext uri="{FF2B5EF4-FFF2-40B4-BE49-F238E27FC236}">
                <a16:creationId xmlns:a16="http://schemas.microsoft.com/office/drawing/2014/main" id="{E5A5EFC3-1A4C-2CD2-2922-9C500CF191BA}"/>
              </a:ext>
            </a:extLst>
          </p:cNvPr>
          <p:cNvSpPr txBox="1"/>
          <p:nvPr/>
        </p:nvSpPr>
        <p:spPr>
          <a:xfrm>
            <a:off x="1150034" y="2274000"/>
            <a:ext cx="6843932" cy="4031873"/>
          </a:xfrm>
          <a:prstGeom prst="rect">
            <a:avLst/>
          </a:prstGeom>
          <a:noFill/>
        </p:spPr>
        <p:txBody>
          <a:bodyPr wrap="square">
            <a:spAutoFit/>
          </a:bodyPr>
          <a:lstStyle/>
          <a:p>
            <a:r>
              <a:rPr lang="en-US" sz="3200" dirty="0"/>
              <a:t>While not perfect, Elizabeth’s reign did bring more stability, culture, and exploration than before. For those in cities or the royal court, life improved a lot. Even though poor people still suffered, the overall sense of national pride and unity was stronger than before. </a:t>
            </a:r>
            <a:endParaRPr lang="en-TH" sz="3200" dirty="0"/>
          </a:p>
        </p:txBody>
      </p:sp>
    </p:spTree>
    <p:extLst>
      <p:ext uri="{BB962C8B-B14F-4D97-AF65-F5344CB8AC3E}">
        <p14:creationId xmlns:p14="http://schemas.microsoft.com/office/powerpoint/2010/main" val="164498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F7779D-C2D8-AE99-AA24-21B97549491A}"/>
              </a:ext>
            </a:extLst>
          </p:cNvPr>
          <p:cNvSpPr txBox="1"/>
          <p:nvPr/>
        </p:nvSpPr>
        <p:spPr>
          <a:xfrm>
            <a:off x="724485" y="1697224"/>
            <a:ext cx="7695027" cy="5586145"/>
          </a:xfrm>
          <a:prstGeom prst="rect">
            <a:avLst/>
          </a:prstGeom>
          <a:noFill/>
        </p:spPr>
        <p:txBody>
          <a:bodyPr wrap="square">
            <a:spAutoFit/>
          </a:bodyPr>
          <a:lstStyle/>
          <a:p>
            <a:r>
              <a:rPr lang="en-US" sz="2100" dirty="0"/>
              <a:t>One reason her reign is seen as a Golden Age is because of military success. In 1588, the English defeated the Spanish Armada. This victory gave people national pride and showed Elizabeth’s leadership. It also protected England from foreign invasion. </a:t>
            </a:r>
          </a:p>
          <a:p>
            <a:br>
              <a:rPr lang="en-US" sz="2100" dirty="0"/>
            </a:br>
            <a:r>
              <a:rPr lang="en-US" sz="2100" dirty="0"/>
              <a:t>However, many people in England were still poor. The rich enjoyed theatre and exploration profits, but poor people faced rising prices and food shortages. Religious tensions also remained high, and plots like the Babington Plot in 1586 showed England was still unstable for some. </a:t>
            </a:r>
            <a:br>
              <a:rPr lang="en-US" sz="2100" dirty="0"/>
            </a:br>
            <a:br>
              <a:rPr lang="en-US" sz="2100" dirty="0"/>
            </a:br>
            <a:r>
              <a:rPr lang="en-US" sz="2100" dirty="0"/>
              <a:t>While not perfect, Elizabeth’s reign did bring more stability, culture, and exploration than before. For those in cities or the royal court, life improved a lot. Even though poor people still suffered, the overall sense of national pride and unity was stronger than before. </a:t>
            </a:r>
            <a:endParaRPr lang="en-TH" sz="2100" dirty="0"/>
          </a:p>
          <a:p>
            <a:endParaRPr lang="en-TH" sz="2100" dirty="0"/>
          </a:p>
          <a:p>
            <a:endParaRPr lang="en-TH" sz="2100" dirty="0"/>
          </a:p>
        </p:txBody>
      </p:sp>
      <p:sp>
        <p:nvSpPr>
          <p:cNvPr id="4" name="TextBox 3">
            <a:extLst>
              <a:ext uri="{FF2B5EF4-FFF2-40B4-BE49-F238E27FC236}">
                <a16:creationId xmlns:a16="http://schemas.microsoft.com/office/drawing/2014/main" id="{E32B2668-039A-9602-6F8F-89E438F5B6D3}"/>
              </a:ext>
            </a:extLst>
          </p:cNvPr>
          <p:cNvSpPr txBox="1"/>
          <p:nvPr/>
        </p:nvSpPr>
        <p:spPr>
          <a:xfrm>
            <a:off x="343951" y="464984"/>
            <a:ext cx="8456097" cy="1748171"/>
          </a:xfrm>
          <a:prstGeom prst="rect">
            <a:avLst/>
          </a:prstGeom>
          <a:noFill/>
        </p:spPr>
        <p:txBody>
          <a:bodyPr wrap="none" rtlCol="0">
            <a:spAutoFit/>
          </a:bodyPr>
          <a:lstStyle/>
          <a:p>
            <a:pPr>
              <a:lnSpc>
                <a:spcPct val="90000"/>
              </a:lnSpc>
            </a:pPr>
            <a:endParaRPr lang="en-US" sz="2800" dirty="0">
              <a:solidFill>
                <a:srgbClr val="FF0000"/>
              </a:solidFill>
            </a:endParaRPr>
          </a:p>
          <a:p>
            <a:pPr>
              <a:lnSpc>
                <a:spcPct val="90000"/>
              </a:lnSpc>
            </a:pPr>
            <a:r>
              <a:rPr lang="en-US" sz="2800" dirty="0">
                <a:solidFill>
                  <a:srgbClr val="FF0000"/>
                </a:solidFill>
              </a:rPr>
              <a:t>(c) ‘Elizabeth I’s reign was truly a Golden Age for </a:t>
            </a:r>
            <a:br>
              <a:rPr lang="en-US" sz="2800" dirty="0">
                <a:solidFill>
                  <a:srgbClr val="FF0000"/>
                </a:solidFill>
              </a:rPr>
            </a:br>
            <a:r>
              <a:rPr lang="en-US" sz="2800" dirty="0">
                <a:solidFill>
                  <a:srgbClr val="FF0000"/>
                </a:solidFill>
              </a:rPr>
              <a:t>England.’ How far do you agree with this statement? [14]</a:t>
            </a:r>
          </a:p>
          <a:p>
            <a:endParaRPr lang="en-TH" sz="3200" dirty="0">
              <a:solidFill>
                <a:srgbClr val="FF0000"/>
              </a:solidFill>
            </a:endParaRPr>
          </a:p>
        </p:txBody>
      </p:sp>
    </p:spTree>
    <p:extLst>
      <p:ext uri="{BB962C8B-B14F-4D97-AF65-F5344CB8AC3E}">
        <p14:creationId xmlns:p14="http://schemas.microsoft.com/office/powerpoint/2010/main" val="2060089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TotalTime>
  <Words>1064</Words>
  <Application>Microsoft Office PowerPoint</Application>
  <PresentationFormat>On-screen Show (4:3)</PresentationFormat>
  <Paragraphs>57</Paragraphs>
  <Slides>10</Slides>
  <Notes>0</Notes>
  <HiddenSlides>0</HiddenSlides>
  <MMClips>1</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ISEB 13+ History Essay Practice</vt:lpstr>
      <vt:lpstr>Essay Question: Elizabeth I – Golden Age</vt:lpstr>
      <vt:lpstr>Part (a) Structure &amp; Example</vt:lpstr>
      <vt:lpstr>Part (b) Structure &amp; Example</vt:lpstr>
      <vt:lpstr>Part (c) Model Answer</vt:lpstr>
      <vt:lpstr>PowerPoint Presentation</vt:lpstr>
      <vt:lpstr>PowerPoint Presentation</vt:lpstr>
      <vt:lpstr>PowerPoint Presentation</vt:lpstr>
      <vt:lpstr>PowerPoint Presentation</vt:lpstr>
      <vt:lpstr>Student Checklist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ISEB 13+ History Essay Practice</dc:title>
  <dc:subject/>
  <dc:creator/>
  <cp:keywords/>
  <dc:description>generated using python-pptx</dc:description>
  <cp:lastModifiedBy>thaneeya sripattanawat</cp:lastModifiedBy>
  <cp:revision>3</cp:revision>
  <dcterms:created xsi:type="dcterms:W3CDTF">2013-01-27T09:14:16Z</dcterms:created>
  <dcterms:modified xsi:type="dcterms:W3CDTF">2025-11-18T10:48:11Z</dcterms:modified>
  <cp:category/>
</cp:coreProperties>
</file>