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1"/>
  </p:notesMasterIdLst>
  <p:sldIdLst>
    <p:sldId id="261" r:id="rId2"/>
    <p:sldId id="263" r:id="rId3"/>
    <p:sldId id="264" r:id="rId4"/>
    <p:sldId id="301" r:id="rId5"/>
    <p:sldId id="302" r:id="rId6"/>
    <p:sldId id="303" r:id="rId7"/>
    <p:sldId id="305" r:id="rId8"/>
    <p:sldId id="304" r:id="rId9"/>
    <p:sldId id="306" r:id="rId10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2"/>
    </p:embeddedFont>
    <p:embeddedFont>
      <p:font typeface="Comfortaa" panose="020B0604020202020204" charset="0"/>
      <p:regular r:id="rId13"/>
      <p:bold r:id="rId14"/>
    </p:embeddedFont>
    <p:embeddedFont>
      <p:font typeface="Fredoka One" panose="020B0604020202020204" charset="0"/>
      <p:regular r:id="rId15"/>
    </p:embeddedFont>
    <p:embeddedFont>
      <p:font typeface="Holtwood One SC" panose="020B0604020202020204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64EBFC8-7E6F-4AF7-AD5C-3D3CB93B8976}">
  <a:tblStyle styleId="{464EBFC8-7E6F-4AF7-AD5C-3D3CB93B89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8c30849765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8c30849765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1870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1869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9023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2657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9165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c30849765_0_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c30849765_0_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051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 flipH="1">
            <a:off x="7" y="0"/>
            <a:ext cx="14219160" cy="514351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title"/>
          </p:nvPr>
        </p:nvSpPr>
        <p:spPr>
          <a:xfrm>
            <a:off x="2198575" y="2571750"/>
            <a:ext cx="47529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body" idx="1"/>
          </p:nvPr>
        </p:nvSpPr>
        <p:spPr>
          <a:xfrm>
            <a:off x="2195550" y="3288450"/>
            <a:ext cx="4752900" cy="13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>
                <a:solidFill>
                  <a:srgbClr val="FFFFFF"/>
                </a:solidFill>
              </a:defRPr>
            </a:lvl1pPr>
            <a:lvl2pPr marL="914400" lvl="1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50" name="Google Shape;150;p5"/>
          <p:cNvGrpSpPr/>
          <p:nvPr/>
        </p:nvGrpSpPr>
        <p:grpSpPr>
          <a:xfrm>
            <a:off x="4001667" y="690058"/>
            <a:ext cx="1218047" cy="1503157"/>
            <a:chOff x="4058918" y="739532"/>
            <a:chExt cx="1084830" cy="1338758"/>
          </a:xfrm>
        </p:grpSpPr>
        <p:sp>
          <p:nvSpPr>
            <p:cNvPr id="151" name="Google Shape;151;p5"/>
            <p:cNvSpPr/>
            <p:nvPr/>
          </p:nvSpPr>
          <p:spPr>
            <a:xfrm rot="-2700000">
              <a:off x="4836574" y="793805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4058918" y="1903050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body" idx="1"/>
          </p:nvPr>
        </p:nvSpPr>
        <p:spPr>
          <a:xfrm>
            <a:off x="734675" y="2957150"/>
            <a:ext cx="4029000" cy="12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>
                <a:solidFill>
                  <a:srgbClr val="FFFFFF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0" y="-120750"/>
            <a:ext cx="9344063" cy="2768673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7482100" y="624540"/>
            <a:ext cx="190026" cy="17982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8"/>
          <p:cNvSpPr/>
          <p:nvPr/>
        </p:nvSpPr>
        <p:spPr>
          <a:xfrm rot="5706286">
            <a:off x="217809" y="4365300"/>
            <a:ext cx="225857" cy="21372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">
  <p:cSld name="CUSTOM_2">
    <p:bg>
      <p:bgPr>
        <a:solidFill>
          <a:schemeClr val="lt1"/>
        </a:solidFill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/>
          <p:nvPr/>
        </p:nvSpPr>
        <p:spPr>
          <a:xfrm rot="10800000" flipH="1">
            <a:off x="0" y="29"/>
            <a:ext cx="9153602" cy="5610194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6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97" name="Google Shape;297;p16"/>
          <p:cNvSpPr txBox="1">
            <a:spLocks noGrp="1"/>
          </p:cNvSpPr>
          <p:nvPr>
            <p:ph type="subTitle" idx="1"/>
          </p:nvPr>
        </p:nvSpPr>
        <p:spPr>
          <a:xfrm>
            <a:off x="1088725" y="2571750"/>
            <a:ext cx="17526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endParaRPr/>
          </a:p>
        </p:txBody>
      </p:sp>
      <p:sp>
        <p:nvSpPr>
          <p:cNvPr id="298" name="Google Shape;298;p16"/>
          <p:cNvSpPr txBox="1">
            <a:spLocks noGrp="1"/>
          </p:cNvSpPr>
          <p:nvPr>
            <p:ph type="subTitle" idx="2"/>
          </p:nvPr>
        </p:nvSpPr>
        <p:spPr>
          <a:xfrm>
            <a:off x="3697500" y="2571750"/>
            <a:ext cx="17526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endParaRPr/>
          </a:p>
        </p:txBody>
      </p:sp>
      <p:sp>
        <p:nvSpPr>
          <p:cNvPr id="299" name="Google Shape;299;p16"/>
          <p:cNvSpPr txBox="1">
            <a:spLocks noGrp="1"/>
          </p:cNvSpPr>
          <p:nvPr>
            <p:ph type="subTitle" idx="3"/>
          </p:nvPr>
        </p:nvSpPr>
        <p:spPr>
          <a:xfrm>
            <a:off x="6302675" y="2571750"/>
            <a:ext cx="17526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000"/>
              <a:buFont typeface="Holtwood One SC"/>
              <a:buNone/>
              <a:defRPr sz="2000">
                <a:latin typeface="Holtwood One SC"/>
                <a:ea typeface="Holtwood One SC"/>
                <a:cs typeface="Holtwood One SC"/>
                <a:sym typeface="Holtwood One SC"/>
              </a:defRPr>
            </a:lvl9pPr>
          </a:lstStyle>
          <a:p>
            <a:endParaRPr/>
          </a:p>
        </p:txBody>
      </p:sp>
      <p:sp>
        <p:nvSpPr>
          <p:cNvPr id="300" name="Google Shape;300;p16"/>
          <p:cNvSpPr txBox="1">
            <a:spLocks noGrp="1"/>
          </p:cNvSpPr>
          <p:nvPr>
            <p:ph type="subTitle" idx="4"/>
          </p:nvPr>
        </p:nvSpPr>
        <p:spPr>
          <a:xfrm>
            <a:off x="914875" y="3066875"/>
            <a:ext cx="2100300" cy="59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16"/>
          <p:cNvSpPr txBox="1">
            <a:spLocks noGrp="1"/>
          </p:cNvSpPr>
          <p:nvPr>
            <p:ph type="subTitle" idx="5"/>
          </p:nvPr>
        </p:nvSpPr>
        <p:spPr>
          <a:xfrm>
            <a:off x="3521850" y="3066875"/>
            <a:ext cx="2100300" cy="59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6"/>
          <p:cNvSpPr txBox="1">
            <a:spLocks noGrp="1"/>
          </p:cNvSpPr>
          <p:nvPr>
            <p:ph type="subTitle" idx="6"/>
          </p:nvPr>
        </p:nvSpPr>
        <p:spPr>
          <a:xfrm>
            <a:off x="6128825" y="3066875"/>
            <a:ext cx="2100300" cy="59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>
                <a:solidFill>
                  <a:srgbClr val="FFFFFF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16"/>
          <p:cNvSpPr/>
          <p:nvPr/>
        </p:nvSpPr>
        <p:spPr>
          <a:xfrm rot="8549447">
            <a:off x="7736841" y="4591614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16"/>
          <p:cNvSpPr/>
          <p:nvPr/>
        </p:nvSpPr>
        <p:spPr>
          <a:xfrm rot="-7207332">
            <a:off x="760956" y="1824067"/>
            <a:ext cx="231437" cy="21900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/>
          <p:nvPr/>
        </p:nvSpPr>
        <p:spPr>
          <a:xfrm flipH="1">
            <a:off x="-109" y="3543300"/>
            <a:ext cx="4314932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9"/>
          <p:cNvSpPr/>
          <p:nvPr/>
        </p:nvSpPr>
        <p:spPr>
          <a:xfrm rot="10800000" flipH="1">
            <a:off x="3267076" y="11"/>
            <a:ext cx="5876845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9"/>
          <p:cNvSpPr/>
          <p:nvPr/>
        </p:nvSpPr>
        <p:spPr>
          <a:xfrm rot="2700000" flipH="1">
            <a:off x="5842582" y="1337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9"/>
          <p:cNvSpPr/>
          <p:nvPr/>
        </p:nvSpPr>
        <p:spPr>
          <a:xfrm rot="2700000" flipH="1">
            <a:off x="1937332" y="36042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">
    <p:bg>
      <p:bgPr>
        <a:solidFill>
          <a:schemeClr val="lt1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/>
          <p:nvPr/>
        </p:nvSpPr>
        <p:spPr>
          <a:xfrm>
            <a:off x="0" y="-833075"/>
            <a:ext cx="9143948" cy="5976552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0"/>
          <p:cNvSpPr/>
          <p:nvPr/>
        </p:nvSpPr>
        <p:spPr>
          <a:xfrm rot="2700000" flipH="1">
            <a:off x="1089607" y="2099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0"/>
          <p:cNvSpPr/>
          <p:nvPr/>
        </p:nvSpPr>
        <p:spPr>
          <a:xfrm rot="2700000" flipH="1">
            <a:off x="8079107" y="1003908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5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Char char="●"/>
              <a:defRPr>
                <a:solidFill>
                  <a:srgbClr val="FBFBFB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9" r:id="rId3"/>
    <p:sldLayoutId id="2147483662" r:id="rId4"/>
    <p:sldLayoutId id="2147483675" r:id="rId5"/>
    <p:sldLayoutId id="214748367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8"/>
          <p:cNvSpPr txBox="1">
            <a:spLocks noGrp="1"/>
          </p:cNvSpPr>
          <p:nvPr>
            <p:ph type="title"/>
          </p:nvPr>
        </p:nvSpPr>
        <p:spPr>
          <a:xfrm>
            <a:off x="0" y="1979822"/>
            <a:ext cx="47529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</a:t>
            </a:r>
            <a:endParaRPr dirty="0"/>
          </a:p>
        </p:txBody>
      </p:sp>
      <p:sp>
        <p:nvSpPr>
          <p:cNvPr id="547" name="Google Shape;547;p38"/>
          <p:cNvSpPr txBox="1">
            <a:spLocks noGrp="1"/>
          </p:cNvSpPr>
          <p:nvPr>
            <p:ph type="body" idx="1"/>
          </p:nvPr>
        </p:nvSpPr>
        <p:spPr>
          <a:xfrm>
            <a:off x="0" y="2742804"/>
            <a:ext cx="4752900" cy="109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1600" dirty="0"/>
              <a:t>A function that has THREE (</a:t>
            </a:r>
            <a:r>
              <a:rPr lang="en-US" sz="1600" b="1" dirty="0"/>
              <a:t>tri) </a:t>
            </a:r>
            <a:r>
              <a:rPr lang="en-US" sz="1600" dirty="0"/>
              <a:t>terms</a:t>
            </a:r>
            <a:r>
              <a:rPr lang="en-US" sz="1600" b="1" dirty="0"/>
              <a:t> (</a:t>
            </a:r>
            <a:r>
              <a:rPr lang="en-US" sz="1600" b="1" dirty="0" err="1"/>
              <a:t>nomial</a:t>
            </a:r>
            <a:r>
              <a:rPr lang="en-US" sz="1600" b="1" dirty="0"/>
              <a:t>)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1600" dirty="0"/>
              <a:t>Trinomial can be simplified to an array of binomials and nominals.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D6FCC-1E41-42F6-A6D4-CE67AEE6BE2C}"/>
                  </a:ext>
                </a:extLst>
              </p:cNvPr>
              <p:cNvSpPr txBox="1"/>
              <p:nvPr/>
            </p:nvSpPr>
            <p:spPr>
              <a:xfrm>
                <a:off x="5328744" y="2916621"/>
                <a:ext cx="3673365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spcAft>
                    <a:spcPts val="1600"/>
                  </a:spcAft>
                  <a:buClr>
                    <a:srgbClr val="FBFBFB"/>
                  </a:buClr>
                  <a:buSzPts val="1500"/>
                </a:pPr>
                <a:r>
                  <a:rPr lang="en-US" sz="1600" dirty="0">
                    <a:solidFill>
                      <a:srgbClr val="FFFFFF"/>
                    </a:solidFill>
                    <a:latin typeface="Comfortaa"/>
                    <a:sym typeface="Comfortaa"/>
                  </a:rPr>
                  <a:t>TRINOMIALS can be denoted as</a:t>
                </a:r>
              </a:p>
              <a:p>
                <a:pPr lvl="0" algn="ctr">
                  <a:spcAft>
                    <a:spcPts val="1600"/>
                  </a:spcAft>
                  <a:buClr>
                    <a:srgbClr val="FBFBFB"/>
                  </a:buClr>
                  <a:buSzPts val="1500"/>
                </a:pPr>
                <a:r>
                  <a:rPr lang="en-US" sz="1600" dirty="0">
                    <a:solidFill>
                      <a:srgbClr val="FFFFFF"/>
                    </a:solidFill>
                    <a:latin typeface="Comfortaa"/>
                    <a:sym typeface="Comfortaa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Comfortaa"/>
                          </a:rPr>
                        </m:ctrlPr>
                      </m:sSupPr>
                      <m:e>
                        <m:r>
                          <a:rPr lang="en-US" sz="18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Comfortaa"/>
                          </a:rPr>
                          <m:t>𝑥</m:t>
                        </m:r>
                      </m:e>
                      <m:sup>
                        <m:r>
                          <a:rPr lang="en-US" sz="18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Comfortaa"/>
                          </a:rPr>
                          <m:t>2</m:t>
                        </m:r>
                      </m:sup>
                    </m:sSup>
                    <m:r>
                      <a:rPr lang="en-US" sz="18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Comfortaa"/>
                      </a:rPr>
                      <m:t>+</m:t>
                    </m:r>
                    <m:r>
                      <a:rPr lang="en-US" sz="18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Comfortaa"/>
                      </a:rPr>
                      <m:t>𝑏𝑥</m:t>
                    </m:r>
                    <m:r>
                      <a:rPr lang="en-US" sz="18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Comfortaa"/>
                      </a:rPr>
                      <m:t>+</m:t>
                    </m:r>
                    <m:r>
                      <a:rPr lang="en-US" sz="18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Comfortaa"/>
                      </a:rPr>
                      <m:t>𝑐</m:t>
                    </m:r>
                  </m:oMath>
                </a14:m>
                <a:r>
                  <a:rPr lang="en-US" sz="2000" dirty="0">
                    <a:solidFill>
                      <a:srgbClr val="FFFFFF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Comfortaa"/>
                  </a:rPr>
                  <a:t> </a:t>
                </a:r>
              </a:p>
              <a:p>
                <a:pPr lvl="0" algn="ctr">
                  <a:spcAft>
                    <a:spcPts val="1600"/>
                  </a:spcAft>
                  <a:buClr>
                    <a:srgbClr val="FBFBFB"/>
                  </a:buClr>
                  <a:buSzPts val="1500"/>
                </a:pPr>
                <a:r>
                  <a:rPr lang="en-US" sz="1600" dirty="0">
                    <a:solidFill>
                      <a:srgbClr val="FFFFFF"/>
                    </a:solidFill>
                    <a:latin typeface="Comfortaa"/>
                    <a:sym typeface="Comfortaa"/>
                  </a:rPr>
                  <a:t>OR,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sym typeface="Comfortaa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sym typeface="Comfortaa"/>
                            </a:rPr>
                            <m:t>𝑎</m:t>
                          </m:r>
                          <m:r>
                            <a:rPr lang="en-US" sz="1800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sym typeface="Comfortaa"/>
                            </a:rPr>
                            <m:t>𝑥</m:t>
                          </m:r>
                        </m:e>
                        <m:sup>
                          <m:r>
                            <a:rPr lang="en-US" sz="1800" i="1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  <a:sym typeface="Comfortaa"/>
                            </a:rPr>
                            <m:t>2</m:t>
                          </m:r>
                        </m:sup>
                      </m:sSup>
                      <m:r>
                        <a:rPr lang="en-US" sz="1800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  <a:sym typeface="Comfortaa"/>
                        </a:rPr>
                        <m:t>+</m:t>
                      </m:r>
                      <m:r>
                        <a:rPr lang="en-US" sz="1800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  <a:sym typeface="Comfortaa"/>
                        </a:rPr>
                        <m:t>𝑏𝑥</m:t>
                      </m:r>
                      <m:r>
                        <a:rPr lang="en-US" sz="1800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  <a:sym typeface="Comfortaa"/>
                        </a:rPr>
                        <m:t>+</m:t>
                      </m:r>
                      <m:r>
                        <a:rPr lang="en-US" sz="1800" i="1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  <a:sym typeface="Comfortaa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D6FCC-1E41-42F6-A6D4-CE67AEE6B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744" y="2916621"/>
                <a:ext cx="3673365" cy="1785104"/>
              </a:xfrm>
              <a:prstGeom prst="rect">
                <a:avLst/>
              </a:prstGeom>
              <a:blipFill>
                <a:blip r:embed="rId5"/>
                <a:stretch>
                  <a:fillRect t="-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568"/>
    </mc:Choice>
    <mc:Fallback xmlns="">
      <p:transition spd="slow" advTm="4156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40"/>
          <p:cNvSpPr txBox="1">
            <a:spLocks noGrp="1"/>
          </p:cNvSpPr>
          <p:nvPr>
            <p:ph type="body" idx="1"/>
          </p:nvPr>
        </p:nvSpPr>
        <p:spPr>
          <a:xfrm>
            <a:off x="644601" y="1470501"/>
            <a:ext cx="4029000" cy="33638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US" dirty="0"/>
              <a:t>Identify the trinomial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US" dirty="0"/>
              <a:t>Break down by factorizing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US" dirty="0"/>
              <a:t>Expand and simplify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US" dirty="0"/>
              <a:t>Collect like terms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US" dirty="0"/>
              <a:t>Arrange 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US" dirty="0"/>
              <a:t>Check by reversing</a:t>
            </a:r>
            <a:endParaRPr dirty="0"/>
          </a:p>
        </p:txBody>
      </p:sp>
      <p:sp>
        <p:nvSpPr>
          <p:cNvPr id="595" name="Google Shape;595;p40"/>
          <p:cNvSpPr txBox="1">
            <a:spLocks noGrp="1"/>
          </p:cNvSpPr>
          <p:nvPr>
            <p:ph type="title"/>
          </p:nvPr>
        </p:nvSpPr>
        <p:spPr>
          <a:xfrm>
            <a:off x="723899" y="445025"/>
            <a:ext cx="6465475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Do We Simplify a Trinomial?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200"/>
    </mc:Choice>
    <mc:Fallback xmlns="">
      <p:transition spd="slow" advTm="222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5" name="Google Shape;655;p41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-US" dirty="0"/>
                  <a:t>Factoring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655" name="Google Shape;655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  <a:blipFill>
                <a:blip r:embed="rId5"/>
                <a:stretch>
                  <a:fillRect b="-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Types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719328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In order to break this, we must factorize </a:t>
                </a:r>
                <a:r>
                  <a:rPr lang="en-US" b="1" dirty="0"/>
                  <a:t>c</a:t>
                </a:r>
                <a:r>
                  <a:rPr lang="en-US" dirty="0"/>
                  <a:t> and see if the sum of the factors add up to </a:t>
                </a:r>
                <a:r>
                  <a:rPr lang="en-US" b="1" dirty="0"/>
                  <a:t>b</a:t>
                </a:r>
                <a:r>
                  <a:rPr lang="en-US" dirty="0"/>
                  <a:t>.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+15</m:t>
                    </m:r>
                  </m:oMath>
                </a14:m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Step 1: Factorize “c”, i.e. 15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2: Expand, (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15)</m:t>
                    </m:r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3: Simplify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+5 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4: Rearrange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5: Check by expanding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+8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+15</m:t>
                    </m:r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 </a:t>
                </a:r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7193280" cy="3490766"/>
              </a:xfrm>
              <a:prstGeom prst="rect">
                <a:avLst/>
              </a:prstGeom>
              <a:blipFill>
                <a:blip r:embed="rId6"/>
                <a:stretch>
                  <a:fillRect l="-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8D521CA6-0659-4E5E-8B6C-5E2CA6F27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814776"/>
              </p:ext>
            </p:extLst>
          </p:nvPr>
        </p:nvGraphicFramePr>
        <p:xfrm>
          <a:off x="3985260" y="2690726"/>
          <a:ext cx="5082540" cy="889000"/>
        </p:xfrm>
        <a:graphic>
          <a:graphicData uri="http://schemas.openxmlformats.org/drawingml/2006/table">
            <a:tbl>
              <a:tblPr firstRow="1" bandRow="1">
                <a:tableStyleId>{464EBFC8-7E6F-4AF7-AD5C-3D3CB93B8976}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3323750408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461373414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2837279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Factors of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 , 15 ( 1 X 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3 , 5 ( 3 X 5)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96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Summation of the Factors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16 ( 1 + 15)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8 ( 3 + 5) 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473788"/>
                  </a:ext>
                </a:extLst>
              </a:tr>
            </a:tbl>
          </a:graphicData>
        </a:graphic>
      </p:graphicFrame>
      <p:sp>
        <p:nvSpPr>
          <p:cNvPr id="47" name="Google Shape;3699;p65">
            <a:extLst>
              <a:ext uri="{FF2B5EF4-FFF2-40B4-BE49-F238E27FC236}">
                <a16:creationId xmlns:a16="http://schemas.microsoft.com/office/drawing/2014/main" id="{DC2A2073-5900-44E5-8F6A-90B100C96EB6}"/>
              </a:ext>
            </a:extLst>
          </p:cNvPr>
          <p:cNvSpPr/>
          <p:nvPr/>
        </p:nvSpPr>
        <p:spPr>
          <a:xfrm>
            <a:off x="8754258" y="3249829"/>
            <a:ext cx="230844" cy="296575"/>
          </a:xfrm>
          <a:custGeom>
            <a:avLst/>
            <a:gdLst/>
            <a:ahLst/>
            <a:cxnLst/>
            <a:rect l="l" t="t" r="r" b="b"/>
            <a:pathLst>
              <a:path w="29230" h="37553" extrusionOk="0">
                <a:moveTo>
                  <a:pt x="9655" y="0"/>
                </a:moveTo>
                <a:cubicBezTo>
                  <a:pt x="7693" y="0"/>
                  <a:pt x="5983" y="1692"/>
                  <a:pt x="5974" y="3671"/>
                </a:cubicBezTo>
                <a:cubicBezTo>
                  <a:pt x="5974" y="4182"/>
                  <a:pt x="6085" y="4693"/>
                  <a:pt x="6245" y="5036"/>
                </a:cubicBezTo>
                <a:cubicBezTo>
                  <a:pt x="7169" y="7653"/>
                  <a:pt x="7369" y="9675"/>
                  <a:pt x="6863" y="11515"/>
                </a:cubicBezTo>
                <a:lnTo>
                  <a:pt x="6716" y="11933"/>
                </a:lnTo>
                <a:cubicBezTo>
                  <a:pt x="6089" y="13821"/>
                  <a:pt x="5018" y="16181"/>
                  <a:pt x="1850" y="19345"/>
                </a:cubicBezTo>
                <a:cubicBezTo>
                  <a:pt x="1" y="21194"/>
                  <a:pt x="623" y="24331"/>
                  <a:pt x="3041" y="25340"/>
                </a:cubicBezTo>
                <a:cubicBezTo>
                  <a:pt x="3475" y="25523"/>
                  <a:pt x="3948" y="25620"/>
                  <a:pt x="4422" y="25620"/>
                </a:cubicBezTo>
                <a:cubicBezTo>
                  <a:pt x="4433" y="25620"/>
                  <a:pt x="4443" y="25620"/>
                  <a:pt x="4454" y="25620"/>
                </a:cubicBezTo>
                <a:lnTo>
                  <a:pt x="12866" y="25620"/>
                </a:lnTo>
                <a:lnTo>
                  <a:pt x="14862" y="37552"/>
                </a:lnTo>
                <a:lnTo>
                  <a:pt x="16848" y="25625"/>
                </a:lnTo>
                <a:lnTo>
                  <a:pt x="25243" y="25625"/>
                </a:lnTo>
                <a:cubicBezTo>
                  <a:pt x="25254" y="25625"/>
                  <a:pt x="25264" y="25625"/>
                  <a:pt x="25275" y="25625"/>
                </a:cubicBezTo>
                <a:cubicBezTo>
                  <a:pt x="25753" y="25625"/>
                  <a:pt x="26230" y="25527"/>
                  <a:pt x="26669" y="25345"/>
                </a:cubicBezTo>
                <a:cubicBezTo>
                  <a:pt x="27576" y="24976"/>
                  <a:pt x="28292" y="24256"/>
                  <a:pt x="28660" y="23354"/>
                </a:cubicBezTo>
                <a:cubicBezTo>
                  <a:pt x="29229" y="21980"/>
                  <a:pt x="28914" y="20398"/>
                  <a:pt x="27865" y="19345"/>
                </a:cubicBezTo>
                <a:cubicBezTo>
                  <a:pt x="24701" y="16177"/>
                  <a:pt x="23630" y="13821"/>
                  <a:pt x="22999" y="11933"/>
                </a:cubicBezTo>
                <a:cubicBezTo>
                  <a:pt x="22354" y="9999"/>
                  <a:pt x="22505" y="7880"/>
                  <a:pt x="23443" y="5213"/>
                </a:cubicBezTo>
                <a:cubicBezTo>
                  <a:pt x="23661" y="4733"/>
                  <a:pt x="23772" y="4218"/>
                  <a:pt x="23772" y="3693"/>
                </a:cubicBezTo>
                <a:cubicBezTo>
                  <a:pt x="23759" y="1670"/>
                  <a:pt x="22105" y="27"/>
                  <a:pt x="20100" y="27"/>
                </a:cubicBezTo>
                <a:cubicBezTo>
                  <a:pt x="20098" y="27"/>
                  <a:pt x="20095" y="27"/>
                  <a:pt x="20092" y="27"/>
                </a:cubicBezTo>
                <a:lnTo>
                  <a:pt x="9662" y="0"/>
                </a:lnTo>
                <a:cubicBezTo>
                  <a:pt x="9660" y="0"/>
                  <a:pt x="9657" y="0"/>
                  <a:pt x="9655" y="0"/>
                </a:cubicBezTo>
                <a:close/>
              </a:path>
            </a:pathLst>
          </a:custGeom>
          <a:solidFill>
            <a:srgbClr val="A5B7C6">
              <a:alpha val="72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377"/>
    </mc:Choice>
    <mc:Fallback xmlns="">
      <p:transition spd="slow" advTm="10637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5" name="Google Shape;655;p41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-US" dirty="0"/>
                  <a:t>Factoring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655" name="Google Shape;655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  <a:blipFill>
                <a:blip r:embed="rId5"/>
                <a:stretch>
                  <a:fillRect b="-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Types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In order to break this, we must factorize </a:t>
                </a:r>
                <a:r>
                  <a:rPr lang="en-US" b="1" dirty="0"/>
                  <a:t>c</a:t>
                </a:r>
                <a:r>
                  <a:rPr lang="en-US" dirty="0"/>
                  <a:t> and see if the sum of the factors add up to </a:t>
                </a:r>
                <a:r>
                  <a:rPr lang="en-US" b="1" dirty="0"/>
                  <a:t>b</a:t>
                </a:r>
                <a:r>
                  <a:rPr lang="en-US" dirty="0"/>
                  <a:t>.</a:t>
                </a:r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b="1" dirty="0"/>
                  <a:t>POINT: b is negative, that means both of the binomials are negative as ( - x - = + )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+24</m:t>
                    </m:r>
                  </m:oMath>
                </a14:m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Step 1: Factorize “c”, i.e. 24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2: Expand, (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−3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+24)</m:t>
                    </m:r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3: Simplify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−8 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4: Rearrange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5: Check by expanding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+24</m:t>
                    </m:r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 </a:t>
                </a:r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  <a:blipFill>
                <a:blip r:embed="rId6"/>
                <a:stretch>
                  <a:fillRect l="-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8D521CA6-0659-4E5E-8B6C-5E2CA6F27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103358"/>
              </p:ext>
            </p:extLst>
          </p:nvPr>
        </p:nvGraphicFramePr>
        <p:xfrm>
          <a:off x="3581162" y="2509117"/>
          <a:ext cx="5448539" cy="942743"/>
        </p:xfrm>
        <a:graphic>
          <a:graphicData uri="http://schemas.openxmlformats.org/drawingml/2006/table">
            <a:tbl>
              <a:tblPr firstRow="1" bandRow="1">
                <a:tableStyleId>{464EBFC8-7E6F-4AF7-AD5C-3D3CB93B8976}</a:tableStyleId>
              </a:tblPr>
              <a:tblGrid>
                <a:gridCol w="1440418">
                  <a:extLst>
                    <a:ext uri="{9D8B030D-6E8A-4147-A177-3AD203B41FA5}">
                      <a16:colId xmlns:a16="http://schemas.microsoft.com/office/drawing/2014/main" val="33237504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61373414"/>
                    </a:ext>
                  </a:extLst>
                </a:gridCol>
                <a:gridCol w="742309">
                  <a:extLst>
                    <a:ext uri="{9D8B030D-6E8A-4147-A177-3AD203B41FA5}">
                      <a16:colId xmlns:a16="http://schemas.microsoft.com/office/drawing/2014/main" val="2837279143"/>
                    </a:ext>
                  </a:extLst>
                </a:gridCol>
                <a:gridCol w="1213806">
                  <a:extLst>
                    <a:ext uri="{9D8B030D-6E8A-4147-A177-3AD203B41FA5}">
                      <a16:colId xmlns:a16="http://schemas.microsoft.com/office/drawing/2014/main" val="1728742988"/>
                    </a:ext>
                  </a:extLst>
                </a:gridCol>
                <a:gridCol w="1213806">
                  <a:extLst>
                    <a:ext uri="{9D8B030D-6E8A-4147-A177-3AD203B41FA5}">
                      <a16:colId xmlns:a16="http://schemas.microsoft.com/office/drawing/2014/main" val="1513823100"/>
                    </a:ext>
                  </a:extLst>
                </a:gridCol>
              </a:tblGrid>
              <a:tr h="387726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Factors of 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-1 , -24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-2, -12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-3 , -8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-4 , -6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96740"/>
                  </a:ext>
                </a:extLst>
              </a:tr>
              <a:tr h="555017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Summation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473788"/>
                  </a:ext>
                </a:extLst>
              </a:tr>
            </a:tbl>
          </a:graphicData>
        </a:graphic>
      </p:graphicFrame>
      <p:sp>
        <p:nvSpPr>
          <p:cNvPr id="47" name="Google Shape;3699;p65">
            <a:extLst>
              <a:ext uri="{FF2B5EF4-FFF2-40B4-BE49-F238E27FC236}">
                <a16:creationId xmlns:a16="http://schemas.microsoft.com/office/drawing/2014/main" id="{DC2A2073-5900-44E5-8F6A-90B100C96EB6}"/>
              </a:ext>
            </a:extLst>
          </p:cNvPr>
          <p:cNvSpPr/>
          <p:nvPr/>
        </p:nvSpPr>
        <p:spPr>
          <a:xfrm>
            <a:off x="7379851" y="3101542"/>
            <a:ext cx="230844" cy="296575"/>
          </a:xfrm>
          <a:custGeom>
            <a:avLst/>
            <a:gdLst/>
            <a:ahLst/>
            <a:cxnLst/>
            <a:rect l="l" t="t" r="r" b="b"/>
            <a:pathLst>
              <a:path w="29230" h="37553" extrusionOk="0">
                <a:moveTo>
                  <a:pt x="9655" y="0"/>
                </a:moveTo>
                <a:cubicBezTo>
                  <a:pt x="7693" y="0"/>
                  <a:pt x="5983" y="1692"/>
                  <a:pt x="5974" y="3671"/>
                </a:cubicBezTo>
                <a:cubicBezTo>
                  <a:pt x="5974" y="4182"/>
                  <a:pt x="6085" y="4693"/>
                  <a:pt x="6245" y="5036"/>
                </a:cubicBezTo>
                <a:cubicBezTo>
                  <a:pt x="7169" y="7653"/>
                  <a:pt x="7369" y="9675"/>
                  <a:pt x="6863" y="11515"/>
                </a:cubicBezTo>
                <a:lnTo>
                  <a:pt x="6716" y="11933"/>
                </a:lnTo>
                <a:cubicBezTo>
                  <a:pt x="6089" y="13821"/>
                  <a:pt x="5018" y="16181"/>
                  <a:pt x="1850" y="19345"/>
                </a:cubicBezTo>
                <a:cubicBezTo>
                  <a:pt x="1" y="21194"/>
                  <a:pt x="623" y="24331"/>
                  <a:pt x="3041" y="25340"/>
                </a:cubicBezTo>
                <a:cubicBezTo>
                  <a:pt x="3475" y="25523"/>
                  <a:pt x="3948" y="25620"/>
                  <a:pt x="4422" y="25620"/>
                </a:cubicBezTo>
                <a:cubicBezTo>
                  <a:pt x="4433" y="25620"/>
                  <a:pt x="4443" y="25620"/>
                  <a:pt x="4454" y="25620"/>
                </a:cubicBezTo>
                <a:lnTo>
                  <a:pt x="12866" y="25620"/>
                </a:lnTo>
                <a:lnTo>
                  <a:pt x="14862" y="37552"/>
                </a:lnTo>
                <a:lnTo>
                  <a:pt x="16848" y="25625"/>
                </a:lnTo>
                <a:lnTo>
                  <a:pt x="25243" y="25625"/>
                </a:lnTo>
                <a:cubicBezTo>
                  <a:pt x="25254" y="25625"/>
                  <a:pt x="25264" y="25625"/>
                  <a:pt x="25275" y="25625"/>
                </a:cubicBezTo>
                <a:cubicBezTo>
                  <a:pt x="25753" y="25625"/>
                  <a:pt x="26230" y="25527"/>
                  <a:pt x="26669" y="25345"/>
                </a:cubicBezTo>
                <a:cubicBezTo>
                  <a:pt x="27576" y="24976"/>
                  <a:pt x="28292" y="24256"/>
                  <a:pt x="28660" y="23354"/>
                </a:cubicBezTo>
                <a:cubicBezTo>
                  <a:pt x="29229" y="21980"/>
                  <a:pt x="28914" y="20398"/>
                  <a:pt x="27865" y="19345"/>
                </a:cubicBezTo>
                <a:cubicBezTo>
                  <a:pt x="24701" y="16177"/>
                  <a:pt x="23630" y="13821"/>
                  <a:pt x="22999" y="11933"/>
                </a:cubicBezTo>
                <a:cubicBezTo>
                  <a:pt x="22354" y="9999"/>
                  <a:pt x="22505" y="7880"/>
                  <a:pt x="23443" y="5213"/>
                </a:cubicBezTo>
                <a:cubicBezTo>
                  <a:pt x="23661" y="4733"/>
                  <a:pt x="23772" y="4218"/>
                  <a:pt x="23772" y="3693"/>
                </a:cubicBezTo>
                <a:cubicBezTo>
                  <a:pt x="23759" y="1670"/>
                  <a:pt x="22105" y="27"/>
                  <a:pt x="20100" y="27"/>
                </a:cubicBezTo>
                <a:cubicBezTo>
                  <a:pt x="20098" y="27"/>
                  <a:pt x="20095" y="27"/>
                  <a:pt x="20092" y="27"/>
                </a:cubicBezTo>
                <a:lnTo>
                  <a:pt x="9662" y="0"/>
                </a:lnTo>
                <a:cubicBezTo>
                  <a:pt x="9660" y="0"/>
                  <a:pt x="9657" y="0"/>
                  <a:pt x="9655" y="0"/>
                </a:cubicBezTo>
                <a:close/>
              </a:path>
            </a:pathLst>
          </a:custGeom>
          <a:solidFill>
            <a:srgbClr val="A5B7C6">
              <a:alpha val="72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596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190"/>
    </mc:Choice>
    <mc:Fallback xmlns="">
      <p:transition spd="slow" advTm="11019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5" name="Google Shape;655;p41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-US" dirty="0"/>
                  <a:t>Factoring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655" name="Google Shape;655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  <a:blipFill>
                <a:blip r:embed="rId5"/>
                <a:stretch>
                  <a:fillRect b="-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Types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In order to break this, we must factorize </a:t>
                </a:r>
                <a:r>
                  <a:rPr lang="en-US" b="1" dirty="0"/>
                  <a:t>c</a:t>
                </a:r>
                <a:r>
                  <a:rPr lang="en-US" dirty="0"/>
                  <a:t> and see if the sum of the factors add up to </a:t>
                </a:r>
                <a:r>
                  <a:rPr lang="en-US" b="1" dirty="0"/>
                  <a:t>b</a:t>
                </a:r>
                <a:r>
                  <a:rPr lang="en-US" dirty="0"/>
                  <a:t>.</a:t>
                </a:r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b="1" dirty="0"/>
                  <a:t>POINT: c is negative, that means one of the binomials are negative as ( + x - = - )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−15</m:t>
                    </m:r>
                  </m:oMath>
                </a14:m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Step 1: Factorize “c”, i.e. -15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2: Expand, (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−3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−15)</m:t>
                    </m:r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3: Simplify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+5 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4: Rearrange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5: Check by expanding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−15 </m:t>
                    </m:r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 </a:t>
                </a:r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  <a:blipFill>
                <a:blip r:embed="rId6"/>
                <a:stretch>
                  <a:fillRect l="-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8D521CA6-0659-4E5E-8B6C-5E2CA6F27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176300"/>
              </p:ext>
            </p:extLst>
          </p:nvPr>
        </p:nvGraphicFramePr>
        <p:xfrm>
          <a:off x="4110396" y="2509117"/>
          <a:ext cx="4656058" cy="942743"/>
        </p:xfrm>
        <a:graphic>
          <a:graphicData uri="http://schemas.openxmlformats.org/drawingml/2006/table">
            <a:tbl>
              <a:tblPr firstRow="1" bandRow="1">
                <a:tableStyleId>{464EBFC8-7E6F-4AF7-AD5C-3D3CB93B8976}</a:tableStyleId>
              </a:tblPr>
              <a:tblGrid>
                <a:gridCol w="1440418">
                  <a:extLst>
                    <a:ext uri="{9D8B030D-6E8A-4147-A177-3AD203B41FA5}">
                      <a16:colId xmlns:a16="http://schemas.microsoft.com/office/drawing/2014/main" val="33237504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61373414"/>
                    </a:ext>
                  </a:extLst>
                </a:gridCol>
                <a:gridCol w="742309">
                  <a:extLst>
                    <a:ext uri="{9D8B030D-6E8A-4147-A177-3AD203B41FA5}">
                      <a16:colId xmlns:a16="http://schemas.microsoft.com/office/drawing/2014/main" val="2837279143"/>
                    </a:ext>
                  </a:extLst>
                </a:gridCol>
                <a:gridCol w="880751">
                  <a:extLst>
                    <a:ext uri="{9D8B030D-6E8A-4147-A177-3AD203B41FA5}">
                      <a16:colId xmlns:a16="http://schemas.microsoft.com/office/drawing/2014/main" val="1728742988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1513823100"/>
                    </a:ext>
                  </a:extLst>
                </a:gridCol>
              </a:tblGrid>
              <a:tr h="387726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Factors of -15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-1 , 15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1, -15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-3 , 5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3 , -5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96740"/>
                  </a:ext>
                </a:extLst>
              </a:tr>
              <a:tr h="555017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Summation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473788"/>
                  </a:ext>
                </a:extLst>
              </a:tr>
            </a:tbl>
          </a:graphicData>
        </a:graphic>
      </p:graphicFrame>
      <p:sp>
        <p:nvSpPr>
          <p:cNvPr id="47" name="Google Shape;3699;p65">
            <a:extLst>
              <a:ext uri="{FF2B5EF4-FFF2-40B4-BE49-F238E27FC236}">
                <a16:creationId xmlns:a16="http://schemas.microsoft.com/office/drawing/2014/main" id="{DC2A2073-5900-44E5-8F6A-90B100C96EB6}"/>
              </a:ext>
            </a:extLst>
          </p:cNvPr>
          <p:cNvSpPr/>
          <p:nvPr/>
        </p:nvSpPr>
        <p:spPr>
          <a:xfrm>
            <a:off x="7593211" y="2980488"/>
            <a:ext cx="230844" cy="296575"/>
          </a:xfrm>
          <a:custGeom>
            <a:avLst/>
            <a:gdLst/>
            <a:ahLst/>
            <a:cxnLst/>
            <a:rect l="l" t="t" r="r" b="b"/>
            <a:pathLst>
              <a:path w="29230" h="37553" extrusionOk="0">
                <a:moveTo>
                  <a:pt x="9655" y="0"/>
                </a:moveTo>
                <a:cubicBezTo>
                  <a:pt x="7693" y="0"/>
                  <a:pt x="5983" y="1692"/>
                  <a:pt x="5974" y="3671"/>
                </a:cubicBezTo>
                <a:cubicBezTo>
                  <a:pt x="5974" y="4182"/>
                  <a:pt x="6085" y="4693"/>
                  <a:pt x="6245" y="5036"/>
                </a:cubicBezTo>
                <a:cubicBezTo>
                  <a:pt x="7169" y="7653"/>
                  <a:pt x="7369" y="9675"/>
                  <a:pt x="6863" y="11515"/>
                </a:cubicBezTo>
                <a:lnTo>
                  <a:pt x="6716" y="11933"/>
                </a:lnTo>
                <a:cubicBezTo>
                  <a:pt x="6089" y="13821"/>
                  <a:pt x="5018" y="16181"/>
                  <a:pt x="1850" y="19345"/>
                </a:cubicBezTo>
                <a:cubicBezTo>
                  <a:pt x="1" y="21194"/>
                  <a:pt x="623" y="24331"/>
                  <a:pt x="3041" y="25340"/>
                </a:cubicBezTo>
                <a:cubicBezTo>
                  <a:pt x="3475" y="25523"/>
                  <a:pt x="3948" y="25620"/>
                  <a:pt x="4422" y="25620"/>
                </a:cubicBezTo>
                <a:cubicBezTo>
                  <a:pt x="4433" y="25620"/>
                  <a:pt x="4443" y="25620"/>
                  <a:pt x="4454" y="25620"/>
                </a:cubicBezTo>
                <a:lnTo>
                  <a:pt x="12866" y="25620"/>
                </a:lnTo>
                <a:lnTo>
                  <a:pt x="14862" y="37552"/>
                </a:lnTo>
                <a:lnTo>
                  <a:pt x="16848" y="25625"/>
                </a:lnTo>
                <a:lnTo>
                  <a:pt x="25243" y="25625"/>
                </a:lnTo>
                <a:cubicBezTo>
                  <a:pt x="25254" y="25625"/>
                  <a:pt x="25264" y="25625"/>
                  <a:pt x="25275" y="25625"/>
                </a:cubicBezTo>
                <a:cubicBezTo>
                  <a:pt x="25753" y="25625"/>
                  <a:pt x="26230" y="25527"/>
                  <a:pt x="26669" y="25345"/>
                </a:cubicBezTo>
                <a:cubicBezTo>
                  <a:pt x="27576" y="24976"/>
                  <a:pt x="28292" y="24256"/>
                  <a:pt x="28660" y="23354"/>
                </a:cubicBezTo>
                <a:cubicBezTo>
                  <a:pt x="29229" y="21980"/>
                  <a:pt x="28914" y="20398"/>
                  <a:pt x="27865" y="19345"/>
                </a:cubicBezTo>
                <a:cubicBezTo>
                  <a:pt x="24701" y="16177"/>
                  <a:pt x="23630" y="13821"/>
                  <a:pt x="22999" y="11933"/>
                </a:cubicBezTo>
                <a:cubicBezTo>
                  <a:pt x="22354" y="9999"/>
                  <a:pt x="22505" y="7880"/>
                  <a:pt x="23443" y="5213"/>
                </a:cubicBezTo>
                <a:cubicBezTo>
                  <a:pt x="23661" y="4733"/>
                  <a:pt x="23772" y="4218"/>
                  <a:pt x="23772" y="3693"/>
                </a:cubicBezTo>
                <a:cubicBezTo>
                  <a:pt x="23759" y="1670"/>
                  <a:pt x="22105" y="27"/>
                  <a:pt x="20100" y="27"/>
                </a:cubicBezTo>
                <a:cubicBezTo>
                  <a:pt x="20098" y="27"/>
                  <a:pt x="20095" y="27"/>
                  <a:pt x="20092" y="27"/>
                </a:cubicBezTo>
                <a:lnTo>
                  <a:pt x="9662" y="0"/>
                </a:lnTo>
                <a:cubicBezTo>
                  <a:pt x="9660" y="0"/>
                  <a:pt x="9657" y="0"/>
                  <a:pt x="9655" y="0"/>
                </a:cubicBezTo>
                <a:close/>
              </a:path>
            </a:pathLst>
          </a:custGeom>
          <a:solidFill>
            <a:srgbClr val="A5B7C6">
              <a:alpha val="72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650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602"/>
    </mc:Choice>
    <mc:Fallback xmlns="">
      <p:transition spd="slow" advTm="10460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5" name="Google Shape;655;p41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-US" dirty="0"/>
                  <a:t>Factoring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655" name="Google Shape;655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  <a:blipFill>
                <a:blip r:embed="rId5"/>
                <a:stretch>
                  <a:fillRect b="-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Types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In order to break this, we must first multiply </a:t>
                </a:r>
                <a:r>
                  <a:rPr lang="en-US" b="1" dirty="0"/>
                  <a:t>a and c</a:t>
                </a:r>
                <a:r>
                  <a:rPr lang="en-US" dirty="0"/>
                  <a:t> factorize </a:t>
                </a:r>
                <a:r>
                  <a:rPr lang="en-US" b="1" dirty="0"/>
                  <a:t>ac</a:t>
                </a:r>
                <a:r>
                  <a:rPr lang="en-US" dirty="0"/>
                  <a:t> and see if the sum of the factors add up to </a:t>
                </a:r>
                <a:r>
                  <a:rPr lang="en-US" b="1" dirty="0"/>
                  <a:t>b</a:t>
                </a:r>
                <a:r>
                  <a:rPr lang="en-US" dirty="0"/>
                  <a:t>.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−15</m:t>
                    </m:r>
                  </m:oMath>
                </a14:m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Step 1: </a:t>
                </a:r>
                <a:r>
                  <a:rPr lang="en-US" dirty="0" err="1"/>
                  <a:t>Mulitply</a:t>
                </a:r>
                <a:r>
                  <a:rPr lang="en-US" dirty="0"/>
                  <a:t> a and c, i.e. 3 X -15 = -45</a:t>
                </a:r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Factorize “ac”, i.e. -45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2: Expand, (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−15)</m:t>
                    </m:r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3: Simplify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−5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4: Rearrange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5: Check by expanding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−15</m:t>
                    </m:r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 </a:t>
                </a:r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  <a:blipFill>
                <a:blip r:embed="rId6"/>
                <a:stretch>
                  <a:fillRect l="-217" b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8D521CA6-0659-4E5E-8B6C-5E2CA6F27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795060"/>
              </p:ext>
            </p:extLst>
          </p:nvPr>
        </p:nvGraphicFramePr>
        <p:xfrm>
          <a:off x="4015740" y="3452290"/>
          <a:ext cx="5189220" cy="1073177"/>
        </p:xfrm>
        <a:graphic>
          <a:graphicData uri="http://schemas.openxmlformats.org/drawingml/2006/table">
            <a:tbl>
              <a:tblPr firstRow="1" bandRow="1">
                <a:tableStyleId>{464EBFC8-7E6F-4AF7-AD5C-3D3CB93B8976}</a:tableStyleId>
              </a:tblPr>
              <a:tblGrid>
                <a:gridCol w="1265613">
                  <a:extLst>
                    <a:ext uri="{9D8B030D-6E8A-4147-A177-3AD203B41FA5}">
                      <a16:colId xmlns:a16="http://schemas.microsoft.com/office/drawing/2014/main" val="3323750408"/>
                    </a:ext>
                  </a:extLst>
                </a:gridCol>
                <a:gridCol w="604910">
                  <a:extLst>
                    <a:ext uri="{9D8B030D-6E8A-4147-A177-3AD203B41FA5}">
                      <a16:colId xmlns:a16="http://schemas.microsoft.com/office/drawing/2014/main" val="3461373414"/>
                    </a:ext>
                  </a:extLst>
                </a:gridCol>
                <a:gridCol w="559380">
                  <a:extLst>
                    <a:ext uri="{9D8B030D-6E8A-4147-A177-3AD203B41FA5}">
                      <a16:colId xmlns:a16="http://schemas.microsoft.com/office/drawing/2014/main" val="2837279143"/>
                    </a:ext>
                  </a:extLst>
                </a:gridCol>
                <a:gridCol w="694297">
                  <a:extLst>
                    <a:ext uri="{9D8B030D-6E8A-4147-A177-3AD203B41FA5}">
                      <a16:colId xmlns:a16="http://schemas.microsoft.com/office/drawing/2014/main" val="1728742988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15138231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306752475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099533146"/>
                    </a:ext>
                  </a:extLst>
                </a:gridCol>
              </a:tblGrid>
              <a:tr h="387726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Factors of -45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-1 , 45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-3 , 15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3 , -15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5 ,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-5 , 9</a:t>
                      </a: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96740"/>
                  </a:ext>
                </a:extLst>
              </a:tr>
              <a:tr h="555017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Summation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- 44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 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473788"/>
                  </a:ext>
                </a:extLst>
              </a:tr>
            </a:tbl>
          </a:graphicData>
        </a:graphic>
      </p:graphicFrame>
      <p:sp>
        <p:nvSpPr>
          <p:cNvPr id="47" name="Google Shape;3699;p65">
            <a:extLst>
              <a:ext uri="{FF2B5EF4-FFF2-40B4-BE49-F238E27FC236}">
                <a16:creationId xmlns:a16="http://schemas.microsoft.com/office/drawing/2014/main" id="{DC2A2073-5900-44E5-8F6A-90B100C96EB6}"/>
              </a:ext>
            </a:extLst>
          </p:cNvPr>
          <p:cNvSpPr/>
          <p:nvPr/>
        </p:nvSpPr>
        <p:spPr>
          <a:xfrm>
            <a:off x="8913156" y="4131108"/>
            <a:ext cx="230844" cy="296575"/>
          </a:xfrm>
          <a:custGeom>
            <a:avLst/>
            <a:gdLst/>
            <a:ahLst/>
            <a:cxnLst/>
            <a:rect l="l" t="t" r="r" b="b"/>
            <a:pathLst>
              <a:path w="29230" h="37553" extrusionOk="0">
                <a:moveTo>
                  <a:pt x="9655" y="0"/>
                </a:moveTo>
                <a:cubicBezTo>
                  <a:pt x="7693" y="0"/>
                  <a:pt x="5983" y="1692"/>
                  <a:pt x="5974" y="3671"/>
                </a:cubicBezTo>
                <a:cubicBezTo>
                  <a:pt x="5974" y="4182"/>
                  <a:pt x="6085" y="4693"/>
                  <a:pt x="6245" y="5036"/>
                </a:cubicBezTo>
                <a:cubicBezTo>
                  <a:pt x="7169" y="7653"/>
                  <a:pt x="7369" y="9675"/>
                  <a:pt x="6863" y="11515"/>
                </a:cubicBezTo>
                <a:lnTo>
                  <a:pt x="6716" y="11933"/>
                </a:lnTo>
                <a:cubicBezTo>
                  <a:pt x="6089" y="13821"/>
                  <a:pt x="5018" y="16181"/>
                  <a:pt x="1850" y="19345"/>
                </a:cubicBezTo>
                <a:cubicBezTo>
                  <a:pt x="1" y="21194"/>
                  <a:pt x="623" y="24331"/>
                  <a:pt x="3041" y="25340"/>
                </a:cubicBezTo>
                <a:cubicBezTo>
                  <a:pt x="3475" y="25523"/>
                  <a:pt x="3948" y="25620"/>
                  <a:pt x="4422" y="25620"/>
                </a:cubicBezTo>
                <a:cubicBezTo>
                  <a:pt x="4433" y="25620"/>
                  <a:pt x="4443" y="25620"/>
                  <a:pt x="4454" y="25620"/>
                </a:cubicBezTo>
                <a:lnTo>
                  <a:pt x="12866" y="25620"/>
                </a:lnTo>
                <a:lnTo>
                  <a:pt x="14862" y="37552"/>
                </a:lnTo>
                <a:lnTo>
                  <a:pt x="16848" y="25625"/>
                </a:lnTo>
                <a:lnTo>
                  <a:pt x="25243" y="25625"/>
                </a:lnTo>
                <a:cubicBezTo>
                  <a:pt x="25254" y="25625"/>
                  <a:pt x="25264" y="25625"/>
                  <a:pt x="25275" y="25625"/>
                </a:cubicBezTo>
                <a:cubicBezTo>
                  <a:pt x="25753" y="25625"/>
                  <a:pt x="26230" y="25527"/>
                  <a:pt x="26669" y="25345"/>
                </a:cubicBezTo>
                <a:cubicBezTo>
                  <a:pt x="27576" y="24976"/>
                  <a:pt x="28292" y="24256"/>
                  <a:pt x="28660" y="23354"/>
                </a:cubicBezTo>
                <a:cubicBezTo>
                  <a:pt x="29229" y="21980"/>
                  <a:pt x="28914" y="20398"/>
                  <a:pt x="27865" y="19345"/>
                </a:cubicBezTo>
                <a:cubicBezTo>
                  <a:pt x="24701" y="16177"/>
                  <a:pt x="23630" y="13821"/>
                  <a:pt x="22999" y="11933"/>
                </a:cubicBezTo>
                <a:cubicBezTo>
                  <a:pt x="22354" y="9999"/>
                  <a:pt x="22505" y="7880"/>
                  <a:pt x="23443" y="5213"/>
                </a:cubicBezTo>
                <a:cubicBezTo>
                  <a:pt x="23661" y="4733"/>
                  <a:pt x="23772" y="4218"/>
                  <a:pt x="23772" y="3693"/>
                </a:cubicBezTo>
                <a:cubicBezTo>
                  <a:pt x="23759" y="1670"/>
                  <a:pt x="22105" y="27"/>
                  <a:pt x="20100" y="27"/>
                </a:cubicBezTo>
                <a:cubicBezTo>
                  <a:pt x="20098" y="27"/>
                  <a:pt x="20095" y="27"/>
                  <a:pt x="20092" y="27"/>
                </a:cubicBezTo>
                <a:lnTo>
                  <a:pt x="9662" y="0"/>
                </a:lnTo>
                <a:cubicBezTo>
                  <a:pt x="9660" y="0"/>
                  <a:pt x="9657" y="0"/>
                  <a:pt x="9655" y="0"/>
                </a:cubicBezTo>
                <a:close/>
              </a:path>
            </a:pathLst>
          </a:custGeom>
          <a:solidFill>
            <a:srgbClr val="A5B7C6">
              <a:alpha val="72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428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409"/>
    </mc:Choice>
    <mc:Fallback xmlns="">
      <p:transition spd="slow" advTm="12740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5" name="Google Shape;655;p41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-US" dirty="0"/>
                  <a:t>Factoring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655" name="Google Shape;655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  <a:blipFill>
                <a:blip r:embed="rId5"/>
                <a:stretch>
                  <a:fillRect b="-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Types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In order to break this, we must first multiply </a:t>
                </a:r>
                <a:r>
                  <a:rPr lang="en-US" b="1" dirty="0"/>
                  <a:t>a and c</a:t>
                </a:r>
                <a:r>
                  <a:rPr lang="en-US" dirty="0"/>
                  <a:t> factorize </a:t>
                </a:r>
                <a:r>
                  <a:rPr lang="en-US" b="1" dirty="0"/>
                  <a:t>ac</a:t>
                </a:r>
                <a:r>
                  <a:rPr lang="en-US" dirty="0"/>
                  <a:t> and see if the sum of the factors add up to </a:t>
                </a:r>
                <a:r>
                  <a:rPr lang="en-US" b="1" dirty="0"/>
                  <a:t>b</a:t>
                </a:r>
                <a:r>
                  <a:rPr lang="en-US" dirty="0"/>
                  <a:t>.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Step 1: </a:t>
                </a:r>
                <a:r>
                  <a:rPr lang="en-US" dirty="0" err="1"/>
                  <a:t>Mulitply</a:t>
                </a:r>
                <a:r>
                  <a:rPr lang="en-US" dirty="0"/>
                  <a:t> a and c, i.e. 2 X 5 = 10</a:t>
                </a:r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Factorize “ac”, i.e. 10</a:t>
                </a:r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2: Expand, (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3: Simplify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4: Rearrange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5: Check by expanding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+11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  <a:blipFill>
                <a:blip r:embed="rId6"/>
                <a:stretch>
                  <a:fillRect l="-217" b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8D521CA6-0659-4E5E-8B6C-5E2CA6F27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0828"/>
              </p:ext>
            </p:extLst>
          </p:nvPr>
        </p:nvGraphicFramePr>
        <p:xfrm>
          <a:off x="4701540" y="2571750"/>
          <a:ext cx="3131820" cy="942743"/>
        </p:xfrm>
        <a:graphic>
          <a:graphicData uri="http://schemas.openxmlformats.org/drawingml/2006/table">
            <a:tbl>
              <a:tblPr firstRow="1" bandRow="1">
                <a:tableStyleId>{464EBFC8-7E6F-4AF7-AD5C-3D3CB93B8976}</a:tableStyleId>
              </a:tblPr>
              <a:tblGrid>
                <a:gridCol w="1489570">
                  <a:extLst>
                    <a:ext uri="{9D8B030D-6E8A-4147-A177-3AD203B41FA5}">
                      <a16:colId xmlns:a16="http://schemas.microsoft.com/office/drawing/2014/main" val="3323750408"/>
                    </a:ext>
                  </a:extLst>
                </a:gridCol>
                <a:gridCol w="817157">
                  <a:extLst>
                    <a:ext uri="{9D8B030D-6E8A-4147-A177-3AD203B41FA5}">
                      <a16:colId xmlns:a16="http://schemas.microsoft.com/office/drawing/2014/main" val="1728742988"/>
                    </a:ext>
                  </a:extLst>
                </a:gridCol>
                <a:gridCol w="825093">
                  <a:extLst>
                    <a:ext uri="{9D8B030D-6E8A-4147-A177-3AD203B41FA5}">
                      <a16:colId xmlns:a16="http://schemas.microsoft.com/office/drawing/2014/main" val="1513823100"/>
                    </a:ext>
                  </a:extLst>
                </a:gridCol>
              </a:tblGrid>
              <a:tr h="387726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Factors of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1, 10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 2, 5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96740"/>
                  </a:ext>
                </a:extLst>
              </a:tr>
              <a:tr h="555017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Summation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473788"/>
                  </a:ext>
                </a:extLst>
              </a:tr>
            </a:tbl>
          </a:graphicData>
        </a:graphic>
      </p:graphicFrame>
      <p:sp>
        <p:nvSpPr>
          <p:cNvPr id="47" name="Google Shape;3699;p65">
            <a:extLst>
              <a:ext uri="{FF2B5EF4-FFF2-40B4-BE49-F238E27FC236}">
                <a16:creationId xmlns:a16="http://schemas.microsoft.com/office/drawing/2014/main" id="{DC2A2073-5900-44E5-8F6A-90B100C96EB6}"/>
              </a:ext>
            </a:extLst>
          </p:cNvPr>
          <p:cNvSpPr/>
          <p:nvPr/>
        </p:nvSpPr>
        <p:spPr>
          <a:xfrm>
            <a:off x="6589056" y="3101542"/>
            <a:ext cx="230844" cy="296575"/>
          </a:xfrm>
          <a:custGeom>
            <a:avLst/>
            <a:gdLst/>
            <a:ahLst/>
            <a:cxnLst/>
            <a:rect l="l" t="t" r="r" b="b"/>
            <a:pathLst>
              <a:path w="29230" h="37553" extrusionOk="0">
                <a:moveTo>
                  <a:pt x="9655" y="0"/>
                </a:moveTo>
                <a:cubicBezTo>
                  <a:pt x="7693" y="0"/>
                  <a:pt x="5983" y="1692"/>
                  <a:pt x="5974" y="3671"/>
                </a:cubicBezTo>
                <a:cubicBezTo>
                  <a:pt x="5974" y="4182"/>
                  <a:pt x="6085" y="4693"/>
                  <a:pt x="6245" y="5036"/>
                </a:cubicBezTo>
                <a:cubicBezTo>
                  <a:pt x="7169" y="7653"/>
                  <a:pt x="7369" y="9675"/>
                  <a:pt x="6863" y="11515"/>
                </a:cubicBezTo>
                <a:lnTo>
                  <a:pt x="6716" y="11933"/>
                </a:lnTo>
                <a:cubicBezTo>
                  <a:pt x="6089" y="13821"/>
                  <a:pt x="5018" y="16181"/>
                  <a:pt x="1850" y="19345"/>
                </a:cubicBezTo>
                <a:cubicBezTo>
                  <a:pt x="1" y="21194"/>
                  <a:pt x="623" y="24331"/>
                  <a:pt x="3041" y="25340"/>
                </a:cubicBezTo>
                <a:cubicBezTo>
                  <a:pt x="3475" y="25523"/>
                  <a:pt x="3948" y="25620"/>
                  <a:pt x="4422" y="25620"/>
                </a:cubicBezTo>
                <a:cubicBezTo>
                  <a:pt x="4433" y="25620"/>
                  <a:pt x="4443" y="25620"/>
                  <a:pt x="4454" y="25620"/>
                </a:cubicBezTo>
                <a:lnTo>
                  <a:pt x="12866" y="25620"/>
                </a:lnTo>
                <a:lnTo>
                  <a:pt x="14862" y="37552"/>
                </a:lnTo>
                <a:lnTo>
                  <a:pt x="16848" y="25625"/>
                </a:lnTo>
                <a:lnTo>
                  <a:pt x="25243" y="25625"/>
                </a:lnTo>
                <a:cubicBezTo>
                  <a:pt x="25254" y="25625"/>
                  <a:pt x="25264" y="25625"/>
                  <a:pt x="25275" y="25625"/>
                </a:cubicBezTo>
                <a:cubicBezTo>
                  <a:pt x="25753" y="25625"/>
                  <a:pt x="26230" y="25527"/>
                  <a:pt x="26669" y="25345"/>
                </a:cubicBezTo>
                <a:cubicBezTo>
                  <a:pt x="27576" y="24976"/>
                  <a:pt x="28292" y="24256"/>
                  <a:pt x="28660" y="23354"/>
                </a:cubicBezTo>
                <a:cubicBezTo>
                  <a:pt x="29229" y="21980"/>
                  <a:pt x="28914" y="20398"/>
                  <a:pt x="27865" y="19345"/>
                </a:cubicBezTo>
                <a:cubicBezTo>
                  <a:pt x="24701" y="16177"/>
                  <a:pt x="23630" y="13821"/>
                  <a:pt x="22999" y="11933"/>
                </a:cubicBezTo>
                <a:cubicBezTo>
                  <a:pt x="22354" y="9999"/>
                  <a:pt x="22505" y="7880"/>
                  <a:pt x="23443" y="5213"/>
                </a:cubicBezTo>
                <a:cubicBezTo>
                  <a:pt x="23661" y="4733"/>
                  <a:pt x="23772" y="4218"/>
                  <a:pt x="23772" y="3693"/>
                </a:cubicBezTo>
                <a:cubicBezTo>
                  <a:pt x="23759" y="1670"/>
                  <a:pt x="22105" y="27"/>
                  <a:pt x="20100" y="27"/>
                </a:cubicBezTo>
                <a:cubicBezTo>
                  <a:pt x="20098" y="27"/>
                  <a:pt x="20095" y="27"/>
                  <a:pt x="20092" y="27"/>
                </a:cubicBezTo>
                <a:lnTo>
                  <a:pt x="9662" y="0"/>
                </a:lnTo>
                <a:cubicBezTo>
                  <a:pt x="9660" y="0"/>
                  <a:pt x="9657" y="0"/>
                  <a:pt x="9655" y="0"/>
                </a:cubicBezTo>
                <a:close/>
              </a:path>
            </a:pathLst>
          </a:custGeom>
          <a:solidFill>
            <a:srgbClr val="A5B7C6">
              <a:alpha val="72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845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937"/>
    </mc:Choice>
    <mc:Fallback xmlns="">
      <p:transition spd="slow" advTm="10393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41"/>
          <p:cNvSpPr txBox="1">
            <a:spLocks noGrp="1"/>
          </p:cNvSpPr>
          <p:nvPr>
            <p:ph type="subTitle" idx="1"/>
          </p:nvPr>
        </p:nvSpPr>
        <p:spPr>
          <a:xfrm>
            <a:off x="723900" y="1099025"/>
            <a:ext cx="5714525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/>
              <a:t>Factoring with </a:t>
            </a:r>
            <a:r>
              <a:rPr lang="en-US" b="1" dirty="0"/>
              <a:t>TWO </a:t>
            </a:r>
            <a:r>
              <a:rPr lang="en-US" dirty="0"/>
              <a:t>variables</a:t>
            </a:r>
            <a:endParaRPr dirty="0"/>
          </a:p>
        </p:txBody>
      </p:sp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Types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E.g.,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Step 1: Factorize “c”, i.e.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2: Expand, (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3: Simplify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−5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4: Rearrange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 algn="l">
                  <a:spcAft>
                    <a:spcPts val="1600"/>
                  </a:spcAft>
                </a:pPr>
                <a:r>
                  <a:rPr lang="en-US" dirty="0"/>
                  <a:t>Step 5: Check by expanding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  <a:blipFill>
                <a:blip r:embed="rId5"/>
                <a:stretch>
                  <a:fillRect l="-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8D521CA6-0659-4E5E-8B6C-5E2CA6F27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37238"/>
              </p:ext>
            </p:extLst>
          </p:nvPr>
        </p:nvGraphicFramePr>
        <p:xfrm>
          <a:off x="4312920" y="4070323"/>
          <a:ext cx="4831080" cy="1073177"/>
        </p:xfrm>
        <a:graphic>
          <a:graphicData uri="http://schemas.openxmlformats.org/drawingml/2006/table">
            <a:tbl>
              <a:tblPr firstRow="1" bandRow="1">
                <a:tableStyleId>{464EBFC8-7E6F-4AF7-AD5C-3D3CB93B8976}</a:tableStyleId>
              </a:tblPr>
              <a:tblGrid>
                <a:gridCol w="2053238">
                  <a:extLst>
                    <a:ext uri="{9D8B030D-6E8A-4147-A177-3AD203B41FA5}">
                      <a16:colId xmlns:a16="http://schemas.microsoft.com/office/drawing/2014/main" val="3323750408"/>
                    </a:ext>
                  </a:extLst>
                </a:gridCol>
                <a:gridCol w="697582">
                  <a:extLst>
                    <a:ext uri="{9D8B030D-6E8A-4147-A177-3AD203B41FA5}">
                      <a16:colId xmlns:a16="http://schemas.microsoft.com/office/drawing/2014/main" val="346137341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837279143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3067524755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1099533146"/>
                    </a:ext>
                  </a:extLst>
                </a:gridCol>
              </a:tblGrid>
              <a:tr h="387726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Factors of -55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-1 , 55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1, -55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5 , - 11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-5 , 11</a:t>
                      </a: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596740"/>
                  </a:ext>
                </a:extLst>
              </a:tr>
              <a:tr h="555017"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Summation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-54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 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omfortaa"/>
                          <a:sym typeface="Comfortaa"/>
                        </a:rPr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473788"/>
                  </a:ext>
                </a:extLst>
              </a:tr>
            </a:tbl>
          </a:graphicData>
        </a:graphic>
      </p:graphicFrame>
      <p:sp>
        <p:nvSpPr>
          <p:cNvPr id="47" name="Google Shape;3699;p65">
            <a:extLst>
              <a:ext uri="{FF2B5EF4-FFF2-40B4-BE49-F238E27FC236}">
                <a16:creationId xmlns:a16="http://schemas.microsoft.com/office/drawing/2014/main" id="{DC2A2073-5900-44E5-8F6A-90B100C96EB6}"/>
              </a:ext>
            </a:extLst>
          </p:cNvPr>
          <p:cNvSpPr/>
          <p:nvPr/>
        </p:nvSpPr>
        <p:spPr>
          <a:xfrm>
            <a:off x="8806476" y="4716377"/>
            <a:ext cx="230844" cy="296575"/>
          </a:xfrm>
          <a:custGeom>
            <a:avLst/>
            <a:gdLst/>
            <a:ahLst/>
            <a:cxnLst/>
            <a:rect l="l" t="t" r="r" b="b"/>
            <a:pathLst>
              <a:path w="29230" h="37553" extrusionOk="0">
                <a:moveTo>
                  <a:pt x="9655" y="0"/>
                </a:moveTo>
                <a:cubicBezTo>
                  <a:pt x="7693" y="0"/>
                  <a:pt x="5983" y="1692"/>
                  <a:pt x="5974" y="3671"/>
                </a:cubicBezTo>
                <a:cubicBezTo>
                  <a:pt x="5974" y="4182"/>
                  <a:pt x="6085" y="4693"/>
                  <a:pt x="6245" y="5036"/>
                </a:cubicBezTo>
                <a:cubicBezTo>
                  <a:pt x="7169" y="7653"/>
                  <a:pt x="7369" y="9675"/>
                  <a:pt x="6863" y="11515"/>
                </a:cubicBezTo>
                <a:lnTo>
                  <a:pt x="6716" y="11933"/>
                </a:lnTo>
                <a:cubicBezTo>
                  <a:pt x="6089" y="13821"/>
                  <a:pt x="5018" y="16181"/>
                  <a:pt x="1850" y="19345"/>
                </a:cubicBezTo>
                <a:cubicBezTo>
                  <a:pt x="1" y="21194"/>
                  <a:pt x="623" y="24331"/>
                  <a:pt x="3041" y="25340"/>
                </a:cubicBezTo>
                <a:cubicBezTo>
                  <a:pt x="3475" y="25523"/>
                  <a:pt x="3948" y="25620"/>
                  <a:pt x="4422" y="25620"/>
                </a:cubicBezTo>
                <a:cubicBezTo>
                  <a:pt x="4433" y="25620"/>
                  <a:pt x="4443" y="25620"/>
                  <a:pt x="4454" y="25620"/>
                </a:cubicBezTo>
                <a:lnTo>
                  <a:pt x="12866" y="25620"/>
                </a:lnTo>
                <a:lnTo>
                  <a:pt x="14862" y="37552"/>
                </a:lnTo>
                <a:lnTo>
                  <a:pt x="16848" y="25625"/>
                </a:lnTo>
                <a:lnTo>
                  <a:pt x="25243" y="25625"/>
                </a:lnTo>
                <a:cubicBezTo>
                  <a:pt x="25254" y="25625"/>
                  <a:pt x="25264" y="25625"/>
                  <a:pt x="25275" y="25625"/>
                </a:cubicBezTo>
                <a:cubicBezTo>
                  <a:pt x="25753" y="25625"/>
                  <a:pt x="26230" y="25527"/>
                  <a:pt x="26669" y="25345"/>
                </a:cubicBezTo>
                <a:cubicBezTo>
                  <a:pt x="27576" y="24976"/>
                  <a:pt x="28292" y="24256"/>
                  <a:pt x="28660" y="23354"/>
                </a:cubicBezTo>
                <a:cubicBezTo>
                  <a:pt x="29229" y="21980"/>
                  <a:pt x="28914" y="20398"/>
                  <a:pt x="27865" y="19345"/>
                </a:cubicBezTo>
                <a:cubicBezTo>
                  <a:pt x="24701" y="16177"/>
                  <a:pt x="23630" y="13821"/>
                  <a:pt x="22999" y="11933"/>
                </a:cubicBezTo>
                <a:cubicBezTo>
                  <a:pt x="22354" y="9999"/>
                  <a:pt x="22505" y="7880"/>
                  <a:pt x="23443" y="5213"/>
                </a:cubicBezTo>
                <a:cubicBezTo>
                  <a:pt x="23661" y="4733"/>
                  <a:pt x="23772" y="4218"/>
                  <a:pt x="23772" y="3693"/>
                </a:cubicBezTo>
                <a:cubicBezTo>
                  <a:pt x="23759" y="1670"/>
                  <a:pt x="22105" y="27"/>
                  <a:pt x="20100" y="27"/>
                </a:cubicBezTo>
                <a:cubicBezTo>
                  <a:pt x="20098" y="27"/>
                  <a:pt x="20095" y="27"/>
                  <a:pt x="20092" y="27"/>
                </a:cubicBezTo>
                <a:lnTo>
                  <a:pt x="9662" y="0"/>
                </a:lnTo>
                <a:cubicBezTo>
                  <a:pt x="9660" y="0"/>
                  <a:pt x="9657" y="0"/>
                  <a:pt x="9655" y="0"/>
                </a:cubicBezTo>
                <a:close/>
              </a:path>
            </a:pathLst>
          </a:custGeom>
          <a:solidFill>
            <a:srgbClr val="A5B7C6">
              <a:alpha val="72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871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983"/>
    </mc:Choice>
    <mc:Fallback xmlns="">
      <p:transition spd="slow" advTm="13498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5" name="Google Shape;655;p41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Factoring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−33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+12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655" name="Google Shape;655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23900" y="1099025"/>
                <a:ext cx="5714525" cy="457200"/>
              </a:xfrm>
              <a:prstGeom prst="rect">
                <a:avLst/>
              </a:prstGeom>
              <a:blipFill>
                <a:blip r:embed="rId5"/>
                <a:stretch>
                  <a:fillRect l="-1387" b="-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6" name="Google Shape;656;p41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4516200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Trinomial Practice 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6" name="Google Shape;666;p41"/>
              <p:cNvSpPr txBox="1">
                <a:spLocks noGrp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indent="0" algn="l">
                  <a:spcAft>
                    <a:spcPts val="16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−33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+12</m:t>
                      </m:r>
                    </m:oMath>
                  </m:oMathPara>
                </a14:m>
                <a:endParaRPr lang="en-US" dirty="0"/>
              </a:p>
              <a:p>
                <a:pPr marL="0" lvl="0" indent="0">
                  <a:spcAft>
                    <a:spcPts val="1600"/>
                  </a:spcAft>
                </a:pPr>
                <a:r>
                  <a:rPr lang="en-US" b="1" dirty="0"/>
                  <a:t>HINT : </a:t>
                </a:r>
                <a:r>
                  <a:rPr lang="en-US" dirty="0"/>
                  <a:t>Step 1: Common factor of 3</a:t>
                </a:r>
              </a:p>
              <a:p>
                <a:pPr marL="0" indent="0">
                  <a:spcAft>
                    <a:spcPts val="1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3(6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+4)</m:t>
                      </m:r>
                    </m:oMath>
                  </m:oMathPara>
                </a14:m>
                <a:endParaRPr lang="en-US" dirty="0"/>
              </a:p>
              <a:p>
                <a:pPr marL="0" lvl="0" indent="0">
                  <a:spcAft>
                    <a:spcPts val="1600"/>
                  </a:spcAft>
                </a:pPr>
                <a:r>
                  <a:rPr lang="en-US" dirty="0"/>
                  <a:t>Step 2: Factorize </a:t>
                </a:r>
              </a:p>
              <a:p>
                <a:pPr marL="0" lvl="0" indent="0">
                  <a:spcAft>
                    <a:spcPts val="1600"/>
                  </a:spcAft>
                </a:pPr>
                <a:r>
                  <a:rPr lang="en-US" dirty="0"/>
                  <a:t>Step 3: Expand</a:t>
                </a:r>
                <a:endParaRPr lang="en-US" b="0" dirty="0"/>
              </a:p>
              <a:p>
                <a:pPr marL="0" indent="0">
                  <a:spcAft>
                    <a:spcPts val="1600"/>
                  </a:spcAft>
                </a:pPr>
                <a:r>
                  <a:rPr lang="en-US" dirty="0"/>
                  <a:t>Step 4: Simplify</a:t>
                </a:r>
                <a:endParaRPr lang="en-US" b="0" dirty="0"/>
              </a:p>
              <a:p>
                <a:pPr marL="0" indent="0">
                  <a:spcAft>
                    <a:spcPts val="1600"/>
                  </a:spcAft>
                </a:pPr>
                <a:r>
                  <a:rPr lang="en-US" dirty="0"/>
                  <a:t>Step 4: Rearrange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3{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(3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−4)}</m:t>
                    </m:r>
                  </m:oMath>
                </a14:m>
                <a:endParaRPr lang="en-US" b="0" dirty="0"/>
              </a:p>
              <a:p>
                <a:pPr marL="0" indent="0">
                  <a:spcAft>
                    <a:spcPts val="1600"/>
                  </a:spcAft>
                </a:pPr>
                <a:r>
                  <a:rPr lang="en-US" dirty="0"/>
                  <a:t>Step 5: Check by expanding</a:t>
                </a:r>
              </a:p>
              <a:p>
                <a:pPr marL="0" indent="0" algn="l">
                  <a:spcAft>
                    <a:spcPts val="1600"/>
                  </a:spcAft>
                </a:pPr>
                <a:endParaRPr lang="en-US" dirty="0"/>
              </a:p>
              <a:p>
                <a:pPr marL="0" lvl="0" indent="0" algn="l">
                  <a:spcAft>
                    <a:spcPts val="1600"/>
                  </a:spcAft>
                </a:pPr>
                <a:r>
                  <a:rPr lang="en-US" dirty="0"/>
                  <a:t>  </a:t>
                </a:r>
              </a:p>
              <a:p>
                <a:pPr marL="0" lvl="0" indent="0" algn="l">
                  <a:spcAft>
                    <a:spcPts val="1600"/>
                  </a:spcAft>
                </a:pPr>
                <a:endParaRPr dirty="0"/>
              </a:p>
            </p:txBody>
          </p:sp>
        </mc:Choice>
        <mc:Fallback xmlns="">
          <p:sp>
            <p:nvSpPr>
              <p:cNvPr id="666" name="Google Shape;666;p4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4"/>
              </p:nvPr>
            </p:nvSpPr>
            <p:spPr>
              <a:xfrm>
                <a:off x="723900" y="1652734"/>
                <a:ext cx="8420100" cy="34907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443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038"/>
    </mc:Choice>
    <mc:Fallback xmlns="">
      <p:transition spd="slow" advTm="68038"/>
    </mc:Fallback>
  </mc:AlternateContent>
</p:sld>
</file>

<file path=ppt/theme/theme1.xml><?xml version="1.0" encoding="utf-8"?>
<a:theme xmlns:a="http://schemas.openxmlformats.org/drawingml/2006/main" name="Math Lesson by Slidesgo">
  <a:themeElements>
    <a:clrScheme name="Simple Light">
      <a:dk1>
        <a:srgbClr val="3C1A32"/>
      </a:dk1>
      <a:lt1>
        <a:srgbClr val="582F4E"/>
      </a:lt1>
      <a:dk2>
        <a:srgbClr val="B872AE"/>
      </a:dk2>
      <a:lt2>
        <a:srgbClr val="8F5889"/>
      </a:lt2>
      <a:accent1>
        <a:srgbClr val="FFC715"/>
      </a:accent1>
      <a:accent2>
        <a:srgbClr val="F9A320"/>
      </a:accent2>
      <a:accent3>
        <a:srgbClr val="EE4524"/>
      </a:accent3>
      <a:accent4>
        <a:srgbClr val="FFFFFF"/>
      </a:accent4>
      <a:accent5>
        <a:srgbClr val="73C3B4"/>
      </a:accent5>
      <a:accent6>
        <a:srgbClr val="36A289"/>
      </a:accent6>
      <a:hlink>
        <a:srgbClr val="B872A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999</Words>
  <Application>Microsoft Office PowerPoint</Application>
  <PresentationFormat>On-screen Show (16:9)</PresentationFormat>
  <Paragraphs>156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Fredoka One</vt:lpstr>
      <vt:lpstr>Holtwood One SC</vt:lpstr>
      <vt:lpstr>Arial</vt:lpstr>
      <vt:lpstr>Cambria Math</vt:lpstr>
      <vt:lpstr>Comfortaa</vt:lpstr>
      <vt:lpstr>Math Lesson by Slidesgo</vt:lpstr>
      <vt:lpstr>Trinomial</vt:lpstr>
      <vt:lpstr>How Do We Simplify a Trinomial?</vt:lpstr>
      <vt:lpstr>Trinomial Types</vt:lpstr>
      <vt:lpstr>Trinomial Types</vt:lpstr>
      <vt:lpstr>Trinomial Types</vt:lpstr>
      <vt:lpstr>Trinomial Types</vt:lpstr>
      <vt:lpstr>Trinomial Types</vt:lpstr>
      <vt:lpstr>Trinomial Types</vt:lpstr>
      <vt:lpstr>Trinomial Practice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 Lesson 5, 6</dc:title>
  <cp:lastModifiedBy>ayeshawrashid@outlook.com</cp:lastModifiedBy>
  <cp:revision>37</cp:revision>
  <dcterms:modified xsi:type="dcterms:W3CDTF">2021-02-25T08:09:22Z</dcterms:modified>
</cp:coreProperties>
</file>