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56" r:id="rId2"/>
    <p:sldId id="257" r:id="rId3"/>
    <p:sldId id="258" r:id="rId4"/>
    <p:sldId id="260" r:id="rId5"/>
    <p:sldId id="259" r:id="rId6"/>
    <p:sldId id="261" r:id="rId7"/>
    <p:sldId id="264" r:id="rId8"/>
    <p:sldId id="263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6025E"/>
    <a:srgbClr val="0E0058"/>
    <a:srgbClr val="0137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0" d="100"/>
          <a:sy n="80" d="100"/>
        </p:scale>
        <p:origin x="58" y="28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49E39EC-1C73-4FE5-9792-01F583129136}" type="datetimeFigureOut">
              <a:rPr lang="en-GB" smtClean="0"/>
              <a:t>15/09/2021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FFA1127-43FC-4AB1-8447-D109D138F9C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86374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FFA1127-43FC-4AB1-8447-D109D138F9C6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626176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FAF632-1685-49A0-8448-EDBECAC70ED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B5FC909-3985-4B0E-AB22-C330C37FE17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27086E-B7C5-40B9-9BDC-D38875AA35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9EB390-2C36-4B1D-8458-DD9EF49A37A9}" type="datetimeFigureOut">
              <a:rPr lang="en-GB" smtClean="0"/>
              <a:t>15/09/2021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FA54B05-8D14-4FD4-AFEB-EFD0160B81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4379546-CFB2-4344-9C92-682F71EF2C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802964-B5A2-4A1E-9D8F-6E30E5B84F4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668249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60F34D-7D1F-4076-9851-48C9B72F9B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11F27A7-56E1-4A02-A902-108F96DCD4F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3539FB7-836E-4084-A8DD-FD6A3F9626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9EB390-2C36-4B1D-8458-DD9EF49A37A9}" type="datetimeFigureOut">
              <a:rPr lang="en-GB" smtClean="0"/>
              <a:t>15/09/2021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E7B5AC2-17F1-4643-95A8-743AAE27B7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E0F1108-1A1F-4652-AFB2-A3053F9684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802964-B5A2-4A1E-9D8F-6E30E5B84F4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282291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D479AF6-864C-414A-A6B8-0B359C11BC9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D915659-ABC8-4D44-BE86-EB4E1F66300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2751C54-03DE-4F94-8539-9EE103C6C4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9EB390-2C36-4B1D-8458-DD9EF49A37A9}" type="datetimeFigureOut">
              <a:rPr lang="en-GB" smtClean="0"/>
              <a:t>15/09/2021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63FCE07-DFD0-4945-9900-87DFF532E5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40139F8-9071-44DC-877C-EB6CA6744C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802964-B5A2-4A1E-9D8F-6E30E5B84F4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100314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342BD0-3881-4BEC-89B4-01E66C40BE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1AAFC9-03C6-4013-8588-2A40666C3C9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80488CE-1883-42F5-884E-495692D1E9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9EB390-2C36-4B1D-8458-DD9EF49A37A9}" type="datetimeFigureOut">
              <a:rPr lang="en-GB" smtClean="0"/>
              <a:t>15/09/2021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EA3ED2D-C2A2-4FB3-83C8-5A0B559D8D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01BE37E-495D-4D3B-A53C-31E6116B40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802964-B5A2-4A1E-9D8F-6E30E5B84F4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395285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000959-A431-46D3-855C-1272E06CA6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6A2BB77-A740-440B-AE7C-40306FE3EC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082102F-244B-472B-A70A-31278D7582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9EB390-2C36-4B1D-8458-DD9EF49A37A9}" type="datetimeFigureOut">
              <a:rPr lang="en-GB" smtClean="0"/>
              <a:t>15/09/2021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170B4B7-6DCA-4DC4-ACF0-6ABD0E750E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D6357B5-C2D2-4A36-AB9D-21078A15F5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802964-B5A2-4A1E-9D8F-6E30E5B84F4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158026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31A578-C58D-4D9B-814F-822C78D241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9D2522-F8AF-4568-908A-831CA4DE24A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E0AD47E-23CC-4AF4-8E75-989A7501E00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3E05360-8179-4F40-9D36-ED2CFD70A5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9EB390-2C36-4B1D-8458-DD9EF49A37A9}" type="datetimeFigureOut">
              <a:rPr lang="en-GB" smtClean="0"/>
              <a:t>15/09/2021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284C4A8-C775-49F9-B6A8-49C59E6C8C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9CA377C-2EBD-4886-96CA-6D5C79B1F3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802964-B5A2-4A1E-9D8F-6E30E5B84F4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173068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B7F9C8-BE68-4F39-8245-466CF7BE8E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1271BD9-47A9-46F9-B008-EA75857150D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E7C2A55-D157-4028-B3D0-F7C7C474391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BC7B34D-B413-4FB2-96CE-B6D332B303A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B3253E9-AD43-4B09-B5B2-F54E2104AF4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E414B55-6E6A-4C81-B915-1C08C3572D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9EB390-2C36-4B1D-8458-DD9EF49A37A9}" type="datetimeFigureOut">
              <a:rPr lang="en-GB" smtClean="0"/>
              <a:t>15/09/2021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E7F73EE-FFEC-4A9C-B1BD-11E62920E5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6EFA2D6-AEAC-465C-99FA-7A4846298F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802964-B5A2-4A1E-9D8F-6E30E5B84F4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384886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F7952D-3F3B-461C-BFBB-B518F0B321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C633C2D-EF9C-4F1D-B5B1-20B9056234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9EB390-2C36-4B1D-8458-DD9EF49A37A9}" type="datetimeFigureOut">
              <a:rPr lang="en-GB" smtClean="0"/>
              <a:t>15/09/2021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B6D8E41-4C81-4ACD-99F0-0B9FF87CDF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7CD273E-FC67-4ACF-BB18-91A5CC7311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802964-B5A2-4A1E-9D8F-6E30E5B84F4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286437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157027D-1F9C-4C2F-B7DF-BABFC8A212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9EB390-2C36-4B1D-8458-DD9EF49A37A9}" type="datetimeFigureOut">
              <a:rPr lang="en-GB" smtClean="0"/>
              <a:t>15/09/2021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E64ABB8-10BF-429E-B08F-DECC33F6FF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2DFCDBE-B8A2-4589-9BAF-37F86D07A8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802964-B5A2-4A1E-9D8F-6E30E5B84F4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547815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35BBEC-0356-4AA7-A47C-56ADB24DAF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003A24-9D39-4478-BA03-1B86957221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2EA2C8E-6532-4636-83FD-A7CE7D12FEE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9B3FE91-687B-45A2-8964-ED5A00CE8C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9EB390-2C36-4B1D-8458-DD9EF49A37A9}" type="datetimeFigureOut">
              <a:rPr lang="en-GB" smtClean="0"/>
              <a:t>15/09/2021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0706E09-C370-4A47-9F6A-BD37453E7B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8726B77-30DD-4321-A6CC-10F9D2F055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802964-B5A2-4A1E-9D8F-6E30E5B84F4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714704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93B7A5-0282-4BA9-9030-59FCBDD03F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140D837-8BC1-401C-B600-6B3E1C89E02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5485A80-A97C-4698-BF2E-031F4A52508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DE04118-68AD-4C6C-8CE0-6549A49806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9EB390-2C36-4B1D-8458-DD9EF49A37A9}" type="datetimeFigureOut">
              <a:rPr lang="en-GB" smtClean="0"/>
              <a:t>15/09/2021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02BFC0B-0156-4F93-8320-09FDA77EE6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63CC882-ABAD-45E9-9299-6897A69724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802964-B5A2-4A1E-9D8F-6E30E5B84F4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690637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7ED4FDA-E4A6-46CD-83FE-EEF845BE1E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0D259CE-27E6-485B-9C46-41A7C68DCD0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696462D-1E03-47B3-BB2F-FFC45656510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9EB390-2C36-4B1D-8458-DD9EF49A37A9}" type="datetimeFigureOut">
              <a:rPr lang="en-GB" smtClean="0"/>
              <a:t>15/09/2021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5FA8C66-5DF5-4BCC-8CCD-26FCC5469C9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88B09C4-0E41-48AF-A42A-91D880C2ACA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802964-B5A2-4A1E-9D8F-6E30E5B84F4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196474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8.xml"/><Relationship Id="rId4" Type="http://schemas.openxmlformats.org/officeDocument/2006/relationships/image" Target="../media/image8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collage of people&#10;&#10;Description automatically generated with low confidence">
            <a:extLst>
              <a:ext uri="{FF2B5EF4-FFF2-40B4-BE49-F238E27FC236}">
                <a16:creationId xmlns:a16="http://schemas.microsoft.com/office/drawing/2014/main" id="{2C4C0DB5-9413-4E7F-B2DC-308C7FCA8B2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DAA6D645-8787-40E1-8D11-31750816B221}"/>
              </a:ext>
            </a:extLst>
          </p:cNvPr>
          <p:cNvSpPr/>
          <p:nvPr/>
        </p:nvSpPr>
        <p:spPr>
          <a:xfrm>
            <a:off x="8393268" y="3075057"/>
            <a:ext cx="1638590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cap="none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Gossip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68AED7D-DAAC-469A-AAB5-6C997E205555}"/>
              </a:ext>
            </a:extLst>
          </p:cNvPr>
          <p:cNvSpPr/>
          <p:nvPr/>
        </p:nvSpPr>
        <p:spPr>
          <a:xfrm>
            <a:off x="77029" y="-70800"/>
            <a:ext cx="2209259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800" b="1" cap="none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Summit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44EAB0C-CDB3-4C09-972F-D945419EB96C}"/>
              </a:ext>
            </a:extLst>
          </p:cNvPr>
          <p:cNvSpPr/>
          <p:nvPr/>
        </p:nvSpPr>
        <p:spPr>
          <a:xfrm>
            <a:off x="3052764" y="344698"/>
            <a:ext cx="1920719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7200" b="1" cap="none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Lads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1ECD656-3A85-4046-A698-D8055078A1A9}"/>
              </a:ext>
            </a:extLst>
          </p:cNvPr>
          <p:cNvSpPr/>
          <p:nvPr/>
        </p:nvSpPr>
        <p:spPr>
          <a:xfrm>
            <a:off x="7330291" y="-182487"/>
            <a:ext cx="2859501" cy="89255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200" b="1" cap="none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Duplicate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8E6BEFA1-8926-46EF-A50F-D4230DE928F2}"/>
              </a:ext>
            </a:extLst>
          </p:cNvPr>
          <p:cNvSpPr/>
          <p:nvPr/>
        </p:nvSpPr>
        <p:spPr>
          <a:xfrm>
            <a:off x="-562102" y="2459379"/>
            <a:ext cx="6451160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9600" b="1" cap="none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Laud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70F45F7-3825-41B7-AABC-599EA2281057}"/>
              </a:ext>
            </a:extLst>
          </p:cNvPr>
          <p:cNvSpPr/>
          <p:nvPr/>
        </p:nvSpPr>
        <p:spPr>
          <a:xfrm>
            <a:off x="416895" y="830342"/>
            <a:ext cx="2819619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800" b="1" cap="none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Witty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9959305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39655">
        <p:circle/>
      </p:transition>
    </mc:Choice>
    <mc:Fallback xmlns="">
      <p:transition spd="slow" advTm="39655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8" grpId="0"/>
      <p:bldP spid="9" grpId="0"/>
      <p:bldP spid="11" grpId="0"/>
      <p:bldP spid="10" grpId="0"/>
    </p:bldLst>
  </p:timing>
  <p:extLst>
    <p:ext uri="{E180D4A7-C9FB-4DFB-919C-405C955672EB}">
      <p14:showEvtLst xmlns:p14="http://schemas.microsoft.com/office/powerpoint/2010/main">
        <p14:playEvt time="853" objId="2"/>
        <p14:stopEvt time="38634" objId="2"/>
      </p14:showEvtLst>
    </p:ext>
  </p:extLs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erson standing on a rock&#10;&#10;Description automatically generated with low confidence">
            <a:extLst>
              <a:ext uri="{FF2B5EF4-FFF2-40B4-BE49-F238E27FC236}">
                <a16:creationId xmlns:a16="http://schemas.microsoft.com/office/drawing/2014/main" id="{CD28ADDB-5C75-4925-97B8-BAA9F4F6EBC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8DA61EF4-8D15-4F0B-BB86-BCA09F57D3F1}"/>
              </a:ext>
            </a:extLst>
          </p:cNvPr>
          <p:cNvSpPr/>
          <p:nvPr/>
        </p:nvSpPr>
        <p:spPr>
          <a:xfrm>
            <a:off x="160252" y="1116222"/>
            <a:ext cx="4524867" cy="655196"/>
          </a:xfrm>
          <a:prstGeom prst="roundRect">
            <a:avLst/>
          </a:prstGeom>
          <a:solidFill>
            <a:srgbClr val="013780"/>
          </a:solidFill>
          <a:ln>
            <a:solidFill>
              <a:srgbClr val="0137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A44DE16-92D2-4A68-8786-43B8436A33A2}"/>
              </a:ext>
            </a:extLst>
          </p:cNvPr>
          <p:cNvSpPr txBox="1"/>
          <p:nvPr/>
        </p:nvSpPr>
        <p:spPr>
          <a:xfrm>
            <a:off x="58910" y="1212987"/>
            <a:ext cx="47275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>
                <a:solidFill>
                  <a:schemeClr val="bg1"/>
                </a:solidFill>
                <a:latin typeface="Open Sans"/>
              </a:rPr>
              <a:t>Summit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7CED6875-2CD6-49F3-BC55-1F18259AB941}"/>
              </a:ext>
            </a:extLst>
          </p:cNvPr>
          <p:cNvSpPr/>
          <p:nvPr/>
        </p:nvSpPr>
        <p:spPr>
          <a:xfrm>
            <a:off x="160251" y="2561268"/>
            <a:ext cx="4524867" cy="1032765"/>
          </a:xfrm>
          <a:prstGeom prst="roundRect">
            <a:avLst/>
          </a:prstGeom>
          <a:solidFill>
            <a:srgbClr val="013780"/>
          </a:solidFill>
          <a:ln>
            <a:solidFill>
              <a:srgbClr val="0137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B345515-171A-44F3-8932-720413E58720}"/>
              </a:ext>
            </a:extLst>
          </p:cNvPr>
          <p:cNvSpPr txBox="1"/>
          <p:nvPr/>
        </p:nvSpPr>
        <p:spPr>
          <a:xfrm>
            <a:off x="235670" y="2668315"/>
            <a:ext cx="422320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>
                <a:solidFill>
                  <a:schemeClr val="bg1"/>
                </a:solidFill>
              </a:rPr>
              <a:t>This is the very top of a mountain or a hill. The summit provides the very best of views from the top of the hill or mountain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8E2DF5FB-3216-4E12-B05C-06441B347283}"/>
              </a:ext>
            </a:extLst>
          </p:cNvPr>
          <p:cNvSpPr/>
          <p:nvPr/>
        </p:nvSpPr>
        <p:spPr>
          <a:xfrm>
            <a:off x="160251" y="4530653"/>
            <a:ext cx="4524867" cy="1032765"/>
          </a:xfrm>
          <a:prstGeom prst="roundRect">
            <a:avLst/>
          </a:prstGeom>
          <a:solidFill>
            <a:srgbClr val="013780"/>
          </a:solidFill>
          <a:ln>
            <a:solidFill>
              <a:srgbClr val="0137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chemeClr val="bg1"/>
                </a:solidFill>
              </a:rPr>
              <a:t>The girl took a trip to the nearby mountain. She really wanted to get to the summit and enjoy the brilliant view from the very top.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1482872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81934">
        <p:fade/>
      </p:transition>
    </mc:Choice>
    <mc:Fallback xmlns="">
      <p:transition spd="med" advTm="81934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7" grpId="0"/>
      <p:bldP spid="10" grpId="0" animBg="1"/>
    </p:bldLst>
  </p:timing>
  <p:extLst>
    <p:ext uri="{E180D4A7-C9FB-4DFB-919C-405C955672EB}">
      <p14:showEvtLst xmlns:p14="http://schemas.microsoft.com/office/powerpoint/2010/main">
        <p14:playEvt time="1157" objId="2"/>
        <p14:stopEvt time="81861" objId="2"/>
      </p14:showEvtLst>
    </p:ext>
  </p:extLs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group of people holding a stuffed animal&#10;&#10;Description automatically generated with low confidence">
            <a:extLst>
              <a:ext uri="{FF2B5EF4-FFF2-40B4-BE49-F238E27FC236}">
                <a16:creationId xmlns:a16="http://schemas.microsoft.com/office/drawing/2014/main" id="{F47971E3-DF95-47B3-82D2-96E3D51BAED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8DA61EF4-8D15-4F0B-BB86-BCA09F57D3F1}"/>
              </a:ext>
            </a:extLst>
          </p:cNvPr>
          <p:cNvSpPr/>
          <p:nvPr/>
        </p:nvSpPr>
        <p:spPr>
          <a:xfrm>
            <a:off x="160252" y="1116222"/>
            <a:ext cx="4524867" cy="655196"/>
          </a:xfrm>
          <a:prstGeom prst="roundRect">
            <a:avLst/>
          </a:prstGeom>
          <a:solidFill>
            <a:srgbClr val="013780"/>
          </a:solidFill>
          <a:ln>
            <a:solidFill>
              <a:srgbClr val="0137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A44DE16-92D2-4A68-8786-43B8436A33A2}"/>
              </a:ext>
            </a:extLst>
          </p:cNvPr>
          <p:cNvSpPr txBox="1"/>
          <p:nvPr/>
        </p:nvSpPr>
        <p:spPr>
          <a:xfrm>
            <a:off x="0" y="1116222"/>
            <a:ext cx="47275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b="1" dirty="0">
                <a:solidFill>
                  <a:schemeClr val="bg1"/>
                </a:solidFill>
                <a:latin typeface="Open Sans"/>
              </a:rPr>
              <a:t>Lads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7CED6875-2CD6-49F3-BC55-1F18259AB941}"/>
              </a:ext>
            </a:extLst>
          </p:cNvPr>
          <p:cNvSpPr/>
          <p:nvPr/>
        </p:nvSpPr>
        <p:spPr>
          <a:xfrm>
            <a:off x="160252" y="2568306"/>
            <a:ext cx="4524867" cy="1032765"/>
          </a:xfrm>
          <a:prstGeom prst="roundRect">
            <a:avLst/>
          </a:prstGeom>
          <a:solidFill>
            <a:srgbClr val="013780"/>
          </a:solidFill>
          <a:ln>
            <a:solidFill>
              <a:srgbClr val="0137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B345515-171A-44F3-8932-720413E58720}"/>
              </a:ext>
            </a:extLst>
          </p:cNvPr>
          <p:cNvSpPr txBox="1"/>
          <p:nvPr/>
        </p:nvSpPr>
        <p:spPr>
          <a:xfrm>
            <a:off x="235670" y="2668315"/>
            <a:ext cx="422320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>
                <a:solidFill>
                  <a:schemeClr val="bg1"/>
                </a:solidFill>
              </a:rPr>
              <a:t>This is the informal name given to young men or boys. It is used to refer to them in social settings amongst family or friends.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8E2DF5FB-3216-4E12-B05C-06441B347283}"/>
              </a:ext>
            </a:extLst>
          </p:cNvPr>
          <p:cNvSpPr/>
          <p:nvPr/>
        </p:nvSpPr>
        <p:spPr>
          <a:xfrm>
            <a:off x="160251" y="4530653"/>
            <a:ext cx="4524867" cy="1032765"/>
          </a:xfrm>
          <a:prstGeom prst="roundRect">
            <a:avLst/>
          </a:prstGeom>
          <a:solidFill>
            <a:srgbClr val="013780"/>
          </a:solidFill>
          <a:ln>
            <a:solidFill>
              <a:srgbClr val="0137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chemeClr val="bg1"/>
                </a:solidFill>
              </a:rPr>
              <a:t>The lads went to the park to play a game of football. They would go every Thursday to chat and give themselves a good workout.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5048280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64746">
        <p:fade/>
      </p:transition>
    </mc:Choice>
    <mc:Fallback xmlns="">
      <p:transition spd="med" advTm="64746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7" grpId="0"/>
      <p:bldP spid="10" grpId="0" animBg="1"/>
    </p:bldLst>
  </p:timing>
  <p:extLst>
    <p:ext uri="{E180D4A7-C9FB-4DFB-919C-405C955672EB}">
      <p14:showEvtLst xmlns:p14="http://schemas.microsoft.com/office/powerpoint/2010/main">
        <p14:playEvt time="1094" objId="2"/>
        <p14:stopEvt time="64640" objId="2"/>
      </p14:showEvtLst>
    </p:ext>
  </p:extLs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person, indoor, drink, beverage&#10;&#10;Description automatically generated">
            <a:extLst>
              <a:ext uri="{FF2B5EF4-FFF2-40B4-BE49-F238E27FC236}">
                <a16:creationId xmlns:a16="http://schemas.microsoft.com/office/drawing/2014/main" id="{EE9C06EC-088A-4D81-8C88-22C0548ADCD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8DA61EF4-8D15-4F0B-BB86-BCA09F57D3F1}"/>
              </a:ext>
            </a:extLst>
          </p:cNvPr>
          <p:cNvSpPr/>
          <p:nvPr/>
        </p:nvSpPr>
        <p:spPr>
          <a:xfrm>
            <a:off x="160252" y="1116222"/>
            <a:ext cx="4524867" cy="655196"/>
          </a:xfrm>
          <a:prstGeom prst="roundRect">
            <a:avLst/>
          </a:prstGeom>
          <a:solidFill>
            <a:srgbClr val="013780"/>
          </a:solidFill>
          <a:ln>
            <a:solidFill>
              <a:srgbClr val="0137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A44DE16-92D2-4A68-8786-43B8436A33A2}"/>
              </a:ext>
            </a:extLst>
          </p:cNvPr>
          <p:cNvSpPr txBox="1"/>
          <p:nvPr/>
        </p:nvSpPr>
        <p:spPr>
          <a:xfrm>
            <a:off x="160250" y="1116222"/>
            <a:ext cx="456729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b="1" dirty="0">
                <a:solidFill>
                  <a:schemeClr val="bg1"/>
                </a:solidFill>
                <a:latin typeface="Open Sans"/>
              </a:rPr>
              <a:t>Laud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7CED6875-2CD6-49F3-BC55-1F18259AB941}"/>
              </a:ext>
            </a:extLst>
          </p:cNvPr>
          <p:cNvSpPr/>
          <p:nvPr/>
        </p:nvSpPr>
        <p:spPr>
          <a:xfrm>
            <a:off x="160252" y="2568306"/>
            <a:ext cx="4524867" cy="1032765"/>
          </a:xfrm>
          <a:prstGeom prst="roundRect">
            <a:avLst/>
          </a:prstGeom>
          <a:solidFill>
            <a:srgbClr val="013780"/>
          </a:solidFill>
          <a:ln>
            <a:solidFill>
              <a:srgbClr val="0137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B345515-171A-44F3-8932-720413E58720}"/>
              </a:ext>
            </a:extLst>
          </p:cNvPr>
          <p:cNvSpPr txBox="1"/>
          <p:nvPr/>
        </p:nvSpPr>
        <p:spPr>
          <a:xfrm>
            <a:off x="160250" y="2623023"/>
            <a:ext cx="437403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>
                <a:solidFill>
                  <a:schemeClr val="bg1"/>
                </a:solidFill>
              </a:rPr>
              <a:t>This is the formal term given to praise someone in a professional setting. This may be in a work or educational setting.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8E2DF5FB-3216-4E12-B05C-06441B347283}"/>
              </a:ext>
            </a:extLst>
          </p:cNvPr>
          <p:cNvSpPr/>
          <p:nvPr/>
        </p:nvSpPr>
        <p:spPr>
          <a:xfrm>
            <a:off x="160251" y="4530653"/>
            <a:ext cx="4524867" cy="1032765"/>
          </a:xfrm>
          <a:prstGeom prst="roundRect">
            <a:avLst/>
          </a:prstGeom>
          <a:solidFill>
            <a:srgbClr val="013780"/>
          </a:solidFill>
          <a:ln>
            <a:solidFill>
              <a:srgbClr val="0137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chemeClr val="bg1"/>
                </a:solidFill>
              </a:rPr>
              <a:t>The group were lauded by their lecturer for producing a brilliant presentation. They decided to celebrate with a few drinks.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7166445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64721">
        <p:fade/>
      </p:transition>
    </mc:Choice>
    <mc:Fallback xmlns="">
      <p:transition spd="med" advTm="64721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7" grpId="0"/>
      <p:bldP spid="10" grpId="0" animBg="1"/>
    </p:bldLst>
  </p:timing>
  <p:extLst>
    <p:ext uri="{E180D4A7-C9FB-4DFB-919C-405C955672EB}">
      <p14:showEvtLst xmlns:p14="http://schemas.microsoft.com/office/powerpoint/2010/main">
        <p14:playEvt time="230" objId="2"/>
        <p14:stopEvt time="64721" objId="2"/>
      </p14:showEvtLst>
    </p:ext>
  </p:extLs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group of people posing for the camera&#10;&#10;Description automatically generated">
            <a:extLst>
              <a:ext uri="{FF2B5EF4-FFF2-40B4-BE49-F238E27FC236}">
                <a16:creationId xmlns:a16="http://schemas.microsoft.com/office/drawing/2014/main" id="{9441017F-772B-4855-A811-8C5DB68B9AD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8DA61EF4-8D15-4F0B-BB86-BCA09F57D3F1}"/>
              </a:ext>
            </a:extLst>
          </p:cNvPr>
          <p:cNvSpPr/>
          <p:nvPr/>
        </p:nvSpPr>
        <p:spPr>
          <a:xfrm>
            <a:off x="160252" y="1116222"/>
            <a:ext cx="4524867" cy="655196"/>
          </a:xfrm>
          <a:prstGeom prst="roundRect">
            <a:avLst/>
          </a:prstGeom>
          <a:solidFill>
            <a:srgbClr val="013780"/>
          </a:solidFill>
          <a:ln>
            <a:solidFill>
              <a:srgbClr val="0137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A44DE16-92D2-4A68-8786-43B8436A33A2}"/>
              </a:ext>
            </a:extLst>
          </p:cNvPr>
          <p:cNvSpPr txBox="1"/>
          <p:nvPr/>
        </p:nvSpPr>
        <p:spPr>
          <a:xfrm>
            <a:off x="160251" y="1116222"/>
            <a:ext cx="46262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b="1" dirty="0">
                <a:solidFill>
                  <a:schemeClr val="bg1"/>
                </a:solidFill>
                <a:latin typeface="Open Sans"/>
              </a:rPr>
              <a:t>Witty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7CED6875-2CD6-49F3-BC55-1F18259AB941}"/>
              </a:ext>
            </a:extLst>
          </p:cNvPr>
          <p:cNvSpPr/>
          <p:nvPr/>
        </p:nvSpPr>
        <p:spPr>
          <a:xfrm>
            <a:off x="160250" y="2613597"/>
            <a:ext cx="4524867" cy="1032765"/>
          </a:xfrm>
          <a:prstGeom prst="roundRect">
            <a:avLst/>
          </a:prstGeom>
          <a:solidFill>
            <a:srgbClr val="013780"/>
          </a:solidFill>
          <a:ln>
            <a:solidFill>
              <a:srgbClr val="0137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B345515-171A-44F3-8932-720413E58720}"/>
              </a:ext>
            </a:extLst>
          </p:cNvPr>
          <p:cNvSpPr txBox="1"/>
          <p:nvPr/>
        </p:nvSpPr>
        <p:spPr>
          <a:xfrm>
            <a:off x="160250" y="2693803"/>
            <a:ext cx="422320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>
                <a:solidFill>
                  <a:schemeClr val="bg1"/>
                </a:solidFill>
              </a:rPr>
              <a:t>Someone who has the ability to make people laugh by using clever and well timed jokes. They are funny people.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8E2DF5FB-3216-4E12-B05C-06441B347283}"/>
              </a:ext>
            </a:extLst>
          </p:cNvPr>
          <p:cNvSpPr/>
          <p:nvPr/>
        </p:nvSpPr>
        <p:spPr>
          <a:xfrm>
            <a:off x="160251" y="4530653"/>
            <a:ext cx="4524867" cy="1032765"/>
          </a:xfrm>
          <a:prstGeom prst="roundRect">
            <a:avLst/>
          </a:prstGeom>
          <a:solidFill>
            <a:srgbClr val="013780"/>
          </a:solidFill>
          <a:ln>
            <a:solidFill>
              <a:srgbClr val="0137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chemeClr val="bg1"/>
                </a:solidFill>
              </a:rPr>
              <a:t>The girls were always being witty. They decided to dress up in funny clothing for their party. They made everyone laugh.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374021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69740">
        <p:fade/>
      </p:transition>
    </mc:Choice>
    <mc:Fallback xmlns="">
      <p:transition spd="med" advTm="6974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7" grpId="0"/>
      <p:bldP spid="10" grpId="0" animBg="1"/>
    </p:bldLst>
  </p:timing>
  <p:extLst>
    <p:ext uri="{E180D4A7-C9FB-4DFB-919C-405C955672EB}">
      <p14:showEvtLst xmlns:p14="http://schemas.microsoft.com/office/powerpoint/2010/main">
        <p14:playEvt time="503" objId="2"/>
        <p14:stopEvt time="68547" objId="2"/>
      </p14:showEvtLst>
    </p:ext>
  </p:extLs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group of people doing handstands in front of a brick wall&#10;&#10;Description automatically generated with low confidence">
            <a:extLst>
              <a:ext uri="{FF2B5EF4-FFF2-40B4-BE49-F238E27FC236}">
                <a16:creationId xmlns:a16="http://schemas.microsoft.com/office/drawing/2014/main" id="{D536A1DA-5DCC-4AF5-93D1-9B50D5F30F3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8DA61EF4-8D15-4F0B-BB86-BCA09F57D3F1}"/>
              </a:ext>
            </a:extLst>
          </p:cNvPr>
          <p:cNvSpPr/>
          <p:nvPr/>
        </p:nvSpPr>
        <p:spPr>
          <a:xfrm>
            <a:off x="160251" y="1008667"/>
            <a:ext cx="4524867" cy="810705"/>
          </a:xfrm>
          <a:prstGeom prst="roundRect">
            <a:avLst/>
          </a:prstGeom>
          <a:solidFill>
            <a:srgbClr val="013780"/>
          </a:solidFill>
          <a:ln>
            <a:solidFill>
              <a:srgbClr val="0137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A44DE16-92D2-4A68-8786-43B8436A33A2}"/>
              </a:ext>
            </a:extLst>
          </p:cNvPr>
          <p:cNvSpPr txBox="1"/>
          <p:nvPr/>
        </p:nvSpPr>
        <p:spPr>
          <a:xfrm>
            <a:off x="160251" y="1090853"/>
            <a:ext cx="452486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b="1" dirty="0">
                <a:solidFill>
                  <a:schemeClr val="bg1"/>
                </a:solidFill>
                <a:latin typeface="Open Sans"/>
              </a:rPr>
              <a:t>Duplicate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7CED6875-2CD6-49F3-BC55-1F18259AB941}"/>
              </a:ext>
            </a:extLst>
          </p:cNvPr>
          <p:cNvSpPr/>
          <p:nvPr/>
        </p:nvSpPr>
        <p:spPr>
          <a:xfrm>
            <a:off x="160252" y="2568306"/>
            <a:ext cx="4524867" cy="1032765"/>
          </a:xfrm>
          <a:prstGeom prst="roundRect">
            <a:avLst/>
          </a:prstGeom>
          <a:solidFill>
            <a:srgbClr val="013780"/>
          </a:solidFill>
          <a:ln>
            <a:solidFill>
              <a:srgbClr val="0137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B345515-171A-44F3-8932-720413E58720}"/>
              </a:ext>
            </a:extLst>
          </p:cNvPr>
          <p:cNvSpPr txBox="1"/>
          <p:nvPr/>
        </p:nvSpPr>
        <p:spPr>
          <a:xfrm>
            <a:off x="245000" y="2623023"/>
            <a:ext cx="422320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>
                <a:solidFill>
                  <a:schemeClr val="bg1"/>
                </a:solidFill>
              </a:rPr>
              <a:t>This is when an exact copy of something is made. They look exactly the same. There are usually two of these similar things.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8E2DF5FB-3216-4E12-B05C-06441B347283}"/>
              </a:ext>
            </a:extLst>
          </p:cNvPr>
          <p:cNvSpPr/>
          <p:nvPr/>
        </p:nvSpPr>
        <p:spPr>
          <a:xfrm>
            <a:off x="160251" y="4530653"/>
            <a:ext cx="4524867" cy="1032765"/>
          </a:xfrm>
          <a:prstGeom prst="roundRect">
            <a:avLst/>
          </a:prstGeom>
          <a:solidFill>
            <a:srgbClr val="013780"/>
          </a:solidFill>
          <a:ln>
            <a:solidFill>
              <a:srgbClr val="0137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chemeClr val="bg1"/>
                </a:solidFill>
              </a:rPr>
              <a:t>The content creator took a photo of the dancer. He then decided to duplicate the image of the dancer to make another image.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2997806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76346">
        <p:fade/>
      </p:transition>
    </mc:Choice>
    <mc:Fallback xmlns="">
      <p:transition spd="med" advTm="76346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7" grpId="0"/>
      <p:bldP spid="10" grpId="0" animBg="1"/>
    </p:bldLst>
  </p:timing>
  <p:extLst>
    <p:ext uri="{E180D4A7-C9FB-4DFB-919C-405C955672EB}">
      <p14:showEvtLst xmlns:p14="http://schemas.microsoft.com/office/powerpoint/2010/main">
        <p14:playEvt time="614" objId="2"/>
        <p14:stopEvt time="75859" objId="2"/>
      </p14:showEvtLst>
    </p:ext>
  </p:extLs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erson singing into a microphone&#10;&#10;Description automatically generated with medium confidence">
            <a:extLst>
              <a:ext uri="{FF2B5EF4-FFF2-40B4-BE49-F238E27FC236}">
                <a16:creationId xmlns:a16="http://schemas.microsoft.com/office/drawing/2014/main" id="{A716F729-1B18-4C9F-A2AD-2F83C9AEB6B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8DA61EF4-8D15-4F0B-BB86-BCA09F57D3F1}"/>
              </a:ext>
            </a:extLst>
          </p:cNvPr>
          <p:cNvSpPr/>
          <p:nvPr/>
        </p:nvSpPr>
        <p:spPr>
          <a:xfrm>
            <a:off x="160251" y="1008668"/>
            <a:ext cx="4524867" cy="735292"/>
          </a:xfrm>
          <a:prstGeom prst="roundRect">
            <a:avLst/>
          </a:prstGeom>
          <a:solidFill>
            <a:srgbClr val="013780"/>
          </a:solidFill>
          <a:ln>
            <a:solidFill>
              <a:srgbClr val="0137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A44DE16-92D2-4A68-8786-43B8436A33A2}"/>
              </a:ext>
            </a:extLst>
          </p:cNvPr>
          <p:cNvSpPr txBox="1"/>
          <p:nvPr/>
        </p:nvSpPr>
        <p:spPr>
          <a:xfrm>
            <a:off x="235670" y="1075991"/>
            <a:ext cx="444473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>
                <a:solidFill>
                  <a:schemeClr val="bg1"/>
                </a:solidFill>
                <a:latin typeface="Open Sans"/>
              </a:rPr>
              <a:t>Gossip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7CED6875-2CD6-49F3-BC55-1F18259AB941}"/>
              </a:ext>
            </a:extLst>
          </p:cNvPr>
          <p:cNvSpPr/>
          <p:nvPr/>
        </p:nvSpPr>
        <p:spPr>
          <a:xfrm>
            <a:off x="160251" y="2568306"/>
            <a:ext cx="4524867" cy="1032765"/>
          </a:xfrm>
          <a:prstGeom prst="roundRect">
            <a:avLst/>
          </a:prstGeom>
          <a:solidFill>
            <a:srgbClr val="013780"/>
          </a:solidFill>
          <a:ln>
            <a:solidFill>
              <a:srgbClr val="0137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chemeClr val="bg1"/>
                </a:solidFill>
              </a:rPr>
              <a:t>Informal conversation about topics that may be either true or untrue. We should never believe gossip as it may not be true.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8E2DF5FB-3216-4E12-B05C-06441B347283}"/>
              </a:ext>
            </a:extLst>
          </p:cNvPr>
          <p:cNvSpPr/>
          <p:nvPr/>
        </p:nvSpPr>
        <p:spPr>
          <a:xfrm>
            <a:off x="160251" y="4530653"/>
            <a:ext cx="4524867" cy="1032765"/>
          </a:xfrm>
          <a:prstGeom prst="roundRect">
            <a:avLst/>
          </a:prstGeom>
          <a:solidFill>
            <a:srgbClr val="013780"/>
          </a:solidFill>
          <a:ln>
            <a:solidFill>
              <a:srgbClr val="0137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chemeClr val="bg1"/>
                </a:solidFill>
              </a:rPr>
              <a:t>The woman was gossiping with her friend on what grade they were likely to get in their assignment. They hoped for around 80%.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3268050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61853">
        <p:fade/>
      </p:transition>
    </mc:Choice>
    <mc:Fallback xmlns="">
      <p:transition spd="med" advTm="61853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</p:bldLst>
  </p:timing>
  <p:extLst>
    <p:ext uri="{E180D4A7-C9FB-4DFB-919C-405C955672EB}">
      <p14:showEvtLst xmlns:p14="http://schemas.microsoft.com/office/powerpoint/2010/main">
        <p14:playEvt time="275" objId="2"/>
        <p14:stopEvt time="61853" objId="2"/>
      </p14:showEvtLst>
    </p:ext>
  </p:extLs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Graphical user interface&#10;&#10;Description automatically generated">
            <a:extLst>
              <a:ext uri="{FF2B5EF4-FFF2-40B4-BE49-F238E27FC236}">
                <a16:creationId xmlns:a16="http://schemas.microsoft.com/office/drawing/2014/main" id="{A4F410E2-5558-4872-B3CB-82C57C87C95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2198632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60122">
        <p:circle/>
      </p:transition>
    </mc:Choice>
    <mc:Fallback xmlns="">
      <p:transition spd="slow" advTm="60122">
        <p:circle/>
      </p:transition>
    </mc:Fallback>
  </mc:AlternateContent>
  <p:extLst>
    <p:ext uri="{E180D4A7-C9FB-4DFB-919C-405C955672EB}">
      <p14:showEvtLst xmlns:p14="http://schemas.microsoft.com/office/powerpoint/2010/main">
        <p14:playEvt time="607" objId="2"/>
        <p14:stopEvt time="58309" objId="2"/>
      </p14:showEvtLst>
    </p:ext>
  </p:extLs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4|4.4|5.2|3.7|4.6|2.9|3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|37.2|0.7|26.9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9|22.1|0.6|27.8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1|23.1|0.4|26.5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4|27.9|0.5|24.8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5|30.4|0.7|28.9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2|21.9|24.8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5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3270</TotalTime>
  <Words>315</Words>
  <Application>Microsoft Office PowerPoint</Application>
  <PresentationFormat>Widescreen</PresentationFormat>
  <Paragraphs>25</Paragraphs>
  <Slides>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Arial</vt:lpstr>
      <vt:lpstr>Calibri</vt:lpstr>
      <vt:lpstr>Calibri Light</vt:lpstr>
      <vt:lpstr>Open Sans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kieran whitehouse</dc:creator>
  <cp:lastModifiedBy>kieran whitehouse</cp:lastModifiedBy>
  <cp:revision>191</cp:revision>
  <dcterms:created xsi:type="dcterms:W3CDTF">2020-12-12T18:10:58Z</dcterms:created>
  <dcterms:modified xsi:type="dcterms:W3CDTF">2021-09-15T13:57:36Z</dcterms:modified>
</cp:coreProperties>
</file>