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5" r:id="rId1"/>
  </p:sldMasterIdLst>
  <p:sldIdLst>
    <p:sldId id="595" r:id="rId2"/>
    <p:sldId id="601" r:id="rId3"/>
    <p:sldId id="602" r:id="rId4"/>
    <p:sldId id="603" r:id="rId5"/>
    <p:sldId id="604" r:id="rId6"/>
    <p:sldId id="605" r:id="rId7"/>
    <p:sldId id="606" r:id="rId8"/>
    <p:sldId id="607" r:id="rId9"/>
    <p:sldId id="608" r:id="rId10"/>
    <p:sldId id="598" r:id="rId11"/>
    <p:sldId id="609" r:id="rId12"/>
    <p:sldId id="610" r:id="rId13"/>
    <p:sldId id="611" r:id="rId14"/>
    <p:sldId id="612" r:id="rId15"/>
    <p:sldId id="613" r:id="rId16"/>
    <p:sldId id="614" r:id="rId17"/>
    <p:sldId id="615" r:id="rId18"/>
    <p:sldId id="616" r:id="rId19"/>
    <p:sldId id="617" r:id="rId20"/>
    <p:sldId id="620" r:id="rId21"/>
    <p:sldId id="596" r:id="rId22"/>
    <p:sldId id="631" r:id="rId23"/>
    <p:sldId id="619" r:id="rId24"/>
    <p:sldId id="621" r:id="rId25"/>
    <p:sldId id="622" r:id="rId26"/>
    <p:sldId id="623" r:id="rId27"/>
    <p:sldId id="624" r:id="rId28"/>
    <p:sldId id="625" r:id="rId29"/>
    <p:sldId id="626" r:id="rId30"/>
    <p:sldId id="627" r:id="rId31"/>
    <p:sldId id="628" r:id="rId32"/>
    <p:sldId id="629" r:id="rId33"/>
    <p:sldId id="63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25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447119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1934965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15371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496958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434268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3637658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1990059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2629207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1524011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1064094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31342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80615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2962704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3645979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71671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3F86F70-AB3A-407B-BE9B-9E5175C7DCE2}" type="datetimeFigureOut">
              <a:rPr lang="en-GB" smtClean="0"/>
              <a:pPr/>
              <a:t>21/12/2018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2402431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F86F70-AB3A-407B-BE9B-9E5175C7DCE2}" type="datetimeFigureOut">
              <a:rPr lang="en-GB" smtClean="0"/>
              <a:pPr/>
              <a:t>21/12/2018</a:t>
            </a:fld>
            <a:endParaRPr lang="en-GB"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4AA4CA1B-F16D-46D8-BF9D-A3264DCF1C67}" type="slidenum">
              <a:rPr lang="en-GB" smtClean="0"/>
              <a:pPr/>
              <a:t>‹#›</a:t>
            </a:fld>
            <a:endParaRPr lang="en-GB" dirty="0"/>
          </a:p>
        </p:txBody>
      </p:sp>
    </p:spTree>
    <p:extLst>
      <p:ext uri="{BB962C8B-B14F-4D97-AF65-F5344CB8AC3E}">
        <p14:creationId xmlns:p14="http://schemas.microsoft.com/office/powerpoint/2010/main" val="3684873159"/>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 id="2147483847" r:id="rId12"/>
    <p:sldLayoutId id="2147483848" r:id="rId13"/>
    <p:sldLayoutId id="2147483849" r:id="rId14"/>
    <p:sldLayoutId id="2147483850" r:id="rId15"/>
    <p:sldLayoutId id="2147483851"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138)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7200" u="sng" dirty="0">
                <a:solidFill>
                  <a:schemeClr val="tx1"/>
                </a:solidFill>
                <a:sym typeface="Wingdings" panose="05000000000000000000" pitchFamily="2" charset="2"/>
              </a:rPr>
              <a:t>TRANSDUCERS</a:t>
            </a:r>
          </a:p>
          <a:p>
            <a:pPr marL="0" indent="0" algn="ctr">
              <a:buNone/>
            </a:pPr>
            <a:r>
              <a:rPr lang="zh-CN" altLang="en-US" sz="17000" dirty="0">
                <a:solidFill>
                  <a:srgbClr val="FF0000"/>
                </a:solidFill>
                <a:sym typeface="Wingdings" panose="05000000000000000000" pitchFamily="2" charset="2"/>
              </a:rPr>
              <a:t>传感器</a:t>
            </a:r>
            <a:endParaRPr lang="en-US" sz="170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677209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dirty="0">
                <a:solidFill>
                  <a:schemeClr val="tx1"/>
                </a:solidFill>
                <a:sym typeface="Wingdings" panose="05000000000000000000" pitchFamily="2" charset="2"/>
              </a:rPr>
              <a:t>Most complex electrical circuits can be understood as a combination of input and output </a:t>
            </a:r>
            <a:r>
              <a:rPr lang="en-US" sz="4400" u="sng" dirty="0">
                <a:solidFill>
                  <a:schemeClr val="tx1"/>
                </a:solidFill>
                <a:highlight>
                  <a:srgbClr val="FFFF00"/>
                </a:highlight>
                <a:sym typeface="Wingdings" panose="05000000000000000000" pitchFamily="2" charset="2"/>
              </a:rPr>
              <a:t>transducers</a:t>
            </a:r>
            <a:r>
              <a:rPr lang="en-US" sz="4400" dirty="0">
                <a:solidFill>
                  <a:schemeClr val="tx1"/>
                </a:solidFill>
                <a:sym typeface="Wingdings" panose="05000000000000000000" pitchFamily="2" charset="2"/>
              </a:rPr>
              <a:t> separated by </a:t>
            </a:r>
            <a:r>
              <a:rPr lang="en-US" sz="4400" u="sng" dirty="0">
                <a:solidFill>
                  <a:schemeClr val="tx1"/>
                </a:solidFill>
                <a:sym typeface="Wingdings" panose="05000000000000000000" pitchFamily="2" charset="2"/>
              </a:rPr>
              <a:t>signal-processing circuitry</a:t>
            </a:r>
            <a:r>
              <a:rPr lang="en-US" sz="4400" dirty="0">
                <a:solidFill>
                  <a:schemeClr val="tx1"/>
                </a:solidFill>
                <a:sym typeface="Wingdings" panose="05000000000000000000" pitchFamily="2" charset="2"/>
              </a:rPr>
              <a:t>.</a:t>
            </a:r>
            <a:endParaRPr lang="en-US" sz="28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3968495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dirty="0">
                <a:solidFill>
                  <a:schemeClr val="tx1"/>
                </a:solidFill>
                <a:sym typeface="Wingdings" panose="05000000000000000000" pitchFamily="2" charset="2"/>
              </a:rPr>
              <a:t>The basic design of </a:t>
            </a:r>
            <a:r>
              <a:rPr lang="en-US" sz="4400" u="sng" dirty="0">
                <a:solidFill>
                  <a:schemeClr val="tx1"/>
                </a:solidFill>
                <a:highlight>
                  <a:srgbClr val="FFFF00"/>
                </a:highlight>
                <a:sym typeface="Wingdings" panose="05000000000000000000" pitchFamily="2" charset="2"/>
              </a:rPr>
              <a:t>potentiometers</a:t>
            </a:r>
            <a:r>
              <a:rPr lang="en-US" sz="4400" dirty="0">
                <a:solidFill>
                  <a:schemeClr val="tx1"/>
                </a:solidFill>
                <a:sym typeface="Wingdings" panose="05000000000000000000" pitchFamily="2" charset="2"/>
              </a:rPr>
              <a:t> is always the same, consisting of a three-terminal resistor with a sliding or rotating contact called the wiper.</a:t>
            </a:r>
            <a:endParaRPr lang="en-US" sz="2800" dirty="0">
              <a:solidFill>
                <a:srgbClr val="FF0000"/>
              </a:solidFill>
              <a:sym typeface="Wingdings" panose="05000000000000000000" pitchFamily="2" charset="2"/>
            </a:endParaRP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301" y="131961"/>
            <a:ext cx="6618635" cy="6546168"/>
          </a:xfrm>
          <a:prstGeom prst="rect">
            <a:avLst/>
          </a:prstGeom>
        </p:spPr>
      </p:pic>
    </p:spTree>
    <p:extLst>
      <p:ext uri="{BB962C8B-B14F-4D97-AF65-F5344CB8AC3E}">
        <p14:creationId xmlns:p14="http://schemas.microsoft.com/office/powerpoint/2010/main" val="4232887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anim calcmode="lin" valueType="num">
                                      <p:cBhvr>
                                        <p:cTn id="44" dur="1000" fill="hold"/>
                                        <p:tgtEl>
                                          <p:spTgt spid="4"/>
                                        </p:tgtEl>
                                        <p:attrNameLst>
                                          <p:attrName>ppt_x</p:attrName>
                                        </p:attrNameLst>
                                      </p:cBhvr>
                                      <p:tavLst>
                                        <p:tav tm="0">
                                          <p:val>
                                            <p:strVal val="#ppt_x"/>
                                          </p:val>
                                        </p:tav>
                                        <p:tav tm="100000">
                                          <p:val>
                                            <p:strVal val="#ppt_x"/>
                                          </p:val>
                                        </p:tav>
                                      </p:tavLst>
                                    </p:anim>
                                    <p:anim calcmode="lin" valueType="num">
                                      <p:cBhvr>
                                        <p:cTn id="4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dirty="0">
                <a:solidFill>
                  <a:schemeClr val="tx1"/>
                </a:solidFill>
                <a:sym typeface="Wingdings" panose="05000000000000000000" pitchFamily="2" charset="2"/>
              </a:rPr>
              <a:t>The potentiometer can also be used to divide voltage.</a:t>
            </a:r>
          </a:p>
          <a:p>
            <a:pPr marL="0" indent="0">
              <a:buNone/>
            </a:pPr>
            <a:r>
              <a:rPr lang="en-US" sz="4400" dirty="0">
                <a:solidFill>
                  <a:schemeClr val="tx1"/>
                </a:solidFill>
                <a:sym typeface="Wingdings" panose="05000000000000000000" pitchFamily="2" charset="2"/>
              </a:rPr>
              <a:t>Potentiometers are widely used as light dimmer switches and for volume control on sound systems.</a:t>
            </a:r>
            <a:endParaRPr lang="en-US" sz="2800" dirty="0">
              <a:solidFill>
                <a:srgbClr val="FF0000"/>
              </a:solidFill>
              <a:sym typeface="Wingdings" panose="05000000000000000000" pitchFamily="2" charset="2"/>
            </a:endParaRPr>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034" y="600500"/>
            <a:ext cx="5390094" cy="4550553"/>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6728" y="600499"/>
            <a:ext cx="11538567" cy="4230808"/>
          </a:xfrm>
          <a:prstGeom prst="rect">
            <a:avLst/>
          </a:prstGeom>
        </p:spPr>
      </p:pic>
    </p:spTree>
    <p:extLst>
      <p:ext uri="{BB962C8B-B14F-4D97-AF65-F5344CB8AC3E}">
        <p14:creationId xmlns:p14="http://schemas.microsoft.com/office/powerpoint/2010/main" val="176161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fade">
                                      <p:cBhvr>
                                        <p:cTn id="61" dur="1000"/>
                                        <p:tgtEl>
                                          <p:spTgt spid="5"/>
                                        </p:tgtEl>
                                      </p:cBhvr>
                                    </p:animEffect>
                                    <p:anim calcmode="lin" valueType="num">
                                      <p:cBhvr>
                                        <p:cTn id="62" dur="1000" fill="hold"/>
                                        <p:tgtEl>
                                          <p:spTgt spid="5"/>
                                        </p:tgtEl>
                                        <p:attrNameLst>
                                          <p:attrName>ppt_x</p:attrName>
                                        </p:attrNameLst>
                                      </p:cBhvr>
                                      <p:tavLst>
                                        <p:tav tm="0">
                                          <p:val>
                                            <p:strVal val="#ppt_x"/>
                                          </p:val>
                                        </p:tav>
                                        <p:tav tm="100000">
                                          <p:val>
                                            <p:strVal val="#ppt_x"/>
                                          </p:val>
                                        </p:tav>
                                      </p:tavLst>
                                    </p:anim>
                                    <p:anim calcmode="lin" valueType="num">
                                      <p:cBhvr>
                                        <p:cTn id="6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fade">
                                      <p:cBhvr>
                                        <p:cTn id="68" dur="1000"/>
                                        <p:tgtEl>
                                          <p:spTgt spid="6"/>
                                        </p:tgtEl>
                                      </p:cBhvr>
                                    </p:animEffect>
                                    <p:anim calcmode="lin" valueType="num">
                                      <p:cBhvr>
                                        <p:cTn id="69" dur="1000" fill="hold"/>
                                        <p:tgtEl>
                                          <p:spTgt spid="6"/>
                                        </p:tgtEl>
                                        <p:attrNameLst>
                                          <p:attrName>ppt_x</p:attrName>
                                        </p:attrNameLst>
                                      </p:cBhvr>
                                      <p:tavLst>
                                        <p:tav tm="0">
                                          <p:val>
                                            <p:strVal val="#ppt_x"/>
                                          </p:val>
                                        </p:tav>
                                        <p:tav tm="100000">
                                          <p:val>
                                            <p:strVal val="#ppt_x"/>
                                          </p:val>
                                        </p:tav>
                                      </p:tavLst>
                                    </p:anim>
                                    <p:anim calcmode="lin" valueType="num">
                                      <p:cBhvr>
                                        <p:cTn id="7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dirty="0">
                <a:solidFill>
                  <a:schemeClr val="tx1"/>
                </a:solidFill>
                <a:sym typeface="Wingdings" panose="05000000000000000000" pitchFamily="2" charset="2"/>
              </a:rPr>
              <a:t>A </a:t>
            </a:r>
            <a:r>
              <a:rPr lang="en-US" sz="4400" u="sng" dirty="0">
                <a:solidFill>
                  <a:schemeClr val="tx1"/>
                </a:solidFill>
                <a:highlight>
                  <a:srgbClr val="FFFF00"/>
                </a:highlight>
                <a:sym typeface="Wingdings" panose="05000000000000000000" pitchFamily="2" charset="2"/>
              </a:rPr>
              <a:t>voltage divider</a:t>
            </a:r>
            <a:r>
              <a:rPr lang="en-US" sz="4400" dirty="0">
                <a:solidFill>
                  <a:schemeClr val="tx1"/>
                </a:solidFill>
                <a:sym typeface="Wingdings" panose="05000000000000000000" pitchFamily="2" charset="2"/>
              </a:rPr>
              <a:t> circuit is simply a </a:t>
            </a:r>
            <a:r>
              <a:rPr lang="en-US" sz="4400" u="sng" dirty="0">
                <a:solidFill>
                  <a:schemeClr val="tx1"/>
                </a:solidFill>
                <a:sym typeface="Wingdings" panose="05000000000000000000" pitchFamily="2" charset="2"/>
              </a:rPr>
              <a:t>series circuit</a:t>
            </a:r>
            <a:r>
              <a:rPr lang="en-US" sz="4400" dirty="0">
                <a:solidFill>
                  <a:schemeClr val="tx1"/>
                </a:solidFill>
                <a:sym typeface="Wingdings" panose="05000000000000000000" pitchFamily="2" charset="2"/>
              </a:rPr>
              <a:t> with two or more components.</a:t>
            </a:r>
          </a:p>
          <a:p>
            <a:pPr marL="0" indent="0">
              <a:buNone/>
            </a:pPr>
            <a:r>
              <a:rPr lang="en-US" sz="4400" dirty="0">
                <a:solidFill>
                  <a:schemeClr val="tx1"/>
                </a:solidFill>
                <a:sym typeface="Wingdings" panose="05000000000000000000" pitchFamily="2" charset="2"/>
              </a:rPr>
              <a:t>The circuit is called a </a:t>
            </a:r>
            <a:r>
              <a:rPr lang="en-US" sz="4400" u="sng" dirty="0">
                <a:solidFill>
                  <a:schemeClr val="tx1"/>
                </a:solidFill>
                <a:sym typeface="Wingdings" panose="05000000000000000000" pitchFamily="2" charset="2"/>
              </a:rPr>
              <a:t>voltage divider</a:t>
            </a:r>
            <a:r>
              <a:rPr lang="en-US" sz="4400" dirty="0">
                <a:solidFill>
                  <a:schemeClr val="tx1"/>
                </a:solidFill>
                <a:sym typeface="Wingdings" panose="05000000000000000000" pitchFamily="2" charset="2"/>
              </a:rPr>
              <a:t> because the voltage supplied to the circuit is shared (or divided) between the components in the circuit.</a:t>
            </a:r>
            <a:endParaRPr lang="en-US" sz="2800" dirty="0">
              <a:solidFill>
                <a:srgbClr val="FF0000"/>
              </a:solidFill>
              <a:sym typeface="Wingdings" panose="05000000000000000000" pitchFamily="2" charset="2"/>
            </a:endParaRPr>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103" y="189561"/>
            <a:ext cx="5931584" cy="6419627"/>
          </a:xfrm>
          <a:prstGeom prst="rect">
            <a:avLst/>
          </a:prstGeom>
        </p:spPr>
      </p:pic>
    </p:spTree>
    <p:extLst>
      <p:ext uri="{BB962C8B-B14F-4D97-AF65-F5344CB8AC3E}">
        <p14:creationId xmlns:p14="http://schemas.microsoft.com/office/powerpoint/2010/main" val="3216179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fade">
                                      <p:cBhvr>
                                        <p:cTn id="61" dur="1000"/>
                                        <p:tgtEl>
                                          <p:spTgt spid="7"/>
                                        </p:tgtEl>
                                      </p:cBhvr>
                                    </p:animEffect>
                                    <p:anim calcmode="lin" valueType="num">
                                      <p:cBhvr>
                                        <p:cTn id="62" dur="1000" fill="hold"/>
                                        <p:tgtEl>
                                          <p:spTgt spid="7"/>
                                        </p:tgtEl>
                                        <p:attrNameLst>
                                          <p:attrName>ppt_x</p:attrName>
                                        </p:attrNameLst>
                                      </p:cBhvr>
                                      <p:tavLst>
                                        <p:tav tm="0">
                                          <p:val>
                                            <p:strVal val="#ppt_x"/>
                                          </p:val>
                                        </p:tav>
                                        <p:tav tm="100000">
                                          <p:val>
                                            <p:strVal val="#ppt_x"/>
                                          </p:val>
                                        </p:tav>
                                      </p:tavLst>
                                    </p:anim>
                                    <p:anim calcmode="lin" valueType="num">
                                      <p:cBhvr>
                                        <p:cTn id="6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dirty="0">
                <a:solidFill>
                  <a:schemeClr val="tx1"/>
                </a:solidFill>
                <a:sym typeface="Wingdings" panose="05000000000000000000" pitchFamily="2" charset="2"/>
              </a:rPr>
              <a:t>The </a:t>
            </a:r>
            <a:r>
              <a:rPr lang="en-US" sz="4400" u="sng" dirty="0">
                <a:solidFill>
                  <a:schemeClr val="tx1"/>
                </a:solidFill>
                <a:sym typeface="Wingdings" panose="05000000000000000000" pitchFamily="2" charset="2"/>
              </a:rPr>
              <a:t>resistance of the </a:t>
            </a:r>
            <a:r>
              <a:rPr lang="en-US" sz="4400" u="sng" dirty="0">
                <a:solidFill>
                  <a:schemeClr val="tx1"/>
                </a:solidFill>
                <a:highlight>
                  <a:srgbClr val="FFFF00"/>
                </a:highlight>
                <a:sym typeface="Wingdings" panose="05000000000000000000" pitchFamily="2" charset="2"/>
              </a:rPr>
              <a:t>thermistor</a:t>
            </a:r>
            <a:r>
              <a:rPr lang="en-US" sz="4400" dirty="0">
                <a:solidFill>
                  <a:schemeClr val="tx1"/>
                </a:solidFill>
                <a:sym typeface="Wingdings" panose="05000000000000000000" pitchFamily="2" charset="2"/>
              </a:rPr>
              <a:t> depends on its </a:t>
            </a:r>
            <a:r>
              <a:rPr lang="en-US" sz="4400" u="sng" dirty="0">
                <a:solidFill>
                  <a:schemeClr val="tx1"/>
                </a:solidFill>
                <a:sym typeface="Wingdings" panose="05000000000000000000" pitchFamily="2" charset="2"/>
              </a:rPr>
              <a:t>temperature</a:t>
            </a:r>
            <a:r>
              <a:rPr lang="en-US" sz="4400" dirty="0">
                <a:solidFill>
                  <a:schemeClr val="tx1"/>
                </a:solidFill>
                <a:sym typeface="Wingdings" panose="05000000000000000000" pitchFamily="2" charset="2"/>
              </a:rPr>
              <a:t>.</a:t>
            </a:r>
          </a:p>
          <a:p>
            <a:pPr marL="0" indent="0">
              <a:buNone/>
            </a:pPr>
            <a:r>
              <a:rPr lang="en-US" sz="4400" dirty="0">
                <a:solidFill>
                  <a:schemeClr val="tx1"/>
                </a:solidFill>
                <a:sym typeface="Wingdings" panose="05000000000000000000" pitchFamily="2" charset="2"/>
              </a:rPr>
              <a:t>Thermistor are used in a wide variety of temperature-control applications such as in refrigerators, toasters, coffee makers, electrical circuits or engines.</a:t>
            </a:r>
            <a:endParaRPr lang="en-US" sz="2800" dirty="0">
              <a:solidFill>
                <a:srgbClr val="FF0000"/>
              </a:solidFill>
              <a:sym typeface="Wingdings" panose="05000000000000000000" pitchFamily="2" charset="2"/>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950" y="124253"/>
            <a:ext cx="6407340" cy="6407340"/>
          </a:xfrm>
          <a:prstGeom prst="rect">
            <a:avLst/>
          </a:prstGeom>
        </p:spPr>
      </p:pic>
    </p:spTree>
    <p:extLst>
      <p:ext uri="{BB962C8B-B14F-4D97-AF65-F5344CB8AC3E}">
        <p14:creationId xmlns:p14="http://schemas.microsoft.com/office/powerpoint/2010/main" val="3445841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4"/>
                                        </p:tgtEl>
                                        <p:attrNameLst>
                                          <p:attrName>style.visibility</p:attrName>
                                        </p:attrNameLst>
                                      </p:cBhvr>
                                      <p:to>
                                        <p:strVal val="visible"/>
                                      </p:to>
                                    </p:set>
                                    <p:animEffect transition="in" filter="fade">
                                      <p:cBhvr>
                                        <p:cTn id="61" dur="1000"/>
                                        <p:tgtEl>
                                          <p:spTgt spid="4"/>
                                        </p:tgtEl>
                                      </p:cBhvr>
                                    </p:animEffect>
                                    <p:anim calcmode="lin" valueType="num">
                                      <p:cBhvr>
                                        <p:cTn id="62" dur="1000" fill="hold"/>
                                        <p:tgtEl>
                                          <p:spTgt spid="4"/>
                                        </p:tgtEl>
                                        <p:attrNameLst>
                                          <p:attrName>ppt_x</p:attrName>
                                        </p:attrNameLst>
                                      </p:cBhvr>
                                      <p:tavLst>
                                        <p:tav tm="0">
                                          <p:val>
                                            <p:strVal val="#ppt_x"/>
                                          </p:val>
                                        </p:tav>
                                        <p:tav tm="100000">
                                          <p:val>
                                            <p:strVal val="#ppt_x"/>
                                          </p:val>
                                        </p:tav>
                                      </p:tavLst>
                                    </p:anim>
                                    <p:anim calcmode="lin" valueType="num">
                                      <p:cBhvr>
                                        <p:cTn id="6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dirty="0">
                <a:solidFill>
                  <a:schemeClr val="tx1"/>
                </a:solidFill>
                <a:sym typeface="Wingdings" panose="05000000000000000000" pitchFamily="2" charset="2"/>
              </a:rPr>
              <a:t>A </a:t>
            </a:r>
            <a:r>
              <a:rPr lang="en-US" sz="4400" u="sng" dirty="0">
                <a:solidFill>
                  <a:schemeClr val="tx1"/>
                </a:solidFill>
                <a:highlight>
                  <a:srgbClr val="FFFF00"/>
                </a:highlight>
                <a:sym typeface="Wingdings" panose="05000000000000000000" pitchFamily="2" charset="2"/>
              </a:rPr>
              <a:t>light-dependent resistor </a:t>
            </a:r>
            <a:r>
              <a:rPr lang="en-US" sz="4400" dirty="0">
                <a:solidFill>
                  <a:schemeClr val="tx1"/>
                </a:solidFill>
                <a:sym typeface="Wingdings" panose="05000000000000000000" pitchFamily="2" charset="2"/>
              </a:rPr>
              <a:t>is a transducer whose resistance depends on the amount of light falling on it.</a:t>
            </a:r>
          </a:p>
          <a:p>
            <a:pPr marL="0" indent="0">
              <a:buNone/>
            </a:pPr>
            <a:r>
              <a:rPr lang="en-US" sz="4400" dirty="0">
                <a:solidFill>
                  <a:schemeClr val="tx1"/>
                </a:solidFill>
                <a:sym typeface="Wingdings" panose="05000000000000000000" pitchFamily="2" charset="2"/>
              </a:rPr>
              <a:t>Usually an </a:t>
            </a:r>
            <a:r>
              <a:rPr lang="en-US" sz="4400" u="sng" dirty="0">
                <a:solidFill>
                  <a:schemeClr val="tx1"/>
                </a:solidFill>
                <a:highlight>
                  <a:srgbClr val="FFFF00"/>
                </a:highlight>
                <a:sym typeface="Wingdings" panose="05000000000000000000" pitchFamily="2" charset="2"/>
              </a:rPr>
              <a:t>LDR</a:t>
            </a:r>
            <a:r>
              <a:rPr lang="en-US" sz="4400" dirty="0">
                <a:solidFill>
                  <a:schemeClr val="tx1"/>
                </a:solidFill>
                <a:sym typeface="Wingdings" panose="05000000000000000000" pitchFamily="2" charset="2"/>
              </a:rPr>
              <a:t> is designed to have a very high resistance in the dark and a very low resistance in the light.</a:t>
            </a:r>
            <a:endParaRPr lang="en-US" sz="2800" dirty="0">
              <a:solidFill>
                <a:srgbClr val="FF0000"/>
              </a:solidFill>
              <a:sym typeface="Wingdings" panose="05000000000000000000" pitchFamily="2" charset="2"/>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727" y="132568"/>
            <a:ext cx="6578221" cy="6528884"/>
          </a:xfrm>
          <a:prstGeom prst="rect">
            <a:avLst/>
          </a:prstGeom>
        </p:spPr>
      </p:pic>
    </p:spTree>
    <p:extLst>
      <p:ext uri="{BB962C8B-B14F-4D97-AF65-F5344CB8AC3E}">
        <p14:creationId xmlns:p14="http://schemas.microsoft.com/office/powerpoint/2010/main" val="1426048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fade">
                                      <p:cBhvr>
                                        <p:cTn id="61" dur="1000"/>
                                        <p:tgtEl>
                                          <p:spTgt spid="5"/>
                                        </p:tgtEl>
                                      </p:cBhvr>
                                    </p:animEffect>
                                    <p:anim calcmode="lin" valueType="num">
                                      <p:cBhvr>
                                        <p:cTn id="62" dur="1000" fill="hold"/>
                                        <p:tgtEl>
                                          <p:spTgt spid="5"/>
                                        </p:tgtEl>
                                        <p:attrNameLst>
                                          <p:attrName>ppt_x</p:attrName>
                                        </p:attrNameLst>
                                      </p:cBhvr>
                                      <p:tavLst>
                                        <p:tav tm="0">
                                          <p:val>
                                            <p:strVal val="#ppt_x"/>
                                          </p:val>
                                        </p:tav>
                                        <p:tav tm="100000">
                                          <p:val>
                                            <p:strVal val="#ppt_x"/>
                                          </p:val>
                                        </p:tav>
                                      </p:tavLst>
                                    </p:anim>
                                    <p:anim calcmode="lin" valueType="num">
                                      <p:cBhvr>
                                        <p:cTn id="6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u="sng" dirty="0">
                <a:solidFill>
                  <a:schemeClr val="tx1"/>
                </a:solidFill>
                <a:highlight>
                  <a:srgbClr val="FFFF00"/>
                </a:highlight>
                <a:sym typeface="Wingdings" panose="05000000000000000000" pitchFamily="2" charset="2"/>
              </a:rPr>
              <a:t>LDR</a:t>
            </a:r>
            <a:r>
              <a:rPr lang="en-US" sz="4400" dirty="0">
                <a:solidFill>
                  <a:schemeClr val="tx1"/>
                </a:solidFill>
                <a:sym typeface="Wingdings" panose="05000000000000000000" pitchFamily="2" charset="2"/>
              </a:rPr>
              <a:t>s have a range of applications.</a:t>
            </a:r>
          </a:p>
          <a:p>
            <a:pPr marL="0" indent="0">
              <a:buNone/>
            </a:pPr>
            <a:r>
              <a:rPr lang="en-US" sz="4400" dirty="0">
                <a:solidFill>
                  <a:schemeClr val="tx1"/>
                </a:solidFill>
                <a:sym typeface="Wingdings" panose="05000000000000000000" pitchFamily="2" charset="2"/>
              </a:rPr>
              <a:t>They can be found in camera light meters, street lights and night lights.</a:t>
            </a:r>
          </a:p>
          <a:p>
            <a:pPr marL="0" indent="0">
              <a:buNone/>
            </a:pPr>
            <a:r>
              <a:rPr lang="en-US" sz="4400" dirty="0">
                <a:solidFill>
                  <a:schemeClr val="tx1"/>
                </a:solidFill>
                <a:sym typeface="Wingdings" panose="05000000000000000000" pitchFamily="2" charset="2"/>
              </a:rPr>
              <a:t>They can also be used to detect when a person’s body blocks a beam of light shinning across a doorway, triggering a buzzer or doorbell chime.</a:t>
            </a:r>
            <a:endParaRPr lang="en-US" sz="2800" dirty="0">
              <a:solidFill>
                <a:srgbClr val="FF0000"/>
              </a:solidFill>
              <a:sym typeface="Wingdings" panose="05000000000000000000" pitchFamily="2" charset="2"/>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8894" y="300250"/>
            <a:ext cx="8683530" cy="6315295"/>
          </a:xfrm>
          <a:prstGeom prst="rect">
            <a:avLst/>
          </a:prstGeom>
        </p:spPr>
      </p:pic>
    </p:spTree>
    <p:extLst>
      <p:ext uri="{BB962C8B-B14F-4D97-AF65-F5344CB8AC3E}">
        <p14:creationId xmlns:p14="http://schemas.microsoft.com/office/powerpoint/2010/main" val="1826899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nodeType="clickEffect">
                                  <p:stCondLst>
                                    <p:cond delay="0"/>
                                  </p:stCondLst>
                                  <p:childTnLst>
                                    <p:set>
                                      <p:cBhvr>
                                        <p:cTn id="78" dur="1" fill="hold">
                                          <p:stCondLst>
                                            <p:cond delay="0"/>
                                          </p:stCondLst>
                                        </p:cTn>
                                        <p:tgtEl>
                                          <p:spTgt spid="4"/>
                                        </p:tgtEl>
                                        <p:attrNameLst>
                                          <p:attrName>style.visibility</p:attrName>
                                        </p:attrNameLst>
                                      </p:cBhvr>
                                      <p:to>
                                        <p:strVal val="visible"/>
                                      </p:to>
                                    </p:set>
                                    <p:animEffect transition="in" filter="fade">
                                      <p:cBhvr>
                                        <p:cTn id="79" dur="1000"/>
                                        <p:tgtEl>
                                          <p:spTgt spid="4"/>
                                        </p:tgtEl>
                                      </p:cBhvr>
                                    </p:animEffect>
                                    <p:anim calcmode="lin" valueType="num">
                                      <p:cBhvr>
                                        <p:cTn id="80" dur="1000" fill="hold"/>
                                        <p:tgtEl>
                                          <p:spTgt spid="4"/>
                                        </p:tgtEl>
                                        <p:attrNameLst>
                                          <p:attrName>ppt_x</p:attrName>
                                        </p:attrNameLst>
                                      </p:cBhvr>
                                      <p:tavLst>
                                        <p:tav tm="0">
                                          <p:val>
                                            <p:strVal val="#ppt_x"/>
                                          </p:val>
                                        </p:tav>
                                        <p:tav tm="100000">
                                          <p:val>
                                            <p:strVal val="#ppt_x"/>
                                          </p:val>
                                        </p:tav>
                                      </p:tavLst>
                                    </p:anim>
                                    <p:anim calcmode="lin" valueType="num">
                                      <p:cBhvr>
                                        <p:cTn id="8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dirty="0">
                <a:solidFill>
                  <a:schemeClr val="tx1"/>
                </a:solidFill>
                <a:sym typeface="Wingdings" panose="05000000000000000000" pitchFamily="2" charset="2"/>
              </a:rPr>
              <a:t>A </a:t>
            </a:r>
            <a:r>
              <a:rPr lang="en-US" sz="4400" u="sng" dirty="0">
                <a:solidFill>
                  <a:schemeClr val="tx1"/>
                </a:solidFill>
                <a:highlight>
                  <a:srgbClr val="FFFF00"/>
                </a:highlight>
                <a:sym typeface="Wingdings" panose="05000000000000000000" pitchFamily="2" charset="2"/>
              </a:rPr>
              <a:t>diode</a:t>
            </a:r>
            <a:r>
              <a:rPr lang="en-US" sz="4400" dirty="0">
                <a:solidFill>
                  <a:schemeClr val="tx1"/>
                </a:solidFill>
                <a:sym typeface="Wingdings" panose="05000000000000000000" pitchFamily="2" charset="2"/>
              </a:rPr>
              <a:t> is a semiconductor device that will only allow electrical current to flow in one direction through it.</a:t>
            </a:r>
          </a:p>
          <a:p>
            <a:pPr marL="0" indent="0">
              <a:buNone/>
            </a:pPr>
            <a:r>
              <a:rPr lang="en-US" sz="4400" dirty="0">
                <a:solidFill>
                  <a:schemeClr val="tx1"/>
                </a:solidFill>
                <a:sym typeface="Wingdings" panose="05000000000000000000" pitchFamily="2" charset="2"/>
              </a:rPr>
              <a:t>They are used in circuits which convert alternating current into direct current.</a:t>
            </a:r>
            <a:endParaRPr lang="en-US" sz="2800" dirty="0">
              <a:solidFill>
                <a:srgbClr val="FF0000"/>
              </a:solidFill>
              <a:sym typeface="Wingdings" panose="05000000000000000000" pitchFamily="2" charset="2"/>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582" y="600499"/>
            <a:ext cx="8786884" cy="6150819"/>
          </a:xfrm>
          <a:prstGeom prst="rect">
            <a:avLst/>
          </a:prstGeom>
        </p:spPr>
      </p:pic>
    </p:spTree>
    <p:extLst>
      <p:ext uri="{BB962C8B-B14F-4D97-AF65-F5344CB8AC3E}">
        <p14:creationId xmlns:p14="http://schemas.microsoft.com/office/powerpoint/2010/main" val="432584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fade">
                                      <p:cBhvr>
                                        <p:cTn id="61" dur="1000"/>
                                        <p:tgtEl>
                                          <p:spTgt spid="5"/>
                                        </p:tgtEl>
                                      </p:cBhvr>
                                    </p:animEffect>
                                    <p:anim calcmode="lin" valueType="num">
                                      <p:cBhvr>
                                        <p:cTn id="62" dur="1000" fill="hold"/>
                                        <p:tgtEl>
                                          <p:spTgt spid="5"/>
                                        </p:tgtEl>
                                        <p:attrNameLst>
                                          <p:attrName>ppt_x</p:attrName>
                                        </p:attrNameLst>
                                      </p:cBhvr>
                                      <p:tavLst>
                                        <p:tav tm="0">
                                          <p:val>
                                            <p:strVal val="#ppt_x"/>
                                          </p:val>
                                        </p:tav>
                                        <p:tav tm="100000">
                                          <p:val>
                                            <p:strVal val="#ppt_x"/>
                                          </p:val>
                                        </p:tav>
                                      </p:tavLst>
                                    </p:anim>
                                    <p:anim calcmode="lin" valueType="num">
                                      <p:cBhvr>
                                        <p:cTn id="6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dirty="0">
                <a:solidFill>
                  <a:schemeClr val="tx1"/>
                </a:solidFill>
                <a:sym typeface="Wingdings" panose="05000000000000000000" pitchFamily="2" charset="2"/>
              </a:rPr>
              <a:t>A </a:t>
            </a:r>
            <a:r>
              <a:rPr lang="en-US" sz="4400" u="sng" dirty="0">
                <a:solidFill>
                  <a:schemeClr val="tx1"/>
                </a:solidFill>
                <a:highlight>
                  <a:srgbClr val="FFFF00"/>
                </a:highlight>
                <a:sym typeface="Wingdings" panose="05000000000000000000" pitchFamily="2" charset="2"/>
              </a:rPr>
              <a:t>light-emitting diode </a:t>
            </a:r>
            <a:r>
              <a:rPr lang="en-US" sz="4400" dirty="0">
                <a:solidFill>
                  <a:schemeClr val="tx1"/>
                </a:solidFill>
                <a:sym typeface="Wingdings" panose="05000000000000000000" pitchFamily="2" charset="2"/>
              </a:rPr>
              <a:t>or LED is a type of diode that emits light as current passes through it.</a:t>
            </a:r>
            <a:endParaRPr lang="en-US" sz="2800" dirty="0">
              <a:solidFill>
                <a:srgbClr val="FF0000"/>
              </a:solidFill>
              <a:sym typeface="Wingdings" panose="05000000000000000000" pitchFamily="2" charset="2"/>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727" y="600500"/>
            <a:ext cx="7165075" cy="6081282"/>
          </a:xfrm>
          <a:prstGeom prst="rect">
            <a:avLst/>
          </a:prstGeom>
        </p:spPr>
      </p:pic>
    </p:spTree>
    <p:extLst>
      <p:ext uri="{BB962C8B-B14F-4D97-AF65-F5344CB8AC3E}">
        <p14:creationId xmlns:p14="http://schemas.microsoft.com/office/powerpoint/2010/main" val="1701974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anim calcmode="lin" valueType="num">
                                      <p:cBhvr>
                                        <p:cTn id="44" dur="1000" fill="hold"/>
                                        <p:tgtEl>
                                          <p:spTgt spid="4"/>
                                        </p:tgtEl>
                                        <p:attrNameLst>
                                          <p:attrName>ppt_x</p:attrName>
                                        </p:attrNameLst>
                                      </p:cBhvr>
                                      <p:tavLst>
                                        <p:tav tm="0">
                                          <p:val>
                                            <p:strVal val="#ppt_x"/>
                                          </p:val>
                                        </p:tav>
                                        <p:tav tm="100000">
                                          <p:val>
                                            <p:strVal val="#ppt_x"/>
                                          </p:val>
                                        </p:tav>
                                      </p:tavLst>
                                    </p:anim>
                                    <p:anim calcmode="lin" valueType="num">
                                      <p:cBhvr>
                                        <p:cTn id="4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0584" y="456200"/>
            <a:ext cx="3704233" cy="5590332"/>
          </a:xfrm>
          <a:prstGeom prst="rect">
            <a:avLst/>
          </a:prstGeom>
        </p:spPr>
      </p:pic>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2800" u="sng" dirty="0">
                <a:solidFill>
                  <a:schemeClr val="tx1"/>
                </a:solidFill>
                <a:sym typeface="Wingdings" panose="05000000000000000000" pitchFamily="2" charset="2"/>
              </a:rPr>
              <a:t>Summary</a:t>
            </a:r>
          </a:p>
          <a:p>
            <a:pPr marL="0" indent="0">
              <a:buNone/>
            </a:pPr>
            <a:r>
              <a:rPr lang="en-US" sz="4400" u="sng" dirty="0">
                <a:solidFill>
                  <a:schemeClr val="tx1"/>
                </a:solidFill>
                <a:highlight>
                  <a:srgbClr val="FFFF00"/>
                </a:highlight>
                <a:sym typeface="Wingdings" panose="05000000000000000000" pitchFamily="2" charset="2"/>
              </a:rPr>
              <a:t>LED</a:t>
            </a:r>
            <a:r>
              <a:rPr lang="en-US" sz="4400" dirty="0">
                <a:solidFill>
                  <a:schemeClr val="tx1"/>
                </a:solidFill>
                <a:sym typeface="Wingdings" panose="05000000000000000000" pitchFamily="2" charset="2"/>
              </a:rPr>
              <a:t>s are increasingly used as highly energy-efficient replacements for traditional </a:t>
            </a:r>
            <a:r>
              <a:rPr lang="en-US" sz="4400" i="1" dirty="0">
                <a:solidFill>
                  <a:srgbClr val="FF0000"/>
                </a:solidFill>
                <a:effectLst>
                  <a:outerShdw blurRad="38100" dist="38100" dir="2700000" algn="tl">
                    <a:srgbClr val="000000">
                      <a:alpha val="43137"/>
                    </a:srgbClr>
                  </a:outerShdw>
                </a:effectLst>
                <a:sym typeface="Wingdings" panose="05000000000000000000" pitchFamily="2" charset="2"/>
              </a:rPr>
              <a:t>incandescent light </a:t>
            </a:r>
            <a:r>
              <a:rPr lang="en-US" sz="4400" dirty="0">
                <a:solidFill>
                  <a:schemeClr val="tx1"/>
                </a:solidFill>
                <a:sym typeface="Wingdings" panose="05000000000000000000" pitchFamily="2" charset="2"/>
              </a:rPr>
              <a:t>globes.</a:t>
            </a:r>
            <a:endParaRPr lang="en-US" sz="28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3232788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fade">
                                      <p:cBhvr>
                                        <p:cTn id="43" dur="1000"/>
                                        <p:tgtEl>
                                          <p:spTgt spid="5"/>
                                        </p:tgtEl>
                                      </p:cBhvr>
                                    </p:animEffect>
                                    <p:anim calcmode="lin" valueType="num">
                                      <p:cBhvr>
                                        <p:cTn id="44" dur="1000" fill="hold"/>
                                        <p:tgtEl>
                                          <p:spTgt spid="5"/>
                                        </p:tgtEl>
                                        <p:attrNameLst>
                                          <p:attrName>ppt_x</p:attrName>
                                        </p:attrNameLst>
                                      </p:cBhvr>
                                      <p:tavLst>
                                        <p:tav tm="0">
                                          <p:val>
                                            <p:strVal val="#ppt_x"/>
                                          </p:val>
                                        </p:tav>
                                        <p:tav tm="100000">
                                          <p:val>
                                            <p:strVal val="#ppt_x"/>
                                          </p:val>
                                        </p:tav>
                                      </p:tavLst>
                                    </p:anim>
                                    <p:anim calcmode="lin" valueType="num">
                                      <p:cBhvr>
                                        <p:cTn id="4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138)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7200" u="sng" dirty="0">
                <a:solidFill>
                  <a:schemeClr val="tx1"/>
                </a:solidFill>
                <a:sym typeface="Wingdings" panose="05000000000000000000" pitchFamily="2" charset="2"/>
              </a:rPr>
              <a:t>SIGNAL-PROCESSING</a:t>
            </a:r>
          </a:p>
          <a:p>
            <a:pPr marL="0" indent="0" algn="ctr">
              <a:buNone/>
            </a:pPr>
            <a:r>
              <a:rPr lang="zh-CN" altLang="en-US" sz="17000" dirty="0">
                <a:solidFill>
                  <a:srgbClr val="FF0000"/>
                </a:solidFill>
                <a:sym typeface="Wingdings" panose="05000000000000000000" pitchFamily="2" charset="2"/>
              </a:rPr>
              <a:t>信号处理</a:t>
            </a:r>
            <a:endParaRPr lang="en-US" sz="170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101063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marL="0" indent="0" algn="ctr">
              <a:buNone/>
            </a:pPr>
            <a:r>
              <a:rPr lang="en-GB" sz="8800" b="1" dirty="0"/>
              <a:t>The End</a:t>
            </a:r>
          </a:p>
        </p:txBody>
      </p:sp>
    </p:spTree>
    <p:extLst>
      <p:ext uri="{BB962C8B-B14F-4D97-AF65-F5344CB8AC3E}">
        <p14:creationId xmlns:p14="http://schemas.microsoft.com/office/powerpoint/2010/main" val="10270491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36728" y="600501"/>
                <a:ext cx="11313994" cy="6018663"/>
              </a:xfrm>
            </p:spPr>
            <p:txBody>
              <a:bodyPr numCol="1">
                <a:noAutofit/>
              </a:bodyPr>
              <a:lstStyle/>
              <a:p>
                <a:pPr marL="0" indent="0">
                  <a:buNone/>
                </a:pPr>
                <a:r>
                  <a:rPr lang="en-US" sz="4000" u="sng" dirty="0">
                    <a:solidFill>
                      <a:schemeClr val="tx1"/>
                    </a:solidFill>
                    <a:sym typeface="Wingdings" panose="05000000000000000000" pitchFamily="2" charset="2"/>
                  </a:rPr>
                  <a:t>Key Questions</a:t>
                </a:r>
              </a:p>
              <a:p>
                <a:pPr marL="0" indent="0">
                  <a:buNone/>
                </a:pPr>
                <a:r>
                  <a:rPr lang="en-US" sz="4000" dirty="0">
                    <a:solidFill>
                      <a:schemeClr val="tx1"/>
                    </a:solidFill>
                    <a:sym typeface="Wingdings" panose="05000000000000000000" pitchFamily="2" charset="2"/>
                  </a:rPr>
                  <a:t>A 10V battery is connected to a voltage divider circuit which consist of a 100</a:t>
                </a:r>
                <a14:m>
                  <m:oMath xmlns:m="http://schemas.openxmlformats.org/officeDocument/2006/math">
                    <m:r>
                      <m:rPr>
                        <m:sty m:val="p"/>
                      </m:rPr>
                      <a:rPr lang="el-GR" sz="4000" i="1" smtClean="0">
                        <a:solidFill>
                          <a:schemeClr val="tx1"/>
                        </a:solidFill>
                        <a:latin typeface="Cambria Math" panose="02040503050406030204" pitchFamily="18" charset="0"/>
                        <a:ea typeface="Cambria Math" panose="02040503050406030204" pitchFamily="18" charset="0"/>
                        <a:sym typeface="Wingdings" panose="05000000000000000000" pitchFamily="2" charset="2"/>
                      </a:rPr>
                      <m:t>Ω</m:t>
                    </m:r>
                  </m:oMath>
                </a14:m>
                <a:r>
                  <a:rPr lang="en-US" sz="4000" dirty="0">
                    <a:solidFill>
                      <a:schemeClr val="tx1"/>
                    </a:solidFill>
                    <a:sym typeface="Wingdings" panose="05000000000000000000" pitchFamily="2" charset="2"/>
                  </a:rPr>
                  <a:t> resistor and a 300</a:t>
                </a:r>
                <a14:m>
                  <m:oMath xmlns:m="http://schemas.openxmlformats.org/officeDocument/2006/math">
                    <m:r>
                      <m:rPr>
                        <m:sty m:val="p"/>
                      </m:rPr>
                      <a:rPr lang="el-GR" sz="4000" i="1">
                        <a:solidFill>
                          <a:schemeClr val="tx1"/>
                        </a:solidFill>
                        <a:latin typeface="Cambria Math" panose="02040503050406030204" pitchFamily="18" charset="0"/>
                        <a:ea typeface="Cambria Math" panose="02040503050406030204" pitchFamily="18" charset="0"/>
                        <a:sym typeface="Wingdings" panose="05000000000000000000" pitchFamily="2" charset="2"/>
                      </a:rPr>
                      <m:t>Ω</m:t>
                    </m:r>
                  </m:oMath>
                </a14:m>
                <a:r>
                  <a:rPr lang="en-US" sz="4000" dirty="0">
                    <a:solidFill>
                      <a:schemeClr val="tx1"/>
                    </a:solidFill>
                    <a:sym typeface="Wingdings" panose="05000000000000000000" pitchFamily="2" charset="2"/>
                  </a:rPr>
                  <a:t> resistor.</a:t>
                </a:r>
              </a:p>
              <a:p>
                <a:pPr marL="0" indent="0">
                  <a:buNone/>
                </a:pPr>
                <a:r>
                  <a:rPr lang="en-US" sz="4000" dirty="0">
                    <a:solidFill>
                      <a:schemeClr val="tx1"/>
                    </a:solidFill>
                    <a:sym typeface="Wingdings" panose="05000000000000000000" pitchFamily="2" charset="2"/>
                  </a:rPr>
                  <a:t>	</a:t>
                </a:r>
                <a:r>
                  <a:rPr lang="en-US" sz="3600" dirty="0">
                    <a:solidFill>
                      <a:schemeClr val="tx1"/>
                    </a:solidFill>
                    <a:sym typeface="Wingdings" panose="05000000000000000000" pitchFamily="2" charset="2"/>
                  </a:rPr>
                  <a:t>What is the voltage across the 300</a:t>
                </a:r>
                <a14:m>
                  <m:oMath xmlns:m="http://schemas.openxmlformats.org/officeDocument/2006/math">
                    <m:r>
                      <m:rPr>
                        <m:sty m:val="p"/>
                      </m:rPr>
                      <a:rPr lang="el-GR" sz="3600" i="1">
                        <a:solidFill>
                          <a:schemeClr val="tx1"/>
                        </a:solidFill>
                        <a:latin typeface="Cambria Math" panose="02040503050406030204" pitchFamily="18" charset="0"/>
                        <a:ea typeface="Cambria Math" panose="02040503050406030204" pitchFamily="18" charset="0"/>
                        <a:sym typeface="Wingdings" panose="05000000000000000000" pitchFamily="2" charset="2"/>
                      </a:rPr>
                      <m:t>Ω</m:t>
                    </m:r>
                  </m:oMath>
                </a14:m>
                <a:r>
                  <a:rPr lang="en-US" sz="3600" dirty="0">
                    <a:solidFill>
                      <a:schemeClr val="tx1"/>
                    </a:solidFill>
                    <a:sym typeface="Wingdings" panose="05000000000000000000" pitchFamily="2" charset="2"/>
                  </a:rPr>
                  <a:t> resistor?</a:t>
                </a:r>
              </a:p>
              <a:p>
                <a:pPr marL="0" indent="0" algn="ctr">
                  <a:buNone/>
                </a:pPr>
                <a:r>
                  <a:rPr lang="en-US" sz="3600" dirty="0">
                    <a:solidFill>
                      <a:srgbClr val="FF0000"/>
                    </a:solidFill>
                    <a:sym typeface="Wingdings" panose="05000000000000000000" pitchFamily="2" charset="2"/>
                  </a:rPr>
                  <a:t>300 + 100 = 400</a:t>
                </a:r>
                <a14:m>
                  <m:oMath xmlns:m="http://schemas.openxmlformats.org/officeDocument/2006/math">
                    <m:r>
                      <m:rPr>
                        <m:sty m:val="p"/>
                      </m:rPr>
                      <a:rPr lang="el-GR" sz="3600" i="1">
                        <a:solidFill>
                          <a:srgbClr val="FF0000"/>
                        </a:solidFill>
                        <a:latin typeface="Cambria Math" panose="02040503050406030204" pitchFamily="18" charset="0"/>
                        <a:ea typeface="Cambria Math" panose="02040503050406030204" pitchFamily="18" charset="0"/>
                        <a:sym typeface="Wingdings" panose="05000000000000000000" pitchFamily="2" charset="2"/>
                      </a:rPr>
                      <m:t>Ω</m:t>
                    </m:r>
                  </m:oMath>
                </a14:m>
                <a:endParaRPr lang="en-US" sz="3600" dirty="0">
                  <a:solidFill>
                    <a:srgbClr val="FF0000"/>
                  </a:solidFill>
                  <a:sym typeface="Wingdings" panose="05000000000000000000" pitchFamily="2" charset="2"/>
                </a:endParaRPr>
              </a:p>
              <a:p>
                <a:pPr marL="0" indent="0" algn="ctr">
                  <a:buNone/>
                </a:pPr>
                <a:r>
                  <a:rPr lang="en-US" sz="3600" dirty="0">
                    <a:solidFill>
                      <a:srgbClr val="FF0000"/>
                    </a:solidFill>
                    <a:sym typeface="Wingdings" panose="05000000000000000000" pitchFamily="2" charset="2"/>
                  </a:rPr>
                  <a:t>I = V/R = 10/400 = 0.025A</a:t>
                </a:r>
              </a:p>
              <a:p>
                <a:pPr marL="0" indent="0" algn="ctr">
                  <a:buNone/>
                </a:pPr>
                <a:r>
                  <a:rPr lang="en-US" sz="3600" dirty="0">
                    <a:solidFill>
                      <a:srgbClr val="FF0000"/>
                    </a:solidFill>
                    <a:sym typeface="Wingdings" panose="05000000000000000000" pitchFamily="2" charset="2"/>
                  </a:rPr>
                  <a:t>V = IR </a:t>
                </a:r>
                <a:r>
                  <a:rPr lang="en-US" sz="3600">
                    <a:solidFill>
                      <a:srgbClr val="FF0000"/>
                    </a:solidFill>
                    <a:sym typeface="Wingdings" panose="05000000000000000000" pitchFamily="2" charset="2"/>
                  </a:rPr>
                  <a:t>= 0.025 x 300 </a:t>
                </a:r>
                <a:r>
                  <a:rPr lang="en-US" sz="3600" dirty="0">
                    <a:solidFill>
                      <a:srgbClr val="FF0000"/>
                    </a:solidFill>
                    <a:sym typeface="Wingdings" panose="05000000000000000000" pitchFamily="2" charset="2"/>
                  </a:rPr>
                  <a:t>= </a:t>
                </a:r>
                <a:r>
                  <a:rPr lang="en-US" sz="3600" u="sng" dirty="0">
                    <a:solidFill>
                      <a:srgbClr val="FF0000"/>
                    </a:solidFill>
                    <a:sym typeface="Wingdings" panose="05000000000000000000" pitchFamily="2" charset="2"/>
                  </a:rPr>
                  <a:t>7.5V</a:t>
                </a:r>
              </a:p>
              <a:p>
                <a:pPr marL="0" indent="0">
                  <a:buNone/>
                </a:pPr>
                <a:endParaRPr lang="en-US" sz="4000" dirty="0">
                  <a:solidFill>
                    <a:schemeClr val="tx1"/>
                  </a:solidFill>
                  <a:sym typeface="Wingdings" panose="05000000000000000000" pitchFamily="2" charset="2"/>
                </a:endParaRPr>
              </a:p>
              <a:p>
                <a:pPr marL="742950" indent="-742950">
                  <a:buAutoNum type="arabicPeriod"/>
                </a:pPr>
                <a:endParaRPr lang="en-US" sz="4000" dirty="0">
                  <a:solidFill>
                    <a:srgbClr val="FF0000"/>
                  </a:solidFill>
                  <a:sym typeface="Wingdings" panose="05000000000000000000" pitchFamily="2" charset="2"/>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36728" y="600501"/>
                <a:ext cx="11313994" cy="6018663"/>
              </a:xfrm>
              <a:blipFill>
                <a:blip r:embed="rId2"/>
                <a:stretch>
                  <a:fillRect l="-1940" t="-1824"/>
                </a:stretch>
              </a:blipFill>
            </p:spPr>
            <p:txBody>
              <a:bodyPr/>
              <a:lstStyle/>
              <a:p>
                <a:r>
                  <a:rPr lang="en-US">
                    <a:noFill/>
                  </a:rPr>
                  <a:t> </a:t>
                </a:r>
              </a:p>
            </p:txBody>
          </p:sp>
        </mc:Fallback>
      </mc:AlternateContent>
    </p:spTree>
    <p:extLst>
      <p:ext uri="{BB962C8B-B14F-4D97-AF65-F5344CB8AC3E}">
        <p14:creationId xmlns:p14="http://schemas.microsoft.com/office/powerpoint/2010/main" val="1895391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018663"/>
          </a:xfrm>
        </p:spPr>
        <p:txBody>
          <a:bodyPr numCol="1">
            <a:noAutofit/>
          </a:bodyPr>
          <a:lstStyle/>
          <a:p>
            <a:pPr marL="0" indent="0">
              <a:buNone/>
            </a:pPr>
            <a:r>
              <a:rPr lang="en-US" sz="5000" u="sng" dirty="0">
                <a:solidFill>
                  <a:schemeClr val="tx1"/>
                </a:solidFill>
                <a:sym typeface="Wingdings" panose="05000000000000000000" pitchFamily="2" charset="2"/>
              </a:rPr>
              <a:t>Key Questions</a:t>
            </a:r>
          </a:p>
          <a:p>
            <a:pPr marL="0" indent="0" algn="ctr">
              <a:buNone/>
            </a:pPr>
            <a:r>
              <a:rPr lang="en-US" sz="5000" b="1" dirty="0">
                <a:solidFill>
                  <a:srgbClr val="FF0000"/>
                </a:solidFill>
                <a:sym typeface="Wingdings" panose="05000000000000000000" pitchFamily="2" charset="2"/>
              </a:rPr>
              <a:t>Question 1 to Question 10</a:t>
            </a:r>
          </a:p>
        </p:txBody>
      </p:sp>
    </p:spTree>
    <p:extLst>
      <p:ext uri="{BB962C8B-B14F-4D97-AF65-F5344CB8AC3E}">
        <p14:creationId xmlns:p14="http://schemas.microsoft.com/office/powerpoint/2010/main" val="144445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148)</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36728" y="600501"/>
                <a:ext cx="11313994" cy="6018663"/>
              </a:xfrm>
            </p:spPr>
            <p:txBody>
              <a:bodyPr numCol="1">
                <a:noAutofit/>
              </a:bodyPr>
              <a:lstStyle/>
              <a:p>
                <a:pPr marL="0" indent="0">
                  <a:buNone/>
                </a:pPr>
                <a:r>
                  <a:rPr lang="en-US" sz="4000" u="sng" dirty="0">
                    <a:solidFill>
                      <a:schemeClr val="tx1"/>
                    </a:solidFill>
                    <a:sym typeface="Wingdings" panose="05000000000000000000" pitchFamily="2" charset="2"/>
                  </a:rPr>
                  <a:t>Key Questions</a:t>
                </a:r>
              </a:p>
              <a:p>
                <a:pPr marL="0" indent="0">
                  <a:buNone/>
                </a:pPr>
                <a:r>
                  <a:rPr lang="en-US" sz="4000" dirty="0">
                    <a:solidFill>
                      <a:schemeClr val="tx1"/>
                    </a:solidFill>
                    <a:sym typeface="Wingdings" panose="05000000000000000000" pitchFamily="2" charset="2"/>
                  </a:rPr>
                  <a:t>A 10V battery is connected to a voltage divider circuit which consist of a 100</a:t>
                </a:r>
                <a14:m>
                  <m:oMath xmlns:m="http://schemas.openxmlformats.org/officeDocument/2006/math">
                    <m:r>
                      <m:rPr>
                        <m:sty m:val="p"/>
                      </m:rPr>
                      <a:rPr lang="el-GR" sz="4000" i="1" smtClean="0">
                        <a:solidFill>
                          <a:schemeClr val="tx1"/>
                        </a:solidFill>
                        <a:latin typeface="Cambria Math" panose="02040503050406030204" pitchFamily="18" charset="0"/>
                        <a:ea typeface="Cambria Math" panose="02040503050406030204" pitchFamily="18" charset="0"/>
                        <a:sym typeface="Wingdings" panose="05000000000000000000" pitchFamily="2" charset="2"/>
                      </a:rPr>
                      <m:t>Ω</m:t>
                    </m:r>
                  </m:oMath>
                </a14:m>
                <a:r>
                  <a:rPr lang="en-US" sz="4000" dirty="0">
                    <a:solidFill>
                      <a:schemeClr val="tx1"/>
                    </a:solidFill>
                    <a:sym typeface="Wingdings" panose="05000000000000000000" pitchFamily="2" charset="2"/>
                  </a:rPr>
                  <a:t> resistor and a 300</a:t>
                </a:r>
                <a14:m>
                  <m:oMath xmlns:m="http://schemas.openxmlformats.org/officeDocument/2006/math">
                    <m:r>
                      <m:rPr>
                        <m:sty m:val="p"/>
                      </m:rPr>
                      <a:rPr lang="el-GR" sz="4000" i="1">
                        <a:solidFill>
                          <a:schemeClr val="tx1"/>
                        </a:solidFill>
                        <a:latin typeface="Cambria Math" panose="02040503050406030204" pitchFamily="18" charset="0"/>
                        <a:ea typeface="Cambria Math" panose="02040503050406030204" pitchFamily="18" charset="0"/>
                        <a:sym typeface="Wingdings" panose="05000000000000000000" pitchFamily="2" charset="2"/>
                      </a:rPr>
                      <m:t>Ω</m:t>
                    </m:r>
                  </m:oMath>
                </a14:m>
                <a:r>
                  <a:rPr lang="en-US" sz="4000" dirty="0">
                    <a:solidFill>
                      <a:schemeClr val="tx1"/>
                    </a:solidFill>
                    <a:sym typeface="Wingdings" panose="05000000000000000000" pitchFamily="2" charset="2"/>
                  </a:rPr>
                  <a:t> resistor.</a:t>
                </a:r>
              </a:p>
              <a:p>
                <a:pPr marL="0" indent="0">
                  <a:buNone/>
                </a:pPr>
                <a:r>
                  <a:rPr lang="en-US" sz="4000" dirty="0">
                    <a:solidFill>
                      <a:schemeClr val="tx1"/>
                    </a:solidFill>
                    <a:sym typeface="Wingdings" panose="05000000000000000000" pitchFamily="2" charset="2"/>
                  </a:rPr>
                  <a:t>	What is the voltage drip across the 100</a:t>
                </a:r>
                <a14:m>
                  <m:oMath xmlns:m="http://schemas.openxmlformats.org/officeDocument/2006/math">
                    <m:r>
                      <m:rPr>
                        <m:sty m:val="p"/>
                      </m:rPr>
                      <a:rPr lang="el-GR" sz="3600" i="1">
                        <a:solidFill>
                          <a:schemeClr val="tx1"/>
                        </a:solidFill>
                        <a:latin typeface="Cambria Math" panose="02040503050406030204" pitchFamily="18" charset="0"/>
                        <a:ea typeface="Cambria Math" panose="02040503050406030204" pitchFamily="18" charset="0"/>
                        <a:sym typeface="Wingdings" panose="05000000000000000000" pitchFamily="2" charset="2"/>
                      </a:rPr>
                      <m:t>Ω</m:t>
                    </m:r>
                  </m:oMath>
                </a14:m>
                <a:r>
                  <a:rPr lang="en-US" sz="3600" dirty="0">
                    <a:solidFill>
                      <a:schemeClr val="tx1"/>
                    </a:solidFill>
                    <a:sym typeface="Wingdings" panose="05000000000000000000" pitchFamily="2" charset="2"/>
                  </a:rPr>
                  <a:t> resistor?</a:t>
                </a:r>
              </a:p>
              <a:p>
                <a:pPr marL="0" indent="0" algn="ctr">
                  <a:buNone/>
                </a:pPr>
                <a:r>
                  <a:rPr lang="en-US" sz="3600" dirty="0">
                    <a:solidFill>
                      <a:srgbClr val="FF0000"/>
                    </a:solidFill>
                    <a:sym typeface="Wingdings" panose="05000000000000000000" pitchFamily="2" charset="2"/>
                  </a:rPr>
                  <a:t>300 + 100 = 400</a:t>
                </a:r>
                <a14:m>
                  <m:oMath xmlns:m="http://schemas.openxmlformats.org/officeDocument/2006/math">
                    <m:r>
                      <m:rPr>
                        <m:sty m:val="p"/>
                      </m:rPr>
                      <a:rPr lang="el-GR" sz="3600" i="1">
                        <a:solidFill>
                          <a:srgbClr val="FF0000"/>
                        </a:solidFill>
                        <a:latin typeface="Cambria Math" panose="02040503050406030204" pitchFamily="18" charset="0"/>
                        <a:ea typeface="Cambria Math" panose="02040503050406030204" pitchFamily="18" charset="0"/>
                        <a:sym typeface="Wingdings" panose="05000000000000000000" pitchFamily="2" charset="2"/>
                      </a:rPr>
                      <m:t>Ω</m:t>
                    </m:r>
                  </m:oMath>
                </a14:m>
                <a:endParaRPr lang="en-US" sz="3600" dirty="0">
                  <a:solidFill>
                    <a:srgbClr val="FF0000"/>
                  </a:solidFill>
                  <a:sym typeface="Wingdings" panose="05000000000000000000" pitchFamily="2" charset="2"/>
                </a:endParaRPr>
              </a:p>
              <a:p>
                <a:pPr marL="0" indent="0" algn="ctr">
                  <a:buNone/>
                </a:pPr>
                <a:r>
                  <a:rPr lang="en-US" sz="3600" dirty="0">
                    <a:solidFill>
                      <a:srgbClr val="FF0000"/>
                    </a:solidFill>
                    <a:sym typeface="Wingdings" panose="05000000000000000000" pitchFamily="2" charset="2"/>
                  </a:rPr>
                  <a:t>I = V/R = 10/400 = 0.025A</a:t>
                </a:r>
              </a:p>
              <a:p>
                <a:pPr marL="0" indent="0" algn="ctr">
                  <a:buNone/>
                </a:pPr>
                <a:r>
                  <a:rPr lang="en-US" sz="3600" dirty="0">
                    <a:solidFill>
                      <a:srgbClr val="FF0000"/>
                    </a:solidFill>
                    <a:sym typeface="Wingdings" panose="05000000000000000000" pitchFamily="2" charset="2"/>
                  </a:rPr>
                  <a:t>V = IR = 100 x 0.025 = </a:t>
                </a:r>
                <a:r>
                  <a:rPr lang="en-US" sz="3600" u="sng" dirty="0">
                    <a:solidFill>
                      <a:srgbClr val="FF0000"/>
                    </a:solidFill>
                    <a:sym typeface="Wingdings" panose="05000000000000000000" pitchFamily="2" charset="2"/>
                  </a:rPr>
                  <a:t>2.5V</a:t>
                </a:r>
              </a:p>
              <a:p>
                <a:pPr marL="0" indent="0">
                  <a:buNone/>
                </a:pPr>
                <a:endParaRPr lang="en-US" sz="4000" dirty="0">
                  <a:solidFill>
                    <a:schemeClr val="tx1"/>
                  </a:solidFill>
                  <a:sym typeface="Wingdings" panose="05000000000000000000" pitchFamily="2" charset="2"/>
                </a:endParaRPr>
              </a:p>
              <a:p>
                <a:pPr marL="742950" indent="-742950">
                  <a:buAutoNum type="arabicPeriod"/>
                </a:pPr>
                <a:endParaRPr lang="en-US" sz="4000" dirty="0">
                  <a:solidFill>
                    <a:srgbClr val="FF0000"/>
                  </a:solidFill>
                  <a:sym typeface="Wingdings" panose="05000000000000000000" pitchFamily="2" charset="2"/>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36728" y="600501"/>
                <a:ext cx="11313994" cy="6018663"/>
              </a:xfrm>
              <a:blipFill>
                <a:blip r:embed="rId2"/>
                <a:stretch>
                  <a:fillRect l="-1940" t="-1824" b="-3141"/>
                </a:stretch>
              </a:blipFill>
            </p:spPr>
            <p:txBody>
              <a:bodyPr/>
              <a:lstStyle/>
              <a:p>
                <a:r>
                  <a:rPr lang="en-GB">
                    <a:noFill/>
                  </a:rPr>
                  <a:t> </a:t>
                </a:r>
              </a:p>
            </p:txBody>
          </p:sp>
        </mc:Fallback>
      </mc:AlternateContent>
    </p:spTree>
    <p:extLst>
      <p:ext uri="{BB962C8B-B14F-4D97-AF65-F5344CB8AC3E}">
        <p14:creationId xmlns:p14="http://schemas.microsoft.com/office/powerpoint/2010/main" val="3523346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141493"/>
          </a:xfrm>
        </p:spPr>
        <p:txBody>
          <a:bodyPr numCol="1">
            <a:noAutofit/>
          </a:bodyPr>
          <a:lstStyle/>
          <a:p>
            <a:pPr marL="0" indent="0">
              <a:buNone/>
            </a:pPr>
            <a:r>
              <a:rPr lang="en-US" sz="4000" u="sng" dirty="0">
                <a:solidFill>
                  <a:schemeClr val="tx1"/>
                </a:solidFill>
                <a:sym typeface="Wingdings" panose="05000000000000000000" pitchFamily="2" charset="2"/>
              </a:rPr>
              <a:t>Key Questions</a:t>
            </a:r>
          </a:p>
          <a:p>
            <a:pPr marL="0" indent="0">
              <a:buNone/>
            </a:pPr>
            <a:r>
              <a:rPr lang="en-US" sz="4000" dirty="0">
                <a:solidFill>
                  <a:schemeClr val="tx1"/>
                </a:solidFill>
                <a:sym typeface="Wingdings" panose="05000000000000000000" pitchFamily="2" charset="2"/>
              </a:rPr>
              <a:t>A 24V battery is connected to a voltage divider circuit consisting of a 1k</a:t>
            </a:r>
            <a:r>
              <a:rPr lang="en-US" sz="4000" dirty="0">
                <a:solidFill>
                  <a:prstClr val="black"/>
                </a:solidFill>
                <a:sym typeface="Wingdings" panose="05000000000000000000" pitchFamily="2" charset="2"/>
              </a:rPr>
              <a:t>Ω</a:t>
            </a:r>
            <a:r>
              <a:rPr lang="en-US" sz="4000" dirty="0">
                <a:solidFill>
                  <a:schemeClr val="tx1"/>
                </a:solidFill>
                <a:sym typeface="Wingdings" panose="05000000000000000000" pitchFamily="2" charset="2"/>
              </a:rPr>
              <a:t> resistor and a 2k</a:t>
            </a:r>
            <a:r>
              <a:rPr lang="en-US" sz="4000" dirty="0">
                <a:solidFill>
                  <a:prstClr val="black"/>
                </a:solidFill>
                <a:sym typeface="Wingdings" panose="05000000000000000000" pitchFamily="2" charset="2"/>
              </a:rPr>
              <a:t>Ω</a:t>
            </a:r>
            <a:r>
              <a:rPr lang="en-US" sz="4000" dirty="0">
                <a:solidFill>
                  <a:schemeClr val="tx1"/>
                </a:solidFill>
                <a:sym typeface="Wingdings" panose="05000000000000000000" pitchFamily="2" charset="2"/>
              </a:rPr>
              <a:t> resistor.  What is the voltage across the 2k</a:t>
            </a:r>
            <a:r>
              <a:rPr lang="en-US" sz="4000" dirty="0">
                <a:solidFill>
                  <a:prstClr val="black"/>
                </a:solidFill>
                <a:sym typeface="Wingdings" panose="05000000000000000000" pitchFamily="2" charset="2"/>
              </a:rPr>
              <a:t>Ω</a:t>
            </a:r>
            <a:r>
              <a:rPr lang="en-US" sz="4000" dirty="0">
                <a:solidFill>
                  <a:schemeClr val="tx1"/>
                </a:solidFill>
                <a:sym typeface="Wingdings" panose="05000000000000000000" pitchFamily="2" charset="2"/>
              </a:rPr>
              <a:t> resistor?</a:t>
            </a:r>
          </a:p>
          <a:p>
            <a:pPr marL="0" indent="0" algn="ctr">
              <a:buNone/>
            </a:pPr>
            <a:r>
              <a:rPr lang="en-US" sz="3600" dirty="0">
                <a:solidFill>
                  <a:srgbClr val="FF0000"/>
                </a:solidFill>
                <a:sym typeface="Wingdings" panose="05000000000000000000" pitchFamily="2" charset="2"/>
              </a:rPr>
              <a:t>1 + 2 = 3</a:t>
            </a:r>
            <a:r>
              <a:rPr lang="en-US" sz="4000" dirty="0">
                <a:solidFill>
                  <a:srgbClr val="FF0000"/>
                </a:solidFill>
                <a:sym typeface="Wingdings" panose="05000000000000000000" pitchFamily="2" charset="2"/>
              </a:rPr>
              <a:t>Ω</a:t>
            </a:r>
          </a:p>
          <a:p>
            <a:pPr marL="0" indent="0" algn="ctr">
              <a:buNone/>
            </a:pPr>
            <a:r>
              <a:rPr lang="en-US" sz="4000" dirty="0">
                <a:solidFill>
                  <a:srgbClr val="FF0000"/>
                </a:solidFill>
                <a:sym typeface="Wingdings" panose="05000000000000000000" pitchFamily="2" charset="2"/>
              </a:rPr>
              <a:t>I = V/R</a:t>
            </a:r>
          </a:p>
          <a:p>
            <a:pPr marL="0" indent="0" algn="ctr">
              <a:buNone/>
            </a:pPr>
            <a:r>
              <a:rPr lang="en-US" sz="4000" dirty="0">
                <a:solidFill>
                  <a:srgbClr val="FF0000"/>
                </a:solidFill>
                <a:sym typeface="Wingdings" panose="05000000000000000000" pitchFamily="2" charset="2"/>
              </a:rPr>
              <a:t>I = 24/3 = 8A</a:t>
            </a:r>
          </a:p>
          <a:p>
            <a:pPr marL="0" indent="0" algn="ctr">
              <a:buNone/>
            </a:pPr>
            <a:r>
              <a:rPr lang="en-US" sz="3600" dirty="0">
                <a:solidFill>
                  <a:srgbClr val="FF0000"/>
                </a:solidFill>
                <a:sym typeface="Wingdings" panose="05000000000000000000" pitchFamily="2" charset="2"/>
              </a:rPr>
              <a:t>V = IR = 8 x 2 = </a:t>
            </a:r>
            <a:r>
              <a:rPr lang="en-US" sz="3600" u="sng" dirty="0">
                <a:solidFill>
                  <a:srgbClr val="FF0000"/>
                </a:solidFill>
                <a:sym typeface="Wingdings" panose="05000000000000000000" pitchFamily="2" charset="2"/>
              </a:rPr>
              <a:t>16V</a:t>
            </a:r>
            <a:endParaRPr lang="en-US" sz="4000" u="sng" dirty="0">
              <a:solidFill>
                <a:srgbClr val="FF0000"/>
              </a:solidFill>
              <a:sym typeface="Wingdings" panose="05000000000000000000" pitchFamily="2" charset="2"/>
            </a:endParaRPr>
          </a:p>
        </p:txBody>
      </p:sp>
    </p:spTree>
    <p:extLst>
      <p:ext uri="{BB962C8B-B14F-4D97-AF65-F5344CB8AC3E}">
        <p14:creationId xmlns:p14="http://schemas.microsoft.com/office/powerpoint/2010/main" val="3037526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141493"/>
          </a:xfrm>
        </p:spPr>
        <p:txBody>
          <a:bodyPr numCol="1">
            <a:noAutofit/>
          </a:bodyPr>
          <a:lstStyle/>
          <a:p>
            <a:pPr marL="0" indent="0">
              <a:buNone/>
            </a:pPr>
            <a:r>
              <a:rPr lang="en-US" sz="4000" u="sng" dirty="0">
                <a:solidFill>
                  <a:schemeClr val="tx1"/>
                </a:solidFill>
                <a:sym typeface="Wingdings" panose="05000000000000000000" pitchFamily="2" charset="2"/>
              </a:rPr>
              <a:t>Key Questions</a:t>
            </a:r>
          </a:p>
          <a:p>
            <a:pPr marL="0" indent="0">
              <a:buNone/>
            </a:pPr>
            <a:r>
              <a:rPr lang="en-US" sz="4000" dirty="0">
                <a:solidFill>
                  <a:schemeClr val="tx1"/>
                </a:solidFill>
                <a:sym typeface="Wingdings" panose="05000000000000000000" pitchFamily="2" charset="2"/>
              </a:rPr>
              <a:t>Copy the table below and classify the following components under the appropriate heading:</a:t>
            </a:r>
          </a:p>
          <a:p>
            <a:pPr marL="0" indent="0">
              <a:buNone/>
            </a:pPr>
            <a:r>
              <a:rPr lang="en-US" sz="4000" dirty="0">
                <a:solidFill>
                  <a:schemeClr val="tx1"/>
                </a:solidFill>
                <a:sym typeface="Wingdings" panose="05000000000000000000" pitchFamily="2" charset="2"/>
              </a:rPr>
              <a:t>Diode, LED, LDR, light globe, microphone, potentiometer, speaker, thermistor.</a:t>
            </a:r>
            <a:endParaRPr lang="en-US" sz="4000" dirty="0">
              <a:solidFill>
                <a:srgbClr val="FF0000"/>
              </a:solidFill>
              <a:sym typeface="Wingdings" panose="05000000000000000000" pitchFamily="2" charset="2"/>
            </a:endParaRPr>
          </a:p>
          <a:p>
            <a:pPr marL="0" indent="0" algn="ctr">
              <a:buNone/>
            </a:pPr>
            <a:r>
              <a:rPr lang="en-US" sz="4000" dirty="0">
                <a:solidFill>
                  <a:srgbClr val="FF0000"/>
                </a:solidFill>
                <a:sym typeface="Wingdings" panose="05000000000000000000" pitchFamily="2" charset="2"/>
              </a:rPr>
              <a:t>I = V/R</a:t>
            </a:r>
          </a:p>
          <a:p>
            <a:pPr marL="0" indent="0" algn="ctr">
              <a:buNone/>
            </a:pPr>
            <a:r>
              <a:rPr lang="en-US" sz="4000" dirty="0">
                <a:solidFill>
                  <a:srgbClr val="FF0000"/>
                </a:solidFill>
                <a:sym typeface="Wingdings" panose="05000000000000000000" pitchFamily="2" charset="2"/>
              </a:rPr>
              <a:t>I = 24/3 = 8A</a:t>
            </a:r>
          </a:p>
          <a:p>
            <a:pPr marL="0" indent="0" algn="ctr">
              <a:buNone/>
            </a:pPr>
            <a:r>
              <a:rPr lang="en-US" sz="3600" dirty="0">
                <a:solidFill>
                  <a:srgbClr val="FF0000"/>
                </a:solidFill>
                <a:sym typeface="Wingdings" panose="05000000000000000000" pitchFamily="2" charset="2"/>
              </a:rPr>
              <a:t>V = IR = 8 x 2 = </a:t>
            </a:r>
            <a:r>
              <a:rPr lang="en-US" sz="3600" u="sng" dirty="0">
                <a:solidFill>
                  <a:srgbClr val="FF0000"/>
                </a:solidFill>
                <a:sym typeface="Wingdings" panose="05000000000000000000" pitchFamily="2" charset="2"/>
              </a:rPr>
              <a:t>16V</a:t>
            </a:r>
            <a:endParaRPr lang="en-US" sz="4000" u="sng" dirty="0">
              <a:solidFill>
                <a:srgbClr val="FF0000"/>
              </a:solidFill>
              <a:sym typeface="Wingdings" panose="05000000000000000000" pitchFamily="2" charset="2"/>
            </a:endParaRPr>
          </a:p>
        </p:txBody>
      </p:sp>
    </p:spTree>
    <p:extLst>
      <p:ext uri="{BB962C8B-B14F-4D97-AF65-F5344CB8AC3E}">
        <p14:creationId xmlns:p14="http://schemas.microsoft.com/office/powerpoint/2010/main" val="2409938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141493"/>
          </a:xfrm>
        </p:spPr>
        <p:txBody>
          <a:bodyPr numCol="1">
            <a:noAutofit/>
          </a:bodyPr>
          <a:lstStyle/>
          <a:p>
            <a:pPr marL="0" indent="0">
              <a:buNone/>
            </a:pPr>
            <a:r>
              <a:rPr lang="en-US" sz="4000" u="sng" dirty="0">
                <a:solidFill>
                  <a:schemeClr val="tx1"/>
                </a:solidFill>
                <a:sym typeface="Wingdings" panose="05000000000000000000" pitchFamily="2" charset="2"/>
              </a:rPr>
              <a:t>Key Questions</a:t>
            </a:r>
          </a:p>
          <a:p>
            <a:pPr marL="0" indent="0">
              <a:buNone/>
            </a:pPr>
            <a:r>
              <a:rPr lang="en-US" sz="4000" dirty="0">
                <a:solidFill>
                  <a:schemeClr val="tx1"/>
                </a:solidFill>
                <a:sym typeface="Wingdings" panose="05000000000000000000" pitchFamily="2" charset="2"/>
              </a:rPr>
              <a:t>Which of the following components only allow current to flow in one direction? (More than one correct answer is possible.)</a:t>
            </a:r>
          </a:p>
          <a:p>
            <a:pPr marL="742950" indent="-742950">
              <a:buAutoNum type="alphaUcPeriod"/>
            </a:pPr>
            <a:r>
              <a:rPr lang="en-US" sz="4000" dirty="0">
                <a:solidFill>
                  <a:schemeClr val="tx1"/>
                </a:solidFill>
                <a:sym typeface="Wingdings" panose="05000000000000000000" pitchFamily="2" charset="2"/>
              </a:rPr>
              <a:t>Diode</a:t>
            </a:r>
          </a:p>
          <a:p>
            <a:pPr marL="742950" indent="-742950">
              <a:buAutoNum type="alphaUcPeriod"/>
            </a:pPr>
            <a:r>
              <a:rPr lang="en-US" sz="4000" dirty="0">
                <a:solidFill>
                  <a:schemeClr val="tx1"/>
                </a:solidFill>
                <a:sym typeface="Wingdings" panose="05000000000000000000" pitchFamily="2" charset="2"/>
              </a:rPr>
              <a:t>LED</a:t>
            </a:r>
          </a:p>
          <a:p>
            <a:pPr marL="742950" indent="-742950">
              <a:buAutoNum type="alphaUcPeriod"/>
            </a:pPr>
            <a:r>
              <a:rPr lang="en-US" sz="4000" dirty="0">
                <a:solidFill>
                  <a:schemeClr val="tx1"/>
                </a:solidFill>
                <a:sym typeface="Wingdings" panose="05000000000000000000" pitchFamily="2" charset="2"/>
              </a:rPr>
              <a:t>Potentiometer</a:t>
            </a:r>
          </a:p>
          <a:p>
            <a:pPr marL="742950" indent="-742950">
              <a:buAutoNum type="alphaUcPeriod"/>
            </a:pPr>
            <a:r>
              <a:rPr lang="en-US" sz="4000" dirty="0">
                <a:solidFill>
                  <a:schemeClr val="tx1"/>
                </a:solidFill>
                <a:sym typeface="Wingdings" panose="05000000000000000000" pitchFamily="2" charset="2"/>
              </a:rPr>
              <a:t>Thermistor</a:t>
            </a:r>
          </a:p>
          <a:p>
            <a:pPr marL="0" indent="0" algn="ctr">
              <a:buNone/>
            </a:pPr>
            <a:r>
              <a:rPr lang="en-US" sz="3600" dirty="0">
                <a:solidFill>
                  <a:srgbClr val="FF0000"/>
                </a:solidFill>
                <a:sym typeface="Wingdings" panose="05000000000000000000" pitchFamily="2" charset="2"/>
              </a:rPr>
              <a:t>V = IR = 8 x 2 = </a:t>
            </a:r>
            <a:r>
              <a:rPr lang="en-US" sz="3600" u="sng" dirty="0">
                <a:solidFill>
                  <a:srgbClr val="FF0000"/>
                </a:solidFill>
                <a:sym typeface="Wingdings" panose="05000000000000000000" pitchFamily="2" charset="2"/>
              </a:rPr>
              <a:t>16V</a:t>
            </a:r>
            <a:endParaRPr lang="en-US" sz="4000" u="sng" dirty="0">
              <a:solidFill>
                <a:srgbClr val="FF0000"/>
              </a:solidFill>
              <a:sym typeface="Wingdings" panose="05000000000000000000" pitchFamily="2" charset="2"/>
            </a:endParaRPr>
          </a:p>
        </p:txBody>
      </p:sp>
    </p:spTree>
    <p:extLst>
      <p:ext uri="{BB962C8B-B14F-4D97-AF65-F5344CB8AC3E}">
        <p14:creationId xmlns:p14="http://schemas.microsoft.com/office/powerpoint/2010/main" val="19694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141493"/>
          </a:xfrm>
        </p:spPr>
        <p:txBody>
          <a:bodyPr numCol="1">
            <a:noAutofit/>
          </a:bodyPr>
          <a:lstStyle/>
          <a:p>
            <a:pPr marL="0" indent="0">
              <a:buNone/>
            </a:pPr>
            <a:r>
              <a:rPr lang="en-US" sz="4000" u="sng" dirty="0">
                <a:solidFill>
                  <a:schemeClr val="tx1"/>
                </a:solidFill>
                <a:sym typeface="Wingdings" panose="05000000000000000000" pitchFamily="2" charset="2"/>
              </a:rPr>
              <a:t>Key Questions</a:t>
            </a:r>
          </a:p>
          <a:p>
            <a:pPr marL="0" indent="0">
              <a:buNone/>
            </a:pPr>
            <a:r>
              <a:rPr lang="en-US" sz="4000" dirty="0">
                <a:solidFill>
                  <a:schemeClr val="tx1"/>
                </a:solidFill>
                <a:sym typeface="Wingdings" panose="05000000000000000000" pitchFamily="2" charset="2"/>
              </a:rPr>
              <a:t>As the temperature of a PTC thermistor increases, what happens to its resistance?</a:t>
            </a:r>
          </a:p>
          <a:p>
            <a:pPr marL="742950" indent="-742950">
              <a:buAutoNum type="alphaUcPeriod"/>
            </a:pPr>
            <a:r>
              <a:rPr lang="en-US" sz="4000" dirty="0">
                <a:solidFill>
                  <a:schemeClr val="tx1"/>
                </a:solidFill>
                <a:sym typeface="Wingdings" panose="05000000000000000000" pitchFamily="2" charset="2"/>
              </a:rPr>
              <a:t>Decreases</a:t>
            </a:r>
          </a:p>
          <a:p>
            <a:pPr marL="742950" indent="-742950">
              <a:buAutoNum type="alphaUcPeriod"/>
            </a:pPr>
            <a:r>
              <a:rPr lang="en-US" sz="4000" dirty="0">
                <a:solidFill>
                  <a:schemeClr val="tx1"/>
                </a:solidFill>
                <a:sym typeface="Wingdings" panose="05000000000000000000" pitchFamily="2" charset="2"/>
              </a:rPr>
              <a:t>Increases</a:t>
            </a:r>
          </a:p>
          <a:p>
            <a:pPr marL="742950" indent="-742950">
              <a:buAutoNum type="alphaUcPeriod"/>
            </a:pPr>
            <a:r>
              <a:rPr lang="en-US" sz="4000" dirty="0">
                <a:solidFill>
                  <a:schemeClr val="tx1"/>
                </a:solidFill>
                <a:sym typeface="Wingdings" panose="05000000000000000000" pitchFamily="2" charset="2"/>
              </a:rPr>
              <a:t>Remain constant</a:t>
            </a:r>
          </a:p>
          <a:p>
            <a:pPr marL="742950" indent="-742950">
              <a:buAutoNum type="alphaUcPeriod"/>
            </a:pPr>
            <a:r>
              <a:rPr lang="en-US" sz="4000" dirty="0">
                <a:solidFill>
                  <a:schemeClr val="tx1"/>
                </a:solidFill>
                <a:sym typeface="Wingdings" panose="05000000000000000000" pitchFamily="2" charset="2"/>
              </a:rPr>
              <a:t>Approaches infinity</a:t>
            </a:r>
          </a:p>
          <a:p>
            <a:pPr marL="0" indent="0" algn="ctr">
              <a:buNone/>
            </a:pPr>
            <a:r>
              <a:rPr lang="en-US" sz="3600" dirty="0">
                <a:solidFill>
                  <a:srgbClr val="FF0000"/>
                </a:solidFill>
                <a:sym typeface="Wingdings" panose="05000000000000000000" pitchFamily="2" charset="2"/>
              </a:rPr>
              <a:t>V = IR = 8 x 2 = </a:t>
            </a:r>
            <a:r>
              <a:rPr lang="en-US" sz="3600" u="sng" dirty="0">
                <a:solidFill>
                  <a:srgbClr val="FF0000"/>
                </a:solidFill>
                <a:sym typeface="Wingdings" panose="05000000000000000000" pitchFamily="2" charset="2"/>
              </a:rPr>
              <a:t>16V</a:t>
            </a:r>
            <a:endParaRPr lang="en-US" sz="4000" u="sng" dirty="0">
              <a:solidFill>
                <a:srgbClr val="FF0000"/>
              </a:solidFill>
              <a:sym typeface="Wingdings" panose="05000000000000000000" pitchFamily="2" charset="2"/>
            </a:endParaRPr>
          </a:p>
        </p:txBody>
      </p:sp>
    </p:spTree>
    <p:extLst>
      <p:ext uri="{BB962C8B-B14F-4D97-AF65-F5344CB8AC3E}">
        <p14:creationId xmlns:p14="http://schemas.microsoft.com/office/powerpoint/2010/main" val="1018721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141493"/>
          </a:xfrm>
        </p:spPr>
        <p:txBody>
          <a:bodyPr numCol="1">
            <a:noAutofit/>
          </a:bodyPr>
          <a:lstStyle/>
          <a:p>
            <a:pPr marL="0" indent="0">
              <a:buNone/>
            </a:pPr>
            <a:r>
              <a:rPr lang="en-US" sz="4000" u="sng" dirty="0">
                <a:solidFill>
                  <a:schemeClr val="tx1"/>
                </a:solidFill>
                <a:sym typeface="Wingdings" panose="05000000000000000000" pitchFamily="2" charset="2"/>
              </a:rPr>
              <a:t>Key Questions</a:t>
            </a:r>
          </a:p>
          <a:p>
            <a:pPr marL="0" indent="0">
              <a:buNone/>
            </a:pPr>
            <a:r>
              <a:rPr lang="en-US" sz="4000" dirty="0">
                <a:solidFill>
                  <a:schemeClr val="tx1"/>
                </a:solidFill>
                <a:sym typeface="Wingdings" panose="05000000000000000000" pitchFamily="2" charset="2"/>
              </a:rPr>
              <a:t>Which of the following could be used as an input transducer in a circuit to control the temperature inside a refrigerator?</a:t>
            </a:r>
          </a:p>
          <a:p>
            <a:pPr marL="742950" indent="-742950">
              <a:buAutoNum type="alphaUcPeriod"/>
            </a:pPr>
            <a:r>
              <a:rPr lang="en-US" sz="4000" dirty="0">
                <a:solidFill>
                  <a:schemeClr val="tx1"/>
                </a:solidFill>
                <a:sym typeface="Wingdings" panose="05000000000000000000" pitchFamily="2" charset="2"/>
              </a:rPr>
              <a:t>LED</a:t>
            </a:r>
          </a:p>
          <a:p>
            <a:pPr marL="742950" indent="-742950">
              <a:buAutoNum type="alphaUcPeriod"/>
            </a:pPr>
            <a:r>
              <a:rPr lang="en-US" sz="4000" dirty="0">
                <a:solidFill>
                  <a:schemeClr val="tx1"/>
                </a:solidFill>
                <a:sym typeface="Wingdings" panose="05000000000000000000" pitchFamily="2" charset="2"/>
              </a:rPr>
              <a:t>Thermistor</a:t>
            </a:r>
          </a:p>
          <a:p>
            <a:pPr marL="742950" indent="-742950">
              <a:buAutoNum type="alphaUcPeriod"/>
            </a:pPr>
            <a:r>
              <a:rPr lang="en-US" sz="4000" dirty="0">
                <a:solidFill>
                  <a:schemeClr val="tx1"/>
                </a:solidFill>
                <a:sym typeface="Wingdings" panose="05000000000000000000" pitchFamily="2" charset="2"/>
              </a:rPr>
              <a:t>LDR</a:t>
            </a:r>
          </a:p>
          <a:p>
            <a:pPr marL="742950" indent="-742950">
              <a:buAutoNum type="alphaUcPeriod"/>
            </a:pPr>
            <a:r>
              <a:rPr lang="en-US" sz="4000" dirty="0">
                <a:solidFill>
                  <a:schemeClr val="tx1"/>
                </a:solidFill>
                <a:sym typeface="Wingdings" panose="05000000000000000000" pitchFamily="2" charset="2"/>
              </a:rPr>
              <a:t>Diode</a:t>
            </a:r>
          </a:p>
          <a:p>
            <a:pPr marL="0" indent="0" algn="ctr">
              <a:buNone/>
            </a:pPr>
            <a:r>
              <a:rPr lang="en-US" sz="3600" dirty="0">
                <a:solidFill>
                  <a:srgbClr val="FF0000"/>
                </a:solidFill>
                <a:sym typeface="Wingdings" panose="05000000000000000000" pitchFamily="2" charset="2"/>
              </a:rPr>
              <a:t>V = IR = 8 x 2 = </a:t>
            </a:r>
            <a:r>
              <a:rPr lang="en-US" sz="3600" u="sng" dirty="0">
                <a:solidFill>
                  <a:srgbClr val="FF0000"/>
                </a:solidFill>
                <a:sym typeface="Wingdings" panose="05000000000000000000" pitchFamily="2" charset="2"/>
              </a:rPr>
              <a:t>16V</a:t>
            </a:r>
            <a:endParaRPr lang="en-US" sz="4000" u="sng" dirty="0">
              <a:solidFill>
                <a:srgbClr val="FF0000"/>
              </a:solidFill>
              <a:sym typeface="Wingdings" panose="05000000000000000000" pitchFamily="2" charset="2"/>
            </a:endParaRPr>
          </a:p>
        </p:txBody>
      </p:sp>
    </p:spTree>
    <p:extLst>
      <p:ext uri="{BB962C8B-B14F-4D97-AF65-F5344CB8AC3E}">
        <p14:creationId xmlns:p14="http://schemas.microsoft.com/office/powerpoint/2010/main" val="374805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148)</a:t>
            </a:r>
          </a:p>
        </p:txBody>
      </p:sp>
      <p:sp>
        <p:nvSpPr>
          <p:cNvPr id="3" name="Content Placeholder 2"/>
          <p:cNvSpPr>
            <a:spLocks noGrp="1"/>
          </p:cNvSpPr>
          <p:nvPr>
            <p:ph idx="1"/>
          </p:nvPr>
        </p:nvSpPr>
        <p:spPr>
          <a:xfrm>
            <a:off x="436728" y="600501"/>
            <a:ext cx="11313994" cy="6141493"/>
          </a:xfrm>
        </p:spPr>
        <p:txBody>
          <a:bodyPr numCol="1">
            <a:noAutofit/>
          </a:bodyPr>
          <a:lstStyle/>
          <a:p>
            <a:pPr marL="0" indent="0">
              <a:buNone/>
            </a:pPr>
            <a:r>
              <a:rPr lang="en-US" sz="4000" u="sng" dirty="0">
                <a:solidFill>
                  <a:schemeClr val="tx1"/>
                </a:solidFill>
                <a:sym typeface="Wingdings" panose="05000000000000000000" pitchFamily="2" charset="2"/>
              </a:rPr>
              <a:t>Key Questions</a:t>
            </a:r>
          </a:p>
          <a:p>
            <a:pPr marL="0" indent="0">
              <a:buNone/>
            </a:pPr>
            <a:r>
              <a:rPr lang="en-US" sz="4000" dirty="0">
                <a:solidFill>
                  <a:schemeClr val="tx1"/>
                </a:solidFill>
                <a:sym typeface="Wingdings" panose="05000000000000000000" pitchFamily="2" charset="2"/>
              </a:rPr>
              <a:t>As the amount of light falling on an LDR increases, what happen to the resistance of the LDR?</a:t>
            </a:r>
          </a:p>
          <a:p>
            <a:pPr marL="742950" indent="-742950">
              <a:buAutoNum type="alphaUcPeriod"/>
            </a:pPr>
            <a:r>
              <a:rPr lang="en-US" sz="4000" dirty="0">
                <a:solidFill>
                  <a:schemeClr val="tx1"/>
                </a:solidFill>
                <a:sym typeface="Wingdings" panose="05000000000000000000" pitchFamily="2" charset="2"/>
              </a:rPr>
              <a:t>Decreases</a:t>
            </a:r>
          </a:p>
          <a:p>
            <a:pPr marL="742950" indent="-742950">
              <a:buAutoNum type="alphaUcPeriod"/>
            </a:pPr>
            <a:r>
              <a:rPr lang="en-US" sz="4000" dirty="0">
                <a:solidFill>
                  <a:schemeClr val="tx1"/>
                </a:solidFill>
                <a:sym typeface="Wingdings" panose="05000000000000000000" pitchFamily="2" charset="2"/>
              </a:rPr>
              <a:t>Increases</a:t>
            </a:r>
          </a:p>
          <a:p>
            <a:pPr marL="742950" indent="-742950">
              <a:buAutoNum type="alphaUcPeriod"/>
            </a:pPr>
            <a:r>
              <a:rPr lang="en-US" sz="4000" dirty="0">
                <a:solidFill>
                  <a:schemeClr val="tx1"/>
                </a:solidFill>
                <a:sym typeface="Wingdings" panose="05000000000000000000" pitchFamily="2" charset="2"/>
              </a:rPr>
              <a:t>Remains constant</a:t>
            </a:r>
          </a:p>
          <a:p>
            <a:pPr marL="742950" indent="-742950">
              <a:buAutoNum type="alphaUcPeriod"/>
            </a:pPr>
            <a:r>
              <a:rPr lang="en-US" sz="4000" dirty="0">
                <a:solidFill>
                  <a:schemeClr val="tx1"/>
                </a:solidFill>
                <a:sym typeface="Wingdings" panose="05000000000000000000" pitchFamily="2" charset="2"/>
              </a:rPr>
              <a:t>Approaches infinity</a:t>
            </a:r>
          </a:p>
          <a:p>
            <a:pPr marL="0" indent="0" algn="ctr">
              <a:buNone/>
            </a:pPr>
            <a:r>
              <a:rPr lang="en-US" sz="3600" dirty="0">
                <a:solidFill>
                  <a:srgbClr val="FF0000"/>
                </a:solidFill>
                <a:sym typeface="Wingdings" panose="05000000000000000000" pitchFamily="2" charset="2"/>
              </a:rPr>
              <a:t>= IR = 8 x 2 = </a:t>
            </a:r>
            <a:r>
              <a:rPr lang="en-US" sz="3600" u="sng" dirty="0">
                <a:solidFill>
                  <a:srgbClr val="FF0000"/>
                </a:solidFill>
                <a:sym typeface="Wingdings" panose="05000000000000000000" pitchFamily="2" charset="2"/>
              </a:rPr>
              <a:t>16V</a:t>
            </a:r>
            <a:endParaRPr lang="en-US" sz="4000" u="sng" dirty="0">
              <a:solidFill>
                <a:srgbClr val="FF0000"/>
              </a:solidFill>
              <a:sym typeface="Wingdings" panose="05000000000000000000" pitchFamily="2" charset="2"/>
            </a:endParaRPr>
          </a:p>
        </p:txBody>
      </p:sp>
    </p:spTree>
    <p:extLst>
      <p:ext uri="{BB962C8B-B14F-4D97-AF65-F5344CB8AC3E}">
        <p14:creationId xmlns:p14="http://schemas.microsoft.com/office/powerpoint/2010/main" val="139742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138)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7200" u="sng" dirty="0">
                <a:solidFill>
                  <a:schemeClr val="tx1"/>
                </a:solidFill>
                <a:sym typeface="Wingdings" panose="05000000000000000000" pitchFamily="2" charset="2"/>
              </a:rPr>
              <a:t>Potentiometer</a:t>
            </a:r>
          </a:p>
          <a:p>
            <a:pPr marL="0" indent="0" algn="ctr">
              <a:buNone/>
            </a:pPr>
            <a:r>
              <a:rPr lang="zh-CN" altLang="en-US" sz="17000" dirty="0">
                <a:solidFill>
                  <a:srgbClr val="FF0000"/>
                </a:solidFill>
                <a:sym typeface="Wingdings" panose="05000000000000000000" pitchFamily="2" charset="2"/>
              </a:rPr>
              <a:t>电位器</a:t>
            </a:r>
            <a:endParaRPr lang="en-US" sz="170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1212660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149)</a:t>
            </a:r>
          </a:p>
        </p:txBody>
      </p:sp>
      <p:sp>
        <p:nvSpPr>
          <p:cNvPr id="3" name="Content Placeholder 2"/>
          <p:cNvSpPr>
            <a:spLocks noGrp="1"/>
          </p:cNvSpPr>
          <p:nvPr>
            <p:ph idx="1"/>
          </p:nvPr>
        </p:nvSpPr>
        <p:spPr>
          <a:xfrm>
            <a:off x="436728" y="600501"/>
            <a:ext cx="11313994" cy="6141493"/>
          </a:xfrm>
        </p:spPr>
        <p:txBody>
          <a:bodyPr numCol="1">
            <a:noAutofit/>
          </a:bodyPr>
          <a:lstStyle/>
          <a:p>
            <a:pPr marL="0" indent="0">
              <a:buNone/>
            </a:pPr>
            <a:r>
              <a:rPr lang="en-US" sz="4000" u="sng" dirty="0">
                <a:solidFill>
                  <a:schemeClr val="tx1"/>
                </a:solidFill>
                <a:sym typeface="Wingdings" panose="05000000000000000000" pitchFamily="2" charset="2"/>
              </a:rPr>
              <a:t>Key Questions</a:t>
            </a:r>
          </a:p>
          <a:p>
            <a:pPr marL="0" indent="0">
              <a:buNone/>
            </a:pPr>
            <a:r>
              <a:rPr lang="en-US" sz="4000" dirty="0">
                <a:solidFill>
                  <a:schemeClr val="tx1"/>
                </a:solidFill>
                <a:sym typeface="Wingdings" panose="05000000000000000000" pitchFamily="2" charset="2"/>
              </a:rPr>
              <a:t>The LED in the circuit below has a switch on voltage (V</a:t>
            </a:r>
            <a:r>
              <a:rPr lang="en-US" sz="4000" baseline="-25000" dirty="0">
                <a:solidFill>
                  <a:schemeClr val="tx1"/>
                </a:solidFill>
                <a:sym typeface="Wingdings" panose="05000000000000000000" pitchFamily="2" charset="2"/>
              </a:rPr>
              <a:t>s</a:t>
            </a:r>
            <a:r>
              <a:rPr lang="en-US" sz="4000" dirty="0">
                <a:solidFill>
                  <a:schemeClr val="tx1"/>
                </a:solidFill>
                <a:sym typeface="Wingdings" panose="05000000000000000000" pitchFamily="2" charset="2"/>
              </a:rPr>
              <a:t>) of 2.0V and an operating current of 20mA.  Determine the value of R</a:t>
            </a:r>
            <a:r>
              <a:rPr lang="en-US" sz="4000" baseline="-25000" dirty="0">
                <a:solidFill>
                  <a:schemeClr val="tx1"/>
                </a:solidFill>
                <a:sym typeface="Wingdings" panose="05000000000000000000" pitchFamily="2" charset="2"/>
              </a:rPr>
              <a:t>1</a:t>
            </a:r>
            <a:r>
              <a:rPr lang="en-US" sz="4000" dirty="0">
                <a:solidFill>
                  <a:schemeClr val="tx1"/>
                </a:solidFill>
                <a:sym typeface="Wingdings" panose="05000000000000000000" pitchFamily="2" charset="2"/>
              </a:rPr>
              <a:t> for the LED to be operating correctly.</a:t>
            </a:r>
          </a:p>
          <a:p>
            <a:pPr marL="0" indent="0" algn="ctr">
              <a:buNone/>
            </a:pPr>
            <a:r>
              <a:rPr lang="en-US" sz="3600" dirty="0">
                <a:solidFill>
                  <a:srgbClr val="FF0000"/>
                </a:solidFill>
                <a:sym typeface="Wingdings" panose="05000000000000000000" pitchFamily="2" charset="2"/>
              </a:rPr>
              <a:t>= IR = 8 x 2 = </a:t>
            </a:r>
            <a:r>
              <a:rPr lang="en-US" sz="3600" u="sng" dirty="0">
                <a:solidFill>
                  <a:srgbClr val="FF0000"/>
                </a:solidFill>
                <a:sym typeface="Wingdings" panose="05000000000000000000" pitchFamily="2" charset="2"/>
              </a:rPr>
              <a:t>16V</a:t>
            </a:r>
            <a:endParaRPr lang="en-US" sz="4000" u="sng" dirty="0">
              <a:solidFill>
                <a:srgbClr val="FF0000"/>
              </a:solidFill>
              <a:sym typeface="Wingdings" panose="05000000000000000000" pitchFamily="2" charset="2"/>
            </a:endParaRPr>
          </a:p>
        </p:txBody>
      </p:sp>
    </p:spTree>
    <p:extLst>
      <p:ext uri="{BB962C8B-B14F-4D97-AF65-F5344CB8AC3E}">
        <p14:creationId xmlns:p14="http://schemas.microsoft.com/office/powerpoint/2010/main" val="2352339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149)</a:t>
            </a:r>
          </a:p>
        </p:txBody>
      </p:sp>
      <p:sp>
        <p:nvSpPr>
          <p:cNvPr id="3" name="Content Placeholder 2"/>
          <p:cNvSpPr>
            <a:spLocks noGrp="1"/>
          </p:cNvSpPr>
          <p:nvPr>
            <p:ph idx="1"/>
          </p:nvPr>
        </p:nvSpPr>
        <p:spPr>
          <a:xfrm>
            <a:off x="439003" y="600502"/>
            <a:ext cx="11313994" cy="6141493"/>
          </a:xfrm>
        </p:spPr>
        <p:txBody>
          <a:bodyPr numCol="1">
            <a:noAutofit/>
          </a:bodyPr>
          <a:lstStyle/>
          <a:p>
            <a:pPr marL="0" indent="0">
              <a:buNone/>
            </a:pPr>
            <a:r>
              <a:rPr lang="en-US" sz="2600" u="sng" dirty="0">
                <a:solidFill>
                  <a:schemeClr val="tx1"/>
                </a:solidFill>
                <a:sym typeface="Wingdings" panose="05000000000000000000" pitchFamily="2" charset="2"/>
              </a:rPr>
              <a:t>Key Questions</a:t>
            </a:r>
          </a:p>
          <a:p>
            <a:pPr marL="0" indent="0">
              <a:buNone/>
            </a:pPr>
            <a:r>
              <a:rPr lang="en-US" sz="2600" dirty="0">
                <a:solidFill>
                  <a:schemeClr val="tx1"/>
                </a:solidFill>
                <a:sym typeface="Wingdings" panose="05000000000000000000" pitchFamily="2" charset="2"/>
              </a:rPr>
              <a:t>All LEDs in the circuits (i) and (ii) below are identical.  Each LED has a switch-on voltage (V</a:t>
            </a:r>
            <a:r>
              <a:rPr lang="en-US" sz="2600" baseline="-25000" dirty="0">
                <a:solidFill>
                  <a:schemeClr val="tx1"/>
                </a:solidFill>
                <a:sym typeface="Wingdings" panose="05000000000000000000" pitchFamily="2" charset="2"/>
              </a:rPr>
              <a:t>s</a:t>
            </a:r>
            <a:r>
              <a:rPr lang="en-US" sz="2600" dirty="0">
                <a:solidFill>
                  <a:schemeClr val="tx1"/>
                </a:solidFill>
                <a:sym typeface="Wingdings" panose="05000000000000000000" pitchFamily="2" charset="2"/>
              </a:rPr>
              <a:t>) of 2V and draws a current of 20mA for optimal light production.  (If the current is much smaller, the LED light output is too dim.  If the current is much larger, the LED overheats and burns out.)</a:t>
            </a:r>
          </a:p>
          <a:p>
            <a:pPr marL="742950" indent="-742950">
              <a:buAutoNum type="alphaUcPeriod"/>
            </a:pPr>
            <a:r>
              <a:rPr lang="en-US" sz="2600" dirty="0">
                <a:solidFill>
                  <a:schemeClr val="tx1"/>
                </a:solidFill>
                <a:sym typeface="Wingdings" panose="05000000000000000000" pitchFamily="2" charset="2"/>
              </a:rPr>
              <a:t>For each circuit determine the R</a:t>
            </a:r>
            <a:r>
              <a:rPr lang="en-US" sz="2600" baseline="-25000" dirty="0">
                <a:solidFill>
                  <a:schemeClr val="tx1"/>
                </a:solidFill>
                <a:sym typeface="Wingdings" panose="05000000000000000000" pitchFamily="2" charset="2"/>
              </a:rPr>
              <a:t>L</a:t>
            </a:r>
            <a:r>
              <a:rPr lang="en-US" sz="2600" dirty="0">
                <a:solidFill>
                  <a:schemeClr val="tx1"/>
                </a:solidFill>
                <a:sym typeface="Wingdings" panose="05000000000000000000" pitchFamily="2" charset="2"/>
              </a:rPr>
              <a:t> that gives optimum operation for all of the LEDs.</a:t>
            </a:r>
          </a:p>
          <a:p>
            <a:pPr marL="742950" indent="-742950">
              <a:buAutoNum type="alphaUcPeriod"/>
            </a:pPr>
            <a:r>
              <a:rPr lang="en-US" sz="2600" dirty="0">
                <a:solidFill>
                  <a:schemeClr val="tx1"/>
                </a:solidFill>
                <a:sym typeface="Wingdings" panose="05000000000000000000" pitchFamily="2" charset="2"/>
              </a:rPr>
              <a:t>Which combination of LEDs (circuit (i) or (ii)) emits the most light with these particular values of R</a:t>
            </a:r>
            <a:r>
              <a:rPr lang="en-US" sz="2600" baseline="-25000" dirty="0">
                <a:solidFill>
                  <a:schemeClr val="tx1"/>
                </a:solidFill>
                <a:sym typeface="Wingdings" panose="05000000000000000000" pitchFamily="2" charset="2"/>
              </a:rPr>
              <a:t>L</a:t>
            </a:r>
            <a:r>
              <a:rPr lang="en-US" sz="2600" dirty="0">
                <a:solidFill>
                  <a:schemeClr val="tx1"/>
                </a:solidFill>
                <a:sym typeface="Wingdings" panose="05000000000000000000" pitchFamily="2" charset="2"/>
              </a:rPr>
              <a:t>?</a:t>
            </a:r>
          </a:p>
          <a:p>
            <a:pPr marL="742950" indent="-742950">
              <a:buAutoNum type="alphaUcPeriod"/>
            </a:pPr>
            <a:r>
              <a:rPr lang="en-US" sz="2600" dirty="0">
                <a:solidFill>
                  <a:schemeClr val="tx1"/>
                </a:solidFill>
                <a:sym typeface="Wingdings" panose="05000000000000000000" pitchFamily="2" charset="2"/>
              </a:rPr>
              <a:t>Assuming circuits (i) and (ii) have exactly the same ideal battery power supply, determine which circuit will emit light (i.e. with the LEDs operating at their optimum level) for the longest time.  Explain your answer.</a:t>
            </a:r>
            <a:endParaRPr lang="en-US" sz="26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2972929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 Using Electricity </a:t>
            </a:r>
            <a:r>
              <a:rPr lang="en-GB" dirty="0">
                <a:solidFill>
                  <a:schemeClr val="tx1"/>
                </a:solidFill>
              </a:rPr>
              <a:t>(Page 149)</a:t>
            </a:r>
          </a:p>
        </p:txBody>
      </p:sp>
      <p:sp>
        <p:nvSpPr>
          <p:cNvPr id="3" name="Content Placeholder 2"/>
          <p:cNvSpPr>
            <a:spLocks noGrp="1"/>
          </p:cNvSpPr>
          <p:nvPr>
            <p:ph idx="1"/>
          </p:nvPr>
        </p:nvSpPr>
        <p:spPr>
          <a:xfrm>
            <a:off x="436728" y="600501"/>
            <a:ext cx="11313994" cy="6141493"/>
          </a:xfrm>
        </p:spPr>
        <p:txBody>
          <a:bodyPr numCol="1">
            <a:noAutofit/>
          </a:bodyPr>
          <a:lstStyle/>
          <a:p>
            <a:pPr marL="0" indent="0">
              <a:buNone/>
            </a:pPr>
            <a:r>
              <a:rPr lang="en-US" sz="3000" u="sng" dirty="0">
                <a:solidFill>
                  <a:schemeClr val="tx1"/>
                </a:solidFill>
                <a:sym typeface="Wingdings" panose="05000000000000000000" pitchFamily="2" charset="2"/>
              </a:rPr>
              <a:t>Key Questions</a:t>
            </a:r>
          </a:p>
          <a:p>
            <a:pPr marL="0" indent="0">
              <a:buNone/>
            </a:pPr>
            <a:r>
              <a:rPr lang="en-US" sz="3000" dirty="0">
                <a:solidFill>
                  <a:schemeClr val="tx1"/>
                </a:solidFill>
                <a:sym typeface="Wingdings" panose="05000000000000000000" pitchFamily="2" charset="2"/>
              </a:rPr>
              <a:t>The following graph shows the resistance-temperature characteristics of a thermistor.  A circuit uses this thermistor as part of a temperature sensor which can activate an LED whenever the temperature rises above a certain level.</a:t>
            </a:r>
          </a:p>
          <a:p>
            <a:pPr marL="742950" indent="-742950">
              <a:buAutoNum type="alphaUcPeriod"/>
            </a:pPr>
            <a:r>
              <a:rPr lang="en-US" sz="3000" dirty="0">
                <a:solidFill>
                  <a:schemeClr val="tx1"/>
                </a:solidFill>
                <a:sym typeface="Wingdings" panose="05000000000000000000" pitchFamily="2" charset="2"/>
              </a:rPr>
              <a:t>What is the resistance of the thermistor of 20</a:t>
            </a:r>
            <a:r>
              <a:rPr lang="en-US" sz="3000" baseline="30000" dirty="0">
                <a:solidFill>
                  <a:schemeClr val="tx1"/>
                </a:solidFill>
                <a:sym typeface="Wingdings" panose="05000000000000000000" pitchFamily="2" charset="2"/>
              </a:rPr>
              <a:t>o</a:t>
            </a:r>
            <a:r>
              <a:rPr lang="en-US" sz="3000" dirty="0">
                <a:solidFill>
                  <a:schemeClr val="tx1"/>
                </a:solidFill>
                <a:sym typeface="Wingdings" panose="05000000000000000000" pitchFamily="2" charset="2"/>
              </a:rPr>
              <a:t>C?</a:t>
            </a:r>
          </a:p>
          <a:p>
            <a:pPr marL="742950" indent="-742950">
              <a:buAutoNum type="alphaUcPeriod"/>
            </a:pPr>
            <a:r>
              <a:rPr lang="en-US" sz="3000" dirty="0">
                <a:solidFill>
                  <a:schemeClr val="tx1"/>
                </a:solidFill>
                <a:sym typeface="Wingdings" panose="05000000000000000000" pitchFamily="2" charset="2"/>
              </a:rPr>
              <a:t>The potential difference across the LED at 20</a:t>
            </a:r>
            <a:r>
              <a:rPr lang="en-US" sz="3000" baseline="30000" dirty="0">
                <a:solidFill>
                  <a:schemeClr val="tx1"/>
                </a:solidFill>
                <a:sym typeface="Wingdings" panose="05000000000000000000" pitchFamily="2" charset="2"/>
              </a:rPr>
              <a:t>o</a:t>
            </a:r>
            <a:r>
              <a:rPr lang="en-US" sz="3000" dirty="0">
                <a:solidFill>
                  <a:schemeClr val="tx1"/>
                </a:solidFill>
                <a:sym typeface="Wingdings" panose="05000000000000000000" pitchFamily="2" charset="2"/>
              </a:rPr>
              <a:t>C is 2.5V and the current through it is 11mA.  What is the value of R?</a:t>
            </a:r>
          </a:p>
          <a:p>
            <a:pPr marL="742950" indent="-742950">
              <a:buAutoNum type="alphaUcPeriod"/>
            </a:pPr>
            <a:r>
              <a:rPr lang="en-US" sz="3000" dirty="0">
                <a:solidFill>
                  <a:schemeClr val="tx1"/>
                </a:solidFill>
                <a:sym typeface="Wingdings" panose="05000000000000000000" pitchFamily="2" charset="2"/>
              </a:rPr>
              <a:t>The LED is activated by a minimum potential difference of 2.0V across it which gives a current through it of 4.8mA.  What is the minimum temperature that will activate the LED?</a:t>
            </a:r>
            <a:endParaRPr lang="en-US" sz="30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2001178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8800" dirty="0"/>
              <a:t>The END</a:t>
            </a:r>
          </a:p>
        </p:txBody>
      </p:sp>
    </p:spTree>
    <p:extLst>
      <p:ext uri="{BB962C8B-B14F-4D97-AF65-F5344CB8AC3E}">
        <p14:creationId xmlns:p14="http://schemas.microsoft.com/office/powerpoint/2010/main" val="53203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138)</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7200" u="sng" dirty="0">
                <a:solidFill>
                  <a:schemeClr val="tx1"/>
                </a:solidFill>
                <a:sym typeface="Wingdings" panose="05000000000000000000" pitchFamily="2" charset="2"/>
              </a:rPr>
              <a:t>Voltage Divider</a:t>
            </a:r>
          </a:p>
          <a:p>
            <a:pPr marL="0" indent="0" algn="ctr">
              <a:buNone/>
            </a:pPr>
            <a:r>
              <a:rPr lang="zh-CN" altLang="en-US" sz="17000" dirty="0">
                <a:solidFill>
                  <a:srgbClr val="FF0000"/>
                </a:solidFill>
                <a:sym typeface="Wingdings" panose="05000000000000000000" pitchFamily="2" charset="2"/>
              </a:rPr>
              <a:t>分压器</a:t>
            </a:r>
            <a:endParaRPr lang="en-US" sz="17000" dirty="0">
              <a:solidFill>
                <a:srgbClr val="FF0000"/>
              </a:solidFill>
              <a:sym typeface="Wingdings" panose="05000000000000000000" pitchFamily="2" charset="2"/>
            </a:endParaRP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728" y="105351"/>
            <a:ext cx="6997363" cy="6582052"/>
          </a:xfrm>
          <a:prstGeom prst="rect">
            <a:avLst/>
          </a:prstGeom>
        </p:spPr>
      </p:pic>
    </p:spTree>
    <p:extLst>
      <p:ext uri="{BB962C8B-B14F-4D97-AF65-F5344CB8AC3E}">
        <p14:creationId xmlns:p14="http://schemas.microsoft.com/office/powerpoint/2010/main" val="133954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anim calcmode="lin" valueType="num">
                                      <p:cBhvr>
                                        <p:cTn id="44" dur="1000" fill="hold"/>
                                        <p:tgtEl>
                                          <p:spTgt spid="4"/>
                                        </p:tgtEl>
                                        <p:attrNameLst>
                                          <p:attrName>ppt_x</p:attrName>
                                        </p:attrNameLst>
                                      </p:cBhvr>
                                      <p:tavLst>
                                        <p:tav tm="0">
                                          <p:val>
                                            <p:strVal val="#ppt_x"/>
                                          </p:val>
                                        </p:tav>
                                        <p:tav tm="100000">
                                          <p:val>
                                            <p:strVal val="#ppt_x"/>
                                          </p:val>
                                        </p:tav>
                                      </p:tavLst>
                                    </p:anim>
                                    <p:anim calcmode="lin" valueType="num">
                                      <p:cBhvr>
                                        <p:cTn id="4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141)</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7200" u="sng" dirty="0">
                <a:solidFill>
                  <a:schemeClr val="tx1"/>
                </a:solidFill>
                <a:sym typeface="Wingdings" panose="05000000000000000000" pitchFamily="2" charset="2"/>
              </a:rPr>
              <a:t>Thermistor</a:t>
            </a:r>
          </a:p>
          <a:p>
            <a:pPr marL="0" indent="0" algn="ctr">
              <a:buNone/>
            </a:pPr>
            <a:r>
              <a:rPr lang="zh-CN" altLang="en-US" sz="17000" dirty="0">
                <a:solidFill>
                  <a:srgbClr val="FF0000"/>
                </a:solidFill>
                <a:sym typeface="Wingdings" panose="05000000000000000000" pitchFamily="2" charset="2"/>
              </a:rPr>
              <a:t>热敏电阻</a:t>
            </a:r>
            <a:endParaRPr lang="en-US" sz="170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918500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143)</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7200" u="sng" dirty="0">
                <a:solidFill>
                  <a:schemeClr val="tx1"/>
                </a:solidFill>
                <a:sym typeface="Wingdings" panose="05000000000000000000" pitchFamily="2" charset="2"/>
              </a:rPr>
              <a:t>Light-dependent resistor</a:t>
            </a:r>
          </a:p>
          <a:p>
            <a:pPr marL="0" indent="0" algn="ctr">
              <a:buNone/>
            </a:pPr>
            <a:r>
              <a:rPr lang="zh-CN" altLang="en-US" sz="17000" dirty="0">
                <a:solidFill>
                  <a:srgbClr val="FF0000"/>
                </a:solidFill>
                <a:sym typeface="Wingdings" panose="05000000000000000000" pitchFamily="2" charset="2"/>
              </a:rPr>
              <a:t>光敏电阻</a:t>
            </a:r>
            <a:endParaRPr lang="en-US" sz="17000" dirty="0">
              <a:solidFill>
                <a:srgbClr val="FF0000"/>
              </a:solidFill>
              <a:sym typeface="Wingdings" panose="05000000000000000000" pitchFamily="2" charset="2"/>
            </a:endParaRP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728" y="135468"/>
            <a:ext cx="5991368" cy="6340863"/>
          </a:xfrm>
          <a:prstGeom prst="rect">
            <a:avLst/>
          </a:prstGeom>
        </p:spPr>
      </p:pic>
    </p:spTree>
    <p:extLst>
      <p:ext uri="{BB962C8B-B14F-4D97-AF65-F5344CB8AC3E}">
        <p14:creationId xmlns:p14="http://schemas.microsoft.com/office/powerpoint/2010/main" val="687622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anim calcmode="lin" valueType="num">
                                      <p:cBhvr>
                                        <p:cTn id="44" dur="1000" fill="hold"/>
                                        <p:tgtEl>
                                          <p:spTgt spid="4"/>
                                        </p:tgtEl>
                                        <p:attrNameLst>
                                          <p:attrName>ppt_x</p:attrName>
                                        </p:attrNameLst>
                                      </p:cBhvr>
                                      <p:tavLst>
                                        <p:tav tm="0">
                                          <p:val>
                                            <p:strVal val="#ppt_x"/>
                                          </p:val>
                                        </p:tav>
                                        <p:tav tm="100000">
                                          <p:val>
                                            <p:strVal val="#ppt_x"/>
                                          </p:val>
                                        </p:tav>
                                      </p:tavLst>
                                    </p:anim>
                                    <p:anim calcmode="lin" valueType="num">
                                      <p:cBhvr>
                                        <p:cTn id="4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145)</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7200" u="sng" dirty="0">
                <a:solidFill>
                  <a:schemeClr val="tx1"/>
                </a:solidFill>
                <a:sym typeface="Wingdings" panose="05000000000000000000" pitchFamily="2" charset="2"/>
              </a:rPr>
              <a:t>Diodes</a:t>
            </a:r>
          </a:p>
          <a:p>
            <a:pPr marL="0" indent="0" algn="ctr">
              <a:buNone/>
            </a:pPr>
            <a:r>
              <a:rPr lang="zh-CN" altLang="en-US" sz="17000" dirty="0">
                <a:solidFill>
                  <a:srgbClr val="FF0000"/>
                </a:solidFill>
                <a:sym typeface="Wingdings" panose="05000000000000000000" pitchFamily="2" charset="2"/>
              </a:rPr>
              <a:t>二极管</a:t>
            </a:r>
            <a:endParaRPr lang="en-US" sz="170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3929763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145)</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7200" u="sng" dirty="0">
                <a:solidFill>
                  <a:schemeClr val="tx1"/>
                </a:solidFill>
                <a:sym typeface="Wingdings" panose="05000000000000000000" pitchFamily="2" charset="2"/>
              </a:rPr>
              <a:t>semiconductor</a:t>
            </a:r>
          </a:p>
          <a:p>
            <a:pPr marL="0" indent="0" algn="ctr">
              <a:buNone/>
            </a:pPr>
            <a:r>
              <a:rPr lang="zh-CN" altLang="en-US" sz="17000" dirty="0">
                <a:solidFill>
                  <a:srgbClr val="FF0000"/>
                </a:solidFill>
                <a:sym typeface="Wingdings" panose="05000000000000000000" pitchFamily="2" charset="2"/>
              </a:rPr>
              <a:t>半导体</a:t>
            </a:r>
            <a:endParaRPr lang="en-US" sz="170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1326328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0502"/>
          </a:xfrm>
        </p:spPr>
        <p:txBody>
          <a:bodyPr>
            <a:normAutofit fontScale="90000"/>
          </a:bodyPr>
          <a:lstStyle/>
          <a:p>
            <a:r>
              <a:rPr lang="en-GB" dirty="0"/>
              <a:t>Chapter 4.2: Using Electricity </a:t>
            </a:r>
            <a:r>
              <a:rPr lang="en-GB" dirty="0">
                <a:solidFill>
                  <a:schemeClr val="tx1"/>
                </a:solidFill>
              </a:rPr>
              <a:t>(Page 146)</a:t>
            </a:r>
          </a:p>
        </p:txBody>
      </p:sp>
      <p:sp>
        <p:nvSpPr>
          <p:cNvPr id="3" name="Content Placeholder 2"/>
          <p:cNvSpPr>
            <a:spLocks noGrp="1"/>
          </p:cNvSpPr>
          <p:nvPr>
            <p:ph idx="1"/>
          </p:nvPr>
        </p:nvSpPr>
        <p:spPr>
          <a:xfrm>
            <a:off x="436728" y="600501"/>
            <a:ext cx="11313994" cy="6257499"/>
          </a:xfrm>
        </p:spPr>
        <p:txBody>
          <a:bodyPr>
            <a:noAutofit/>
          </a:bodyPr>
          <a:lstStyle/>
          <a:p>
            <a:pPr marL="0" indent="0">
              <a:buNone/>
            </a:pPr>
            <a:r>
              <a:rPr lang="en-US" sz="7200" u="sng" dirty="0">
                <a:solidFill>
                  <a:schemeClr val="tx1"/>
                </a:solidFill>
                <a:sym typeface="Wingdings" panose="05000000000000000000" pitchFamily="2" charset="2"/>
              </a:rPr>
              <a:t>light-emitting diode (LED)</a:t>
            </a:r>
          </a:p>
          <a:p>
            <a:pPr marL="0" indent="0" algn="ctr">
              <a:buNone/>
            </a:pPr>
            <a:r>
              <a:rPr lang="zh-CN" altLang="en-US" sz="17000" dirty="0">
                <a:solidFill>
                  <a:srgbClr val="FF0000"/>
                </a:solidFill>
                <a:sym typeface="Wingdings" panose="05000000000000000000" pitchFamily="2" charset="2"/>
              </a:rPr>
              <a:t>发光二极管</a:t>
            </a:r>
            <a:endParaRPr lang="en-US" sz="17000" dirty="0">
              <a:solidFill>
                <a:srgbClr val="FF0000"/>
              </a:solidFill>
              <a:sym typeface="Wingdings" panose="05000000000000000000" pitchFamily="2" charset="2"/>
            </a:endParaRPr>
          </a:p>
        </p:txBody>
      </p:sp>
    </p:spTree>
    <p:extLst>
      <p:ext uri="{BB962C8B-B14F-4D97-AF65-F5344CB8AC3E}">
        <p14:creationId xmlns:p14="http://schemas.microsoft.com/office/powerpoint/2010/main" val="534836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8238</TotalTime>
  <Words>1261</Words>
  <Application>Microsoft Office PowerPoint</Application>
  <PresentationFormat>Widescreen</PresentationFormat>
  <Paragraphs>145</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华文新魏</vt:lpstr>
      <vt:lpstr>Arial</vt:lpstr>
      <vt:lpstr>Cambria Math</vt:lpstr>
      <vt:lpstr>Trebuchet MS</vt:lpstr>
      <vt:lpstr>Wingdings</vt:lpstr>
      <vt:lpstr>Wingdings 3</vt:lpstr>
      <vt:lpstr>Facet</vt:lpstr>
      <vt:lpstr>Chapter 4.2: Using Electricity (Page 138)</vt:lpstr>
      <vt:lpstr>Chapter 4.2: Using Electricity (Page 138)</vt:lpstr>
      <vt:lpstr>Chapter 4.2: Using Electricity (Page 138)</vt:lpstr>
      <vt:lpstr>Chapter 4.2: Using Electricity (Page 138)</vt:lpstr>
      <vt:lpstr>Chapter 4.2: Using Electricity (Page 141)</vt:lpstr>
      <vt:lpstr>Chapter 4.2: Using Electricity (Page 143)</vt:lpstr>
      <vt:lpstr>Chapter 4.2: Using Electricity (Page 145)</vt:lpstr>
      <vt:lpstr>Chapter 4.2: Using Electricity (Page 145)</vt:lpstr>
      <vt:lpstr>Chapter 4.2: Using Electricity (Page 146)</vt:lpstr>
      <vt:lpstr>Chapter 4.2: Using Electricity (Page 148)</vt:lpstr>
      <vt:lpstr>Chapter 4.2: Using Electricity (Page 148)</vt:lpstr>
      <vt:lpstr>Chapter 4.2: Using Electricity (Page 148)</vt:lpstr>
      <vt:lpstr>Chapter 4.2: Using Electricity (Page 148)</vt:lpstr>
      <vt:lpstr>Chapter 4.2: Using Electricity (Page 148)</vt:lpstr>
      <vt:lpstr>Chapter 4.2: Using Electricity (Page 148)</vt:lpstr>
      <vt:lpstr>Chapter 4.2: Using Electricity (Page 148)</vt:lpstr>
      <vt:lpstr>Chapter 4.2: Using Electricity (Page 148)</vt:lpstr>
      <vt:lpstr>Chapter 4.2: Using Electricity (Page 148)</vt:lpstr>
      <vt:lpstr>Chapter 4.2: Using Electricity (Page 148)</vt:lpstr>
      <vt:lpstr>PowerPoint Presentation</vt:lpstr>
      <vt:lpstr>Chapter 4.2: Using Electricity (Page 148)</vt:lpstr>
      <vt:lpstr>Chapter 4.2: Using Electricity (Page 148)</vt:lpstr>
      <vt:lpstr>Chapter 4.: Using Electricity (Page 148)</vt:lpstr>
      <vt:lpstr>Chapter 4.: Using Electricity (Page 148)</vt:lpstr>
      <vt:lpstr>Chapter 4.: Using Electricity (Page 148)</vt:lpstr>
      <vt:lpstr>Chapter 4.: Using Electricity (Page 148)</vt:lpstr>
      <vt:lpstr>Chapter 4.: Using Electricity (Page 148)</vt:lpstr>
      <vt:lpstr>Chapter 4.: Using Electricity (Page 148)</vt:lpstr>
      <vt:lpstr>Chapter 4.: Using Electricity (Page 148)</vt:lpstr>
      <vt:lpstr>Chapter 4.: Using Electricity (Page 149)</vt:lpstr>
      <vt:lpstr>Chapter 4.: Using Electricity (Page 149)</vt:lpstr>
      <vt:lpstr>Chapter 4.: Using Electricity (Page 149)</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Heating Processes</dc:title>
  <dc:creator>黄万华</dc:creator>
  <cp:lastModifiedBy>Administrator</cp:lastModifiedBy>
  <cp:revision>413</cp:revision>
  <dcterms:created xsi:type="dcterms:W3CDTF">2016-08-31T10:43:25Z</dcterms:created>
  <dcterms:modified xsi:type="dcterms:W3CDTF">2018-12-21T06:21:08Z</dcterms:modified>
</cp:coreProperties>
</file>