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Finger Paint"/>
      <p:regular r:id="rId21"/>
    </p:embeddedFont>
    <p:embeddedFont>
      <p:font typeface="Lobster"/>
      <p:regular r:id="rId22"/>
    </p:embeddedFont>
    <p:embeddedFont>
      <p:font typeface="Permanent Marker"/>
      <p:regular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Lobster-regular.fntdata"/><Relationship Id="rId10" Type="http://schemas.openxmlformats.org/officeDocument/2006/relationships/slide" Target="slides/slide5.xml"/><Relationship Id="rId21" Type="http://schemas.openxmlformats.org/officeDocument/2006/relationships/font" Target="fonts/FingerPaint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PermanentMarker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b6967bb5b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b6967bb5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b6967bb5b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b6967bb5b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b6967bb5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b6967bb5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b6967bb5b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b6967bb5b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b6967bb5b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b6967bb5b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b6967bb5b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bb6967bb5b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b6967bb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b6967bb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b6967bb5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b6967bb5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b6967bb5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b6967bb5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b6967bb5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b6967bb5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b6967bb5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b6967bb5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b6967bb5b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b6967bb5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b6967bb5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b6967bb5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b6967bb5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bb6967bb5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33550" y="1285750"/>
            <a:ext cx="8520600" cy="144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738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Verbs and Their Different Forms</a:t>
            </a:r>
            <a:endParaRPr b="1" sz="738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3828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10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</a:t>
            </a:r>
            <a:r>
              <a:rPr b="1" lang="en" sz="510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 English Topic</a:t>
            </a:r>
            <a:endParaRPr b="1" sz="510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311700" y="445025"/>
            <a:ext cx="8520600" cy="84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0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4. Future Tense</a:t>
            </a:r>
            <a:endParaRPr b="1" sz="402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62075" y="1355700"/>
            <a:ext cx="8520600" cy="356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Used to show actions that will happen.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Form: will + base verb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4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I will study later.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She will visit her cousin.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We will finish our project.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They will travel tomorrow.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7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5. Present Progressive (–ing Form)</a:t>
            </a:r>
            <a:endParaRPr b="1" sz="372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356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568">
                <a:solidFill>
                  <a:schemeClr val="lt1"/>
                </a:solidFill>
              </a:rPr>
              <a:t>Used to show actions happening now.</a:t>
            </a:r>
            <a:endParaRPr b="1" sz="456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568">
                <a:solidFill>
                  <a:schemeClr val="lt1"/>
                </a:solidFill>
              </a:rPr>
              <a:t>Form: am / is / are + verb + ing</a:t>
            </a:r>
            <a:endParaRPr b="1" sz="456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568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4568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111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4568">
                <a:solidFill>
                  <a:schemeClr val="lt1"/>
                </a:solidFill>
              </a:rPr>
              <a:t>run → running</a:t>
            </a:r>
            <a:br>
              <a:rPr b="1" lang="en" sz="4568">
                <a:solidFill>
                  <a:schemeClr val="lt1"/>
                </a:solidFill>
              </a:rPr>
            </a:br>
            <a:endParaRPr b="1" sz="4568">
              <a:solidFill>
                <a:schemeClr val="lt1"/>
              </a:solidFill>
            </a:endParaRPr>
          </a:p>
          <a:p>
            <a:pPr indent="-30111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4568">
                <a:solidFill>
                  <a:schemeClr val="lt1"/>
                </a:solidFill>
              </a:rPr>
              <a:t>read → reading</a:t>
            </a:r>
            <a:br>
              <a:rPr b="1" lang="en" sz="4568">
                <a:solidFill>
                  <a:schemeClr val="lt1"/>
                </a:solidFill>
              </a:rPr>
            </a:br>
            <a:endParaRPr b="1" sz="456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568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4568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111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568">
                <a:solidFill>
                  <a:schemeClr val="lt1"/>
                </a:solidFill>
              </a:rPr>
              <a:t>I am reading a book.</a:t>
            </a:r>
            <a:br>
              <a:rPr b="1" lang="en" sz="4568">
                <a:solidFill>
                  <a:schemeClr val="lt1"/>
                </a:solidFill>
              </a:rPr>
            </a:br>
            <a:endParaRPr b="1" sz="4568">
              <a:solidFill>
                <a:schemeClr val="lt1"/>
              </a:solidFill>
            </a:endParaRPr>
          </a:p>
          <a:p>
            <a:pPr indent="-30111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568">
                <a:solidFill>
                  <a:schemeClr val="lt1"/>
                </a:solidFill>
              </a:rPr>
              <a:t>She is writing her essay.</a:t>
            </a:r>
            <a:br>
              <a:rPr b="1" lang="en" sz="4568">
                <a:solidFill>
                  <a:schemeClr val="lt1"/>
                </a:solidFill>
              </a:rPr>
            </a:br>
            <a:endParaRPr b="1" sz="4568">
              <a:solidFill>
                <a:schemeClr val="lt1"/>
              </a:solidFill>
            </a:endParaRPr>
          </a:p>
          <a:p>
            <a:pPr indent="-30111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568">
                <a:solidFill>
                  <a:schemeClr val="lt1"/>
                </a:solidFill>
              </a:rPr>
              <a:t>They are playing outside.</a:t>
            </a:r>
            <a:br>
              <a:rPr b="1" lang="en" sz="4568">
                <a:solidFill>
                  <a:schemeClr val="lt1"/>
                </a:solidFill>
              </a:rPr>
            </a:br>
            <a:endParaRPr b="1" sz="4568">
              <a:solidFill>
                <a:schemeClr val="lt1"/>
              </a:solidFill>
            </a:endParaRPr>
          </a:p>
          <a:p>
            <a:pPr indent="-30111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568">
                <a:solidFill>
                  <a:schemeClr val="lt1"/>
                </a:solidFill>
              </a:rPr>
              <a:t>We are learning verbs today.</a:t>
            </a:r>
            <a:endParaRPr b="1" sz="456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311700" y="445025"/>
            <a:ext cx="8520600" cy="91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02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6. Past Participle</a:t>
            </a:r>
            <a:endParaRPr b="1" sz="502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316525"/>
            <a:ext cx="8520600" cy="355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Used with has, have, or had.</a:t>
            </a: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10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0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walk → walked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eat → eaten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go → gone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see → seen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10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0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000">
                <a:solidFill>
                  <a:schemeClr val="lt1"/>
                </a:solidFill>
              </a:rPr>
              <a:t>She has finished her homework.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000">
                <a:solidFill>
                  <a:schemeClr val="lt1"/>
                </a:solidFill>
              </a:rPr>
              <a:t>We have eaten already.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000">
                <a:solidFill>
                  <a:schemeClr val="lt1"/>
                </a:solidFill>
              </a:rPr>
              <a:t>He had gone home early.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000">
                <a:solidFill>
                  <a:schemeClr val="lt1"/>
                </a:solidFill>
              </a:rPr>
              <a:t>They have seen the movie.</a:t>
            </a: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272550" y="445025"/>
            <a:ext cx="8520600" cy="79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92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1: Identify the Verb Form</a:t>
            </a:r>
            <a:endParaRPr b="1" sz="392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462000"/>
            <a:ext cx="85206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0000"/>
                </a:solidFill>
              </a:rPr>
              <a:t>D</a:t>
            </a:r>
            <a:r>
              <a:rPr b="1" lang="en" sz="16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irections:</a:t>
            </a:r>
            <a:r>
              <a:rPr b="1" lang="en" sz="1600">
                <a:solidFill>
                  <a:srgbClr val="FF0000"/>
                </a:solidFill>
              </a:rPr>
              <a:t> </a:t>
            </a:r>
            <a:r>
              <a:rPr b="1" lang="en" sz="1600">
                <a:solidFill>
                  <a:schemeClr val="lt1"/>
                </a:solidFill>
              </a:rPr>
              <a:t>Identify the verb form used in each sentence.</a:t>
            </a: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He walks to school.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They played basketball.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I am watching TV.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She will study later.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We have finished our task.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311700" y="445025"/>
            <a:ext cx="8520600" cy="75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1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2: Choose the Correct Verb Form</a:t>
            </a:r>
            <a:endParaRPr b="1" sz="312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11700" y="1478800"/>
            <a:ext cx="8520600" cy="331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</a:t>
            </a:r>
            <a:r>
              <a:rPr b="1" lang="en" sz="1400">
                <a:solidFill>
                  <a:schemeClr val="lt1"/>
                </a:solidFill>
              </a:rPr>
              <a:t> Choose the correct form of the verb inside the parentheses.</a:t>
            </a: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She ___ (eat) breakfast every day.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They ___ (go) to the park yesterday.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I ___ (read) a book now.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We ___ (finish) our work tomorrow.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He has ___ (see) the teacher.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311700" y="445025"/>
            <a:ext cx="8520600" cy="108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Assignment</a:t>
            </a:r>
            <a:endParaRPr b="1" sz="75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8" name="Google Shape;138;p27"/>
          <p:cNvSpPr txBox="1"/>
          <p:nvPr>
            <p:ph idx="1" type="body"/>
          </p:nvPr>
        </p:nvSpPr>
        <p:spPr>
          <a:xfrm>
            <a:off x="311700" y="1781000"/>
            <a:ext cx="8520600" cy="308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</a:t>
            </a:r>
            <a:r>
              <a:rPr b="1" lang="en" sz="1400">
                <a:solidFill>
                  <a:srgbClr val="0000FF"/>
                </a:solidFill>
              </a:rPr>
              <a:t> </a:t>
            </a:r>
            <a:r>
              <a:rPr b="1" lang="en" sz="1400">
                <a:solidFill>
                  <a:schemeClr val="lt1"/>
                </a:solidFill>
              </a:rPr>
              <a:t>Complete the Sentence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Directions: Fill in the blank with the correct verb form.</a:t>
            </a: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 children ___ outside now. (play)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I ___ my homework last night. (do)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She ___ English fluently. (speak)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We ___ the lesson already. (learn)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He ___ to school tomorrow. (walk)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12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5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519425" y="1937675"/>
            <a:ext cx="8343900" cy="275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965">
                <a:solidFill>
                  <a:schemeClr val="lt1"/>
                </a:solidFill>
              </a:rPr>
              <a:t>At the end of the lesson, the students should be able to:</a:t>
            </a:r>
            <a:endParaRPr b="1" sz="1965">
              <a:solidFill>
                <a:schemeClr val="lt1"/>
              </a:solidFill>
            </a:endParaRPr>
          </a:p>
          <a:p>
            <a:pPr indent="-3122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18"/>
              <a:buAutoNum type="arabicPeriod"/>
            </a:pPr>
            <a:r>
              <a:rPr b="1" lang="en" sz="1965">
                <a:solidFill>
                  <a:schemeClr val="lt1"/>
                </a:solidFill>
              </a:rPr>
              <a:t>Define what a verb is.</a:t>
            </a:r>
            <a:br>
              <a:rPr b="1" lang="en" sz="1965">
                <a:solidFill>
                  <a:schemeClr val="lt1"/>
                </a:solidFill>
              </a:rPr>
            </a:br>
            <a:endParaRPr b="1" sz="1965">
              <a:solidFill>
                <a:schemeClr val="lt1"/>
              </a:solidFill>
            </a:endParaRPr>
          </a:p>
          <a:p>
            <a:pPr indent="-3122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18"/>
              <a:buAutoNum type="arabicPeriod"/>
            </a:pPr>
            <a:r>
              <a:rPr b="1" lang="en" sz="1965">
                <a:solidFill>
                  <a:schemeClr val="lt1"/>
                </a:solidFill>
              </a:rPr>
              <a:t>Identify the different forms of verbs.</a:t>
            </a:r>
            <a:br>
              <a:rPr b="1" lang="en" sz="1965">
                <a:solidFill>
                  <a:schemeClr val="lt1"/>
                </a:solidFill>
              </a:rPr>
            </a:br>
            <a:endParaRPr b="1" sz="1965">
              <a:solidFill>
                <a:schemeClr val="lt1"/>
              </a:solidFill>
            </a:endParaRPr>
          </a:p>
          <a:p>
            <a:pPr indent="-3122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18"/>
              <a:buAutoNum type="arabicPeriod"/>
            </a:pPr>
            <a:r>
              <a:rPr b="1" lang="en" sz="1965">
                <a:solidFill>
                  <a:schemeClr val="lt1"/>
                </a:solidFill>
              </a:rPr>
              <a:t>Use the correct verb form in sentences.</a:t>
            </a:r>
            <a:br>
              <a:rPr b="1" lang="en" sz="1965">
                <a:solidFill>
                  <a:schemeClr val="lt1"/>
                </a:solidFill>
              </a:rPr>
            </a:br>
            <a:endParaRPr b="1" sz="1965">
              <a:solidFill>
                <a:schemeClr val="lt1"/>
              </a:solidFill>
            </a:endParaRPr>
          </a:p>
          <a:p>
            <a:pPr indent="-3122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18"/>
              <a:buAutoNum type="arabicPeriod"/>
            </a:pPr>
            <a:r>
              <a:rPr b="1" lang="en" sz="1965">
                <a:solidFill>
                  <a:schemeClr val="lt1"/>
                </a:solidFill>
              </a:rPr>
              <a:t>Complete exercises using proper verb forms.</a:t>
            </a:r>
            <a:endParaRPr b="1" sz="196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96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128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70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Introduction</a:t>
            </a:r>
            <a:endParaRPr b="1" sz="70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39675" y="1870550"/>
            <a:ext cx="8520600" cy="289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16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Teacher asks:</a:t>
            </a:r>
            <a:endParaRPr b="1" sz="1916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5028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916"/>
              <a:buChar char="●"/>
            </a:pPr>
            <a:r>
              <a:rPr b="1" lang="en" sz="1916">
                <a:solidFill>
                  <a:schemeClr val="lt1"/>
                </a:solidFill>
              </a:rPr>
              <a:t>What are some actions you do every day?</a:t>
            </a:r>
            <a:endParaRPr b="1" sz="1916">
              <a:solidFill>
                <a:schemeClr val="lt1"/>
              </a:solidFill>
            </a:endParaRPr>
          </a:p>
          <a:p>
            <a:pPr indent="-35028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16"/>
              <a:buChar char="●"/>
            </a:pPr>
            <a:r>
              <a:rPr b="1" lang="en" sz="1916">
                <a:solidFill>
                  <a:schemeClr val="lt1"/>
                </a:solidFill>
              </a:rPr>
              <a:t>What are the things that you do on a regular basis?</a:t>
            </a:r>
            <a:br>
              <a:rPr b="1" lang="en" sz="1916">
                <a:solidFill>
                  <a:schemeClr val="lt1"/>
                </a:solidFill>
              </a:rPr>
            </a:br>
            <a:endParaRPr b="1" sz="1916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16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Take Note!!!</a:t>
            </a:r>
            <a:br>
              <a:rPr b="1" lang="en" sz="1916">
                <a:solidFill>
                  <a:schemeClr val="lt1"/>
                </a:solidFill>
              </a:rPr>
            </a:br>
            <a:r>
              <a:rPr b="1" lang="en" sz="1916">
                <a:solidFill>
                  <a:schemeClr val="lt1"/>
                </a:solidFill>
              </a:rPr>
              <a:t> 👉 These words are called verbs. Verbs show action, state of being, or condition.</a:t>
            </a:r>
            <a:endParaRPr b="1" sz="1916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236475"/>
            <a:ext cx="8520600" cy="103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9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 Verb?</a:t>
            </a:r>
            <a:endParaRPr b="1" sz="59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372475"/>
            <a:ext cx="8520600" cy="353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VERB</a:t>
            </a:r>
            <a:r>
              <a:rPr b="1" lang="en" sz="1200">
                <a:solidFill>
                  <a:schemeClr val="lt1"/>
                </a:solidFill>
              </a:rPr>
              <a:t> is a word that shows: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Action (what someone or something does)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State of being (what someone or something is)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Condition (what someone or something feels)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She runs every morning.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They are happy.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He feels tired.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162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9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Different Forms of Verbs</a:t>
            </a:r>
            <a:endParaRPr b="1" sz="59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2571750"/>
            <a:ext cx="8520600" cy="20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400">
                <a:solidFill>
                  <a:schemeClr val="lt1"/>
                </a:solidFill>
              </a:rPr>
              <a:t>Verbs change their form depending on time (tense) and usage.</a:t>
            </a:r>
            <a:endParaRPr b="1"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34100" y="353975"/>
            <a:ext cx="8520600" cy="10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02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1. Base Form of the Verb</a:t>
            </a:r>
            <a:endParaRPr b="1" sz="402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34100" y="1165425"/>
            <a:ext cx="8520600" cy="378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135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lang="en" sz="1135">
                <a:solidFill>
                  <a:schemeClr val="lt1"/>
                </a:solidFill>
              </a:rPr>
              <a:t>walk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lang="en" sz="1135">
                <a:solidFill>
                  <a:schemeClr val="lt1"/>
                </a:solidFill>
              </a:rPr>
              <a:t>eat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lang="en" sz="1135">
                <a:solidFill>
                  <a:schemeClr val="lt1"/>
                </a:solidFill>
              </a:rPr>
              <a:t>play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lang="en" sz="1135">
                <a:solidFill>
                  <a:schemeClr val="lt1"/>
                </a:solidFill>
              </a:rPr>
              <a:t>study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135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35"/>
              <a:buAutoNum type="arabicPeriod"/>
            </a:pPr>
            <a:r>
              <a:rPr lang="en" sz="1135">
                <a:solidFill>
                  <a:schemeClr val="lt1"/>
                </a:solidFill>
              </a:rPr>
              <a:t>I </a:t>
            </a:r>
            <a:r>
              <a:rPr b="1" lang="en" sz="1135">
                <a:solidFill>
                  <a:schemeClr val="lt1"/>
                </a:solidFill>
              </a:rPr>
              <a:t>walk</a:t>
            </a:r>
            <a:r>
              <a:rPr lang="en" sz="1135">
                <a:solidFill>
                  <a:schemeClr val="lt1"/>
                </a:solidFill>
              </a:rPr>
              <a:t> to school.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AutoNum type="arabicPeriod"/>
            </a:pPr>
            <a:r>
              <a:rPr lang="en" sz="1135">
                <a:solidFill>
                  <a:schemeClr val="lt1"/>
                </a:solidFill>
              </a:rPr>
              <a:t>They </a:t>
            </a:r>
            <a:r>
              <a:rPr b="1" lang="en" sz="1135">
                <a:solidFill>
                  <a:schemeClr val="lt1"/>
                </a:solidFill>
              </a:rPr>
              <a:t>play</a:t>
            </a:r>
            <a:r>
              <a:rPr lang="en" sz="1135">
                <a:solidFill>
                  <a:schemeClr val="lt1"/>
                </a:solidFill>
              </a:rPr>
              <a:t> basketball after class.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AutoNum type="arabicPeriod"/>
            </a:pPr>
            <a:r>
              <a:rPr lang="en" sz="1135">
                <a:solidFill>
                  <a:schemeClr val="lt1"/>
                </a:solidFill>
              </a:rPr>
              <a:t>We </a:t>
            </a:r>
            <a:r>
              <a:rPr b="1" lang="en" sz="1135">
                <a:solidFill>
                  <a:schemeClr val="lt1"/>
                </a:solidFill>
              </a:rPr>
              <a:t>study</a:t>
            </a:r>
            <a:r>
              <a:rPr lang="en" sz="1135">
                <a:solidFill>
                  <a:schemeClr val="lt1"/>
                </a:solidFill>
              </a:rPr>
              <a:t> English every day.</a:t>
            </a:r>
            <a:br>
              <a:rPr lang="en" sz="1135">
                <a:solidFill>
                  <a:schemeClr val="lt1"/>
                </a:solidFill>
              </a:rPr>
            </a:br>
            <a:endParaRPr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AutoNum type="arabicPeriod"/>
            </a:pPr>
            <a:r>
              <a:rPr lang="en" sz="1135">
                <a:solidFill>
                  <a:schemeClr val="lt1"/>
                </a:solidFill>
              </a:rPr>
              <a:t>Please </a:t>
            </a:r>
            <a:r>
              <a:rPr b="1" lang="en" sz="1135">
                <a:solidFill>
                  <a:schemeClr val="lt1"/>
                </a:solidFill>
              </a:rPr>
              <a:t>open</a:t>
            </a:r>
            <a:r>
              <a:rPr lang="en" sz="1135">
                <a:solidFill>
                  <a:schemeClr val="lt1"/>
                </a:solidFill>
              </a:rPr>
              <a:t> the door.</a:t>
            </a:r>
            <a:endParaRPr sz="11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53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225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2. Present Tense (Simple Present)</a:t>
            </a:r>
            <a:endParaRPr b="1" sz="39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975150"/>
            <a:ext cx="8520600" cy="41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7109"/>
              <a:buFont typeface="Arial"/>
              <a:buNone/>
            </a:pPr>
            <a:r>
              <a:rPr lang="en" sz="4058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Used to show:</a:t>
            </a:r>
            <a:endParaRPr sz="4058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3016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058">
                <a:solidFill>
                  <a:schemeClr val="lt1"/>
                </a:solidFill>
              </a:rPr>
              <a:t>Habitual actions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-29301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058">
                <a:solidFill>
                  <a:schemeClr val="lt1"/>
                </a:solidFill>
              </a:rPr>
              <a:t>General truth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7109"/>
              <a:buFont typeface="Arial"/>
              <a:buNone/>
            </a:pPr>
            <a:r>
              <a:rPr lang="en" sz="4058">
                <a:solidFill>
                  <a:schemeClr val="lt1"/>
                </a:solidFill>
              </a:rPr>
              <a:t>For </a:t>
            </a:r>
            <a:r>
              <a:rPr b="1" lang="en" sz="4058">
                <a:solidFill>
                  <a:schemeClr val="lt1"/>
                </a:solidFill>
              </a:rPr>
              <a:t>singular subjects (he, she, it)</a:t>
            </a:r>
            <a:r>
              <a:rPr lang="en" sz="4058">
                <a:solidFill>
                  <a:schemeClr val="lt1"/>
                </a:solidFill>
              </a:rPr>
              <a:t>, add </a:t>
            </a:r>
            <a:r>
              <a:rPr b="1" lang="en" sz="4058">
                <a:solidFill>
                  <a:schemeClr val="lt1"/>
                </a:solidFill>
              </a:rPr>
              <a:t>-s or -es</a:t>
            </a:r>
            <a:r>
              <a:rPr lang="en" sz="4058">
                <a:solidFill>
                  <a:schemeClr val="lt1"/>
                </a:solidFill>
              </a:rPr>
              <a:t>.</a:t>
            </a:r>
            <a:endParaRPr sz="405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7109"/>
              <a:buFont typeface="Arial"/>
              <a:buNone/>
            </a:pPr>
            <a:r>
              <a:rPr b="1" lang="en" sz="4058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4058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3016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058">
                <a:solidFill>
                  <a:schemeClr val="lt1"/>
                </a:solidFill>
              </a:rPr>
              <a:t>walk → walks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-29301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058">
                <a:solidFill>
                  <a:schemeClr val="lt1"/>
                </a:solidFill>
              </a:rPr>
              <a:t>eat → eats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-29301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058">
                <a:solidFill>
                  <a:schemeClr val="lt1"/>
                </a:solidFill>
              </a:rPr>
              <a:t>play → plays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7109"/>
              <a:buFont typeface="Arial"/>
              <a:buNone/>
            </a:pPr>
            <a:r>
              <a:rPr b="1" lang="en" sz="4058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4058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3016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en" sz="4058">
                <a:solidFill>
                  <a:schemeClr val="lt1"/>
                </a:solidFill>
              </a:rPr>
              <a:t>She </a:t>
            </a:r>
            <a:r>
              <a:rPr b="1" lang="en" sz="4058">
                <a:solidFill>
                  <a:schemeClr val="lt1"/>
                </a:solidFill>
              </a:rPr>
              <a:t>walks</a:t>
            </a:r>
            <a:r>
              <a:rPr lang="en" sz="4058">
                <a:solidFill>
                  <a:schemeClr val="lt1"/>
                </a:solidFill>
              </a:rPr>
              <a:t> to school daily.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-29301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en" sz="4058">
                <a:solidFill>
                  <a:schemeClr val="lt1"/>
                </a:solidFill>
              </a:rPr>
              <a:t>He </a:t>
            </a:r>
            <a:r>
              <a:rPr b="1" lang="en" sz="4058">
                <a:solidFill>
                  <a:schemeClr val="lt1"/>
                </a:solidFill>
              </a:rPr>
              <a:t>eats</a:t>
            </a:r>
            <a:r>
              <a:rPr lang="en" sz="4058">
                <a:solidFill>
                  <a:schemeClr val="lt1"/>
                </a:solidFill>
              </a:rPr>
              <a:t> breakfast early.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-29301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en" sz="4058">
                <a:solidFill>
                  <a:schemeClr val="lt1"/>
                </a:solidFill>
              </a:rPr>
              <a:t>The dog </a:t>
            </a:r>
            <a:r>
              <a:rPr b="1" lang="en" sz="4058">
                <a:solidFill>
                  <a:schemeClr val="lt1"/>
                </a:solidFill>
              </a:rPr>
              <a:t>barks</a:t>
            </a:r>
            <a:r>
              <a:rPr lang="en" sz="4058">
                <a:solidFill>
                  <a:schemeClr val="lt1"/>
                </a:solidFill>
              </a:rPr>
              <a:t> loudly.</a:t>
            </a:r>
            <a:br>
              <a:rPr lang="en" sz="4058">
                <a:solidFill>
                  <a:schemeClr val="lt1"/>
                </a:solidFill>
              </a:rPr>
            </a:br>
            <a:endParaRPr sz="4058">
              <a:solidFill>
                <a:schemeClr val="lt1"/>
              </a:solidFill>
            </a:endParaRPr>
          </a:p>
          <a:p>
            <a:pPr indent="-29301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en" sz="4058">
                <a:solidFill>
                  <a:schemeClr val="lt1"/>
                </a:solidFill>
              </a:rPr>
              <a:t>Lorna </a:t>
            </a:r>
            <a:r>
              <a:rPr b="1" lang="en" sz="4058">
                <a:solidFill>
                  <a:schemeClr val="lt1"/>
                </a:solidFill>
              </a:rPr>
              <a:t>studies</a:t>
            </a:r>
            <a:r>
              <a:rPr lang="en" sz="4058">
                <a:solidFill>
                  <a:schemeClr val="lt1"/>
                </a:solidFill>
              </a:rPr>
              <a:t> hard.</a:t>
            </a:r>
            <a:endParaRPr sz="405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8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0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3. Past Tense</a:t>
            </a:r>
            <a:endParaRPr b="1" sz="40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299725"/>
            <a:ext cx="8520600" cy="363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Used to show actions that already happened.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a. Regular Verbs (add –ed)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1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walk → walked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clean → cleaned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watch → watched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1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We played games yesterday.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She cleaned her room.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He watched a movie last night.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404350"/>
            <a:ext cx="8520600" cy="43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b="1" lang="en" sz="561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b. Irregular Verbs (change form)</a:t>
            </a:r>
            <a:endParaRPr b="1" sz="561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4129"/>
              <a:buFont typeface="Arial"/>
              <a:buNone/>
            </a:pPr>
            <a:r>
              <a:rPr b="1" lang="en" sz="1715">
                <a:solidFill>
                  <a:schemeClr val="lt1"/>
                </a:solidFill>
              </a:rPr>
              <a:t>Examples:</a:t>
            </a: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715">
                <a:solidFill>
                  <a:schemeClr val="lt1"/>
                </a:solidFill>
              </a:rPr>
              <a:t>go → went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715">
                <a:solidFill>
                  <a:schemeClr val="lt1"/>
                </a:solidFill>
              </a:rPr>
              <a:t>eat → ate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715">
                <a:solidFill>
                  <a:schemeClr val="lt1"/>
                </a:solidFill>
              </a:rPr>
              <a:t>see → saw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715">
                <a:solidFill>
                  <a:schemeClr val="lt1"/>
                </a:solidFill>
              </a:rPr>
              <a:t>take → took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4129"/>
              <a:buFont typeface="Arial"/>
              <a:buNone/>
            </a:pPr>
            <a:r>
              <a:rPr b="1" lang="en" sz="1715">
                <a:solidFill>
                  <a:schemeClr val="lt1"/>
                </a:solidFill>
              </a:rPr>
              <a:t>Sentence Examples:</a:t>
            </a: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15">
                <a:solidFill>
                  <a:schemeClr val="lt1"/>
                </a:solidFill>
              </a:rPr>
              <a:t>They went to the mall.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15">
                <a:solidFill>
                  <a:schemeClr val="lt1"/>
                </a:solidFill>
              </a:rPr>
              <a:t>I ate lunch early.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15">
                <a:solidFill>
                  <a:schemeClr val="lt1"/>
                </a:solidFill>
              </a:rPr>
              <a:t>She saw her friend.</a:t>
            </a:r>
            <a:br>
              <a:rPr b="1" lang="en" sz="1715">
                <a:solidFill>
                  <a:schemeClr val="lt1"/>
                </a:solidFill>
              </a:rPr>
            </a:br>
            <a:endParaRPr b="1" sz="1715">
              <a:solidFill>
                <a:schemeClr val="lt1"/>
              </a:solidFill>
            </a:endParaRPr>
          </a:p>
          <a:p>
            <a:pPr indent="-29667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15">
                <a:solidFill>
                  <a:schemeClr val="lt1"/>
                </a:solidFill>
              </a:rPr>
              <a:t>He took the test yesterday.</a:t>
            </a:r>
            <a:endParaRPr b="1" sz="17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