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embeddedFontLst>
    <p:embeddedFont>
      <p:font typeface="Century Gothic" panose="020B0502020202020204" pitchFamily="3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font" Target="fonts/font4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2" name="Google Shape;102;p15"/>
          <p:cNvCxnSpPr/>
          <p:nvPr/>
        </p:nvCxnSpPr>
        <p:spPr>
          <a:xfrm>
            <a:off x="7800392" y="4525347"/>
            <a:ext cx="0" cy="1737360"/>
          </a:xfrm>
          <a:prstGeom prst="straightConnector1">
            <a:avLst/>
          </a:prstGeom>
          <a:noFill/>
          <a:ln w="19050" cap="sq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3" name="Google Shape;103;p15"/>
          <p:cNvSpPr/>
          <p:nvPr/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5"/>
          <p:cNvSpPr/>
          <p:nvPr/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5"/>
          <p:cNvSpPr/>
          <p:nvPr/>
        </p:nvSpPr>
        <p:spPr>
          <a:xfrm>
            <a:off x="6492113" y="0"/>
            <a:ext cx="5699887" cy="405924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16595"/>
                </a:lnTo>
                <a:lnTo>
                  <a:pt x="116334" y="117670"/>
                </a:lnTo>
                <a:cubicBezTo>
                  <a:pt x="110447" y="119200"/>
                  <a:pt x="104378" y="120000"/>
                  <a:pt x="98175" y="120000"/>
                </a:cubicBezTo>
                <a:cubicBezTo>
                  <a:pt x="48556" y="120000"/>
                  <a:pt x="7451" y="68813"/>
                  <a:pt x="180" y="1993"/>
                </a:cubicBezTo>
                <a:close/>
              </a:path>
            </a:pathLst>
          </a:custGeom>
          <a:solidFill>
            <a:srgbClr val="3F3F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5"/>
          <p:cNvSpPr txBox="1">
            <a:spLocks noGrp="1"/>
          </p:cNvSpPr>
          <p:nvPr>
            <p:ph type="ctrTitle"/>
          </p:nvPr>
        </p:nvSpPr>
        <p:spPr>
          <a:xfrm>
            <a:off x="1169439" y="4603436"/>
            <a:ext cx="6412539" cy="1659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Century Gothic"/>
              <a:buNone/>
            </a:pPr>
            <a:r>
              <a:rPr lang="en-US" sz="3200" b="1" i="0" u="none" strike="noStrike" cap="none">
                <a:solidFill>
                  <a:srgbClr val="434343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Understanding Sentence Clause Structure</a:t>
            </a:r>
            <a:endParaRPr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4"/>
          <p:cNvSpPr txBox="1">
            <a:spLocks noGrp="1"/>
          </p:cNvSpPr>
          <p:nvPr>
            <p:ph type="title"/>
          </p:nvPr>
        </p:nvSpPr>
        <p:spPr>
          <a:xfrm>
            <a:off x="275772" y="365125"/>
            <a:ext cx="1107802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use compound, complex, or </a:t>
            </a:r>
            <a:b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compound-complex sentences?</a:t>
            </a:r>
            <a:endParaRPr/>
          </a:p>
        </p:txBody>
      </p:sp>
      <p:grpSp>
        <p:nvGrpSpPr>
          <p:cNvPr id="245" name="Google Shape;245;p24"/>
          <p:cNvGrpSpPr/>
          <p:nvPr/>
        </p:nvGrpSpPr>
        <p:grpSpPr>
          <a:xfrm>
            <a:off x="275771" y="1807029"/>
            <a:ext cx="11567886" cy="4564741"/>
            <a:chOff x="0" y="0"/>
            <a:chExt cx="11567886" cy="4564741"/>
          </a:xfrm>
        </p:grpSpPr>
        <p:sp>
          <p:nvSpPr>
            <p:cNvPr id="246" name="Google Shape;246;p24"/>
            <p:cNvSpPr/>
            <p:nvPr/>
          </p:nvSpPr>
          <p:spPr>
            <a:xfrm>
              <a:off x="0" y="0"/>
              <a:ext cx="11567886" cy="1369422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24"/>
            <p:cNvSpPr txBox="1"/>
            <p:nvPr/>
          </p:nvSpPr>
          <p:spPr>
            <a:xfrm>
              <a:off x="0" y="0"/>
              <a:ext cx="11567886" cy="13694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entury Gothic"/>
                <a:buNone/>
              </a:pPr>
              <a:r>
                <a:rPr lang="en-US" sz="2800" b="1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Combine Similar Ideas</a:t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48" name="Google Shape;248;p24"/>
            <p:cNvSpPr/>
            <p:nvPr/>
          </p:nvSpPr>
          <p:spPr>
            <a:xfrm>
              <a:off x="5648" y="1369422"/>
              <a:ext cx="3852196" cy="28757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24"/>
            <p:cNvSpPr txBox="1"/>
            <p:nvPr/>
          </p:nvSpPr>
          <p:spPr>
            <a:xfrm>
              <a:off x="5648" y="1369422"/>
              <a:ext cx="3852196" cy="2875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Recycling reduces trash and less trash leads to healthier oceans.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None/>
              </a:pPr>
              <a:endParaRPr sz="2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0" name="Google Shape;250;p24"/>
            <p:cNvSpPr/>
            <p:nvPr/>
          </p:nvSpPr>
          <p:spPr>
            <a:xfrm>
              <a:off x="3857844" y="1369422"/>
              <a:ext cx="3852196" cy="2875787"/>
            </a:xfrm>
            <a:prstGeom prst="rect">
              <a:avLst/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24"/>
            <p:cNvSpPr txBox="1"/>
            <p:nvPr/>
          </p:nvSpPr>
          <p:spPr>
            <a:xfrm>
              <a:off x="3857844" y="1369422"/>
              <a:ext cx="3852196" cy="2875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Complex: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recycling leads to healthier oceans, everyone should recycle.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None/>
              </a:pPr>
              <a:endParaRPr sz="2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52" name="Google Shape;252;p24"/>
            <p:cNvSpPr/>
            <p:nvPr/>
          </p:nvSpPr>
          <p:spPr>
            <a:xfrm>
              <a:off x="7710041" y="1369422"/>
              <a:ext cx="3852196" cy="2875787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24"/>
            <p:cNvSpPr txBox="1"/>
            <p:nvPr/>
          </p:nvSpPr>
          <p:spPr>
            <a:xfrm>
              <a:off x="7710041" y="1369422"/>
              <a:ext cx="3852196" cy="28757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Compound-Complex: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recycling leads to healthier oceans, everyone should recycle; we can all do our part.</a:t>
              </a:r>
              <a:endParaRPr/>
            </a:p>
          </p:txBody>
        </p:sp>
        <p:sp>
          <p:nvSpPr>
            <p:cNvPr id="254" name="Google Shape;254;p24"/>
            <p:cNvSpPr/>
            <p:nvPr/>
          </p:nvSpPr>
          <p:spPr>
            <a:xfrm>
              <a:off x="0" y="4245210"/>
              <a:ext cx="11567886" cy="319531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5"/>
          <p:cNvSpPr txBox="1">
            <a:spLocks noGrp="1"/>
          </p:cNvSpPr>
          <p:nvPr>
            <p:ph type="title"/>
          </p:nvPr>
        </p:nvSpPr>
        <p:spPr>
          <a:xfrm>
            <a:off x="275771" y="365125"/>
            <a:ext cx="1107802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use compound, complex, or </a:t>
            </a:r>
            <a:b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compound-complex sentences?</a:t>
            </a:r>
            <a:endParaRPr/>
          </a:p>
        </p:txBody>
      </p:sp>
      <p:grpSp>
        <p:nvGrpSpPr>
          <p:cNvPr id="261" name="Google Shape;261;p25"/>
          <p:cNvGrpSpPr/>
          <p:nvPr/>
        </p:nvGrpSpPr>
        <p:grpSpPr>
          <a:xfrm>
            <a:off x="275771" y="1741715"/>
            <a:ext cx="11567886" cy="4614635"/>
            <a:chOff x="0" y="0"/>
            <a:chExt cx="11567886" cy="4614635"/>
          </a:xfrm>
        </p:grpSpPr>
        <p:sp>
          <p:nvSpPr>
            <p:cNvPr id="262" name="Google Shape;262;p25"/>
            <p:cNvSpPr/>
            <p:nvPr/>
          </p:nvSpPr>
          <p:spPr>
            <a:xfrm>
              <a:off x="0" y="0"/>
              <a:ext cx="11567886" cy="1384390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25"/>
            <p:cNvSpPr txBox="1"/>
            <p:nvPr/>
          </p:nvSpPr>
          <p:spPr>
            <a:xfrm>
              <a:off x="0" y="0"/>
              <a:ext cx="11567886" cy="1384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entury Gothic"/>
                <a:buNone/>
              </a:pPr>
              <a:r>
                <a:rPr lang="en-US" sz="2800" b="1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Compare &amp; Contrast</a:t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64" name="Google Shape;264;p25"/>
            <p:cNvSpPr/>
            <p:nvPr/>
          </p:nvSpPr>
          <p:spPr>
            <a:xfrm>
              <a:off x="5648" y="1384390"/>
              <a:ext cx="3852196" cy="29072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25"/>
            <p:cNvSpPr txBox="1"/>
            <p:nvPr/>
          </p:nvSpPr>
          <p:spPr>
            <a:xfrm>
              <a:off x="5648" y="1384390"/>
              <a:ext cx="3852196" cy="2907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Van Gogh was a gifted artist, but his art was not appreciated during his lifetime.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6" name="Google Shape;266;p25"/>
            <p:cNvSpPr/>
            <p:nvPr/>
          </p:nvSpPr>
          <p:spPr>
            <a:xfrm>
              <a:off x="3857844" y="1384390"/>
              <a:ext cx="3852196" cy="2907220"/>
            </a:xfrm>
            <a:prstGeom prst="rect">
              <a:avLst/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25"/>
            <p:cNvSpPr txBox="1"/>
            <p:nvPr/>
          </p:nvSpPr>
          <p:spPr>
            <a:xfrm>
              <a:off x="3857854" y="1592360"/>
              <a:ext cx="3852300" cy="26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Complex: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Although we now consider Van Gogh to be a gifted artist, his genius was not appreciated during his lifetime.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7710041" y="1384390"/>
              <a:ext cx="3852196" cy="2907220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25"/>
            <p:cNvSpPr txBox="1"/>
            <p:nvPr/>
          </p:nvSpPr>
          <p:spPr>
            <a:xfrm>
              <a:off x="7710041" y="1384390"/>
              <a:ext cx="3852196" cy="2907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entury Gothic"/>
                <a:buNone/>
              </a:pPr>
              <a:r>
                <a:rPr lang="en-US" sz="23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Compound-Complex: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05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Century Gothic"/>
                <a:buNone/>
              </a:pPr>
              <a:r>
                <a:rPr lang="en-US" sz="23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Although we now consider Van Gogh to be a gifted artist, his genius was not appreciated during his lifetime, and he died believing he was a failure.</a:t>
              </a:r>
              <a:endParaRPr/>
            </a:p>
          </p:txBody>
        </p:sp>
        <p:sp>
          <p:nvSpPr>
            <p:cNvPr id="270" name="Google Shape;270;p25"/>
            <p:cNvSpPr/>
            <p:nvPr/>
          </p:nvSpPr>
          <p:spPr>
            <a:xfrm>
              <a:off x="0" y="4291611"/>
              <a:ext cx="11567886" cy="323024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Google Shape;276;p26"/>
          <p:cNvGrpSpPr/>
          <p:nvPr/>
        </p:nvGrpSpPr>
        <p:grpSpPr>
          <a:xfrm>
            <a:off x="275771" y="1690688"/>
            <a:ext cx="11567886" cy="4681082"/>
            <a:chOff x="0" y="0"/>
            <a:chExt cx="11567886" cy="4681082"/>
          </a:xfrm>
        </p:grpSpPr>
        <p:sp>
          <p:nvSpPr>
            <p:cNvPr id="277" name="Google Shape;277;p26"/>
            <p:cNvSpPr/>
            <p:nvPr/>
          </p:nvSpPr>
          <p:spPr>
            <a:xfrm>
              <a:off x="0" y="0"/>
              <a:ext cx="11567886" cy="1404324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26"/>
            <p:cNvSpPr txBox="1"/>
            <p:nvPr/>
          </p:nvSpPr>
          <p:spPr>
            <a:xfrm>
              <a:off x="0" y="0"/>
              <a:ext cx="11567886" cy="14043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entury Gothic"/>
                <a:buNone/>
              </a:pPr>
              <a:r>
                <a:rPr lang="en-US" sz="2800" b="1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Elaborate or Reason</a:t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79" name="Google Shape;279;p26"/>
            <p:cNvSpPr/>
            <p:nvPr/>
          </p:nvSpPr>
          <p:spPr>
            <a:xfrm>
              <a:off x="5648" y="1404324"/>
              <a:ext cx="3852196" cy="294908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26"/>
            <p:cNvSpPr txBox="1"/>
            <p:nvPr/>
          </p:nvSpPr>
          <p:spPr>
            <a:xfrm>
              <a:off x="5648" y="1404324"/>
              <a:ext cx="3852196" cy="29490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Cell phones should not be allowed in class because they distract students and teachers.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1" name="Google Shape;281;p26"/>
            <p:cNvSpPr/>
            <p:nvPr/>
          </p:nvSpPr>
          <p:spPr>
            <a:xfrm>
              <a:off x="3857844" y="1404324"/>
              <a:ext cx="3852196" cy="2949082"/>
            </a:xfrm>
            <a:prstGeom prst="rect">
              <a:avLst/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6"/>
            <p:cNvSpPr txBox="1"/>
            <p:nvPr/>
          </p:nvSpPr>
          <p:spPr>
            <a:xfrm>
              <a:off x="3857844" y="1404324"/>
              <a:ext cx="3852196" cy="29490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Complex: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cell phones distract students and teachers, they should not be allowed in class.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endParaRPr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83" name="Google Shape;283;p26"/>
            <p:cNvSpPr/>
            <p:nvPr/>
          </p:nvSpPr>
          <p:spPr>
            <a:xfrm>
              <a:off x="7710041" y="1404324"/>
              <a:ext cx="3852196" cy="2949082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26"/>
            <p:cNvSpPr txBox="1"/>
            <p:nvPr/>
          </p:nvSpPr>
          <p:spPr>
            <a:xfrm>
              <a:off x="7710041" y="1404324"/>
              <a:ext cx="3852196" cy="294908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Compound-Complex: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cell phones distract students and teachers, they should not be allowed in class, and I encourage faculty to support this effort.</a:t>
              </a:r>
              <a:endParaRPr/>
            </a:p>
          </p:txBody>
        </p:sp>
        <p:sp>
          <p:nvSpPr>
            <p:cNvPr id="285" name="Google Shape;285;p26"/>
            <p:cNvSpPr/>
            <p:nvPr/>
          </p:nvSpPr>
          <p:spPr>
            <a:xfrm>
              <a:off x="0" y="4353407"/>
              <a:ext cx="11567886" cy="327675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7" name="Google Shape;287;p26"/>
          <p:cNvSpPr txBox="1">
            <a:spLocks noGrp="1"/>
          </p:cNvSpPr>
          <p:nvPr>
            <p:ph type="title"/>
          </p:nvPr>
        </p:nvSpPr>
        <p:spPr>
          <a:xfrm>
            <a:off x="275771" y="365125"/>
            <a:ext cx="1107802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use compound, complex, or </a:t>
            </a:r>
            <a:b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compound-complex sentences?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" name="Google Shape;292;p27"/>
          <p:cNvGrpSpPr/>
          <p:nvPr/>
        </p:nvGrpSpPr>
        <p:grpSpPr>
          <a:xfrm>
            <a:off x="341085" y="1741715"/>
            <a:ext cx="11502571" cy="4614635"/>
            <a:chOff x="0" y="0"/>
            <a:chExt cx="11502571" cy="4614635"/>
          </a:xfrm>
        </p:grpSpPr>
        <p:sp>
          <p:nvSpPr>
            <p:cNvPr id="293" name="Google Shape;293;p27"/>
            <p:cNvSpPr/>
            <p:nvPr/>
          </p:nvSpPr>
          <p:spPr>
            <a:xfrm>
              <a:off x="0" y="0"/>
              <a:ext cx="11502571" cy="1384390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27"/>
            <p:cNvSpPr txBox="1"/>
            <p:nvPr/>
          </p:nvSpPr>
          <p:spPr>
            <a:xfrm>
              <a:off x="0" y="0"/>
              <a:ext cx="11502571" cy="13843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06675" tIns="106675" rIns="106675" bIns="106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Century Gothic"/>
                <a:buNone/>
              </a:pPr>
              <a:r>
                <a:rPr lang="en-US" sz="2800" b="1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Demonstrate Cause &amp; Effect or a Chain of Events</a:t>
              </a:r>
              <a:endParaRPr>
                <a:solidFill>
                  <a:srgbClr val="FFFFFF"/>
                </a:solidFill>
              </a:endParaRPr>
            </a:p>
          </p:txBody>
        </p:sp>
        <p:sp>
          <p:nvSpPr>
            <p:cNvPr id="295" name="Google Shape;295;p27"/>
            <p:cNvSpPr/>
            <p:nvPr/>
          </p:nvSpPr>
          <p:spPr>
            <a:xfrm>
              <a:off x="5616" y="1384390"/>
              <a:ext cx="3830446" cy="29072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7"/>
            <p:cNvSpPr txBox="1"/>
            <p:nvPr/>
          </p:nvSpPr>
          <p:spPr>
            <a:xfrm>
              <a:off x="5616" y="1384390"/>
              <a:ext cx="3830446" cy="2907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The soldiers did not obey orders, so they were discharged.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None/>
              </a:pPr>
              <a:endParaRPr sz="2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7" name="Google Shape;297;p27"/>
            <p:cNvSpPr/>
            <p:nvPr/>
          </p:nvSpPr>
          <p:spPr>
            <a:xfrm>
              <a:off x="3836062" y="1384390"/>
              <a:ext cx="3830446" cy="2907220"/>
            </a:xfrm>
            <a:prstGeom prst="rect">
              <a:avLst/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7"/>
            <p:cNvSpPr txBox="1"/>
            <p:nvPr/>
          </p:nvSpPr>
          <p:spPr>
            <a:xfrm>
              <a:off x="3836062" y="1384390"/>
              <a:ext cx="3830446" cy="2907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Complex: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the soldiers did not obey orders, they were discharged.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None/>
              </a:pPr>
              <a:endParaRPr sz="2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99" name="Google Shape;299;p27"/>
            <p:cNvSpPr/>
            <p:nvPr/>
          </p:nvSpPr>
          <p:spPr>
            <a:xfrm>
              <a:off x="7666508" y="1384390"/>
              <a:ext cx="3830446" cy="2907220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7"/>
            <p:cNvSpPr txBox="1"/>
            <p:nvPr/>
          </p:nvSpPr>
          <p:spPr>
            <a:xfrm>
              <a:off x="7666508" y="1384390"/>
              <a:ext cx="3830446" cy="2907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Compound-Complex: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Since the soldiers did not obey orders, they were discharged, and they will be shipping home soon.</a:t>
              </a:r>
              <a:endParaRPr/>
            </a:p>
          </p:txBody>
        </p:sp>
        <p:sp>
          <p:nvSpPr>
            <p:cNvPr id="301" name="Google Shape;301;p27"/>
            <p:cNvSpPr/>
            <p:nvPr/>
          </p:nvSpPr>
          <p:spPr>
            <a:xfrm>
              <a:off x="0" y="4291611"/>
              <a:ext cx="11502571" cy="323024"/>
            </a:xfrm>
            <a:prstGeom prst="rect">
              <a:avLst/>
            </a:prstGeom>
            <a:solidFill>
              <a:srgbClr val="0094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3" name="Google Shape;303;p27"/>
          <p:cNvSpPr txBox="1">
            <a:spLocks noGrp="1"/>
          </p:cNvSpPr>
          <p:nvPr>
            <p:ph type="title"/>
          </p:nvPr>
        </p:nvSpPr>
        <p:spPr>
          <a:xfrm>
            <a:off x="341085" y="365125"/>
            <a:ext cx="1101271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use compound, complex, or </a:t>
            </a:r>
            <a:b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compound-complex sentences?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8"/>
          <p:cNvSpPr/>
          <p:nvPr/>
        </p:nvSpPr>
        <p:spPr>
          <a:xfrm>
            <a:off x="7311418" y="450221"/>
            <a:ext cx="4421661" cy="594885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28"/>
          <p:cNvSpPr/>
          <p:nvPr/>
        </p:nvSpPr>
        <p:spPr>
          <a:xfrm>
            <a:off x="458933" y="509346"/>
            <a:ext cx="4402500" cy="391800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8"/>
          <p:cNvSpPr/>
          <p:nvPr/>
        </p:nvSpPr>
        <p:spPr>
          <a:xfrm>
            <a:off x="458921" y="4521269"/>
            <a:ext cx="6697525" cy="18778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1" name="Google Shape;311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43078" y="2576514"/>
            <a:ext cx="1705848" cy="1705848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28"/>
          <p:cNvSpPr/>
          <p:nvPr/>
        </p:nvSpPr>
        <p:spPr>
          <a:xfrm>
            <a:off x="5048949" y="450221"/>
            <a:ext cx="2115455" cy="1898903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28"/>
          <p:cNvSpPr txBox="1"/>
          <p:nvPr/>
        </p:nvSpPr>
        <p:spPr>
          <a:xfrm>
            <a:off x="7723829" y="1529391"/>
            <a:ext cx="3759200" cy="3790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“All you have to do is write one true sentence. Write the truest sentence that you know.”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Ernest Hemingway</a:t>
            </a:r>
            <a:endParaRPr/>
          </a:p>
        </p:txBody>
      </p:sp>
      <p:sp>
        <p:nvSpPr>
          <p:cNvPr id="314" name="Google Shape;314;p28"/>
          <p:cNvSpPr txBox="1"/>
          <p:nvPr/>
        </p:nvSpPr>
        <p:spPr>
          <a:xfrm>
            <a:off x="509175" y="944800"/>
            <a:ext cx="4302000" cy="30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Time to practice!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Work on creating compound, complex, and compound-complex sentences in the student response sheets.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>
            <a:off x="4767955" y="703943"/>
            <a:ext cx="6286900" cy="5193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Crafting dynamic sentences can be challenging for </a:t>
            </a:r>
            <a:r>
              <a:rPr lang="en-US" sz="2000" b="1" i="0" u="sng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</a:t>
            </a:r>
            <a:r>
              <a:rPr lang="en-US"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writers. Each writer must ask themselves:</a:t>
            </a:r>
            <a:endParaRPr/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Are my ideas simple or complex? </a:t>
            </a:r>
            <a:endParaRPr/>
          </a:p>
          <a:p>
            <a:pPr marL="22860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457200" marR="0" lvl="0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</a:pPr>
            <a:r>
              <a:rPr lang="en-US"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How do I express my ideas clearly? </a:t>
            </a:r>
            <a:endParaRPr/>
          </a:p>
          <a:p>
            <a:pPr marL="0" marR="0" lvl="0" indent="1270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This presentation focuses on the basic components of a sentence, the different types of sentences, and various functions of each type of sentence. </a:t>
            </a:r>
            <a:endParaRPr/>
          </a:p>
        </p:txBody>
      </p:sp>
      <p:pic>
        <p:nvPicPr>
          <p:cNvPr id="113" name="Google Shape;113;p16" descr="Penci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3318" y="2024742"/>
            <a:ext cx="2808515" cy="28085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787447" y="987425"/>
            <a:ext cx="4307067" cy="1277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What is a sentence?</a:t>
            </a:r>
            <a:endParaRPr/>
          </a:p>
        </p:txBody>
      </p:sp>
      <p:grpSp>
        <p:nvGrpSpPr>
          <p:cNvPr id="120" name="Google Shape;120;p17"/>
          <p:cNvGrpSpPr/>
          <p:nvPr/>
        </p:nvGrpSpPr>
        <p:grpSpPr>
          <a:xfrm>
            <a:off x="5183187" y="987425"/>
            <a:ext cx="6172199" cy="4873624"/>
            <a:chOff x="0" y="0"/>
            <a:chExt cx="6172199" cy="4873624"/>
          </a:xfrm>
        </p:grpSpPr>
        <p:sp>
          <p:nvSpPr>
            <p:cNvPr id="121" name="Google Shape;121;p17"/>
            <p:cNvSpPr/>
            <p:nvPr/>
          </p:nvSpPr>
          <p:spPr>
            <a:xfrm rot="-5400000">
              <a:off x="324643" y="-324643"/>
              <a:ext cx="2436812" cy="3086099"/>
            </a:xfrm>
            <a:prstGeom prst="round1Rect">
              <a:avLst>
                <a:gd name="adj" fmla="val 16667"/>
              </a:avLst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7"/>
            <p:cNvSpPr txBox="1"/>
            <p:nvPr/>
          </p:nvSpPr>
          <p:spPr>
            <a:xfrm>
              <a:off x="0" y="0"/>
              <a:ext cx="3086099" cy="18276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b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Make a statement.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“I went to the prom with Lucy.”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(Declarative)</a:t>
              </a:r>
              <a:endParaRPr/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3086099" y="0"/>
              <a:ext cx="3086099" cy="2436812"/>
            </a:xfrm>
            <a:prstGeom prst="round1Rect">
              <a:avLst>
                <a:gd name="adj" fmla="val 16667"/>
              </a:avLst>
            </a:prstGeom>
            <a:solidFill>
              <a:srgbClr val="0AD5C8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7"/>
            <p:cNvSpPr txBox="1"/>
            <p:nvPr/>
          </p:nvSpPr>
          <p:spPr>
            <a:xfrm>
              <a:off x="3086099" y="0"/>
              <a:ext cx="3086099" cy="18276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Give a command. 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“Leave me alone.”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(Imperative)</a:t>
              </a:r>
              <a:endParaRPr/>
            </a:p>
          </p:txBody>
        </p:sp>
        <p:sp>
          <p:nvSpPr>
            <p:cNvPr id="125" name="Google Shape;125;p17"/>
            <p:cNvSpPr/>
            <p:nvPr/>
          </p:nvSpPr>
          <p:spPr>
            <a:xfrm rot="10800000">
              <a:off x="0" y="2436812"/>
              <a:ext cx="3086099" cy="2436812"/>
            </a:xfrm>
            <a:prstGeom prst="round1Rect">
              <a:avLst>
                <a:gd name="adj" fmla="val 16667"/>
              </a:avLst>
            </a:prstGeom>
            <a:solidFill>
              <a:srgbClr val="0CD1B0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7"/>
            <p:cNvSpPr txBox="1"/>
            <p:nvPr/>
          </p:nvSpPr>
          <p:spPr>
            <a:xfrm>
              <a:off x="0" y="3046015"/>
              <a:ext cx="3086099" cy="18276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Make an exclamation.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“That was awesome!”</a:t>
              </a:r>
              <a:endParaRPr/>
            </a:p>
            <a:p>
              <a:pPr marL="0" marR="0" lvl="0" indent="0" algn="ctr" rtl="0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(Exclamatory)</a:t>
              </a:r>
              <a:endParaRPr/>
            </a:p>
          </p:txBody>
        </p:sp>
        <p:sp>
          <p:nvSpPr>
            <p:cNvPr id="127" name="Google Shape;127;p17"/>
            <p:cNvSpPr/>
            <p:nvPr/>
          </p:nvSpPr>
          <p:spPr>
            <a:xfrm rot="5400000">
              <a:off x="3410743" y="2112168"/>
              <a:ext cx="2436812" cy="3086099"/>
            </a:xfrm>
            <a:prstGeom prst="round1Rect">
              <a:avLst>
                <a:gd name="adj" fmla="val 16667"/>
              </a:avLst>
            </a:prstGeom>
            <a:solidFill>
              <a:srgbClr val="0ECE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7"/>
            <p:cNvSpPr txBox="1"/>
            <p:nvPr/>
          </p:nvSpPr>
          <p:spPr>
            <a:xfrm>
              <a:off x="3086100" y="3046015"/>
              <a:ext cx="3086099" cy="18276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t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Ask a question.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“What time is the matinee?”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(Interrogative)</a:t>
              </a:r>
              <a:endParaRPr/>
            </a:p>
          </p:txBody>
        </p:sp>
        <p:sp>
          <p:nvSpPr>
            <p:cNvPr id="129" name="Google Shape;129;p17"/>
            <p:cNvSpPr/>
            <p:nvPr/>
          </p:nvSpPr>
          <p:spPr>
            <a:xfrm>
              <a:off x="2160269" y="1827609"/>
              <a:ext cx="1851660" cy="1218406"/>
            </a:xfrm>
            <a:prstGeom prst="roundRect">
              <a:avLst>
                <a:gd name="adj" fmla="val 16667"/>
              </a:avLst>
            </a:prstGeom>
            <a:solidFill>
              <a:srgbClr val="C9EE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7"/>
            <p:cNvSpPr txBox="1"/>
            <p:nvPr/>
          </p:nvSpPr>
          <p:spPr>
            <a:xfrm>
              <a:off x="2219747" y="1887087"/>
              <a:ext cx="1732704" cy="10994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None/>
              </a:pP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sentence can:</a:t>
              </a:r>
              <a:endParaRPr/>
            </a:p>
          </p:txBody>
        </p:sp>
      </p:grpSp>
      <p:sp>
        <p:nvSpPr>
          <p:cNvPr id="131" name="Google Shape;131;p17"/>
          <p:cNvSpPr txBox="1">
            <a:spLocks noGrp="1"/>
          </p:cNvSpPr>
          <p:nvPr>
            <p:ph type="body" idx="2"/>
          </p:nvPr>
        </p:nvSpPr>
        <p:spPr>
          <a:xfrm>
            <a:off x="787450" y="2265000"/>
            <a:ext cx="3932100" cy="262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11111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 sentence is a set of words that is complete in itself, typically containing a subject and predicate, conveying a statement, question, exclamation, or command, and consisting of an independent clause and sometimes one or more subordinate clauses.</a:t>
            </a:r>
            <a:endParaRPr sz="1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>
            <a:spLocks noGrp="1"/>
          </p:cNvSpPr>
          <p:nvPr>
            <p:ph type="title"/>
          </p:nvPr>
        </p:nvSpPr>
        <p:spPr>
          <a:xfrm>
            <a:off x="1447332" y="253348"/>
            <a:ext cx="9605635" cy="653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Independent &amp; dependent Clauses</a:t>
            </a:r>
            <a:endParaRPr/>
          </a:p>
        </p:txBody>
      </p:sp>
      <p:grpSp>
        <p:nvGrpSpPr>
          <p:cNvPr id="138" name="Google Shape;138;p18"/>
          <p:cNvGrpSpPr/>
          <p:nvPr/>
        </p:nvGrpSpPr>
        <p:grpSpPr>
          <a:xfrm>
            <a:off x="1733059" y="1825624"/>
            <a:ext cx="4080857" cy="4351338"/>
            <a:chOff x="282084" y="-1"/>
            <a:chExt cx="4080857" cy="4351338"/>
          </a:xfrm>
        </p:grpSpPr>
        <p:sp>
          <p:nvSpPr>
            <p:cNvPr id="139" name="Google Shape;139;p18"/>
            <p:cNvSpPr/>
            <p:nvPr/>
          </p:nvSpPr>
          <p:spPr>
            <a:xfrm>
              <a:off x="1108837" y="2175669"/>
              <a:ext cx="542350" cy="103344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8"/>
            <p:cNvSpPr txBox="1"/>
            <p:nvPr/>
          </p:nvSpPr>
          <p:spPr>
            <a:xfrm>
              <a:off x="1350834" y="2663212"/>
              <a:ext cx="58355" cy="583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1" name="Google Shape;141;p18"/>
            <p:cNvSpPr/>
            <p:nvPr/>
          </p:nvSpPr>
          <p:spPr>
            <a:xfrm>
              <a:off x="1108837" y="2129948"/>
              <a:ext cx="54235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8"/>
            <p:cNvSpPr txBox="1"/>
            <p:nvPr/>
          </p:nvSpPr>
          <p:spPr>
            <a:xfrm>
              <a:off x="1366453" y="2162110"/>
              <a:ext cx="27117" cy="271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3" name="Google Shape;143;p18"/>
            <p:cNvSpPr/>
            <p:nvPr/>
          </p:nvSpPr>
          <p:spPr>
            <a:xfrm>
              <a:off x="1108837" y="1142226"/>
              <a:ext cx="542350" cy="103344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8"/>
            <p:cNvSpPr txBox="1"/>
            <p:nvPr/>
          </p:nvSpPr>
          <p:spPr>
            <a:xfrm>
              <a:off x="1350834" y="1629769"/>
              <a:ext cx="58355" cy="583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 rot="-5400000">
              <a:off x="-1480208" y="1762291"/>
              <a:ext cx="4351338" cy="8267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8"/>
            <p:cNvSpPr txBox="1"/>
            <p:nvPr/>
          </p:nvSpPr>
          <p:spPr>
            <a:xfrm rot="-5400000">
              <a:off x="-1480208" y="1762291"/>
              <a:ext cx="4351338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An Independent Clause:</a:t>
              </a:r>
              <a:endParaRPr/>
            </a:p>
          </p:txBody>
        </p:sp>
        <p:sp>
          <p:nvSpPr>
            <p:cNvPr id="147" name="Google Shape;147;p18"/>
            <p:cNvSpPr/>
            <p:nvPr/>
          </p:nvSpPr>
          <p:spPr>
            <a:xfrm>
              <a:off x="1651188" y="728849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8"/>
            <p:cNvSpPr txBox="1"/>
            <p:nvPr/>
          </p:nvSpPr>
          <p:spPr>
            <a:xfrm>
              <a:off x="1651188" y="728849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complete thought.</a:t>
              </a:r>
              <a:endParaRPr/>
            </a:p>
          </p:txBody>
        </p:sp>
        <p:sp>
          <p:nvSpPr>
            <p:cNvPr id="149" name="Google Shape;149;p18"/>
            <p:cNvSpPr/>
            <p:nvPr/>
          </p:nvSpPr>
          <p:spPr>
            <a:xfrm>
              <a:off x="1651188" y="1762291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8"/>
            <p:cNvSpPr txBox="1"/>
            <p:nvPr/>
          </p:nvSpPr>
          <p:spPr>
            <a:xfrm>
              <a:off x="1651188" y="1762291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Can stand alone.</a:t>
              </a:r>
              <a:endParaRPr/>
            </a:p>
          </p:txBody>
        </p:sp>
        <p:sp>
          <p:nvSpPr>
            <p:cNvPr id="151" name="Google Shape;151;p18"/>
            <p:cNvSpPr/>
            <p:nvPr/>
          </p:nvSpPr>
          <p:spPr>
            <a:xfrm>
              <a:off x="1651188" y="2795734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8"/>
            <p:cNvSpPr txBox="1"/>
            <p:nvPr/>
          </p:nvSpPr>
          <p:spPr>
            <a:xfrm>
              <a:off x="1651188" y="2795734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“My dog is cold.”</a:t>
              </a:r>
              <a:endParaRPr/>
            </a:p>
          </p:txBody>
        </p:sp>
      </p:grpSp>
      <p:grpSp>
        <p:nvGrpSpPr>
          <p:cNvPr id="153" name="Google Shape;153;p18"/>
          <p:cNvGrpSpPr/>
          <p:nvPr/>
        </p:nvGrpSpPr>
        <p:grpSpPr>
          <a:xfrm>
            <a:off x="6722571" y="1825624"/>
            <a:ext cx="4080857" cy="4351338"/>
            <a:chOff x="550371" y="-1"/>
            <a:chExt cx="4080857" cy="4351338"/>
          </a:xfrm>
        </p:grpSpPr>
        <p:sp>
          <p:nvSpPr>
            <p:cNvPr id="154" name="Google Shape;154;p18"/>
            <p:cNvSpPr/>
            <p:nvPr/>
          </p:nvSpPr>
          <p:spPr>
            <a:xfrm>
              <a:off x="1377124" y="2175669"/>
              <a:ext cx="542350" cy="103344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60000" y="0"/>
                  </a:lnTo>
                  <a:lnTo>
                    <a:pt x="60000" y="120000"/>
                  </a:lnTo>
                  <a:lnTo>
                    <a:pt x="120000" y="12000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8"/>
            <p:cNvSpPr txBox="1"/>
            <p:nvPr/>
          </p:nvSpPr>
          <p:spPr>
            <a:xfrm>
              <a:off x="1619122" y="2663212"/>
              <a:ext cx="58355" cy="583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1377124" y="2129948"/>
              <a:ext cx="542350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8"/>
            <p:cNvSpPr txBox="1"/>
            <p:nvPr/>
          </p:nvSpPr>
          <p:spPr>
            <a:xfrm>
              <a:off x="1634741" y="2162110"/>
              <a:ext cx="27117" cy="2711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58" name="Google Shape;158;p18"/>
            <p:cNvSpPr/>
            <p:nvPr/>
          </p:nvSpPr>
          <p:spPr>
            <a:xfrm>
              <a:off x="1377124" y="1142226"/>
              <a:ext cx="542350" cy="1033442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120000"/>
                  </a:moveTo>
                  <a:lnTo>
                    <a:pt x="60000" y="120000"/>
                  </a:lnTo>
                  <a:lnTo>
                    <a:pt x="60000" y="0"/>
                  </a:lnTo>
                  <a:lnTo>
                    <a:pt x="120000" y="0"/>
                  </a:lnTo>
                </a:path>
              </a:pathLst>
            </a:custGeom>
            <a:noFill/>
            <a:ln w="55000" cap="flat" cmpd="thickThin">
              <a:solidFill>
                <a:srgbClr val="0DCF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18"/>
            <p:cNvSpPr txBox="1"/>
            <p:nvPr/>
          </p:nvSpPr>
          <p:spPr>
            <a:xfrm>
              <a:off x="1619122" y="1629769"/>
              <a:ext cx="58355" cy="583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 rot="-5400000">
              <a:off x="-1211921" y="1762291"/>
              <a:ext cx="4351338" cy="82675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8"/>
            <p:cNvSpPr txBox="1"/>
            <p:nvPr/>
          </p:nvSpPr>
          <p:spPr>
            <a:xfrm rot="-5400000">
              <a:off x="-1211921" y="1762291"/>
              <a:ext cx="4351338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Dependent Clause:</a:t>
              </a:r>
              <a:endParaRPr/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1919475" y="728849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18"/>
            <p:cNvSpPr txBox="1"/>
            <p:nvPr/>
          </p:nvSpPr>
          <p:spPr>
            <a:xfrm>
              <a:off x="1919475" y="728849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An incomplete thought.</a:t>
              </a:r>
              <a:endParaRPr/>
            </a:p>
          </p:txBody>
        </p:sp>
        <p:sp>
          <p:nvSpPr>
            <p:cNvPr id="164" name="Google Shape;164;p18"/>
            <p:cNvSpPr/>
            <p:nvPr/>
          </p:nvSpPr>
          <p:spPr>
            <a:xfrm>
              <a:off x="1919475" y="1762291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18"/>
            <p:cNvSpPr txBox="1"/>
            <p:nvPr/>
          </p:nvSpPr>
          <p:spPr>
            <a:xfrm>
              <a:off x="1919475" y="1762291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Cannot stand alone.</a:t>
              </a:r>
              <a:endParaRPr/>
            </a:p>
          </p:txBody>
        </p:sp>
        <p:sp>
          <p:nvSpPr>
            <p:cNvPr id="166" name="Google Shape;166;p18"/>
            <p:cNvSpPr/>
            <p:nvPr/>
          </p:nvSpPr>
          <p:spPr>
            <a:xfrm>
              <a:off x="1919475" y="2795734"/>
              <a:ext cx="2711753" cy="826754"/>
            </a:xfrm>
            <a:prstGeom prst="rect">
              <a:avLst/>
            </a:prstGeom>
            <a:solidFill>
              <a:srgbClr val="0DCF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8"/>
            <p:cNvSpPr txBox="1"/>
            <p:nvPr/>
          </p:nvSpPr>
          <p:spPr>
            <a:xfrm>
              <a:off x="1919475" y="2795734"/>
              <a:ext cx="2711753" cy="8267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1425" tIns="11425" rIns="11425" bIns="1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entury Gothic"/>
                <a:buNone/>
              </a:pPr>
              <a:r>
                <a:rPr lang="en-US" sz="1800" b="0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“Because it’s snowing.”</a:t>
              </a:r>
              <a:endParaRPr/>
            </a:p>
          </p:txBody>
        </p:sp>
      </p:grpSp>
      <p:sp>
        <p:nvSpPr>
          <p:cNvPr id="168" name="Google Shape;168;p18"/>
          <p:cNvSpPr txBox="1"/>
          <p:nvPr/>
        </p:nvSpPr>
        <p:spPr>
          <a:xfrm>
            <a:off x="1447331" y="972457"/>
            <a:ext cx="955449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Every sentence contains at least one independent clause. It may contain one or more dependent clauses.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9"/>
          <p:cNvSpPr txBox="1">
            <a:spLocks noGrp="1"/>
          </p:cNvSpPr>
          <p:nvPr>
            <p:ph type="title"/>
          </p:nvPr>
        </p:nvSpPr>
        <p:spPr>
          <a:xfrm>
            <a:off x="838200" y="562729"/>
            <a:ext cx="10515600" cy="782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Simple &amp; Compound Sentences</a:t>
            </a:r>
            <a:endParaRPr/>
          </a:p>
        </p:txBody>
      </p:sp>
      <p:grpSp>
        <p:nvGrpSpPr>
          <p:cNvPr id="175" name="Google Shape;175;p19"/>
          <p:cNvGrpSpPr/>
          <p:nvPr/>
        </p:nvGrpSpPr>
        <p:grpSpPr>
          <a:xfrm>
            <a:off x="838200" y="1827948"/>
            <a:ext cx="10515599" cy="4346692"/>
            <a:chOff x="0" y="2323"/>
            <a:chExt cx="10515599" cy="4346692"/>
          </a:xfrm>
        </p:grpSpPr>
        <p:sp>
          <p:nvSpPr>
            <p:cNvPr id="176" name="Google Shape;176;p19"/>
            <p:cNvSpPr/>
            <p:nvPr/>
          </p:nvSpPr>
          <p:spPr>
            <a:xfrm rot="5400000">
              <a:off x="-347384" y="349707"/>
              <a:ext cx="2315897" cy="1621128"/>
            </a:xfrm>
            <a:prstGeom prst="chevron">
              <a:avLst>
                <a:gd name="adj" fmla="val 50000"/>
              </a:avLst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9"/>
            <p:cNvSpPr txBox="1"/>
            <p:nvPr/>
          </p:nvSpPr>
          <p:spPr>
            <a:xfrm>
              <a:off x="1" y="812886"/>
              <a:ext cx="1621128" cy="694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Simple</a:t>
              </a:r>
              <a:endParaRPr/>
            </a:p>
          </p:txBody>
        </p:sp>
        <p:sp>
          <p:nvSpPr>
            <p:cNvPr id="178" name="Google Shape;178;p19"/>
            <p:cNvSpPr/>
            <p:nvPr/>
          </p:nvSpPr>
          <p:spPr>
            <a:xfrm rot="5400000">
              <a:off x="5315697" y="-3692246"/>
              <a:ext cx="1505333" cy="8894471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9"/>
            <p:cNvSpPr txBox="1"/>
            <p:nvPr/>
          </p:nvSpPr>
          <p:spPr>
            <a:xfrm>
              <a:off x="1621128" y="75807"/>
              <a:ext cx="8820987" cy="13583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2700" rIns="12700" bIns="1270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simple sentence contains one independent clause.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“Lucy rode her bike to the park.”</a:t>
              </a:r>
              <a:endParaRPr/>
            </a:p>
          </p:txBody>
        </p:sp>
        <p:sp>
          <p:nvSpPr>
            <p:cNvPr id="180" name="Google Shape;180;p19"/>
            <p:cNvSpPr/>
            <p:nvPr/>
          </p:nvSpPr>
          <p:spPr>
            <a:xfrm rot="5400000">
              <a:off x="-347384" y="2380502"/>
              <a:ext cx="2315897" cy="1621128"/>
            </a:xfrm>
            <a:prstGeom prst="chevron">
              <a:avLst>
                <a:gd name="adj" fmla="val 50000"/>
              </a:avLst>
            </a:prstGeom>
            <a:solidFill>
              <a:srgbClr val="0ECE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9"/>
            <p:cNvSpPr txBox="1"/>
            <p:nvPr/>
          </p:nvSpPr>
          <p:spPr>
            <a:xfrm>
              <a:off x="1" y="2843681"/>
              <a:ext cx="1621128" cy="6947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Compound</a:t>
              </a:r>
              <a:endParaRPr/>
            </a:p>
          </p:txBody>
        </p:sp>
        <p:sp>
          <p:nvSpPr>
            <p:cNvPr id="182" name="Google Shape;182;p19"/>
            <p:cNvSpPr/>
            <p:nvPr/>
          </p:nvSpPr>
          <p:spPr>
            <a:xfrm rot="5400000">
              <a:off x="5315697" y="-1661451"/>
              <a:ext cx="1505333" cy="8894471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9"/>
            <p:cNvSpPr txBox="1"/>
            <p:nvPr/>
          </p:nvSpPr>
          <p:spPr>
            <a:xfrm>
              <a:off x="1621128" y="2106602"/>
              <a:ext cx="8820987" cy="13583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2700" rIns="12700" bIns="1270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compound sentence contains two independent clauses joined with a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coordinating conjunction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.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“Lucy rode her bike to the park,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but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Lucy did not play with her friend Sally.”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0"/>
          <p:cNvSpPr txBox="1">
            <a:spLocks noGrp="1"/>
          </p:cNvSpPr>
          <p:nvPr>
            <p:ph type="title"/>
          </p:nvPr>
        </p:nvSpPr>
        <p:spPr>
          <a:xfrm>
            <a:off x="838200" y="758890"/>
            <a:ext cx="10688216" cy="707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Complex and Compound-Complex Sentences</a:t>
            </a:r>
            <a:endParaRPr/>
          </a:p>
        </p:txBody>
      </p:sp>
      <p:grpSp>
        <p:nvGrpSpPr>
          <p:cNvPr id="190" name="Google Shape;190;p20"/>
          <p:cNvGrpSpPr/>
          <p:nvPr/>
        </p:nvGrpSpPr>
        <p:grpSpPr>
          <a:xfrm>
            <a:off x="838201" y="1830069"/>
            <a:ext cx="10515599" cy="4342448"/>
            <a:chOff x="1" y="4444"/>
            <a:chExt cx="10515599" cy="4342448"/>
          </a:xfrm>
        </p:grpSpPr>
        <p:sp>
          <p:nvSpPr>
            <p:cNvPr id="191" name="Google Shape;191;p20"/>
            <p:cNvSpPr/>
            <p:nvPr/>
          </p:nvSpPr>
          <p:spPr>
            <a:xfrm rot="5400000">
              <a:off x="-347045" y="351490"/>
              <a:ext cx="2313636" cy="1619545"/>
            </a:xfrm>
            <a:prstGeom prst="chevron">
              <a:avLst>
                <a:gd name="adj" fmla="val 50000"/>
              </a:avLst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0"/>
            <p:cNvSpPr txBox="1"/>
            <p:nvPr/>
          </p:nvSpPr>
          <p:spPr>
            <a:xfrm>
              <a:off x="1" y="814218"/>
              <a:ext cx="1619545" cy="694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Complex</a:t>
              </a:r>
              <a:endParaRPr/>
            </a:p>
          </p:txBody>
        </p:sp>
        <p:sp>
          <p:nvSpPr>
            <p:cNvPr id="193" name="Google Shape;193;p20"/>
            <p:cNvSpPr/>
            <p:nvPr/>
          </p:nvSpPr>
          <p:spPr>
            <a:xfrm rot="5400000">
              <a:off x="5315640" y="-3691650"/>
              <a:ext cx="1503863" cy="8896054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0"/>
            <p:cNvSpPr txBox="1"/>
            <p:nvPr/>
          </p:nvSpPr>
          <p:spPr>
            <a:xfrm>
              <a:off x="1619545" y="77858"/>
              <a:ext cx="8822641" cy="13570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2700" rIns="12700" bIns="1270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complex sentence contains one independent clause and one (or more) dependent clauses, and it contains at least one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subordinating conjunction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. 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“Jane went to work today,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even though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she has the flu.”</a:t>
              </a:r>
              <a:endParaRPr/>
            </a:p>
          </p:txBody>
        </p:sp>
        <p:sp>
          <p:nvSpPr>
            <p:cNvPr id="195" name="Google Shape;195;p20"/>
            <p:cNvSpPr/>
            <p:nvPr/>
          </p:nvSpPr>
          <p:spPr>
            <a:xfrm rot="5400000">
              <a:off x="-347045" y="2380302"/>
              <a:ext cx="2313636" cy="1619545"/>
            </a:xfrm>
            <a:prstGeom prst="chevron">
              <a:avLst>
                <a:gd name="adj" fmla="val 50000"/>
              </a:avLst>
            </a:prstGeom>
            <a:solidFill>
              <a:srgbClr val="0ECE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0"/>
            <p:cNvSpPr txBox="1"/>
            <p:nvPr/>
          </p:nvSpPr>
          <p:spPr>
            <a:xfrm>
              <a:off x="1" y="2843030"/>
              <a:ext cx="1619545" cy="6940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entury Gothic"/>
                <a:buNone/>
              </a:pPr>
              <a:r>
                <a:rPr lang="en-US" sz="2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 Compound-Complex</a:t>
              </a:r>
              <a:endParaRPr/>
            </a:p>
          </p:txBody>
        </p:sp>
        <p:sp>
          <p:nvSpPr>
            <p:cNvPr id="197" name="Google Shape;197;p20"/>
            <p:cNvSpPr/>
            <p:nvPr/>
          </p:nvSpPr>
          <p:spPr>
            <a:xfrm rot="5400000">
              <a:off x="5315245" y="-1662443"/>
              <a:ext cx="1504654" cy="8896054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0"/>
            <p:cNvSpPr txBox="1"/>
            <p:nvPr/>
          </p:nvSpPr>
          <p:spPr>
            <a:xfrm>
              <a:off x="1619546" y="2106707"/>
              <a:ext cx="8822603" cy="13577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2700" rIns="12700" bIns="12700" anchor="ctr" anchorCtr="0">
              <a:noAutofit/>
            </a:bodyPr>
            <a:lstStyle/>
            <a:p>
              <a:pPr marL="228600" marR="0" lvl="1" indent="-2286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 compound-complex sentence contains two independent clauses and one or more dependent clauses. </a:t>
              </a:r>
              <a:endParaRPr/>
            </a:p>
            <a:p>
              <a:pPr marL="228600" marR="0" lvl="1" indent="-228600" algn="l" rtl="0">
                <a:lnSpc>
                  <a:spcPct val="9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entury Gothic"/>
                <a:buChar char="•"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“I want to eat healthy food,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but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</a:t>
              </a:r>
              <a:r>
                <a:rPr lang="en-US" sz="2000" b="1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because</a:t>
              </a:r>
              <a:r>
                <a:rPr lang="en-US" sz="2000" b="0" i="0" u="none" strike="noStrike" cap="none">
                  <a:solidFill>
                    <a:schemeClr val="dk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fast food is so cheap and convenient, I struggle to maintain a healthy diet.” 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"/>
          <p:cNvSpPr/>
          <p:nvPr/>
        </p:nvSpPr>
        <p:spPr>
          <a:xfrm>
            <a:off x="0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5" name="Google Shape;205;p21"/>
          <p:cNvCxnSpPr/>
          <p:nvPr/>
        </p:nvCxnSpPr>
        <p:spPr>
          <a:xfrm rot="10800000">
            <a:off x="762000" y="2971800"/>
            <a:ext cx="0" cy="914400"/>
          </a:xfrm>
          <a:prstGeom prst="straightConnector1">
            <a:avLst/>
          </a:prstGeom>
          <a:noFill/>
          <a:ln w="19050" cap="flat" cmpd="sng">
            <a:solidFill>
              <a:srgbClr val="FFFFFF">
                <a:alpha val="8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6" name="Google Shape;206;p21"/>
          <p:cNvSpPr txBox="1">
            <a:spLocks noGrp="1"/>
          </p:cNvSpPr>
          <p:nvPr>
            <p:ph type="title"/>
          </p:nvPr>
        </p:nvSpPr>
        <p:spPr>
          <a:xfrm>
            <a:off x="812168" y="211494"/>
            <a:ext cx="3589443" cy="6444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List of Coordinating Conjunctions</a:t>
            </a:r>
            <a:br>
              <a:rPr lang="en-US" sz="41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200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These join two sentence elements that are the same, such as two independent clauses in a compound sentence.</a:t>
            </a:r>
            <a:endParaRPr/>
          </a:p>
        </p:txBody>
      </p:sp>
      <p:sp>
        <p:nvSpPr>
          <p:cNvPr id="208" name="Google Shape;208;p21"/>
          <p:cNvSpPr txBox="1">
            <a:spLocks noGrp="1"/>
          </p:cNvSpPr>
          <p:nvPr>
            <p:ph type="body" idx="1"/>
          </p:nvPr>
        </p:nvSpPr>
        <p:spPr>
          <a:xfrm>
            <a:off x="5562600" y="1766037"/>
            <a:ext cx="5181600" cy="3325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There are only seven: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but 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for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nor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or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</a:t>
            </a:r>
            <a:endParaRPr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yet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"/>
          <p:cNvSpPr/>
          <p:nvPr/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rgbClr val="54A838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2"/>
          <p:cNvSpPr/>
          <p:nvPr/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69803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2"/>
          <p:cNvSpPr txBox="1">
            <a:spLocks noGrp="1"/>
          </p:cNvSpPr>
          <p:nvPr>
            <p:ph type="title"/>
          </p:nvPr>
        </p:nvSpPr>
        <p:spPr>
          <a:xfrm>
            <a:off x="832385" y="2170779"/>
            <a:ext cx="3218914" cy="2516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List of  Subordinate Conjunctions</a:t>
            </a:r>
            <a:br>
              <a:rPr lang="en-US" sz="2880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US" sz="1979" b="0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These introduce a dependent clause. This list is not exhaustive.</a:t>
            </a:r>
            <a:endParaRPr/>
          </a:p>
        </p:txBody>
      </p:sp>
      <p:sp>
        <p:nvSpPr>
          <p:cNvPr id="216" name="Google Shape;216;p22"/>
          <p:cNvSpPr txBox="1">
            <a:spLocks noGrp="1"/>
          </p:cNvSpPr>
          <p:nvPr>
            <p:ph type="body" idx="1"/>
          </p:nvPr>
        </p:nvSpPr>
        <p:spPr>
          <a:xfrm>
            <a:off x="5130800" y="1608667"/>
            <a:ext cx="2838856" cy="450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after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although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as soon as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because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before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by the time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if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case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the event that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just in case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now that</a:t>
            </a:r>
            <a:endParaRPr/>
          </a:p>
        </p:txBody>
      </p:sp>
      <p:sp>
        <p:nvSpPr>
          <p:cNvPr id="217" name="Google Shape;217;p22"/>
          <p:cNvSpPr txBox="1">
            <a:spLocks noGrp="1"/>
          </p:cNvSpPr>
          <p:nvPr>
            <p:ph type="body" idx="2"/>
          </p:nvPr>
        </p:nvSpPr>
        <p:spPr>
          <a:xfrm>
            <a:off x="8289696" y="1608667"/>
            <a:ext cx="2838856" cy="4501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once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only if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since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first time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though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unless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until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whenever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whereas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whether or not</a:t>
            </a:r>
            <a:endParaRPr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lang="en-US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while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3"/>
          <p:cNvSpPr txBox="1">
            <a:spLocks noGrp="1"/>
          </p:cNvSpPr>
          <p:nvPr>
            <p:ph type="title"/>
          </p:nvPr>
        </p:nvSpPr>
        <p:spPr>
          <a:xfrm>
            <a:off x="8496537" y="2180928"/>
            <a:ext cx="2658008" cy="2260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entury Gothic"/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Why use a simple sentence?</a:t>
            </a:r>
            <a:endParaRPr/>
          </a:p>
        </p:txBody>
      </p:sp>
      <p:grpSp>
        <p:nvGrpSpPr>
          <p:cNvPr id="224" name="Google Shape;224;p23"/>
          <p:cNvGrpSpPr/>
          <p:nvPr/>
        </p:nvGrpSpPr>
        <p:grpSpPr>
          <a:xfrm>
            <a:off x="705718" y="1146141"/>
            <a:ext cx="6948792" cy="4455952"/>
            <a:chOff x="1459" y="754255"/>
            <a:chExt cx="6948792" cy="4455952"/>
          </a:xfrm>
        </p:grpSpPr>
        <p:sp>
          <p:nvSpPr>
            <p:cNvPr id="225" name="Google Shape;225;p23"/>
            <p:cNvSpPr/>
            <p:nvPr/>
          </p:nvSpPr>
          <p:spPr>
            <a:xfrm>
              <a:off x="3115710" y="1643351"/>
              <a:ext cx="686091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08D0D9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3"/>
            <p:cNvSpPr txBox="1"/>
            <p:nvPr/>
          </p:nvSpPr>
          <p:spPr>
            <a:xfrm>
              <a:off x="3440838" y="1685487"/>
              <a:ext cx="35834" cy="7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27" name="Google Shape;227;p23"/>
            <p:cNvSpPr/>
            <p:nvPr/>
          </p:nvSpPr>
          <p:spPr>
            <a:xfrm>
              <a:off x="1459" y="754255"/>
              <a:ext cx="3116050" cy="1869630"/>
            </a:xfrm>
            <a:prstGeom prst="rect">
              <a:avLst/>
            </a:prstGeom>
            <a:solidFill>
              <a:srgbClr val="08D0D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3"/>
            <p:cNvSpPr txBox="1"/>
            <p:nvPr/>
          </p:nvSpPr>
          <p:spPr>
            <a:xfrm>
              <a:off x="1459" y="754255"/>
              <a:ext cx="3116050" cy="1869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675" tIns="160250" rIns="152675" bIns="1602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 b="1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Make Direct Statements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entury Gothic"/>
                <a:buChar char="•"/>
              </a:pPr>
              <a:r>
                <a:rPr lang="en-US" sz="19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“I always drink coffee in the morning.</a:t>
              </a:r>
              <a:endParaRPr/>
            </a:p>
          </p:txBody>
        </p:sp>
        <p:sp>
          <p:nvSpPr>
            <p:cNvPr id="229" name="Google Shape;229;p23"/>
            <p:cNvSpPr/>
            <p:nvPr/>
          </p:nvSpPr>
          <p:spPr>
            <a:xfrm>
              <a:off x="1559484" y="2622086"/>
              <a:ext cx="3832742" cy="686091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62990"/>
                  </a:lnTo>
                  <a:lnTo>
                    <a:pt x="0" y="62990"/>
                  </a:lnTo>
                  <a:lnTo>
                    <a:pt x="0" y="120000"/>
                  </a:lnTo>
                </a:path>
              </a:pathLst>
            </a:custGeom>
            <a:noFill/>
            <a:ln w="12700" cap="flat" cmpd="sng">
              <a:solidFill>
                <a:srgbClr val="0BD3BB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23"/>
            <p:cNvSpPr txBox="1"/>
            <p:nvPr/>
          </p:nvSpPr>
          <p:spPr>
            <a:xfrm>
              <a:off x="3378376" y="2961548"/>
              <a:ext cx="194958" cy="7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1" name="Google Shape;231;p23"/>
            <p:cNvSpPr/>
            <p:nvPr/>
          </p:nvSpPr>
          <p:spPr>
            <a:xfrm>
              <a:off x="3834201" y="754255"/>
              <a:ext cx="3116050" cy="1869630"/>
            </a:xfrm>
            <a:prstGeom prst="rect">
              <a:avLst/>
            </a:prstGeom>
            <a:solidFill>
              <a:srgbClr val="0AD5C8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3"/>
            <p:cNvSpPr txBox="1"/>
            <p:nvPr/>
          </p:nvSpPr>
          <p:spPr>
            <a:xfrm>
              <a:off x="3834201" y="754255"/>
              <a:ext cx="3116050" cy="1869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675" tIns="160250" rIns="152675" bIns="1602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 b="1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Display Lists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entury Gothic"/>
                <a:buChar char="•"/>
              </a:pPr>
              <a:r>
                <a:rPr lang="en-US" sz="19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Today I ate eggs, toast, and bacon for breakfast.</a:t>
              </a:r>
              <a:endParaRPr/>
            </a:p>
          </p:txBody>
        </p:sp>
        <p:sp>
          <p:nvSpPr>
            <p:cNvPr id="233" name="Google Shape;233;p23"/>
            <p:cNvSpPr/>
            <p:nvPr/>
          </p:nvSpPr>
          <p:spPr>
            <a:xfrm>
              <a:off x="3115710" y="4229672"/>
              <a:ext cx="686091" cy="9144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12700" cap="flat" cmpd="sng">
              <a:solidFill>
                <a:srgbClr val="0ECE99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23"/>
            <p:cNvSpPr txBox="1"/>
            <p:nvPr/>
          </p:nvSpPr>
          <p:spPr>
            <a:xfrm>
              <a:off x="3440838" y="4271809"/>
              <a:ext cx="35834" cy="71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endParaRPr sz="5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35" name="Google Shape;235;p23"/>
            <p:cNvSpPr/>
            <p:nvPr/>
          </p:nvSpPr>
          <p:spPr>
            <a:xfrm>
              <a:off x="1459" y="3340577"/>
              <a:ext cx="3116050" cy="1869630"/>
            </a:xfrm>
            <a:prstGeom prst="rect">
              <a:avLst/>
            </a:prstGeom>
            <a:solidFill>
              <a:srgbClr val="0CD1B0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23"/>
            <p:cNvSpPr txBox="1"/>
            <p:nvPr/>
          </p:nvSpPr>
          <p:spPr>
            <a:xfrm>
              <a:off x="1459" y="3340577"/>
              <a:ext cx="3116050" cy="1869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675" tIns="160250" rIns="152675" bIns="1602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 b="1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Give Directions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entury Gothic"/>
                <a:buChar char="•"/>
              </a:pPr>
              <a:r>
                <a:rPr lang="en-US" sz="19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Turn to page 355 in your textbook.</a:t>
              </a:r>
              <a:endParaRPr/>
            </a:p>
          </p:txBody>
        </p:sp>
        <p:sp>
          <p:nvSpPr>
            <p:cNvPr id="237" name="Google Shape;237;p23"/>
            <p:cNvSpPr/>
            <p:nvPr/>
          </p:nvSpPr>
          <p:spPr>
            <a:xfrm>
              <a:off x="3834201" y="3340577"/>
              <a:ext cx="3116050" cy="1869630"/>
            </a:xfrm>
            <a:prstGeom prst="rect">
              <a:avLst/>
            </a:prstGeom>
            <a:solidFill>
              <a:srgbClr val="0ECE99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23"/>
            <p:cNvSpPr txBox="1"/>
            <p:nvPr/>
          </p:nvSpPr>
          <p:spPr>
            <a:xfrm>
              <a:off x="3834201" y="3340577"/>
              <a:ext cx="3116050" cy="18696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52675" tIns="160250" rIns="152675" bIns="16025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entury Gothic"/>
                <a:buNone/>
              </a:pPr>
              <a:r>
                <a:rPr lang="en-US" sz="2400" b="1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To Ask Questions</a:t>
              </a:r>
              <a:endParaRPr/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840"/>
                </a:spcBef>
                <a:spcAft>
                  <a:spcPts val="0"/>
                </a:spcAft>
                <a:buClr>
                  <a:schemeClr val="lt1"/>
                </a:buClr>
                <a:buSzPts val="1900"/>
                <a:buFont typeface="Century Gothic"/>
                <a:buChar char="•"/>
              </a:pPr>
              <a:r>
                <a:rPr lang="en-US" sz="1900" b="1" i="0" u="none" strike="noStrike" cap="none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Where did you put the dog food? </a:t>
              </a: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lu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858</Words>
  <Application>Microsoft Office PowerPoint</Application>
  <PresentationFormat>Widescreen</PresentationFormat>
  <Paragraphs>126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Century Gothic</vt:lpstr>
      <vt:lpstr>Arial</vt:lpstr>
      <vt:lpstr>Calibri</vt:lpstr>
      <vt:lpstr>Office Theme</vt:lpstr>
      <vt:lpstr>Office Theme</vt:lpstr>
      <vt:lpstr>Understanding Sentence Clause Structure</vt:lpstr>
      <vt:lpstr>PowerPoint Presentation</vt:lpstr>
      <vt:lpstr>What is a sentence?</vt:lpstr>
      <vt:lpstr>Independent &amp; dependent Clauses</vt:lpstr>
      <vt:lpstr>Simple &amp; Compound Sentences</vt:lpstr>
      <vt:lpstr>Complex and Compound-Complex Sentences</vt:lpstr>
      <vt:lpstr>List of Coordinating Conjunctions These join two sentence elements that are the same, such as two independent clauses in a compound sentence.</vt:lpstr>
      <vt:lpstr>List of  Subordinate Conjunctions These introduce a dependent clause. This list is not exhaustive.</vt:lpstr>
      <vt:lpstr>Why use a simple sentence?</vt:lpstr>
      <vt:lpstr>Why use compound, complex, or  compound-complex sentences?</vt:lpstr>
      <vt:lpstr>Why use compound, complex, or  compound-complex sentences?</vt:lpstr>
      <vt:lpstr>Why use compound, complex, or  compound-complex sentences?</vt:lpstr>
      <vt:lpstr>Why use compound, complex, or  compound-complex sentences?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Sunny Feridun</cp:lastModifiedBy>
  <cp:revision>1</cp:revision>
  <dcterms:modified xsi:type="dcterms:W3CDTF">2025-04-28T18:18:36Z</dcterms:modified>
</cp:coreProperties>
</file>