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7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5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1" r:id="rId45"/>
    <p:sldId id="300" r:id="rId46"/>
    <p:sldId id="302" r:id="rId47"/>
    <p:sldId id="303" r:id="rId48"/>
    <p:sldId id="304" r:id="rId49"/>
    <p:sldId id="271" r:id="rId50"/>
  </p:sldIdLst>
  <p:sldSz cx="18288000" cy="10287000"/>
  <p:notesSz cx="6858000" cy="9144000"/>
  <p:embeddedFontLst>
    <p:embeddedFont>
      <p:font typeface="Bernoru Expanded" pitchFamily="2" charset="77"/>
      <p:regular r:id="rId51"/>
      <p:bold r:id="rId52"/>
    </p:embeddedFont>
    <p:embeddedFont>
      <p:font typeface="Sigher" pitchFamily="2" charset="0"/>
      <p:regular r:id="rId53"/>
    </p:embeddedFont>
    <p:embeddedFont>
      <p:font typeface="Sports World" panose="02000503020000020004" pitchFamily="2" charset="77"/>
      <p:regular r:id="rId5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 autoAdjust="0"/>
    <p:restoredTop sz="94582" autoAdjust="0"/>
  </p:normalViewPr>
  <p:slideViewPr>
    <p:cSldViewPr>
      <p:cViewPr varScale="1">
        <p:scale>
          <a:sx n="70" d="100"/>
          <a:sy n="70" d="100"/>
        </p:scale>
        <p:origin x="744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3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1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5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5.sv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5.sv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2883513" y="2093921"/>
            <a:ext cx="12740140" cy="3152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007"/>
              </a:lnSpc>
            </a:pPr>
            <a:r>
              <a:rPr lang="en-US" sz="12253">
                <a:solidFill>
                  <a:srgbClr val="FFDB00"/>
                </a:solidFill>
                <a:latin typeface="Bernoru Expanded"/>
                <a:ea typeface="Bernoru Expanded"/>
                <a:cs typeface="Bernoru Expanded"/>
                <a:sym typeface="Bernoru Expanded"/>
              </a:rPr>
              <a:t>MATH QUIZ</a:t>
            </a:r>
          </a:p>
          <a:p>
            <a:pPr algn="ctr">
              <a:lnSpc>
                <a:spcPts val="12007"/>
              </a:lnSpc>
            </a:pPr>
            <a:r>
              <a:rPr lang="en-US" sz="12253">
                <a:solidFill>
                  <a:srgbClr val="FFDB00"/>
                </a:solidFill>
                <a:latin typeface="Bernoru Expanded"/>
                <a:ea typeface="Bernoru Expanded"/>
                <a:cs typeface="Bernoru Expanded"/>
                <a:sym typeface="Bernoru Expanded"/>
              </a:rPr>
              <a:t>BEE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6600950" y="5562751"/>
            <a:ext cx="5305265" cy="974187"/>
            <a:chOff x="0" y="0"/>
            <a:chExt cx="2213189" cy="4064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13189" cy="406400"/>
            </a:xfrm>
            <a:custGeom>
              <a:avLst/>
              <a:gdLst/>
              <a:ahLst/>
              <a:cxnLst/>
              <a:rect l="l" t="t" r="r" b="b"/>
              <a:pathLst>
                <a:path w="2213189" h="406400">
                  <a:moveTo>
                    <a:pt x="2009989" y="0"/>
                  </a:moveTo>
                  <a:cubicBezTo>
                    <a:pt x="2122213" y="0"/>
                    <a:pt x="2213189" y="90976"/>
                    <a:pt x="2213189" y="203200"/>
                  </a:cubicBezTo>
                  <a:cubicBezTo>
                    <a:pt x="2213189" y="315424"/>
                    <a:pt x="2122213" y="406400"/>
                    <a:pt x="2009989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70F1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213189" cy="454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DB01"/>
                  </a:solidFill>
                  <a:latin typeface="Bernoru Expanded"/>
                  <a:ea typeface="Bernoru Expanded"/>
                  <a:cs typeface="Bernoru Expanded"/>
                  <a:sym typeface="Bernoru Expanded"/>
                </a:rPr>
                <a:t>LET’S PLAY!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4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5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787264" y="2524427"/>
            <a:ext cx="9051877" cy="52422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4.	What is the smallest odd number?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0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1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2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3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618062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318920" y="3071617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5854052" y="4279634"/>
            <a:ext cx="6579897" cy="893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05"/>
              </a:lnSpc>
              <a:spcBef>
                <a:spcPct val="0"/>
              </a:spcBef>
            </a:pPr>
            <a:r>
              <a:rPr lang="en-US" sz="6510" spc="2428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63901" y="714502"/>
            <a:ext cx="11346043" cy="78333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821913" y="1938215"/>
            <a:ext cx="9051877" cy="75120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5.	What is the perimeter of a rectangle with length 7 units and width 3 units?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A) 18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B) 20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C) 22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D) 24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b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</a:b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618062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318920" y="3071617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5854052" y="4279634"/>
            <a:ext cx="6579897" cy="893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05"/>
              </a:lnSpc>
              <a:spcBef>
                <a:spcPct val="0"/>
              </a:spcBef>
            </a:pPr>
            <a:r>
              <a:rPr lang="en-US" sz="6510" spc="2428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18060" y="2093829"/>
            <a:ext cx="9051877" cy="59988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6.	What is the area of a square with side length 6 units?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24 square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30 square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36 square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42 square units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2035015"/>
            <a:ext cx="9690736" cy="60079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b="1" kern="0" dirty="0">
                <a:solidFill>
                  <a:srgbClr val="FFFFFF"/>
                </a:solidFill>
                <a:effectLst/>
                <a:latin typeface="Sports World"/>
                <a:ea typeface="Times New Roman" panose="02020603050405020304" pitchFamily="18" charset="0"/>
                <a:cs typeface="Times New Roman" panose="02020603050405020304" pitchFamily="18" charset="0"/>
                <a:sym typeface="Sports World"/>
              </a:rPr>
              <a:t>7.	If you have 4 groups of 7 oranges, how many oranges do you have in total?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b="1" kern="0" dirty="0">
                <a:solidFill>
                  <a:srgbClr val="FFFFFF"/>
                </a:solidFill>
                <a:effectLst/>
                <a:latin typeface="Sports World"/>
                <a:ea typeface="Times New Roman" panose="02020603050405020304" pitchFamily="18" charset="0"/>
                <a:cs typeface="Times New Roman" panose="02020603050405020304" pitchFamily="18" charset="0"/>
                <a:sym typeface="Sports World"/>
              </a:rPr>
              <a:t>•	A) 24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b="1" kern="0" dirty="0">
                <a:solidFill>
                  <a:srgbClr val="FFFFFF"/>
                </a:solidFill>
                <a:effectLst/>
                <a:latin typeface="Sports World"/>
                <a:ea typeface="Times New Roman" panose="02020603050405020304" pitchFamily="18" charset="0"/>
                <a:cs typeface="Times New Roman" panose="02020603050405020304" pitchFamily="18" charset="0"/>
                <a:sym typeface="Sports World"/>
              </a:rPr>
              <a:t>•	B) 28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b="1" kern="0" dirty="0">
                <a:solidFill>
                  <a:srgbClr val="FFFFFF"/>
                </a:solidFill>
                <a:effectLst/>
                <a:latin typeface="Sports World"/>
                <a:ea typeface="Times New Roman" panose="02020603050405020304" pitchFamily="18" charset="0"/>
                <a:cs typeface="Times New Roman" panose="02020603050405020304" pitchFamily="18" charset="0"/>
                <a:sym typeface="Sports World"/>
              </a:rPr>
              <a:t>•	C) 30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b="1" kern="0" dirty="0">
                <a:solidFill>
                  <a:srgbClr val="FFFFFF"/>
                </a:solidFill>
                <a:effectLst/>
                <a:latin typeface="Sports World"/>
                <a:ea typeface="Times New Roman" panose="02020603050405020304" pitchFamily="18" charset="0"/>
                <a:cs typeface="Times New Roman" panose="02020603050405020304" pitchFamily="18" charset="0"/>
                <a:sym typeface="Sports World"/>
              </a:rPr>
              <a:t>•	D) 32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201717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038070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434929" y="2482575"/>
            <a:ext cx="9690736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8.	What is 35 + 29?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54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64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74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84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4031701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85659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618062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 rot="222758">
            <a:off x="5752258" y="3943896"/>
            <a:ext cx="1960054" cy="1967432"/>
          </a:xfrm>
          <a:custGeom>
            <a:avLst/>
            <a:gdLst/>
            <a:ahLst/>
            <a:cxnLst/>
            <a:rect l="l" t="t" r="r" b="b"/>
            <a:pathLst>
              <a:path w="1960054" h="1967432">
                <a:moveTo>
                  <a:pt x="0" y="0"/>
                </a:moveTo>
                <a:lnTo>
                  <a:pt x="1960054" y="0"/>
                </a:lnTo>
                <a:lnTo>
                  <a:pt x="1960054" y="1967432"/>
                </a:lnTo>
                <a:lnTo>
                  <a:pt x="0" y="19674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6272845" y="2522406"/>
            <a:ext cx="5742310" cy="5747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54"/>
              </a:lnSpc>
            </a:pPr>
            <a:r>
              <a:rPr lang="en-US" sz="3324">
                <a:solidFill>
                  <a:srgbClr val="000000"/>
                </a:solidFill>
                <a:latin typeface="Bernoru Expanded"/>
                <a:ea typeface="Bernoru Expanded"/>
                <a:cs typeface="Bernoru Expanded"/>
                <a:sym typeface="Bernoru Expanded"/>
              </a:rPr>
              <a:t>HOW TO PLAY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015957" y="3279558"/>
            <a:ext cx="6256087" cy="4255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45"/>
              </a:lnSpc>
              <a:spcBef>
                <a:spcPct val="0"/>
              </a:spcBef>
            </a:pPr>
            <a:r>
              <a:rPr lang="en-US" sz="2532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There are 3 different types of games!</a:t>
            </a:r>
          </a:p>
        </p:txBody>
      </p:sp>
      <p:sp>
        <p:nvSpPr>
          <p:cNvPr id="16" name="TextBox 16"/>
          <p:cNvSpPr txBox="1"/>
          <p:nvPr/>
        </p:nvSpPr>
        <p:spPr>
          <a:xfrm rot="94017">
            <a:off x="5920272" y="4455851"/>
            <a:ext cx="1627238" cy="861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75"/>
              </a:lnSpc>
              <a:spcBef>
                <a:spcPct val="0"/>
              </a:spcBef>
            </a:pPr>
            <a:r>
              <a:rPr lang="en-US" sz="248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EASY 1 POINT</a:t>
            </a:r>
          </a:p>
        </p:txBody>
      </p:sp>
      <p:sp>
        <p:nvSpPr>
          <p:cNvPr id="17" name="Freeform 17"/>
          <p:cNvSpPr/>
          <p:nvPr/>
        </p:nvSpPr>
        <p:spPr>
          <a:xfrm rot="-19270">
            <a:off x="8097853" y="4207548"/>
            <a:ext cx="1960054" cy="1967432"/>
          </a:xfrm>
          <a:custGeom>
            <a:avLst/>
            <a:gdLst/>
            <a:ahLst/>
            <a:cxnLst/>
            <a:rect l="l" t="t" r="r" b="b"/>
            <a:pathLst>
              <a:path w="1960054" h="1967432">
                <a:moveTo>
                  <a:pt x="0" y="0"/>
                </a:moveTo>
                <a:lnTo>
                  <a:pt x="1960054" y="0"/>
                </a:lnTo>
                <a:lnTo>
                  <a:pt x="1960054" y="1967432"/>
                </a:lnTo>
                <a:lnTo>
                  <a:pt x="0" y="19674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 rot="-148011">
            <a:off x="8262963" y="4719492"/>
            <a:ext cx="1627238" cy="861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75"/>
              </a:lnSpc>
              <a:spcBef>
                <a:spcPct val="0"/>
              </a:spcBef>
            </a:pPr>
            <a:r>
              <a:rPr lang="en-US" sz="2482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AVERAGE 3 POINTS</a:t>
            </a:r>
          </a:p>
        </p:txBody>
      </p:sp>
      <p:sp>
        <p:nvSpPr>
          <p:cNvPr id="19" name="Freeform 19"/>
          <p:cNvSpPr/>
          <p:nvPr/>
        </p:nvSpPr>
        <p:spPr>
          <a:xfrm rot="238769">
            <a:off x="10601670" y="3999813"/>
            <a:ext cx="1960054" cy="1967432"/>
          </a:xfrm>
          <a:custGeom>
            <a:avLst/>
            <a:gdLst/>
            <a:ahLst/>
            <a:cxnLst/>
            <a:rect l="l" t="t" r="r" b="b"/>
            <a:pathLst>
              <a:path w="1960054" h="1967432">
                <a:moveTo>
                  <a:pt x="0" y="0"/>
                </a:moveTo>
                <a:lnTo>
                  <a:pt x="1960054" y="0"/>
                </a:lnTo>
                <a:lnTo>
                  <a:pt x="1960054" y="1967432"/>
                </a:lnTo>
                <a:lnTo>
                  <a:pt x="0" y="196743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 rot="110028">
            <a:off x="10769875" y="4511776"/>
            <a:ext cx="1627238" cy="8610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75"/>
              </a:lnSpc>
              <a:spcBef>
                <a:spcPct val="0"/>
              </a:spcBef>
            </a:pPr>
            <a:r>
              <a:rPr lang="en-US" sz="2482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HARD 5 POINTS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434929" y="2482575"/>
            <a:ext cx="9690736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9.	What is 54 divided by 6?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9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11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2958684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141292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6699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10.	If a book costs $12 and you give the cashier $20, how much change will you get back?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$6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$7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$8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$9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</a:t>
            </a:r>
          </a:p>
        </p:txBody>
      </p:sp>
    </p:spTree>
    <p:extLst>
      <p:ext uri="{BB962C8B-B14F-4D97-AF65-F5344CB8AC3E}">
        <p14:creationId xmlns:p14="http://schemas.microsoft.com/office/powerpoint/2010/main" val="4388957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457355" y="607890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207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4417381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6265999" y="567405"/>
            <a:ext cx="5756003" cy="11122711"/>
          </a:xfrm>
          <a:custGeom>
            <a:avLst/>
            <a:gdLst/>
            <a:ahLst/>
            <a:cxnLst/>
            <a:rect l="l" t="t" r="r" b="b"/>
            <a:pathLst>
              <a:path w="5756003" h="11122711">
                <a:moveTo>
                  <a:pt x="0" y="0"/>
                </a:moveTo>
                <a:lnTo>
                  <a:pt x="5756002" y="0"/>
                </a:lnTo>
                <a:lnTo>
                  <a:pt x="5756002" y="11122711"/>
                </a:lnTo>
                <a:lnTo>
                  <a:pt x="0" y="1112271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7459629" y="3099334"/>
            <a:ext cx="3587257" cy="3600760"/>
          </a:xfrm>
          <a:custGeom>
            <a:avLst/>
            <a:gdLst/>
            <a:ahLst/>
            <a:cxnLst/>
            <a:rect l="l" t="t" r="r" b="b"/>
            <a:pathLst>
              <a:path w="3587257" h="3600760">
                <a:moveTo>
                  <a:pt x="0" y="0"/>
                </a:moveTo>
                <a:lnTo>
                  <a:pt x="3587257" y="0"/>
                </a:lnTo>
                <a:lnTo>
                  <a:pt x="3587257" y="3600759"/>
                </a:lnTo>
                <a:lnTo>
                  <a:pt x="0" y="360075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 rot="-148011">
            <a:off x="7441780" y="4115848"/>
            <a:ext cx="3666159" cy="16015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226"/>
              </a:lnSpc>
            </a:pPr>
            <a:r>
              <a:rPr lang="en-US" sz="5987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MODERATE ROUND</a:t>
            </a:r>
          </a:p>
        </p:txBody>
      </p:sp>
    </p:spTree>
    <p:extLst>
      <p:ext uri="{BB962C8B-B14F-4D97-AF65-F5344CB8AC3E}">
        <p14:creationId xmlns:p14="http://schemas.microsoft.com/office/powerpoint/2010/main" val="2722825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66995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1.	If a box contains 15 red balls and 5 green balls, what fraction of the balls are green?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1/3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1/4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1/5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1/6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</a:t>
            </a:r>
          </a:p>
        </p:txBody>
      </p:sp>
    </p:spTree>
    <p:extLst>
      <p:ext uri="{BB962C8B-B14F-4D97-AF65-F5344CB8AC3E}">
        <p14:creationId xmlns:p14="http://schemas.microsoft.com/office/powerpoint/2010/main" val="1619015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457355" y="607890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2073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666516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60079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2.	What is the area of a rectangle with length 9 units and width 4 units?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32 square units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36 square units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40 square units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45 square units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0909503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586652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60079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3.	If a car travels 50 miles in 1 hour, how far will it travel in 2 hours?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75 miles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80 miles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100 miles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120 miles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770685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6265999" y="567405"/>
            <a:ext cx="5756003" cy="11122711"/>
          </a:xfrm>
          <a:custGeom>
            <a:avLst/>
            <a:gdLst/>
            <a:ahLst/>
            <a:cxnLst/>
            <a:rect l="l" t="t" r="r" b="b"/>
            <a:pathLst>
              <a:path w="5756003" h="11122711">
                <a:moveTo>
                  <a:pt x="0" y="0"/>
                </a:moveTo>
                <a:lnTo>
                  <a:pt x="5756002" y="0"/>
                </a:lnTo>
                <a:lnTo>
                  <a:pt x="5756002" y="11122711"/>
                </a:lnTo>
                <a:lnTo>
                  <a:pt x="0" y="1112271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7459629" y="3099334"/>
            <a:ext cx="3587257" cy="3600760"/>
          </a:xfrm>
          <a:custGeom>
            <a:avLst/>
            <a:gdLst/>
            <a:ahLst/>
            <a:cxnLst/>
            <a:rect l="l" t="t" r="r" b="b"/>
            <a:pathLst>
              <a:path w="3587257" h="3600760">
                <a:moveTo>
                  <a:pt x="0" y="0"/>
                </a:moveTo>
                <a:lnTo>
                  <a:pt x="3587257" y="0"/>
                </a:lnTo>
                <a:lnTo>
                  <a:pt x="3587257" y="3600759"/>
                </a:lnTo>
                <a:lnTo>
                  <a:pt x="0" y="360075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 rot="-148011">
            <a:off x="7889760" y="4126750"/>
            <a:ext cx="2730278" cy="16220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26"/>
              </a:lnSpc>
            </a:pPr>
            <a:r>
              <a:rPr lang="en-US" sz="5987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EASY ROUND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7017348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4.	What is 4 x (5 + 3)?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28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32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36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40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0383969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A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335425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667375" y="1592276"/>
            <a:ext cx="9690736" cy="60079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5.	What is the least common multiple (LCM) of 5 and 8?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24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30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40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48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0104018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11025938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6265999" y="567405"/>
            <a:ext cx="5756003" cy="11122711"/>
          </a:xfrm>
          <a:custGeom>
            <a:avLst/>
            <a:gdLst/>
            <a:ahLst/>
            <a:cxnLst/>
            <a:rect l="l" t="t" r="r" b="b"/>
            <a:pathLst>
              <a:path w="5756003" h="11122711">
                <a:moveTo>
                  <a:pt x="0" y="0"/>
                </a:moveTo>
                <a:lnTo>
                  <a:pt x="5756002" y="0"/>
                </a:lnTo>
                <a:lnTo>
                  <a:pt x="5756002" y="11122711"/>
                </a:lnTo>
                <a:lnTo>
                  <a:pt x="0" y="1112271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7459629" y="3099334"/>
            <a:ext cx="3587257" cy="3600760"/>
          </a:xfrm>
          <a:custGeom>
            <a:avLst/>
            <a:gdLst/>
            <a:ahLst/>
            <a:cxnLst/>
            <a:rect l="l" t="t" r="r" b="b"/>
            <a:pathLst>
              <a:path w="3587257" h="3600760">
                <a:moveTo>
                  <a:pt x="0" y="0"/>
                </a:moveTo>
                <a:lnTo>
                  <a:pt x="3587257" y="0"/>
                </a:lnTo>
                <a:lnTo>
                  <a:pt x="3587257" y="3600759"/>
                </a:lnTo>
                <a:lnTo>
                  <a:pt x="0" y="360075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 rot="-148011">
            <a:off x="7441780" y="4115848"/>
            <a:ext cx="3666159" cy="16015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226"/>
              </a:lnSpc>
            </a:pPr>
            <a:r>
              <a:rPr lang="en-US" sz="5987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DIFFICULT ROUND</a:t>
            </a:r>
          </a:p>
        </p:txBody>
      </p:sp>
    </p:spTree>
    <p:extLst>
      <p:ext uri="{BB962C8B-B14F-4D97-AF65-F5344CB8AC3E}">
        <p14:creationId xmlns:p14="http://schemas.microsoft.com/office/powerpoint/2010/main" val="35417856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097556" y="1376402"/>
            <a:ext cx="10888342" cy="73911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1.	If you have 2/3 of a chocolate bar and you eat 1/4 of what you have, how much of the chocolate bar do you have left?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1/4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1/3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1/2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5/12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9401885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D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4688887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097556" y="1376402"/>
            <a:ext cx="10888342" cy="60079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2.	What is the greatest common divisor (GCD) of 42 and 56?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6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7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14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21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5775480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753112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204077" y="249185"/>
            <a:ext cx="12223387" cy="8097994"/>
          </a:xfrm>
          <a:custGeom>
            <a:avLst/>
            <a:gdLst/>
            <a:ahLst/>
            <a:cxnLst/>
            <a:rect l="l" t="t" r="r" b="b"/>
            <a:pathLst>
              <a:path w="12223387" h="8097994">
                <a:moveTo>
                  <a:pt x="0" y="0"/>
                </a:moveTo>
                <a:lnTo>
                  <a:pt x="12223386" y="0"/>
                </a:lnTo>
                <a:lnTo>
                  <a:pt x="12223386" y="8097994"/>
                </a:lnTo>
                <a:lnTo>
                  <a:pt x="0" y="80979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490690" y="973182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 the question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4170741" y="1684926"/>
            <a:ext cx="10576753" cy="4587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95"/>
              </a:lnSpc>
              <a:spcBef>
                <a:spcPct val="0"/>
              </a:spcBef>
            </a:pPr>
            <a:r>
              <a:rPr lang="en-US" sz="4353">
                <a:solidFill>
                  <a:srgbClr val="F4F6FF"/>
                </a:solidFill>
                <a:latin typeface="Bernoru Expanded"/>
                <a:ea typeface="Bernoru Expanded"/>
                <a:cs typeface="Bernoru Expanded"/>
                <a:sym typeface="Bernoru Expanded"/>
              </a:rPr>
              <a:t>1. If you have 8 apples and give away 3, how many apples do you have left?</a:t>
            </a:r>
          </a:p>
          <a:p>
            <a:pPr algn="ctr">
              <a:lnSpc>
                <a:spcPts val="6095"/>
              </a:lnSpc>
              <a:spcBef>
                <a:spcPct val="0"/>
              </a:spcBef>
            </a:pPr>
            <a:endParaRPr lang="en-US" sz="4353">
              <a:solidFill>
                <a:srgbClr val="F4F6FF"/>
              </a:solidFill>
              <a:latin typeface="Bernoru Expanded"/>
              <a:ea typeface="Bernoru Expanded"/>
              <a:cs typeface="Bernoru Expanded"/>
              <a:sym typeface="Bernoru Expanded"/>
            </a:endParaRPr>
          </a:p>
          <a:p>
            <a:pPr algn="ctr">
              <a:lnSpc>
                <a:spcPts val="6095"/>
              </a:lnSpc>
              <a:spcBef>
                <a:spcPct val="0"/>
              </a:spcBef>
            </a:pPr>
            <a:r>
              <a:rPr lang="en-US" sz="4353">
                <a:solidFill>
                  <a:srgbClr val="F4F6FF"/>
                </a:solidFill>
                <a:latin typeface="Bernoru Expanded"/>
                <a:ea typeface="Bernoru Expanded"/>
                <a:cs typeface="Bernoru Expanded"/>
                <a:sym typeface="Bernoru Expanded"/>
              </a:rPr>
              <a:t>A) 5            B) 6           C) 7        D) 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158070" y="1946365"/>
            <a:ext cx="11698445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3.	What is 25% of 120?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25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30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35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40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</a:t>
            </a:r>
          </a:p>
        </p:txBody>
      </p:sp>
    </p:spTree>
    <p:extLst>
      <p:ext uri="{BB962C8B-B14F-4D97-AF65-F5344CB8AC3E}">
        <p14:creationId xmlns:p14="http://schemas.microsoft.com/office/powerpoint/2010/main" val="19851198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0853957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/>
          </a:p>
        </p:txBody>
      </p:sp>
      <p:sp>
        <p:nvSpPr>
          <p:cNvPr id="13" name="TextBox 13"/>
          <p:cNvSpPr txBox="1"/>
          <p:nvPr/>
        </p:nvSpPr>
        <p:spPr>
          <a:xfrm>
            <a:off x="4158070" y="1946365"/>
            <a:ext cx="11698445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•4.	What is 72 divided by 0.6?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110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120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130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140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250770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5589082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6265999" y="567405"/>
            <a:ext cx="5756003" cy="11122711"/>
          </a:xfrm>
          <a:custGeom>
            <a:avLst/>
            <a:gdLst/>
            <a:ahLst/>
            <a:cxnLst/>
            <a:rect l="l" t="t" r="r" b="b"/>
            <a:pathLst>
              <a:path w="5756003" h="11122711">
                <a:moveTo>
                  <a:pt x="0" y="0"/>
                </a:moveTo>
                <a:lnTo>
                  <a:pt x="5756002" y="0"/>
                </a:lnTo>
                <a:lnTo>
                  <a:pt x="5756002" y="11122711"/>
                </a:lnTo>
                <a:lnTo>
                  <a:pt x="0" y="1112271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Freeform 13"/>
          <p:cNvSpPr/>
          <p:nvPr/>
        </p:nvSpPr>
        <p:spPr>
          <a:xfrm>
            <a:off x="7459629" y="3099334"/>
            <a:ext cx="3587257" cy="3600760"/>
          </a:xfrm>
          <a:custGeom>
            <a:avLst/>
            <a:gdLst/>
            <a:ahLst/>
            <a:cxnLst/>
            <a:rect l="l" t="t" r="r" b="b"/>
            <a:pathLst>
              <a:path w="3587257" h="3600760">
                <a:moveTo>
                  <a:pt x="0" y="0"/>
                </a:moveTo>
                <a:lnTo>
                  <a:pt x="3587257" y="0"/>
                </a:lnTo>
                <a:lnTo>
                  <a:pt x="3587257" y="3600759"/>
                </a:lnTo>
                <a:lnTo>
                  <a:pt x="0" y="360075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 rot="-148011">
            <a:off x="7441780" y="4115848"/>
            <a:ext cx="3666159" cy="16015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226"/>
              </a:lnSpc>
            </a:pPr>
            <a:r>
              <a:rPr lang="en-US" sz="5987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TIE BREAKER</a:t>
            </a:r>
          </a:p>
        </p:txBody>
      </p:sp>
    </p:spTree>
    <p:extLst>
      <p:ext uri="{BB962C8B-B14F-4D97-AF65-F5344CB8AC3E}">
        <p14:creationId xmlns:p14="http://schemas.microsoft.com/office/powerpoint/2010/main" val="10004581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/>
          </a:p>
        </p:txBody>
      </p:sp>
      <p:sp>
        <p:nvSpPr>
          <p:cNvPr id="13" name="TextBox 13"/>
          <p:cNvSpPr txBox="1"/>
          <p:nvPr/>
        </p:nvSpPr>
        <p:spPr>
          <a:xfrm>
            <a:off x="4158070" y="1946365"/>
            <a:ext cx="11698445" cy="46247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1.	What is 96 divided by 12?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A) 7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B) 8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C) 9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•	D) 10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25411948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4600183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0"/>
            <a:ext cx="12523170" cy="8144063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/>
          </a:p>
        </p:txBody>
      </p:sp>
      <p:sp>
        <p:nvSpPr>
          <p:cNvPr id="13" name="TextBox 13"/>
          <p:cNvSpPr txBox="1"/>
          <p:nvPr/>
        </p:nvSpPr>
        <p:spPr>
          <a:xfrm>
            <a:off x="4158070" y="1946365"/>
            <a:ext cx="11698445" cy="53163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2.	What is the median of the numbers 3, 5, 7, 9, 11?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A) 5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B) 7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C) 9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42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	D) 6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endParaRPr lang="en-US" sz="42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4053930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PH" dirty="0"/>
          </a:p>
        </p:txBody>
      </p:sp>
      <p:sp>
        <p:nvSpPr>
          <p:cNvPr id="13" name="TextBox 13"/>
          <p:cNvSpPr txBox="1"/>
          <p:nvPr/>
        </p:nvSpPr>
        <p:spPr>
          <a:xfrm>
            <a:off x="4618060" y="4454174"/>
            <a:ext cx="9051877" cy="19639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19900" dirty="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endParaRPr lang="en-US" sz="19900" dirty="0">
              <a:solidFill>
                <a:srgbClr val="FFFFFF"/>
              </a:solidFill>
              <a:latin typeface="Sports World"/>
              <a:ea typeface="Sports World"/>
              <a:cs typeface="Sports World"/>
              <a:sym typeface="Sports World"/>
            </a:endParaRPr>
          </a:p>
        </p:txBody>
      </p:sp>
    </p:spTree>
    <p:extLst>
      <p:ext uri="{BB962C8B-B14F-4D97-AF65-F5344CB8AC3E}">
        <p14:creationId xmlns:p14="http://schemas.microsoft.com/office/powerpoint/2010/main" val="329157916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 rot="-5247046">
            <a:off x="6581343" y="1204701"/>
            <a:ext cx="5125315" cy="6902780"/>
          </a:xfrm>
          <a:custGeom>
            <a:avLst/>
            <a:gdLst/>
            <a:ahLst/>
            <a:cxnLst/>
            <a:rect l="l" t="t" r="r" b="b"/>
            <a:pathLst>
              <a:path w="5125315" h="6902780">
                <a:moveTo>
                  <a:pt x="0" y="0"/>
                </a:moveTo>
                <a:lnTo>
                  <a:pt x="5125314" y="0"/>
                </a:lnTo>
                <a:lnTo>
                  <a:pt x="5125314" y="6902780"/>
                </a:lnTo>
                <a:lnTo>
                  <a:pt x="0" y="690278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 rot="133648">
            <a:off x="6281090" y="3034087"/>
            <a:ext cx="5940263" cy="2161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10"/>
              </a:lnSpc>
            </a:pPr>
            <a:r>
              <a:rPr lang="en-US" sz="799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Thanks for playing!</a:t>
            </a:r>
          </a:p>
        </p:txBody>
      </p:sp>
      <p:grpSp>
        <p:nvGrpSpPr>
          <p:cNvPr id="14" name="Group 14"/>
          <p:cNvGrpSpPr/>
          <p:nvPr/>
        </p:nvGrpSpPr>
        <p:grpSpPr>
          <a:xfrm rot="150960">
            <a:off x="7280986" y="5448502"/>
            <a:ext cx="3425870" cy="974187"/>
            <a:chOff x="0" y="0"/>
            <a:chExt cx="1429165" cy="4064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1429165" cy="406400"/>
            </a:xfrm>
            <a:custGeom>
              <a:avLst/>
              <a:gdLst/>
              <a:ahLst/>
              <a:cxnLst/>
              <a:rect l="l" t="t" r="r" b="b"/>
              <a:pathLst>
                <a:path w="1429165" h="406400">
                  <a:moveTo>
                    <a:pt x="1225965" y="0"/>
                  </a:moveTo>
                  <a:cubicBezTo>
                    <a:pt x="1338189" y="0"/>
                    <a:pt x="1429165" y="90976"/>
                    <a:pt x="1429165" y="203200"/>
                  </a:cubicBezTo>
                  <a:cubicBezTo>
                    <a:pt x="1429165" y="315424"/>
                    <a:pt x="1338189" y="406400"/>
                    <a:pt x="1225965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F70F18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47625"/>
              <a:ext cx="1429165" cy="454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DB01"/>
                  </a:solidFill>
                  <a:latin typeface="Bernoru Expanded"/>
                  <a:ea typeface="Bernoru Expanded"/>
                  <a:cs typeface="Bernoru Expanded"/>
                  <a:sym typeface="Bernoru Expanded"/>
                </a:rPr>
                <a:t>THE END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618062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318920" y="3324713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6472779" y="4170980"/>
            <a:ext cx="5342442" cy="873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0"/>
              </a:lnSpc>
              <a:spcBef>
                <a:spcPct val="0"/>
              </a:spcBef>
            </a:pPr>
            <a:r>
              <a:rPr lang="en-US" sz="5000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457355" y="231765"/>
            <a:ext cx="12591925" cy="8342150"/>
          </a:xfrm>
          <a:custGeom>
            <a:avLst/>
            <a:gdLst/>
            <a:ahLst/>
            <a:cxnLst/>
            <a:rect l="l" t="t" r="r" b="b"/>
            <a:pathLst>
              <a:path w="12591925" h="8342150">
                <a:moveTo>
                  <a:pt x="0" y="0"/>
                </a:moveTo>
                <a:lnTo>
                  <a:pt x="12591925" y="0"/>
                </a:lnTo>
                <a:lnTo>
                  <a:pt x="12591925" y="8342150"/>
                </a:lnTo>
                <a:lnTo>
                  <a:pt x="0" y="83421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691402" y="1028700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Multiple choice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3955910" y="1831424"/>
            <a:ext cx="11594814" cy="65098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709"/>
              </a:lnSpc>
            </a:pPr>
            <a:r>
              <a:rPr lang="en-US" sz="5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2.    If you have 4 pencils and get 5 more, how many pencils do you have?</a:t>
            </a:r>
          </a:p>
          <a:p>
            <a:pPr algn="ctr">
              <a:lnSpc>
                <a:spcPts val="7709"/>
              </a:lnSpc>
            </a:pPr>
            <a:r>
              <a:rPr lang="en-US" sz="5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A) 8</a:t>
            </a:r>
          </a:p>
          <a:p>
            <a:pPr algn="ctr">
              <a:lnSpc>
                <a:spcPts val="7709"/>
              </a:lnSpc>
            </a:pPr>
            <a:r>
              <a:rPr lang="en-US" sz="5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B) 9</a:t>
            </a:r>
          </a:p>
          <a:p>
            <a:pPr algn="ctr">
              <a:lnSpc>
                <a:spcPts val="7709"/>
              </a:lnSpc>
            </a:pPr>
            <a:r>
              <a:rPr lang="en-US" sz="5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C) 10</a:t>
            </a:r>
          </a:p>
          <a:p>
            <a:pPr algn="ctr">
              <a:lnSpc>
                <a:spcPts val="7709"/>
              </a:lnSpc>
            </a:pPr>
            <a:r>
              <a:rPr lang="en-US" sz="5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D) 11</a:t>
            </a:r>
          </a:p>
          <a:p>
            <a:pPr algn="ctr">
              <a:lnSpc>
                <a:spcPts val="5469"/>
              </a:lnSpc>
            </a:pPr>
            <a:endParaRPr lang="en-US" sz="5506">
              <a:solidFill>
                <a:srgbClr val="F4FBF8"/>
              </a:solidFill>
              <a:latin typeface="Sigher"/>
              <a:ea typeface="Sigher"/>
              <a:cs typeface="Sigher"/>
              <a:sym typeface="Sigher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920654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318222" y="2723137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5980819" y="3430065"/>
            <a:ext cx="6326363" cy="146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08"/>
              </a:lnSpc>
              <a:spcBef>
                <a:spcPct val="0"/>
              </a:spcBef>
            </a:pPr>
            <a:r>
              <a:rPr lang="en-US" sz="8506">
                <a:solidFill>
                  <a:srgbClr val="F4FBF8"/>
                </a:solidFill>
                <a:latin typeface="Sigher"/>
                <a:ea typeface="Sigher"/>
                <a:cs typeface="Sigher"/>
                <a:sym typeface="Sigher"/>
              </a:rPr>
              <a:t>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3555030" y="738678"/>
            <a:ext cx="11177940" cy="7405385"/>
          </a:xfrm>
          <a:custGeom>
            <a:avLst/>
            <a:gdLst/>
            <a:ahLst/>
            <a:cxnLst/>
            <a:rect l="l" t="t" r="r" b="b"/>
            <a:pathLst>
              <a:path w="11177940" h="7405385">
                <a:moveTo>
                  <a:pt x="0" y="0"/>
                </a:moveTo>
                <a:lnTo>
                  <a:pt x="11177940" y="0"/>
                </a:lnTo>
                <a:lnTo>
                  <a:pt x="11177940" y="7405385"/>
                </a:lnTo>
                <a:lnTo>
                  <a:pt x="0" y="740538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4787264" y="2524427"/>
            <a:ext cx="9051877" cy="4455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3. HOW MANY SIDES DOES A HEXAGON HAVE?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A) 5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B) 6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C) 7</a:t>
            </a:r>
          </a:p>
          <a:p>
            <a:pPr algn="ctr">
              <a:lnSpc>
                <a:spcPts val="588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Sports World"/>
                <a:ea typeface="Sports World"/>
                <a:cs typeface="Sports World"/>
                <a:sym typeface="Sports World"/>
              </a:rPr>
              <a:t>D)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C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20221" y="8573915"/>
            <a:ext cx="19528441" cy="2236894"/>
          </a:xfrm>
          <a:custGeom>
            <a:avLst/>
            <a:gdLst/>
            <a:ahLst/>
            <a:cxnLst/>
            <a:rect l="l" t="t" r="r" b="b"/>
            <a:pathLst>
              <a:path w="19528441" h="2236894">
                <a:moveTo>
                  <a:pt x="0" y="0"/>
                </a:moveTo>
                <a:lnTo>
                  <a:pt x="19528442" y="0"/>
                </a:lnTo>
                <a:lnTo>
                  <a:pt x="19528442" y="2236894"/>
                </a:lnTo>
                <a:lnTo>
                  <a:pt x="0" y="22368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-111954" y="7705791"/>
            <a:ext cx="18511907" cy="1106317"/>
            <a:chOff x="0" y="0"/>
            <a:chExt cx="4875564" cy="291376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4875564" cy="291376"/>
            </a:xfrm>
            <a:custGeom>
              <a:avLst/>
              <a:gdLst/>
              <a:ahLst/>
              <a:cxnLst/>
              <a:rect l="l" t="t" r="r" b="b"/>
              <a:pathLst>
                <a:path w="4875564" h="291376">
                  <a:moveTo>
                    <a:pt x="0" y="0"/>
                  </a:moveTo>
                  <a:lnTo>
                    <a:pt x="4875564" y="0"/>
                  </a:lnTo>
                  <a:lnTo>
                    <a:pt x="4875564" y="291376"/>
                  </a:lnTo>
                  <a:lnTo>
                    <a:pt x="0" y="291376"/>
                  </a:lnTo>
                  <a:close/>
                </a:path>
              </a:pathLst>
            </a:custGeom>
            <a:solidFill>
              <a:srgbClr val="EAEC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4875564" cy="35805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96001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-435995" y="2917966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8"/>
                </a:lnTo>
                <a:lnTo>
                  <a:pt x="0" y="126641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8"/>
          <p:cNvSpPr/>
          <p:nvPr/>
        </p:nvSpPr>
        <p:spPr>
          <a:xfrm>
            <a:off x="13839140" y="54955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1740778" y="5562751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/>
          <p:cNvSpPr/>
          <p:nvPr/>
        </p:nvSpPr>
        <p:spPr>
          <a:xfrm>
            <a:off x="3457355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7" y="0"/>
                </a:lnTo>
                <a:lnTo>
                  <a:pt x="2926597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>
          <a:xfrm>
            <a:off x="11123502" y="339973"/>
            <a:ext cx="2926597" cy="1266419"/>
          </a:xfrm>
          <a:custGeom>
            <a:avLst/>
            <a:gdLst/>
            <a:ahLst/>
            <a:cxnLst/>
            <a:rect l="l" t="t" r="r" b="b"/>
            <a:pathLst>
              <a:path w="2926597" h="1266419">
                <a:moveTo>
                  <a:pt x="0" y="0"/>
                </a:moveTo>
                <a:lnTo>
                  <a:pt x="2926598" y="0"/>
                </a:lnTo>
                <a:lnTo>
                  <a:pt x="2926598" y="1266419"/>
                </a:lnTo>
                <a:lnTo>
                  <a:pt x="0" y="126641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Freeform 12"/>
          <p:cNvSpPr/>
          <p:nvPr/>
        </p:nvSpPr>
        <p:spPr>
          <a:xfrm>
            <a:off x="4618062" y="1185950"/>
            <a:ext cx="9051877" cy="5996868"/>
          </a:xfrm>
          <a:custGeom>
            <a:avLst/>
            <a:gdLst/>
            <a:ahLst/>
            <a:cxnLst/>
            <a:rect l="l" t="t" r="r" b="b"/>
            <a:pathLst>
              <a:path w="9051877" h="5996868">
                <a:moveTo>
                  <a:pt x="0" y="0"/>
                </a:moveTo>
                <a:lnTo>
                  <a:pt x="9051876" y="0"/>
                </a:lnTo>
                <a:lnTo>
                  <a:pt x="9051876" y="5996868"/>
                </a:lnTo>
                <a:lnTo>
                  <a:pt x="0" y="599686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3" name="Group 13"/>
          <p:cNvGrpSpPr/>
          <p:nvPr/>
        </p:nvGrpSpPr>
        <p:grpSpPr>
          <a:xfrm>
            <a:off x="7318920" y="3071617"/>
            <a:ext cx="3650161" cy="664473"/>
            <a:chOff x="0" y="0"/>
            <a:chExt cx="2232483" cy="4064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232483" cy="406400"/>
            </a:xfrm>
            <a:custGeom>
              <a:avLst/>
              <a:gdLst/>
              <a:ahLst/>
              <a:cxnLst/>
              <a:rect l="l" t="t" r="r" b="b"/>
              <a:pathLst>
                <a:path w="2232483" h="406400">
                  <a:moveTo>
                    <a:pt x="2029283" y="0"/>
                  </a:moveTo>
                  <a:cubicBezTo>
                    <a:pt x="2141507" y="0"/>
                    <a:pt x="2232483" y="90976"/>
                    <a:pt x="2232483" y="203200"/>
                  </a:cubicBezTo>
                  <a:cubicBezTo>
                    <a:pt x="2232483" y="315424"/>
                    <a:pt x="2141507" y="406400"/>
                    <a:pt x="2029283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F4FBF8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57150"/>
              <a:ext cx="2232483" cy="4635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r>
                <a:rPr lang="en-US" sz="2399">
                  <a:solidFill>
                    <a:srgbClr val="FFFFFF"/>
                  </a:solidFill>
                  <a:latin typeface="Sigher"/>
                  <a:ea typeface="Sigher"/>
                  <a:cs typeface="Sigher"/>
                  <a:sym typeface="Sigher"/>
                </a:rPr>
                <a:t>Answer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5854052" y="4279634"/>
            <a:ext cx="6579897" cy="8930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05"/>
              </a:lnSpc>
              <a:spcBef>
                <a:spcPct val="0"/>
              </a:spcBef>
            </a:pPr>
            <a:r>
              <a:rPr lang="en-US" sz="6510" spc="2428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B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846</Words>
  <Application>Microsoft Macintosh PowerPoint</Application>
  <PresentationFormat>Custom</PresentationFormat>
  <Paragraphs>150</Paragraphs>
  <Slides>49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Sports World</vt:lpstr>
      <vt:lpstr>Sigher</vt:lpstr>
      <vt:lpstr>Bernoru Expanded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Yellow Fun Colorful Trivia Quiz Kids Game Presentation</dc:title>
  <cp:lastModifiedBy>shey peralta</cp:lastModifiedBy>
  <cp:revision>3</cp:revision>
  <dcterms:created xsi:type="dcterms:W3CDTF">2006-08-16T00:00:00Z</dcterms:created>
  <dcterms:modified xsi:type="dcterms:W3CDTF">2026-04-03T02:28:03Z</dcterms:modified>
  <dc:identifier>DAGRBVm7jaE</dc:identifier>
</cp:coreProperties>
</file>