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9" r:id="rId3"/>
    <p:sldId id="263" r:id="rId4"/>
    <p:sldId id="264" r:id="rId5"/>
    <p:sldId id="261" r:id="rId6"/>
    <p:sldId id="268" r:id="rId7"/>
    <p:sldId id="271" r:id="rId8"/>
    <p:sldId id="274" r:id="rId9"/>
    <p:sldId id="277" r:id="rId10"/>
    <p:sldId id="27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587" autoAdjust="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3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672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5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66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528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9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8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5305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4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51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759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0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724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E767A5-7028-4C46-AB17-C308E84661D9}" type="datetimeFigureOut">
              <a:rPr lang="en-PH" smtClean="0"/>
              <a:t>01/05/2021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3292EC-9915-4030-965E-E99B3B79595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830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728489"/>
            <a:ext cx="6815669" cy="347810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PH" dirty="0">
                <a:solidFill>
                  <a:schemeClr val="tx1"/>
                </a:solidFill>
                <a:latin typeface="Kristen ITC" panose="03050502040202030202" pitchFamily="66" charset="0"/>
              </a:rPr>
              <a:t>P</a:t>
            </a:r>
            <a:r>
              <a:rPr lang="en-PH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lural </a:t>
            </a:r>
            <a:r>
              <a:rPr lang="en-PH" dirty="0">
                <a:solidFill>
                  <a:schemeClr val="tx1"/>
                </a:solidFill>
                <a:latin typeface="Kristen ITC" panose="03050502040202030202" pitchFamily="66" charset="0"/>
              </a:rPr>
              <a:t>form of regular nouns (nouns ending in -y and -f/-</a:t>
            </a:r>
            <a:r>
              <a:rPr lang="en-PH" dirty="0" err="1">
                <a:solidFill>
                  <a:schemeClr val="tx1"/>
                </a:solidFill>
                <a:latin typeface="Kristen ITC" panose="03050502040202030202" pitchFamily="66" charset="0"/>
              </a:rPr>
              <a:t>fe</a:t>
            </a:r>
            <a:r>
              <a:rPr lang="en-PH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)</a:t>
            </a:r>
            <a:endParaRPr lang="en-PH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8"/>
    </mc:Choice>
    <mc:Fallback>
      <p:transition spd="slow" advTm="4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Operation 3"/>
          <p:cNvSpPr/>
          <p:nvPr/>
        </p:nvSpPr>
        <p:spPr>
          <a:xfrm>
            <a:off x="1790700" y="2448518"/>
            <a:ext cx="8458200" cy="3522315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Rounded Rectangle 2"/>
          <p:cNvSpPr/>
          <p:nvPr/>
        </p:nvSpPr>
        <p:spPr>
          <a:xfrm>
            <a:off x="2438400" y="1155687"/>
            <a:ext cx="7696200" cy="1143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2628900" y="1221243"/>
            <a:ext cx="76962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PH" sz="3200" dirty="0" smtClean="0">
                <a:latin typeface="+mj-lt"/>
                <a:cs typeface="MV Boli" pitchFamily="2" charset="0"/>
              </a:rPr>
              <a:t>Write a sentence using the </a:t>
            </a:r>
            <a:r>
              <a:rPr lang="en-PH" sz="3200" dirty="0">
                <a:latin typeface="+mj-lt"/>
                <a:cs typeface="MV Boli" pitchFamily="2" charset="0"/>
              </a:rPr>
              <a:t>plural form of the following nouns: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537786"/>
            <a:ext cx="8229600" cy="533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PH" sz="4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Do and Learn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38524"/>
            <a:ext cx="4953000" cy="2219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2123457"/>
            <a:ext cx="7299960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endParaRPr lang="en-PH" sz="3200" dirty="0">
              <a:latin typeface="+mj-lt"/>
              <a:cs typeface="MV Boli" pitchFamily="2" charset="0"/>
            </a:endParaRPr>
          </a:p>
          <a:p>
            <a:pPr marL="514350" indent="-514350">
              <a:buAutoNum type="arabicPeriod"/>
            </a:pPr>
            <a:r>
              <a:rPr lang="en-PH" sz="3200" dirty="0">
                <a:latin typeface="+mj-lt"/>
                <a:cs typeface="MV Boli" pitchFamily="2" charset="0"/>
              </a:rPr>
              <a:t>key				</a:t>
            </a:r>
            <a:r>
              <a:rPr lang="en-PH" sz="3200" dirty="0" smtClean="0">
                <a:latin typeface="+mj-lt"/>
                <a:cs typeface="MV Boli" pitchFamily="2" charset="0"/>
              </a:rPr>
              <a:t>				5</a:t>
            </a:r>
            <a:r>
              <a:rPr lang="en-PH" sz="3200" dirty="0">
                <a:latin typeface="+mj-lt"/>
                <a:cs typeface="MV Boli" pitchFamily="2" charset="0"/>
              </a:rPr>
              <a:t>. trolley</a:t>
            </a:r>
          </a:p>
          <a:p>
            <a:pPr marL="514350" indent="-514350">
              <a:buAutoNum type="arabicPeriod"/>
            </a:pPr>
            <a:r>
              <a:rPr lang="en-PH" sz="3200" dirty="0">
                <a:latin typeface="+mj-lt"/>
                <a:cs typeface="MV Boli" pitchFamily="2" charset="0"/>
              </a:rPr>
              <a:t>wolf				</a:t>
            </a:r>
            <a:r>
              <a:rPr lang="en-PH" sz="3200" dirty="0" smtClean="0">
                <a:latin typeface="+mj-lt"/>
                <a:cs typeface="MV Boli" pitchFamily="2" charset="0"/>
              </a:rPr>
              <a:t>				6</a:t>
            </a:r>
            <a:r>
              <a:rPr lang="en-PH" sz="3200" dirty="0">
                <a:latin typeface="+mj-lt"/>
                <a:cs typeface="MV Boli" pitchFamily="2" charset="0"/>
              </a:rPr>
              <a:t>. handkerchief</a:t>
            </a:r>
          </a:p>
          <a:p>
            <a:pPr marL="514350" indent="-514350">
              <a:buAutoNum type="arabicPeriod"/>
            </a:pPr>
            <a:r>
              <a:rPr lang="en-PH" sz="3200" dirty="0">
                <a:latin typeface="+mj-lt"/>
                <a:cs typeface="MV Boli" pitchFamily="2" charset="0"/>
              </a:rPr>
              <a:t>calf				</a:t>
            </a:r>
            <a:r>
              <a:rPr lang="en-PH" sz="3200" dirty="0" smtClean="0">
                <a:latin typeface="+mj-lt"/>
                <a:cs typeface="MV Boli" pitchFamily="2" charset="0"/>
              </a:rPr>
              <a:t>				7</a:t>
            </a:r>
            <a:r>
              <a:rPr lang="en-PH" sz="3200" dirty="0">
                <a:latin typeface="+mj-lt"/>
                <a:cs typeface="MV Boli" pitchFamily="2" charset="0"/>
              </a:rPr>
              <a:t>. half</a:t>
            </a:r>
          </a:p>
          <a:p>
            <a:pPr marL="514350" indent="-514350">
              <a:buAutoNum type="arabicPeriod"/>
            </a:pPr>
            <a:r>
              <a:rPr lang="en-PH" sz="3200" dirty="0">
                <a:latin typeface="+mj-lt"/>
                <a:cs typeface="MV Boli" pitchFamily="2" charset="0"/>
              </a:rPr>
              <a:t>strawberry 			</a:t>
            </a:r>
            <a:r>
              <a:rPr lang="en-PH" sz="3200" dirty="0" smtClean="0">
                <a:latin typeface="+mj-lt"/>
                <a:cs typeface="MV Boli" pitchFamily="2" charset="0"/>
              </a:rPr>
              <a:t>		8</a:t>
            </a:r>
            <a:r>
              <a:rPr lang="en-PH" sz="3200" dirty="0">
                <a:latin typeface="+mj-lt"/>
                <a:cs typeface="MV Boli" pitchFamily="2" charset="0"/>
              </a:rPr>
              <a:t>. roof</a:t>
            </a:r>
          </a:p>
        </p:txBody>
      </p:sp>
    </p:spTree>
    <p:extLst>
      <p:ext uri="{BB962C8B-B14F-4D97-AF65-F5344CB8AC3E}">
        <p14:creationId xmlns:p14="http://schemas.microsoft.com/office/powerpoint/2010/main" val="14536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932" y="4517911"/>
            <a:ext cx="8444089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2880"/>
            <a:r>
              <a:rPr lang="en-PH" sz="2800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Look around your home and its surrounding. List </a:t>
            </a:r>
            <a:r>
              <a:rPr lang="en-PH" sz="2800" b="1" dirty="0" smtClean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as </a:t>
            </a:r>
            <a:r>
              <a:rPr lang="en-PH" sz="2800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many </a:t>
            </a:r>
            <a:r>
              <a:rPr lang="en-PH" sz="2800" b="1" dirty="0" smtClean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nouns </a:t>
            </a:r>
            <a:r>
              <a:rPr lang="en-PH" sz="2800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as you can see and write their plural forms.</a:t>
            </a:r>
          </a:p>
        </p:txBody>
      </p:sp>
      <p:pic>
        <p:nvPicPr>
          <p:cNvPr id="16392" name="Picture 8" descr="Image result for group of male teens looking around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2" y="622652"/>
            <a:ext cx="8444089" cy="35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7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2" descr="https://www.coombemill.com/wp-content/uploads/2017/10/Picnic-on-Brighton-Bea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t="9036" r="10372" b="7696"/>
          <a:stretch/>
        </p:blipFill>
        <p:spPr bwMode="auto">
          <a:xfrm>
            <a:off x="1295402" y="982132"/>
            <a:ext cx="4721350" cy="4888316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teen Beach Pic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94" y="982132"/>
            <a:ext cx="4715254" cy="488831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2"/>
    </mc:Choice>
    <mc:Fallback>
      <p:transition spd="slow" advTm="11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3172" y="418849"/>
            <a:ext cx="746891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PH" sz="2800" b="1" dirty="0">
                <a:latin typeface="+mj-lt"/>
                <a:cs typeface="MV Boli" pitchFamily="2" charset="0"/>
              </a:rPr>
              <a:t>What are the things that </a:t>
            </a:r>
            <a:r>
              <a:rPr lang="en-PH" sz="2800" b="1" dirty="0" smtClean="0">
                <a:latin typeface="+mj-lt"/>
                <a:cs typeface="MV Boli" pitchFamily="2" charset="0"/>
              </a:rPr>
              <a:t>we usually prepare </a:t>
            </a:r>
          </a:p>
          <a:p>
            <a:r>
              <a:rPr lang="en-PH" sz="2800" b="1" dirty="0">
                <a:latin typeface="+mj-lt"/>
                <a:cs typeface="MV Boli" pitchFamily="2" charset="0"/>
              </a:rPr>
              <a:t>	</a:t>
            </a:r>
            <a:r>
              <a:rPr lang="en-PH" sz="2800" b="1" dirty="0" smtClean="0">
                <a:latin typeface="+mj-lt"/>
                <a:cs typeface="MV Boli" pitchFamily="2" charset="0"/>
              </a:rPr>
              <a:t>for a picnic?</a:t>
            </a:r>
            <a:endParaRPr lang="en-PH" sz="3200" b="1" dirty="0">
              <a:latin typeface="+mj-lt"/>
              <a:cs typeface="MV Boli" pitchFamily="2" charset="0"/>
            </a:endParaRPr>
          </a:p>
        </p:txBody>
      </p:sp>
      <p:pic>
        <p:nvPicPr>
          <p:cNvPr id="11" name="Picture 10" descr="picnic baske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2428" y="227824"/>
            <a:ext cx="1371600" cy="1226509"/>
          </a:xfrm>
          <a:prstGeom prst="rect">
            <a:avLst/>
          </a:prstGeom>
        </p:spPr>
      </p:pic>
      <p:pic>
        <p:nvPicPr>
          <p:cNvPr id="9" name="Picture 8" descr="spoon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421768"/>
            <a:ext cx="1295400" cy="995022"/>
          </a:xfrm>
          <a:prstGeom prst="rect">
            <a:avLst/>
          </a:prstGeom>
        </p:spPr>
      </p:pic>
      <p:pic>
        <p:nvPicPr>
          <p:cNvPr id="10" name="Picture 9" descr="pla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276600"/>
            <a:ext cx="1600200" cy="865682"/>
          </a:xfrm>
          <a:prstGeom prst="rect">
            <a:avLst/>
          </a:prstGeom>
        </p:spPr>
      </p:pic>
      <p:pic>
        <p:nvPicPr>
          <p:cNvPr id="12" name="Picture 11" descr="strawberri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648200"/>
            <a:ext cx="1219200" cy="1219200"/>
          </a:xfrm>
          <a:prstGeom prst="rect">
            <a:avLst/>
          </a:prstGeom>
        </p:spPr>
      </p:pic>
      <p:pic>
        <p:nvPicPr>
          <p:cNvPr id="13" name="Picture 12" descr="fork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9640" y="1489816"/>
            <a:ext cx="1036320" cy="1036320"/>
          </a:xfrm>
          <a:prstGeom prst="rect">
            <a:avLst/>
          </a:prstGeom>
        </p:spPr>
      </p:pic>
      <p:pic>
        <p:nvPicPr>
          <p:cNvPr id="15" name="Picture 14" descr="knif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1349">
            <a:off x="4981044" y="3111426"/>
            <a:ext cx="1094729" cy="535428"/>
          </a:xfrm>
          <a:prstGeom prst="rect">
            <a:avLst/>
          </a:prstGeom>
        </p:spPr>
      </p:pic>
      <p:pic>
        <p:nvPicPr>
          <p:cNvPr id="16" name="Picture 15" descr="knif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3609">
            <a:off x="4836215" y="3282538"/>
            <a:ext cx="1213433" cy="593486"/>
          </a:xfrm>
          <a:prstGeom prst="rect">
            <a:avLst/>
          </a:prstGeom>
        </p:spPr>
      </p:pic>
      <p:pic>
        <p:nvPicPr>
          <p:cNvPr id="17" name="Picture 16" descr="mangoe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724400"/>
            <a:ext cx="1493520" cy="1066800"/>
          </a:xfrm>
          <a:prstGeom prst="rect">
            <a:avLst/>
          </a:prstGeom>
        </p:spPr>
      </p:pic>
      <p:pic>
        <p:nvPicPr>
          <p:cNvPr id="18" name="Picture 17" descr="loaves of bread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1371601"/>
            <a:ext cx="1219200" cy="705853"/>
          </a:xfrm>
          <a:prstGeom prst="rect">
            <a:avLst/>
          </a:prstGeom>
        </p:spPr>
      </p:pic>
      <p:pic>
        <p:nvPicPr>
          <p:cNvPr id="21" name="Picture 20" descr="glasse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895601"/>
            <a:ext cx="685800" cy="905069"/>
          </a:xfrm>
          <a:prstGeom prst="rect">
            <a:avLst/>
          </a:prstGeom>
        </p:spPr>
      </p:pic>
      <p:pic>
        <p:nvPicPr>
          <p:cNvPr id="22" name="Picture 21" descr="glasse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1" y="3048001"/>
            <a:ext cx="685799" cy="782371"/>
          </a:xfrm>
          <a:prstGeom prst="rect">
            <a:avLst/>
          </a:prstGeom>
        </p:spPr>
      </p:pic>
      <p:pic>
        <p:nvPicPr>
          <p:cNvPr id="23" name="Picture 22" descr="table napkin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572000"/>
            <a:ext cx="1635572" cy="12899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14600" y="24384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spoons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41910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plates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33600" y="5867400"/>
            <a:ext cx="2286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strawberries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7800" y="23622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 smtClean="0">
                <a:latin typeface="MV Boli" pitchFamily="2" charset="0"/>
                <a:cs typeface="MV Boli" pitchFamily="2" charset="0"/>
              </a:rPr>
              <a:t>forks</a:t>
            </a:r>
            <a:endParaRPr lang="en-PH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40386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knives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5867400"/>
            <a:ext cx="1600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mangoes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0" y="2133601"/>
            <a:ext cx="2971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400" dirty="0">
                <a:latin typeface="MV Boli" pitchFamily="2" charset="0"/>
                <a:cs typeface="MV Boli" pitchFamily="2" charset="0"/>
              </a:rPr>
              <a:t>loaves of bread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9600" y="39624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glasses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0" y="5943600"/>
            <a:ext cx="2667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MV Boli" pitchFamily="2" charset="0"/>
                <a:cs typeface="MV Boli" pitchFamily="2" charset="0"/>
              </a:rPr>
              <a:t>table napkins</a:t>
            </a:r>
          </a:p>
        </p:txBody>
      </p:sp>
    </p:spTree>
    <p:extLst>
      <p:ext uri="{BB962C8B-B14F-4D97-AF65-F5344CB8AC3E}">
        <p14:creationId xmlns:p14="http://schemas.microsoft.com/office/powerpoint/2010/main" val="34165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ing teen boy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" y="3762544"/>
            <a:ext cx="2926080" cy="25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 flipH="1">
            <a:off x="1356900" y="2068641"/>
            <a:ext cx="4217020" cy="1481379"/>
          </a:xfrm>
          <a:prstGeom prst="cloudCallout">
            <a:avLst>
              <a:gd name="adj1" fmla="val 10960"/>
              <a:gd name="adj2" fmla="val 8522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45920" y="550817"/>
            <a:ext cx="6622869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PH" sz="2800" b="1" dirty="0" smtClean="0">
                <a:latin typeface="+mj-lt"/>
                <a:cs typeface="MV Boli" pitchFamily="2" charset="0"/>
              </a:rPr>
              <a:t>spoons		forks			 loaves of bread</a:t>
            </a:r>
          </a:p>
          <a:p>
            <a:pPr marL="514350" indent="-514350"/>
            <a:r>
              <a:rPr lang="en-PH" sz="2800" b="1" dirty="0" smtClean="0">
                <a:latin typeface="+mj-lt"/>
                <a:cs typeface="MV Boli" pitchFamily="2" charset="0"/>
              </a:rPr>
              <a:t>plates			mangoes	 	 strawberries </a:t>
            </a:r>
          </a:p>
          <a:p>
            <a:pPr marL="514350" indent="-514350"/>
            <a:r>
              <a:rPr lang="en-PH" sz="2800" b="1" dirty="0" smtClean="0">
                <a:latin typeface="+mj-lt"/>
                <a:cs typeface="MV Boli" pitchFamily="2" charset="0"/>
              </a:rPr>
              <a:t>glasses		knives	 	 table napkins</a:t>
            </a:r>
          </a:p>
        </p:txBody>
      </p:sp>
      <p:pic>
        <p:nvPicPr>
          <p:cNvPr id="5" name="Picture 4" descr="picnic bask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9234" y="459307"/>
            <a:ext cx="1998618" cy="1382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277" y="2332276"/>
            <a:ext cx="5380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2800" b="1" dirty="0">
                <a:cs typeface="MV Boli" pitchFamily="2" charset="0"/>
              </a:rPr>
              <a:t>What </a:t>
            </a:r>
            <a:r>
              <a:rPr lang="en-PH" sz="2800" b="1" dirty="0" smtClean="0">
                <a:cs typeface="MV Boli" pitchFamily="2" charset="0"/>
              </a:rPr>
              <a:t>kind of words </a:t>
            </a:r>
          </a:p>
          <a:p>
            <a:pPr algn="ctr"/>
            <a:r>
              <a:rPr lang="en-PH" sz="2800" b="1" dirty="0" smtClean="0">
                <a:cs typeface="MV Boli" pitchFamily="2" charset="0"/>
              </a:rPr>
              <a:t>are these?</a:t>
            </a:r>
            <a:endParaRPr lang="en-PH" sz="3200" b="1" dirty="0">
              <a:cs typeface="MV Boli" pitchFamily="2" charset="0"/>
            </a:endParaRPr>
          </a:p>
        </p:txBody>
      </p:sp>
      <p:pic>
        <p:nvPicPr>
          <p:cNvPr id="6152" name="Picture 8" descr="https://media.istockphoto.com/vectors/talking-girl-vector-illustration-vector-id530816422?k=6&amp;m=530816422&amp;s=612x612&amp;w=0&amp;h=DTfIqvGNFrGoxRBqQ3T5ts6xly0cqKwsGNpJxV0ddf8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8"/>
          <a:stretch/>
        </p:blipFill>
        <p:spPr bwMode="auto">
          <a:xfrm flipH="1">
            <a:off x="9032640" y="3358383"/>
            <a:ext cx="2370363" cy="29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 rot="16200000" flipH="1">
            <a:off x="6028018" y="2563425"/>
            <a:ext cx="2508069" cy="34162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5919760" y="3363614"/>
            <a:ext cx="3230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b="1" dirty="0"/>
              <a:t>They are </a:t>
            </a:r>
            <a:r>
              <a:rPr lang="en-PH" sz="2800" b="1" i="1" dirty="0"/>
              <a:t>Nouns</a:t>
            </a:r>
            <a:r>
              <a:rPr lang="en-PH" sz="2800" b="1" dirty="0"/>
              <a:t>. </a:t>
            </a:r>
          </a:p>
          <a:p>
            <a:r>
              <a:rPr lang="en-PH" sz="2800" b="1" u="sng" dirty="0"/>
              <a:t>A </a:t>
            </a:r>
            <a:r>
              <a:rPr lang="en-PH" sz="2800" b="1" i="1" u="sng" dirty="0"/>
              <a:t>noun</a:t>
            </a:r>
            <a:r>
              <a:rPr lang="en-PH" sz="2800" b="1" u="sng" dirty="0"/>
              <a:t> is a name of person, </a:t>
            </a:r>
            <a:endParaRPr lang="en-PH" sz="2800" b="1" u="sng" dirty="0" smtClean="0"/>
          </a:p>
          <a:p>
            <a:r>
              <a:rPr lang="en-PH" sz="2800" b="1" u="sng" dirty="0" smtClean="0"/>
              <a:t>place </a:t>
            </a:r>
            <a:r>
              <a:rPr lang="en-PH" sz="2800" b="1" u="sng" dirty="0"/>
              <a:t>or thing.</a:t>
            </a:r>
          </a:p>
        </p:txBody>
      </p:sp>
    </p:spTree>
    <p:extLst>
      <p:ext uri="{BB962C8B-B14F-4D97-AF65-F5344CB8AC3E}">
        <p14:creationId xmlns:p14="http://schemas.microsoft.com/office/powerpoint/2010/main" val="328815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372" y="550817"/>
            <a:ext cx="6494417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PH" sz="2800" b="1" dirty="0" smtClean="0">
                <a:latin typeface="+mj-lt"/>
                <a:cs typeface="MV Boli" pitchFamily="2" charset="0"/>
              </a:rPr>
              <a:t>spoons		forks			 loaves of bread</a:t>
            </a:r>
          </a:p>
          <a:p>
            <a:pPr marL="514350" indent="-514350"/>
            <a:r>
              <a:rPr lang="en-PH" sz="2800" b="1" dirty="0" smtClean="0">
                <a:latin typeface="+mj-lt"/>
                <a:cs typeface="MV Boli" pitchFamily="2" charset="0"/>
              </a:rPr>
              <a:t>plates			mangoes	 	 strawberries </a:t>
            </a:r>
          </a:p>
          <a:p>
            <a:pPr marL="514350" indent="-514350"/>
            <a:r>
              <a:rPr lang="en-PH" sz="2800" b="1" dirty="0" smtClean="0">
                <a:latin typeface="+mj-lt"/>
                <a:cs typeface="MV Boli" pitchFamily="2" charset="0"/>
              </a:rPr>
              <a:t>glasses		knives	 	 table napkins</a:t>
            </a:r>
          </a:p>
        </p:txBody>
      </p:sp>
      <p:pic>
        <p:nvPicPr>
          <p:cNvPr id="5" name="Picture 4" descr="picnic baske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9234" y="459307"/>
            <a:ext cx="1998618" cy="1382557"/>
          </a:xfrm>
          <a:prstGeom prst="rect">
            <a:avLst/>
          </a:prstGeom>
        </p:spPr>
      </p:pic>
      <p:pic>
        <p:nvPicPr>
          <p:cNvPr id="4106" name="Picture 10" descr="Image result for Person Thinking 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3" t="28233" r="1" b="2784"/>
          <a:stretch/>
        </p:blipFill>
        <p:spPr bwMode="auto">
          <a:xfrm flipH="1">
            <a:off x="641436" y="2854235"/>
            <a:ext cx="3055351" cy="31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795451" y="2854234"/>
            <a:ext cx="836023" cy="4833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3631474" y="2548554"/>
            <a:ext cx="7994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PH" sz="3200" dirty="0" smtClean="0">
                <a:cs typeface="MV Boli" pitchFamily="2" charset="0"/>
              </a:rPr>
              <a:t>Do </a:t>
            </a:r>
            <a:r>
              <a:rPr lang="en-PH" sz="3200" dirty="0">
                <a:cs typeface="MV Boli" pitchFamily="2" charset="0"/>
              </a:rPr>
              <a:t>they refer to more than one noun?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PH" sz="3200" dirty="0">
                <a:cs typeface="MV Boli" pitchFamily="2" charset="0"/>
              </a:rPr>
              <a:t>What tells us that these nouns are more than one?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PH" sz="3200" dirty="0">
                <a:cs typeface="MV Boli" pitchFamily="2" charset="0"/>
              </a:rPr>
              <a:t>What do we add to the noun when forming its </a:t>
            </a:r>
            <a:r>
              <a:rPr lang="en-PH" sz="3200" dirty="0" smtClean="0">
                <a:cs typeface="MV Boli" pitchFamily="2" charset="0"/>
              </a:rPr>
              <a:t>plural </a:t>
            </a:r>
            <a:r>
              <a:rPr lang="en-PH" sz="3200" dirty="0">
                <a:cs typeface="MV Boli" pitchFamily="2" charset="0"/>
              </a:rPr>
              <a:t>form</a:t>
            </a:r>
            <a:r>
              <a:rPr lang="en-PH" sz="3200" dirty="0" smtClean="0">
                <a:cs typeface="MV Boli" pitchFamily="2" charset="0"/>
              </a:rPr>
              <a:t>?</a:t>
            </a:r>
            <a:endParaRPr lang="en-PH" sz="3200" dirty="0"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2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87074"/>
              </p:ext>
            </p:extLst>
          </p:nvPr>
        </p:nvGraphicFramePr>
        <p:xfrm>
          <a:off x="1827711" y="804701"/>
          <a:ext cx="8458200" cy="3017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107">
                <a:tc gridSpan="2"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MV Boli" pitchFamily="2" charset="0"/>
                        </a:rPr>
                        <a:t>A</a:t>
                      </a:r>
                      <a:endParaRPr lang="en-PH" sz="2800" dirty="0">
                        <a:solidFill>
                          <a:sysClr val="windowText" lastClr="000000"/>
                        </a:solidFill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MV Boli" pitchFamily="2" charset="0"/>
                        </a:rPr>
                        <a:t>B </a:t>
                      </a:r>
                      <a:endParaRPr lang="en-PH" sz="2800" dirty="0">
                        <a:solidFill>
                          <a:sysClr val="windowText" lastClr="000000"/>
                        </a:solidFill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194"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 smtClean="0">
                          <a:latin typeface="+mj-lt"/>
                          <a:cs typeface="MV Boli" pitchFamily="2" charset="0"/>
                        </a:rPr>
                        <a:t>Singular Noun</a:t>
                      </a:r>
                      <a:endParaRPr lang="en-PH" sz="2800" b="1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 smtClean="0">
                          <a:latin typeface="+mj-lt"/>
                          <a:cs typeface="MV Boli" pitchFamily="2" charset="0"/>
                        </a:rPr>
                        <a:t>Plural Noun</a:t>
                      </a:r>
                      <a:endParaRPr lang="en-PH" sz="2800" b="1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 smtClean="0">
                          <a:latin typeface="+mj-lt"/>
                          <a:cs typeface="MV Boli" pitchFamily="2" charset="0"/>
                        </a:rPr>
                        <a:t>Singular Noun</a:t>
                      </a:r>
                      <a:endParaRPr lang="en-PH" sz="2800" b="1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 smtClean="0">
                          <a:latin typeface="+mj-lt"/>
                          <a:cs typeface="MV Boli" pitchFamily="2" charset="0"/>
                        </a:rPr>
                        <a:t>Plural Noun</a:t>
                      </a:r>
                      <a:endParaRPr lang="en-PH" sz="2800" b="1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spoon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spoons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knife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knives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plate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plates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glass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glasses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7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fork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forks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strawberry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strawberries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3703" y="349469"/>
            <a:ext cx="8229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PH" sz="2800" dirty="0">
                <a:latin typeface="+mj-lt"/>
                <a:cs typeface="MV Boli" pitchFamily="2" charset="0"/>
              </a:rPr>
              <a:t>Study this chart.</a:t>
            </a:r>
          </a:p>
        </p:txBody>
      </p:sp>
      <p:pic>
        <p:nvPicPr>
          <p:cNvPr id="11266" name="Picture 2" descr="Image result for Person Thinking Bub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/>
          <a:stretch/>
        </p:blipFill>
        <p:spPr bwMode="auto">
          <a:xfrm flipH="1">
            <a:off x="2886891" y="3822221"/>
            <a:ext cx="8281851" cy="25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893" y="3890209"/>
            <a:ext cx="4366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sz="2800" b="1" dirty="0">
                <a:cs typeface="MV Boli" pitchFamily="2" charset="0"/>
              </a:rPr>
              <a:t>How is the plural of nouns </a:t>
            </a:r>
            <a:endParaRPr lang="en-PH" sz="2800" b="1" dirty="0" smtClean="0">
              <a:cs typeface="MV Boli" pitchFamily="2" charset="0"/>
            </a:endParaRPr>
          </a:p>
          <a:p>
            <a:pPr algn="ctr"/>
            <a:r>
              <a:rPr lang="en-PH" sz="2800" b="1" dirty="0" smtClean="0">
                <a:cs typeface="MV Boli" pitchFamily="2" charset="0"/>
              </a:rPr>
              <a:t>Formed in </a:t>
            </a:r>
            <a:r>
              <a:rPr lang="en-PH" sz="2800" b="1" dirty="0">
                <a:cs typeface="MV Boli" pitchFamily="2" charset="0"/>
              </a:rPr>
              <a:t>Group A </a:t>
            </a:r>
            <a:r>
              <a:rPr lang="en-PH" sz="2800" b="1" dirty="0" smtClean="0">
                <a:cs typeface="MV Boli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17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0800" y="4763452"/>
            <a:ext cx="4114800" cy="1532334"/>
          </a:xfrm>
          <a:prstGeom prst="wedgeRoundRectCallout">
            <a:avLst>
              <a:gd name="adj1" fmla="val -70462"/>
              <a:gd name="adj2" fmla="val 13870"/>
              <a:gd name="adj3" fmla="val 16667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800" b="1" dirty="0">
                <a:latin typeface="+mj-lt"/>
                <a:cs typeface="MV Boli" pitchFamily="2" charset="0"/>
              </a:rPr>
              <a:t>What other rules can you give when forming the plural of regular nouns?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371600"/>
            <a:ext cx="4038600" cy="1532334"/>
          </a:xfrm>
          <a:prstGeom prst="wedgeRoundRectCallout">
            <a:avLst>
              <a:gd name="adj1" fmla="val -74845"/>
              <a:gd name="adj2" fmla="val -54389"/>
              <a:gd name="adj3" fmla="val 16667"/>
            </a:avLst>
          </a:prstGeom>
          <a:solidFill>
            <a:srgbClr val="16F661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800" b="1" dirty="0">
                <a:latin typeface="+mj-lt"/>
                <a:cs typeface="MV Boli" pitchFamily="2" charset="0"/>
              </a:rPr>
              <a:t>What do we do with letters f/</a:t>
            </a:r>
            <a:r>
              <a:rPr lang="en-PH" sz="2800" b="1" dirty="0" err="1">
                <a:latin typeface="+mj-lt"/>
                <a:cs typeface="MV Boli" pitchFamily="2" charset="0"/>
              </a:rPr>
              <a:t>fe</a:t>
            </a:r>
            <a:r>
              <a:rPr lang="en-PH" sz="2800" b="1" dirty="0">
                <a:latin typeface="+mj-lt"/>
                <a:cs typeface="MV Boli" pitchFamily="2" charset="0"/>
              </a:rPr>
              <a:t> before adding –</a:t>
            </a:r>
            <a:r>
              <a:rPr lang="en-PH" sz="2800" b="1" dirty="0" err="1">
                <a:latin typeface="+mj-lt"/>
                <a:cs typeface="MV Boli" pitchFamily="2" charset="0"/>
              </a:rPr>
              <a:t>es</a:t>
            </a:r>
            <a:r>
              <a:rPr lang="en-PH" sz="2800" b="1" dirty="0">
                <a:latin typeface="+mj-lt"/>
                <a:cs typeface="MV Boli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257" y="3067526"/>
            <a:ext cx="4114800" cy="1532334"/>
          </a:xfrm>
          <a:prstGeom prst="wedgeRoundRectCallout">
            <a:avLst>
              <a:gd name="adj1" fmla="val -55546"/>
              <a:gd name="adj2" fmla="val -33077"/>
              <a:gd name="adj3" fmla="val 16667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chemeClr val="bg1"/>
                </a:solidFill>
                <a:latin typeface="+mj-lt"/>
                <a:cs typeface="MV Boli" pitchFamily="2" charset="0"/>
              </a:rPr>
              <a:t>What happened to the letter y at the end of the word?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57998"/>
              </p:ext>
            </p:extLst>
          </p:nvPr>
        </p:nvGraphicFramePr>
        <p:xfrm>
          <a:off x="794657" y="2416476"/>
          <a:ext cx="4572000" cy="355324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084">
                <a:tc gridSpan="2"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B 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329"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 smtClean="0">
                          <a:latin typeface="+mj-lt"/>
                          <a:cs typeface="MV Boli" pitchFamily="2" charset="0"/>
                        </a:rPr>
                        <a:t>Singular Noun</a:t>
                      </a:r>
                      <a:endParaRPr lang="en-PH" sz="2800" b="1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 smtClean="0">
                          <a:latin typeface="+mj-lt"/>
                          <a:cs typeface="MV Boli" pitchFamily="2" charset="0"/>
                        </a:rPr>
                        <a:t>Plural Noun</a:t>
                      </a:r>
                      <a:endParaRPr lang="en-PH" sz="2800" b="1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86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knife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knives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86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glass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glasses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464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strawberry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+mj-lt"/>
                          <a:cs typeface="MV Boli" pitchFamily="2" charset="0"/>
                        </a:rPr>
                        <a:t>strawberries</a:t>
                      </a:r>
                      <a:endParaRPr lang="en-PH" sz="2800" dirty="0">
                        <a:latin typeface="+mj-lt"/>
                        <a:cs typeface="MV Bol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20" name="Picture 8" descr="Girl Cartoon Think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403"/>
            <a:ext cx="4010297" cy="19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1817" y="234196"/>
            <a:ext cx="6096000" cy="1055608"/>
          </a:xfrm>
          <a:prstGeom prst="wedgeRoundRectCallout">
            <a:avLst>
              <a:gd name="adj1" fmla="val -56987"/>
              <a:gd name="adj2" fmla="val 13676"/>
              <a:gd name="adj3" fmla="val 16667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chemeClr val="bg1"/>
                </a:solidFill>
                <a:latin typeface="+mj-lt"/>
                <a:cs typeface="MV Boli" pitchFamily="2" charset="0"/>
              </a:rPr>
              <a:t>How is the plural of nouns formed in Group B?</a:t>
            </a:r>
          </a:p>
        </p:txBody>
      </p:sp>
    </p:spTree>
    <p:extLst>
      <p:ext uri="{BB962C8B-B14F-4D97-AF65-F5344CB8AC3E}">
        <p14:creationId xmlns:p14="http://schemas.microsoft.com/office/powerpoint/2010/main" val="37225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ale teen leaning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22485"/>
          <a:stretch/>
        </p:blipFill>
        <p:spPr bwMode="auto">
          <a:xfrm>
            <a:off x="496389" y="1933303"/>
            <a:ext cx="1489165" cy="41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ave 6"/>
          <p:cNvSpPr/>
          <p:nvPr/>
        </p:nvSpPr>
        <p:spPr>
          <a:xfrm>
            <a:off x="1889125" y="119738"/>
            <a:ext cx="9257341" cy="6477000"/>
          </a:xfrm>
          <a:prstGeom prst="wave">
            <a:avLst>
              <a:gd name="adj1" fmla="val 5703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0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2279826" y="1153805"/>
            <a:ext cx="8866640" cy="17312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400" dirty="0">
                <a:latin typeface="+mj-lt"/>
                <a:cs typeface="MV Boli" pitchFamily="2" charset="0"/>
              </a:rPr>
              <a:t>Some nouns ending in –f or –</a:t>
            </a:r>
            <a:r>
              <a:rPr lang="en-PH" sz="2400" dirty="0" err="1">
                <a:latin typeface="+mj-lt"/>
                <a:cs typeface="MV Boli" pitchFamily="2" charset="0"/>
              </a:rPr>
              <a:t>fe</a:t>
            </a:r>
            <a:r>
              <a:rPr lang="en-PH" sz="2400" dirty="0">
                <a:latin typeface="+mj-lt"/>
                <a:cs typeface="MV Boli" pitchFamily="2" charset="0"/>
              </a:rPr>
              <a:t> form their plural by changing f/</a:t>
            </a:r>
            <a:r>
              <a:rPr lang="en-PH" sz="2400" dirty="0" err="1">
                <a:latin typeface="+mj-lt"/>
                <a:cs typeface="MV Boli" pitchFamily="2" charset="0"/>
              </a:rPr>
              <a:t>fe</a:t>
            </a:r>
            <a:r>
              <a:rPr lang="en-PH" sz="2400" dirty="0">
                <a:latin typeface="+mj-lt"/>
                <a:cs typeface="MV Boli" pitchFamily="2" charset="0"/>
              </a:rPr>
              <a:t> to v before adding   –</a:t>
            </a:r>
            <a:r>
              <a:rPr lang="en-PH" sz="2400" dirty="0" err="1">
                <a:latin typeface="+mj-lt"/>
                <a:cs typeface="MV Boli" pitchFamily="2" charset="0"/>
              </a:rPr>
              <a:t>es</a:t>
            </a:r>
            <a:endParaRPr lang="en-PH" sz="2400" dirty="0">
              <a:latin typeface="+mj-lt"/>
              <a:cs typeface="MV Boli" pitchFamily="2" charset="0"/>
            </a:endParaRPr>
          </a:p>
          <a:p>
            <a:pPr marL="514350" indent="-514350"/>
            <a:r>
              <a:rPr lang="en-PH" sz="2400" dirty="0">
                <a:latin typeface="+mj-lt"/>
                <a:cs typeface="MV Boli" pitchFamily="2" charset="0"/>
              </a:rPr>
              <a:t>	Example:	leaf – leaves		elf - elves 	hoof – </a:t>
            </a:r>
            <a:r>
              <a:rPr lang="en-PH" sz="2400" dirty="0" smtClean="0">
                <a:latin typeface="+mj-lt"/>
                <a:cs typeface="MV Boli" pitchFamily="2" charset="0"/>
              </a:rPr>
              <a:t>hooves</a:t>
            </a:r>
          </a:p>
          <a:p>
            <a:pPr marL="514350" indent="-514350"/>
            <a:endParaRPr lang="en-PH" sz="1050" dirty="0">
              <a:latin typeface="+mj-lt"/>
              <a:cs typeface="MV Boli" pitchFamily="2" charset="0"/>
            </a:endParaRPr>
          </a:p>
          <a:p>
            <a:pPr marL="514350" indent="-514350"/>
            <a:r>
              <a:rPr lang="en-PH" sz="2400" dirty="0">
                <a:latin typeface="+mj-lt"/>
                <a:cs typeface="MV Boli" pitchFamily="2" charset="0"/>
              </a:rPr>
              <a:t>	Except:	handkerchief – handkerchiefs		roof – roofs</a:t>
            </a:r>
          </a:p>
        </p:txBody>
      </p:sp>
      <p:sp>
        <p:nvSpPr>
          <p:cNvPr id="2" name="Explosion 1 1"/>
          <p:cNvSpPr/>
          <p:nvPr/>
        </p:nvSpPr>
        <p:spPr>
          <a:xfrm>
            <a:off x="3584423" y="-43583"/>
            <a:ext cx="5993524" cy="119738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>
                <a:ln>
                  <a:solidFill>
                    <a:schemeClr val="tx1"/>
                  </a:solidFill>
                </a:ln>
                <a:latin typeface="Cooper Black" panose="0208090404030B020404" pitchFamily="18" charset="0"/>
              </a:rPr>
              <a:t>Remember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9826" y="2988375"/>
            <a:ext cx="862111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400" dirty="0">
                <a:latin typeface="+mj-lt"/>
                <a:cs typeface="MV Boli" pitchFamily="2" charset="0"/>
              </a:rPr>
              <a:t>Some nouns that end in –y form their plural by changing y to </a:t>
            </a:r>
            <a:r>
              <a:rPr lang="en-PH" sz="2400" dirty="0" err="1">
                <a:latin typeface="+mj-lt"/>
                <a:cs typeface="MV Boli" pitchFamily="2" charset="0"/>
              </a:rPr>
              <a:t>i</a:t>
            </a:r>
            <a:r>
              <a:rPr lang="en-PH" sz="2400" dirty="0">
                <a:latin typeface="+mj-lt"/>
                <a:cs typeface="MV Boli" pitchFamily="2" charset="0"/>
              </a:rPr>
              <a:t> before adding –</a:t>
            </a:r>
            <a:r>
              <a:rPr lang="en-PH" sz="2400" dirty="0" err="1">
                <a:latin typeface="+mj-lt"/>
                <a:cs typeface="MV Boli" pitchFamily="2" charset="0"/>
              </a:rPr>
              <a:t>es</a:t>
            </a:r>
            <a:r>
              <a:rPr lang="en-PH" sz="2400" dirty="0">
                <a:latin typeface="+mj-lt"/>
                <a:cs typeface="MV Boli" pitchFamily="2" charset="0"/>
              </a:rPr>
              <a:t>.</a:t>
            </a:r>
          </a:p>
          <a:p>
            <a:pPr marL="514350" indent="-514350"/>
            <a:r>
              <a:rPr lang="en-PH" sz="2400" dirty="0">
                <a:latin typeface="+mj-lt"/>
                <a:cs typeface="MV Boli" pitchFamily="2" charset="0"/>
              </a:rPr>
              <a:t>	Example:	candy – candies	berry-berries</a:t>
            </a:r>
          </a:p>
          <a:p>
            <a:pPr marL="514350" indent="-514350">
              <a:buFont typeface="Arial" pitchFamily="34" charset="0"/>
              <a:buChar char="•"/>
            </a:pPr>
            <a:endParaRPr lang="en-PH" sz="2400" dirty="0">
              <a:latin typeface="+mj-lt"/>
              <a:cs typeface="MV Boli" pitchFamily="2" charset="0"/>
            </a:endParaRPr>
          </a:p>
          <a:p>
            <a:r>
              <a:rPr lang="en-PH" sz="2400" dirty="0" smtClean="0">
                <a:latin typeface="+mj-lt"/>
                <a:cs typeface="MV Boli" pitchFamily="2" charset="0"/>
              </a:rPr>
              <a:t>However, when </a:t>
            </a:r>
            <a:r>
              <a:rPr lang="en-PH" sz="2400" dirty="0">
                <a:latin typeface="+mj-lt"/>
                <a:cs typeface="MV Boli" pitchFamily="2" charset="0"/>
              </a:rPr>
              <a:t>a vowel letter is before –y, just add s.</a:t>
            </a:r>
            <a:endParaRPr lang="en-PH" sz="1050" dirty="0">
              <a:latin typeface="+mj-lt"/>
              <a:cs typeface="MV Boli" pitchFamily="2" charset="0"/>
            </a:endParaRPr>
          </a:p>
          <a:p>
            <a:pPr marL="514350" indent="-514350"/>
            <a:r>
              <a:rPr lang="en-PH" sz="2400" dirty="0">
                <a:latin typeface="+mj-lt"/>
                <a:cs typeface="MV Boli" pitchFamily="2" charset="0"/>
              </a:rPr>
              <a:t>	Example:	boy – boys	 tray – trays	</a:t>
            </a:r>
            <a:r>
              <a:rPr lang="en-PH" sz="2400" dirty="0" smtClean="0">
                <a:latin typeface="+mj-lt"/>
                <a:cs typeface="MV Boli" pitchFamily="2" charset="0"/>
              </a:rPr>
              <a:t>  key </a:t>
            </a:r>
            <a:r>
              <a:rPr lang="en-PH" sz="2400" dirty="0">
                <a:latin typeface="+mj-lt"/>
                <a:cs typeface="MV Boli" pitchFamily="2" charset="0"/>
              </a:rPr>
              <a:t>– keys</a:t>
            </a:r>
          </a:p>
          <a:p>
            <a:pPr marL="514350" indent="-514350"/>
            <a:r>
              <a:rPr lang="en-PH" sz="2400" dirty="0">
                <a:latin typeface="+mj-lt"/>
                <a:cs typeface="MV Boli" pitchFamily="2" charset="0"/>
              </a:rPr>
              <a:t>				</a:t>
            </a:r>
          </a:p>
          <a:p>
            <a:pPr marL="514350" indent="-514350"/>
            <a:r>
              <a:rPr lang="en-PH" sz="2400" dirty="0">
                <a:latin typeface="+mj-lt"/>
                <a:cs typeface="MV Boli" pitchFamily="2" charset="0"/>
              </a:rPr>
              <a:t>				</a:t>
            </a:r>
            <a:endParaRPr lang="en-PH" sz="2000" dirty="0">
              <a:latin typeface="+mj-lt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6102" r="4533" b="12339"/>
          <a:stretch/>
        </p:blipFill>
        <p:spPr bwMode="auto">
          <a:xfrm flipH="1">
            <a:off x="574764" y="1731993"/>
            <a:ext cx="3152586" cy="42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uble Wave 1"/>
          <p:cNvSpPr/>
          <p:nvPr/>
        </p:nvSpPr>
        <p:spPr>
          <a:xfrm>
            <a:off x="3234265" y="982134"/>
            <a:ext cx="7880854" cy="5726603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3480807" y="1560193"/>
            <a:ext cx="7387769" cy="45704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PH" sz="2800" dirty="0" smtClean="0">
                <a:latin typeface="+mj-lt"/>
                <a:cs typeface="MV Boli" pitchFamily="2" charset="0"/>
              </a:rPr>
              <a:t>Underline the </a:t>
            </a:r>
            <a:r>
              <a:rPr lang="en-PH" sz="2800" dirty="0">
                <a:latin typeface="+mj-lt"/>
                <a:cs typeface="MV Boli" pitchFamily="2" charset="0"/>
              </a:rPr>
              <a:t>correct form of the plural nouns in the following sentences.</a:t>
            </a:r>
          </a:p>
          <a:p>
            <a:pPr marL="514350" indent="-514350"/>
            <a:endParaRPr lang="en-PH" sz="1100" dirty="0">
              <a:latin typeface="+mj-lt"/>
              <a:cs typeface="MV Boli" pitchFamily="2" charset="0"/>
            </a:endParaRPr>
          </a:p>
          <a:p>
            <a:pPr marL="514350" indent="-514350">
              <a:buAutoNum type="arabicPeriod"/>
            </a:pPr>
            <a:r>
              <a:rPr lang="en-PH" sz="2800" dirty="0">
                <a:latin typeface="+mj-lt"/>
                <a:cs typeface="MV Boli" pitchFamily="2" charset="0"/>
              </a:rPr>
              <a:t>Mother bought some (</a:t>
            </a:r>
            <a:r>
              <a:rPr lang="en-PH" sz="2800" dirty="0" err="1">
                <a:latin typeface="+mj-lt"/>
                <a:cs typeface="MV Boli" pitchFamily="2" charset="0"/>
              </a:rPr>
              <a:t>blackberrys</a:t>
            </a:r>
            <a:r>
              <a:rPr lang="en-PH" sz="2800" dirty="0">
                <a:latin typeface="+mj-lt"/>
                <a:cs typeface="MV Boli" pitchFamily="2" charset="0"/>
              </a:rPr>
              <a:t>, blackberries) at the market.</a:t>
            </a:r>
          </a:p>
          <a:p>
            <a:pPr marL="514350" indent="-514350">
              <a:buAutoNum type="arabicPeriod"/>
            </a:pPr>
            <a:r>
              <a:rPr lang="en-PH" sz="2800" dirty="0">
                <a:latin typeface="+mj-lt"/>
                <a:cs typeface="MV Boli" pitchFamily="2" charset="0"/>
              </a:rPr>
              <a:t>She baked some (loafs, loaves) of blackberry bread.</a:t>
            </a:r>
          </a:p>
          <a:p>
            <a:pPr marL="514350" indent="-514350">
              <a:buAutoNum type="arabicPeriod"/>
            </a:pPr>
            <a:r>
              <a:rPr lang="en-PH" sz="2800" dirty="0">
                <a:latin typeface="+mj-lt"/>
                <a:cs typeface="MV Boli" pitchFamily="2" charset="0"/>
              </a:rPr>
              <a:t>We divided the bread into (</a:t>
            </a:r>
            <a:r>
              <a:rPr lang="en-PH" sz="2800" dirty="0" err="1">
                <a:latin typeface="+mj-lt"/>
                <a:cs typeface="MV Boli" pitchFamily="2" charset="0"/>
              </a:rPr>
              <a:t>halfs</a:t>
            </a:r>
            <a:r>
              <a:rPr lang="en-PH" sz="2800" dirty="0">
                <a:latin typeface="+mj-lt"/>
                <a:cs typeface="MV Boli" pitchFamily="2" charset="0"/>
              </a:rPr>
              <a:t>, halves).</a:t>
            </a:r>
          </a:p>
          <a:p>
            <a:pPr marL="514350" indent="-514350">
              <a:buAutoNum type="arabicPeriod"/>
            </a:pPr>
            <a:r>
              <a:rPr lang="en-PH" sz="2800" dirty="0">
                <a:latin typeface="+mj-lt"/>
                <a:cs typeface="MV Boli" pitchFamily="2" charset="0"/>
              </a:rPr>
              <a:t>Eric, my brother, won’t eat them because someone told him that blackberry bread is for (</a:t>
            </a:r>
            <a:r>
              <a:rPr lang="en-PH" sz="2800" dirty="0" err="1">
                <a:latin typeface="+mj-lt"/>
                <a:cs typeface="MV Boli" pitchFamily="2" charset="0"/>
              </a:rPr>
              <a:t>fairys</a:t>
            </a:r>
            <a:r>
              <a:rPr lang="en-PH" sz="2800" dirty="0">
                <a:latin typeface="+mj-lt"/>
                <a:cs typeface="MV Boli" pitchFamily="2" charset="0"/>
              </a:rPr>
              <a:t>, fairies) only</a:t>
            </a:r>
            <a:r>
              <a:rPr lang="en-PH" sz="2800" dirty="0" smtClean="0">
                <a:latin typeface="+mj-lt"/>
                <a:cs typeface="MV Boli" pitchFamily="2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4265" y="471064"/>
            <a:ext cx="7880854" cy="533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PH" sz="32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Find Out and Learn</a:t>
            </a:r>
          </a:p>
        </p:txBody>
      </p:sp>
    </p:spTree>
    <p:extLst>
      <p:ext uri="{BB962C8B-B14F-4D97-AF65-F5344CB8AC3E}">
        <p14:creationId xmlns:p14="http://schemas.microsoft.com/office/powerpoint/2010/main" val="14693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569</TotalTime>
  <Words>534</Words>
  <Application>Microsoft Office PowerPoint</Application>
  <PresentationFormat>Widescreen</PresentationFormat>
  <Paragraphs>87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Berlin Sans FB</vt:lpstr>
      <vt:lpstr>Cooper Black</vt:lpstr>
      <vt:lpstr>Garamond</vt:lpstr>
      <vt:lpstr>Kristen ITC</vt:lpstr>
      <vt:lpstr>MV Boli</vt:lpstr>
      <vt:lpstr>Organic</vt:lpstr>
      <vt:lpstr>Plural form of regular nouns (nouns ending in -y and -f/-fe)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Out and Learn</vt:lpstr>
      <vt:lpstr>Do and Learn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plural form of regular nouns (nouns ending in -y and -f/-fe)</dc:title>
  <dc:creator>Windows User</dc:creator>
  <cp:lastModifiedBy>Windows User</cp:lastModifiedBy>
  <cp:revision>39</cp:revision>
  <dcterms:created xsi:type="dcterms:W3CDTF">2021-04-27T07:11:50Z</dcterms:created>
  <dcterms:modified xsi:type="dcterms:W3CDTF">2021-05-01T04:04:30Z</dcterms:modified>
</cp:coreProperties>
</file>