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eb557e248643e87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eb557e248643e87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eb557e248643e87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eb557e248643e87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eb557e248643e87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eb557e248643e87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eb557e248643e87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eb557e248643e87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5d39f2843bc2db28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5d39f2843bc2db28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IELTS </a:t>
            </a:r>
            <a:r>
              <a:rPr lang="en"/>
              <a:t>VOCABULARY #2 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 - </a:t>
            </a:r>
            <a:r>
              <a:rPr lang="en"/>
              <a:t>Intermediate - Advanced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Dr. Stephen Kerwick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Basic</a:t>
            </a:r>
            <a:endParaRPr b="1" sz="3000" u="sng"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389600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Bad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Big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Small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Happy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Sad</a:t>
            </a:r>
            <a:endParaRPr b="1" sz="2800"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358925" y="1389475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Awful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Huge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Little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Joyful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Upset</a:t>
            </a:r>
            <a:endParaRPr b="1" sz="2800">
              <a:solidFill>
                <a:srgbClr val="0000FF"/>
              </a:solidFill>
            </a:endParaRPr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6406151" y="1389475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500"/>
              <a:buChar char="●"/>
            </a:pPr>
            <a:r>
              <a:rPr b="1" lang="en" sz="2500">
                <a:solidFill>
                  <a:srgbClr val="38761D"/>
                </a:solidFill>
              </a:rPr>
              <a:t>Abominable </a:t>
            </a:r>
            <a:endParaRPr b="1" sz="2500">
              <a:solidFill>
                <a:srgbClr val="38761D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500"/>
              <a:buChar char="●"/>
            </a:pPr>
            <a:r>
              <a:rPr b="1" lang="en" sz="2500">
                <a:solidFill>
                  <a:srgbClr val="38761D"/>
                </a:solidFill>
              </a:rPr>
              <a:t>Enormous </a:t>
            </a:r>
            <a:endParaRPr b="1" sz="2500">
              <a:solidFill>
                <a:srgbClr val="38761D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500"/>
              <a:buChar char="●"/>
            </a:pPr>
            <a:r>
              <a:rPr b="1" lang="en" sz="2500">
                <a:solidFill>
                  <a:srgbClr val="38761D"/>
                </a:solidFill>
              </a:rPr>
              <a:t>Minute </a:t>
            </a:r>
            <a:endParaRPr b="1" sz="2500">
              <a:solidFill>
                <a:srgbClr val="38761D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500"/>
              <a:buChar char="●"/>
            </a:pPr>
            <a:r>
              <a:rPr b="1" lang="en" sz="2500">
                <a:solidFill>
                  <a:srgbClr val="38761D"/>
                </a:solidFill>
              </a:rPr>
              <a:t>Ecstatic</a:t>
            </a:r>
            <a:endParaRPr b="1" sz="2500">
              <a:solidFill>
                <a:srgbClr val="38761D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500"/>
              <a:buChar char="●"/>
            </a:pPr>
            <a:r>
              <a:rPr b="1" lang="en" sz="2500">
                <a:solidFill>
                  <a:srgbClr val="38761D"/>
                </a:solidFill>
              </a:rPr>
              <a:t>Despondent </a:t>
            </a:r>
            <a:endParaRPr b="1" sz="2500">
              <a:solidFill>
                <a:srgbClr val="38761D"/>
              </a:solidFill>
            </a:endParaRPr>
          </a:p>
        </p:txBody>
      </p:sp>
      <p:sp>
        <p:nvSpPr>
          <p:cNvPr id="64" name="Google Shape;64;p14"/>
          <p:cNvSpPr txBox="1"/>
          <p:nvPr>
            <p:ph type="title"/>
          </p:nvPr>
        </p:nvSpPr>
        <p:spPr>
          <a:xfrm>
            <a:off x="3223475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Intermediate</a:t>
            </a:r>
            <a:r>
              <a:rPr b="1" lang="en" u="sng"/>
              <a:t> </a:t>
            </a:r>
            <a:endParaRPr b="1" u="sng"/>
          </a:p>
        </p:txBody>
      </p:sp>
      <p:sp>
        <p:nvSpPr>
          <p:cNvPr id="65" name="Google Shape;65;p14"/>
          <p:cNvSpPr txBox="1"/>
          <p:nvPr>
            <p:ph type="title"/>
          </p:nvPr>
        </p:nvSpPr>
        <p:spPr>
          <a:xfrm>
            <a:off x="6569383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Advanced</a:t>
            </a:r>
            <a:r>
              <a:rPr b="1" lang="en" u="sng"/>
              <a:t> </a:t>
            </a:r>
            <a:endParaRPr b="1" u="sng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Basic</a:t>
            </a:r>
            <a:endParaRPr b="1" sz="3000" u="sng"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389600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Fast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Good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Easy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Hard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Nice</a:t>
            </a:r>
            <a:endParaRPr b="1" sz="2800"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358925" y="1389475"/>
            <a:ext cx="28080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Quick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Decent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Simple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Tough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Kind</a:t>
            </a:r>
            <a:endParaRPr b="1" sz="2800">
              <a:solidFill>
                <a:srgbClr val="0000FF"/>
              </a:solidFill>
            </a:endParaRPr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6406151" y="1389475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Rapid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Exemplary 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Effortless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Arduous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000">
                <a:solidFill>
                  <a:srgbClr val="38761D"/>
                </a:solidFill>
              </a:rPr>
              <a:t>Compassionate</a:t>
            </a:r>
            <a:r>
              <a:rPr b="1" lang="en" sz="2800">
                <a:solidFill>
                  <a:srgbClr val="38761D"/>
                </a:solidFill>
              </a:rPr>
              <a:t> </a:t>
            </a:r>
            <a:endParaRPr b="1" sz="2800">
              <a:solidFill>
                <a:srgbClr val="38761D"/>
              </a:solidFill>
            </a:endParaRPr>
          </a:p>
        </p:txBody>
      </p:sp>
      <p:sp>
        <p:nvSpPr>
          <p:cNvPr id="74" name="Google Shape;74;p15"/>
          <p:cNvSpPr txBox="1"/>
          <p:nvPr>
            <p:ph type="title"/>
          </p:nvPr>
        </p:nvSpPr>
        <p:spPr>
          <a:xfrm>
            <a:off x="3223475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Intermediate</a:t>
            </a:r>
            <a:r>
              <a:rPr b="1" lang="en" u="sng"/>
              <a:t> </a:t>
            </a:r>
            <a:endParaRPr b="1" u="sng"/>
          </a:p>
        </p:txBody>
      </p:sp>
      <p:sp>
        <p:nvSpPr>
          <p:cNvPr id="75" name="Google Shape;75;p15"/>
          <p:cNvSpPr txBox="1"/>
          <p:nvPr>
            <p:ph type="title"/>
          </p:nvPr>
        </p:nvSpPr>
        <p:spPr>
          <a:xfrm>
            <a:off x="6569383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Advanced</a:t>
            </a:r>
            <a:r>
              <a:rPr b="1" lang="en" u="sng"/>
              <a:t> </a:t>
            </a:r>
            <a:endParaRPr b="1" u="sng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Basic</a:t>
            </a:r>
            <a:endParaRPr b="1" sz="3000" u="sng"/>
          </a:p>
        </p:txBody>
      </p:sp>
      <p:sp>
        <p:nvSpPr>
          <p:cNvPr id="81" name="Google Shape;81;p16"/>
          <p:cNvSpPr txBox="1"/>
          <p:nvPr>
            <p:ph idx="1" type="body"/>
          </p:nvPr>
        </p:nvSpPr>
        <p:spPr>
          <a:xfrm>
            <a:off x="311700" y="1389600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Mean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Quiet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Boring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Work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Talk </a:t>
            </a:r>
            <a:endParaRPr b="1" sz="2800"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3358925" y="1389475"/>
            <a:ext cx="28080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Rude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Calm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Dull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Job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Speak</a:t>
            </a:r>
            <a:endParaRPr b="1" sz="2800">
              <a:solidFill>
                <a:srgbClr val="0000FF"/>
              </a:solidFill>
            </a:endParaRPr>
          </a:p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6354021" y="1389475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Cruel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Tranquil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400">
                <a:solidFill>
                  <a:srgbClr val="38761D"/>
                </a:solidFill>
              </a:rPr>
              <a:t>Monotonous</a:t>
            </a:r>
            <a:r>
              <a:rPr b="1" lang="en" sz="2800">
                <a:solidFill>
                  <a:srgbClr val="38761D"/>
                </a:solidFill>
              </a:rPr>
              <a:t> 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700">
                <a:solidFill>
                  <a:srgbClr val="38761D"/>
                </a:solidFill>
              </a:rPr>
              <a:t>Occupation</a:t>
            </a:r>
            <a:endParaRPr b="1" sz="27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Converse </a:t>
            </a:r>
            <a:endParaRPr b="1" sz="2800">
              <a:solidFill>
                <a:srgbClr val="38761D"/>
              </a:solidFill>
            </a:endParaRPr>
          </a:p>
        </p:txBody>
      </p:sp>
      <p:sp>
        <p:nvSpPr>
          <p:cNvPr id="84" name="Google Shape;84;p16"/>
          <p:cNvSpPr txBox="1"/>
          <p:nvPr>
            <p:ph type="title"/>
          </p:nvPr>
        </p:nvSpPr>
        <p:spPr>
          <a:xfrm>
            <a:off x="3223475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Intermediate</a:t>
            </a:r>
            <a:r>
              <a:rPr b="1" lang="en" u="sng"/>
              <a:t> </a:t>
            </a:r>
            <a:endParaRPr b="1" u="sng"/>
          </a:p>
        </p:txBody>
      </p:sp>
      <p:sp>
        <p:nvSpPr>
          <p:cNvPr id="85" name="Google Shape;85;p16"/>
          <p:cNvSpPr txBox="1"/>
          <p:nvPr>
            <p:ph type="title"/>
          </p:nvPr>
        </p:nvSpPr>
        <p:spPr>
          <a:xfrm>
            <a:off x="6569383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Advanced</a:t>
            </a:r>
            <a:r>
              <a:rPr b="1" lang="en" u="sng"/>
              <a:t> </a:t>
            </a:r>
            <a:endParaRPr b="1" u="sng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Basic</a:t>
            </a:r>
            <a:endParaRPr b="1" sz="3000" u="sng"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311700" y="1389600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See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Help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Ask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Tell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Begin</a:t>
            </a:r>
            <a:endParaRPr b="1" sz="2800"/>
          </a:p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3358925" y="1389475"/>
            <a:ext cx="28080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Watch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Assist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Request 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Inform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Start</a:t>
            </a:r>
            <a:endParaRPr b="1" sz="2800">
              <a:solidFill>
                <a:srgbClr val="0000FF"/>
              </a:solidFill>
            </a:endParaRPr>
          </a:p>
        </p:txBody>
      </p:sp>
      <p:sp>
        <p:nvSpPr>
          <p:cNvPr id="93" name="Google Shape;93;p17"/>
          <p:cNvSpPr txBox="1"/>
          <p:nvPr>
            <p:ph idx="1" type="body"/>
          </p:nvPr>
        </p:nvSpPr>
        <p:spPr>
          <a:xfrm>
            <a:off x="6406151" y="1389475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Observe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Facilitate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Inquire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Notify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700">
                <a:solidFill>
                  <a:srgbClr val="38761D"/>
                </a:solidFill>
              </a:rPr>
              <a:t>Commence</a:t>
            </a:r>
            <a:r>
              <a:rPr b="1" lang="en" sz="2800">
                <a:solidFill>
                  <a:srgbClr val="38761D"/>
                </a:solidFill>
              </a:rPr>
              <a:t> </a:t>
            </a:r>
            <a:endParaRPr b="1" sz="2800">
              <a:solidFill>
                <a:srgbClr val="38761D"/>
              </a:solidFill>
            </a:endParaRPr>
          </a:p>
        </p:txBody>
      </p:sp>
      <p:sp>
        <p:nvSpPr>
          <p:cNvPr id="94" name="Google Shape;94;p17"/>
          <p:cNvSpPr txBox="1"/>
          <p:nvPr>
            <p:ph type="title"/>
          </p:nvPr>
        </p:nvSpPr>
        <p:spPr>
          <a:xfrm>
            <a:off x="3223475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Intermediate</a:t>
            </a:r>
            <a:r>
              <a:rPr b="1" lang="en" u="sng"/>
              <a:t> </a:t>
            </a:r>
            <a:endParaRPr b="1" u="sng"/>
          </a:p>
        </p:txBody>
      </p:sp>
      <p:sp>
        <p:nvSpPr>
          <p:cNvPr id="95" name="Google Shape;95;p17"/>
          <p:cNvSpPr txBox="1"/>
          <p:nvPr>
            <p:ph type="title"/>
          </p:nvPr>
        </p:nvSpPr>
        <p:spPr>
          <a:xfrm>
            <a:off x="6569383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Advanced</a:t>
            </a:r>
            <a:r>
              <a:rPr b="1" lang="en" u="sng"/>
              <a:t> </a:t>
            </a:r>
            <a:endParaRPr b="1" u="sng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Basic</a:t>
            </a:r>
            <a:endParaRPr b="1" sz="3000" u="sng"/>
          </a:p>
        </p:txBody>
      </p:sp>
      <p:sp>
        <p:nvSpPr>
          <p:cNvPr id="101" name="Google Shape;101;p18"/>
          <p:cNvSpPr txBox="1"/>
          <p:nvPr>
            <p:ph idx="1" type="body"/>
          </p:nvPr>
        </p:nvSpPr>
        <p:spPr>
          <a:xfrm>
            <a:off x="311700" y="1389600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End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Win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Make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Throw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Catch</a:t>
            </a:r>
            <a:endParaRPr b="1" sz="2800"/>
          </a:p>
        </p:txBody>
      </p:sp>
      <p:sp>
        <p:nvSpPr>
          <p:cNvPr id="102" name="Google Shape;102;p18"/>
          <p:cNvSpPr txBox="1"/>
          <p:nvPr>
            <p:ph idx="1" type="body"/>
          </p:nvPr>
        </p:nvSpPr>
        <p:spPr>
          <a:xfrm>
            <a:off x="3358925" y="1389475"/>
            <a:ext cx="28080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Finish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Succeed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Create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Toss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Grab</a:t>
            </a:r>
            <a:endParaRPr b="1" sz="2800">
              <a:solidFill>
                <a:srgbClr val="0000FF"/>
              </a:solidFill>
            </a:endParaRPr>
          </a:p>
        </p:txBody>
      </p:sp>
      <p:sp>
        <p:nvSpPr>
          <p:cNvPr id="103" name="Google Shape;103;p18"/>
          <p:cNvSpPr txBox="1"/>
          <p:nvPr>
            <p:ph idx="1" type="body"/>
          </p:nvPr>
        </p:nvSpPr>
        <p:spPr>
          <a:xfrm>
            <a:off x="6406151" y="1389475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Conclude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Triumph</a:t>
            </a:r>
            <a:endParaRPr b="1" sz="2800">
              <a:solidFill>
                <a:srgbClr val="38761D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500"/>
              <a:buChar char="●"/>
            </a:pPr>
            <a:r>
              <a:rPr b="1" lang="en" sz="2500">
                <a:solidFill>
                  <a:srgbClr val="38761D"/>
                </a:solidFill>
              </a:rPr>
              <a:t>Manufacture</a:t>
            </a:r>
            <a:endParaRPr b="1" sz="2500">
              <a:solidFill>
                <a:srgbClr val="38761D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500"/>
              <a:buChar char="●"/>
            </a:pPr>
            <a:r>
              <a:rPr b="1" lang="en" sz="2500">
                <a:solidFill>
                  <a:srgbClr val="38761D"/>
                </a:solidFill>
              </a:rPr>
              <a:t>Hurl</a:t>
            </a:r>
            <a:endParaRPr b="1" sz="2500">
              <a:solidFill>
                <a:srgbClr val="38761D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500"/>
              <a:buChar char="●"/>
            </a:pPr>
            <a:r>
              <a:rPr b="1" lang="en" sz="2500">
                <a:solidFill>
                  <a:srgbClr val="38761D"/>
                </a:solidFill>
              </a:rPr>
              <a:t>Size</a:t>
            </a:r>
            <a:endParaRPr b="1" sz="2500">
              <a:solidFill>
                <a:srgbClr val="38761D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500"/>
              <a:buChar char="●"/>
            </a:pPr>
            <a:r>
              <a:t/>
            </a:r>
            <a:endParaRPr b="1" sz="2500">
              <a:solidFill>
                <a:srgbClr val="38761D"/>
              </a:solidFill>
            </a:endParaRPr>
          </a:p>
        </p:txBody>
      </p:sp>
      <p:sp>
        <p:nvSpPr>
          <p:cNvPr id="104" name="Google Shape;104;p18"/>
          <p:cNvSpPr txBox="1"/>
          <p:nvPr>
            <p:ph type="title"/>
          </p:nvPr>
        </p:nvSpPr>
        <p:spPr>
          <a:xfrm>
            <a:off x="3223475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Intermediate</a:t>
            </a:r>
            <a:r>
              <a:rPr b="1" lang="en" u="sng"/>
              <a:t> </a:t>
            </a:r>
            <a:endParaRPr b="1" u="sng"/>
          </a:p>
        </p:txBody>
      </p:sp>
      <p:sp>
        <p:nvSpPr>
          <p:cNvPr id="105" name="Google Shape;105;p18"/>
          <p:cNvSpPr txBox="1"/>
          <p:nvPr>
            <p:ph type="title"/>
          </p:nvPr>
        </p:nvSpPr>
        <p:spPr>
          <a:xfrm>
            <a:off x="6569383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Advanced</a:t>
            </a:r>
            <a:r>
              <a:rPr b="1" lang="en" u="sng"/>
              <a:t> </a:t>
            </a:r>
            <a:endParaRPr b="1" u="sng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