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embeddedFontLst>
    <p:embeddedFont>
      <p:font typeface="Lobster"/>
      <p:regular r:id="rId24"/>
    </p:embeddedFont>
    <p:embeddedFont>
      <p:font typeface="Permanent Marker"/>
      <p:regular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Lobster-regular.fntdata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PermanentMarker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bef6cce78d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bef6cce78d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bef6cce78d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bef6cce78d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bef6cce78d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bef6cce78d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bef6cce78d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bef6cce78d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bef6cce78d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bef6cce78d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bef6cce78d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bef6cce78d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bef6cce78d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bef6cce78d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bef6cce78d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bef6cce78d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bef6cce78d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bef6cce78d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ef6cce78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ef6cce78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ef6cce78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ef6cce78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ef6cce78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ef6cce78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ef6cce78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ef6cce78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ef6cce78d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bef6cce78d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bef6cce78d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bef6cce78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ef6cce78d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bef6cce78d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bef6cce78d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bef6cce78d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83975" y="322950"/>
            <a:ext cx="8520600" cy="328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558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Definite and Indefinite Articles</a:t>
            </a:r>
            <a:endParaRPr b="1" sz="558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5580">
                <a:solidFill>
                  <a:schemeClr val="lt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A, AN, and THE (ARTICLES)</a:t>
            </a:r>
            <a:endParaRPr b="1" sz="5580">
              <a:solidFill>
                <a:schemeClr val="lt1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59450" y="3704325"/>
            <a:ext cx="85728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rgbClr val="FF0000"/>
                </a:solidFill>
                <a:latin typeface="Lobster"/>
                <a:ea typeface="Lobster"/>
                <a:cs typeface="Lobster"/>
                <a:sym typeface="Lobster"/>
              </a:rPr>
              <a:t>Advanced English Topic</a:t>
            </a:r>
            <a:endParaRPr b="1" sz="4200">
              <a:solidFill>
                <a:srgbClr val="FF0000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212100"/>
            <a:ext cx="8520600" cy="135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1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DEFINITE ARTICLE: THE</a:t>
            </a:r>
            <a:endParaRPr b="1" sz="51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278450" y="1974650"/>
            <a:ext cx="8520600" cy="290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500">
                <a:solidFill>
                  <a:schemeClr val="lt1"/>
                </a:solidFill>
              </a:rPr>
              <a:t>Use the when referring to something specific or already mentioned.</a:t>
            </a:r>
            <a:endParaRPr b="1" sz="3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145600"/>
            <a:ext cx="8520600" cy="108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2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🔹 When to Use “THE”</a:t>
            </a:r>
            <a:endParaRPr b="1" sz="52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353875"/>
            <a:ext cx="8520600" cy="364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4162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347"/>
              <a:buAutoNum type="arabicPeriod"/>
            </a:pPr>
            <a:r>
              <a:rPr b="1" lang="en" sz="1347">
                <a:solidFill>
                  <a:schemeClr val="lt1"/>
                </a:solidFill>
              </a:rPr>
              <a:t>When talking </a:t>
            </a:r>
            <a:r>
              <a:rPr b="1" lang="en" sz="1347" u="sng">
                <a:solidFill>
                  <a:schemeClr val="lt1"/>
                </a:solidFill>
              </a:rPr>
              <a:t>about something specific</a:t>
            </a:r>
            <a:br>
              <a:rPr b="1" lang="en" sz="1347">
                <a:solidFill>
                  <a:schemeClr val="lt1"/>
                </a:solidFill>
              </a:rPr>
            </a:br>
            <a:endParaRPr b="1" sz="1347">
              <a:solidFill>
                <a:schemeClr val="lt1"/>
              </a:solidFill>
            </a:endParaRPr>
          </a:p>
          <a:p>
            <a:pPr indent="-299716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20"/>
              <a:buChar char="●"/>
            </a:pPr>
            <a:r>
              <a:rPr b="1" lang="en" sz="1347">
                <a:solidFill>
                  <a:schemeClr val="lt1"/>
                </a:solidFill>
              </a:rPr>
              <a:t>The dog in our yard is friendly.</a:t>
            </a:r>
            <a:br>
              <a:rPr b="1" lang="en" sz="1347">
                <a:solidFill>
                  <a:schemeClr val="lt1"/>
                </a:solidFill>
              </a:rPr>
            </a:br>
            <a:endParaRPr b="1" sz="1347">
              <a:solidFill>
                <a:schemeClr val="lt1"/>
              </a:solidFill>
            </a:endParaRPr>
          </a:p>
          <a:p>
            <a:pPr indent="-314162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47"/>
              <a:buAutoNum type="arabicPeriod"/>
            </a:pPr>
            <a:r>
              <a:rPr b="1" lang="en" sz="1347">
                <a:solidFill>
                  <a:schemeClr val="lt1"/>
                </a:solidFill>
              </a:rPr>
              <a:t>When </a:t>
            </a:r>
            <a:r>
              <a:rPr b="1" lang="en" sz="1347" u="sng">
                <a:solidFill>
                  <a:schemeClr val="lt1"/>
                </a:solidFill>
              </a:rPr>
              <a:t>something has been mentioned before</a:t>
            </a:r>
            <a:br>
              <a:rPr b="1" lang="en" sz="1347">
                <a:solidFill>
                  <a:schemeClr val="lt1"/>
                </a:solidFill>
              </a:rPr>
            </a:br>
            <a:endParaRPr b="1" sz="1347">
              <a:solidFill>
                <a:schemeClr val="lt1"/>
              </a:solidFill>
            </a:endParaRPr>
          </a:p>
          <a:p>
            <a:pPr indent="-299716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20"/>
              <a:buChar char="●"/>
            </a:pPr>
            <a:r>
              <a:rPr b="1" lang="en" sz="1347">
                <a:solidFill>
                  <a:schemeClr val="lt1"/>
                </a:solidFill>
              </a:rPr>
              <a:t>I saw a cat. The cat was black.</a:t>
            </a:r>
            <a:br>
              <a:rPr b="1" lang="en" sz="1347">
                <a:solidFill>
                  <a:schemeClr val="lt1"/>
                </a:solidFill>
              </a:rPr>
            </a:br>
            <a:endParaRPr b="1" sz="1347">
              <a:solidFill>
                <a:schemeClr val="lt1"/>
              </a:solidFill>
            </a:endParaRPr>
          </a:p>
          <a:p>
            <a:pPr indent="-314162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47"/>
              <a:buAutoNum type="arabicPeriod"/>
            </a:pPr>
            <a:r>
              <a:rPr b="1" lang="en" sz="1347">
                <a:solidFill>
                  <a:schemeClr val="lt1"/>
                </a:solidFill>
              </a:rPr>
              <a:t>When </a:t>
            </a:r>
            <a:r>
              <a:rPr b="1" lang="en" sz="1347" u="sng">
                <a:solidFill>
                  <a:schemeClr val="lt1"/>
                </a:solidFill>
              </a:rPr>
              <a:t>there is only one</a:t>
            </a:r>
            <a:br>
              <a:rPr b="1" lang="en" sz="1347">
                <a:solidFill>
                  <a:schemeClr val="lt1"/>
                </a:solidFill>
              </a:rPr>
            </a:br>
            <a:endParaRPr b="1" sz="1347">
              <a:solidFill>
                <a:schemeClr val="lt1"/>
              </a:solidFill>
            </a:endParaRPr>
          </a:p>
          <a:p>
            <a:pPr indent="-299716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20"/>
              <a:buChar char="●"/>
            </a:pPr>
            <a:r>
              <a:rPr b="1" lang="en" sz="1347">
                <a:solidFill>
                  <a:schemeClr val="lt1"/>
                </a:solidFill>
              </a:rPr>
              <a:t>The sun</a:t>
            </a:r>
            <a:br>
              <a:rPr b="1" lang="en" sz="1347">
                <a:solidFill>
                  <a:schemeClr val="lt1"/>
                </a:solidFill>
              </a:rPr>
            </a:br>
            <a:endParaRPr b="1" sz="1347">
              <a:solidFill>
                <a:schemeClr val="lt1"/>
              </a:solidFill>
            </a:endParaRPr>
          </a:p>
          <a:p>
            <a:pPr indent="-299716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20"/>
              <a:buChar char="●"/>
            </a:pPr>
            <a:r>
              <a:rPr b="1" lang="en" sz="1347">
                <a:solidFill>
                  <a:schemeClr val="lt1"/>
                </a:solidFill>
              </a:rPr>
              <a:t>The moon</a:t>
            </a:r>
            <a:br>
              <a:rPr b="1" lang="en" sz="1347">
                <a:solidFill>
                  <a:schemeClr val="lt1"/>
                </a:solidFill>
              </a:rPr>
            </a:br>
            <a:endParaRPr b="1" sz="1347">
              <a:solidFill>
                <a:schemeClr val="lt1"/>
              </a:solidFill>
            </a:endParaRPr>
          </a:p>
          <a:p>
            <a:pPr indent="-299716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20"/>
              <a:buChar char="●"/>
            </a:pPr>
            <a:r>
              <a:rPr b="1" lang="en" sz="1347">
                <a:solidFill>
                  <a:schemeClr val="lt1"/>
                </a:solidFill>
              </a:rPr>
              <a:t>The president</a:t>
            </a:r>
            <a:endParaRPr b="1" sz="1347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358"/>
              <a:buNone/>
            </a:pPr>
            <a:r>
              <a:t/>
            </a:r>
            <a:endParaRPr sz="78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358"/>
              <a:buNone/>
            </a:pPr>
            <a:r>
              <a:t/>
            </a:r>
            <a:endParaRPr sz="785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311700" y="328500"/>
            <a:ext cx="8520600" cy="455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4. </a:t>
            </a:r>
            <a:r>
              <a:rPr lang="en" u="sng">
                <a:solidFill>
                  <a:schemeClr val="lt1"/>
                </a:solidFill>
              </a:rPr>
              <a:t>With superlatives</a:t>
            </a:r>
            <a:br>
              <a:rPr lang="en" u="sng">
                <a:solidFill>
                  <a:schemeClr val="lt1"/>
                </a:solidFill>
              </a:rPr>
            </a:br>
            <a:endParaRPr u="sng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lang="en">
                <a:solidFill>
                  <a:schemeClr val="lt1"/>
                </a:solidFill>
              </a:rPr>
              <a:t>the tallest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lang="en">
                <a:solidFill>
                  <a:schemeClr val="lt1"/>
                </a:solidFill>
              </a:rPr>
              <a:t>the best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lang="en">
                <a:solidFill>
                  <a:schemeClr val="lt1"/>
                </a:solidFill>
              </a:rPr>
              <a:t>the most beautiful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5. With </a:t>
            </a:r>
            <a:r>
              <a:rPr lang="en" u="sng">
                <a:solidFill>
                  <a:schemeClr val="lt1"/>
                </a:solidFill>
              </a:rPr>
              <a:t>rivers</a:t>
            </a:r>
            <a:r>
              <a:rPr lang="en">
                <a:solidFill>
                  <a:schemeClr val="lt1"/>
                </a:solidFill>
              </a:rPr>
              <a:t>, </a:t>
            </a:r>
            <a:r>
              <a:rPr lang="en" u="sng">
                <a:solidFill>
                  <a:schemeClr val="lt1"/>
                </a:solidFill>
              </a:rPr>
              <a:t>oceans</a:t>
            </a:r>
            <a:r>
              <a:rPr lang="en">
                <a:solidFill>
                  <a:schemeClr val="lt1"/>
                </a:solidFill>
              </a:rPr>
              <a:t>, and </a:t>
            </a:r>
            <a:r>
              <a:rPr lang="en" u="sng">
                <a:solidFill>
                  <a:schemeClr val="lt1"/>
                </a:solidFill>
              </a:rPr>
              <a:t>famous places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lang="en">
                <a:solidFill>
                  <a:schemeClr val="lt1"/>
                </a:solidFill>
              </a:rPr>
              <a:t>the Pacific Ocean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lang="en">
                <a:solidFill>
                  <a:schemeClr val="lt1"/>
                </a:solidFill>
              </a:rPr>
              <a:t>the Amazon River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>
            <a:off x="311700" y="217650"/>
            <a:ext cx="8520600" cy="9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1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1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>
            <a:off x="311700" y="1625450"/>
            <a:ext cx="8520600" cy="337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The teacher is kind.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I closed the door.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The moon is bright tonight.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She is the smartest student in class.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We visited the museum yesterday.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The cake on the table is mine.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The Philippines is a beautiful country.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/>
          <p:nvPr>
            <p:ph type="title"/>
          </p:nvPr>
        </p:nvSpPr>
        <p:spPr>
          <a:xfrm>
            <a:off x="311700" y="212100"/>
            <a:ext cx="8520600" cy="109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COMPARISON TABLE</a:t>
            </a:r>
            <a:endParaRPr b="1" sz="50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2" name="Google Shape;132;p26"/>
          <p:cNvSpPr txBox="1"/>
          <p:nvPr>
            <p:ph idx="1" type="body"/>
          </p:nvPr>
        </p:nvSpPr>
        <p:spPr>
          <a:xfrm>
            <a:off x="350500" y="1520150"/>
            <a:ext cx="8520600" cy="33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highlight>
                  <a:srgbClr val="FFFF00"/>
                </a:highlight>
              </a:rPr>
              <a:t>ARTICLE</a:t>
            </a:r>
            <a:r>
              <a:rPr b="1" lang="en" sz="1200">
                <a:solidFill>
                  <a:schemeClr val="dk1"/>
                </a:solidFill>
                <a:highlight>
                  <a:srgbClr val="FFFF00"/>
                </a:highlight>
              </a:rPr>
              <a:t>                                     TYPE                                        USED FOR                                                EXAMPLE</a:t>
            </a:r>
            <a:endParaRPr b="1" sz="12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lt1"/>
                </a:solidFill>
                <a:highlight>
                  <a:schemeClr val="dk2"/>
                </a:highlight>
              </a:rPr>
              <a:t>A                                        Indefinite                          General noun (consonant sound)               a dog</a:t>
            </a:r>
            <a:endParaRPr b="1" sz="1300">
              <a:solidFill>
                <a:schemeClr val="lt1"/>
              </a:solidFill>
              <a:highlight>
                <a:schemeClr val="dk2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lt1"/>
                </a:solidFill>
                <a:highlight>
                  <a:schemeClr val="dk2"/>
                </a:highlight>
              </a:rPr>
              <a:t>An                                      Indefinite                          General noun (vowel sound)                       an apple</a:t>
            </a:r>
            <a:endParaRPr b="1" sz="1300">
              <a:solidFill>
                <a:schemeClr val="lt1"/>
              </a:solidFill>
              <a:highlight>
                <a:schemeClr val="dk2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lt1"/>
                </a:solidFill>
                <a:highlight>
                  <a:schemeClr val="dk2"/>
                </a:highlight>
              </a:rPr>
              <a:t>The                                    Definite                             Specific noun                                                the priest</a:t>
            </a:r>
            <a:endParaRPr b="1" sz="1300">
              <a:solidFill>
                <a:schemeClr val="lt1"/>
              </a:solidFill>
              <a:highlight>
                <a:schemeClr val="dk2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/>
          <p:nvPr>
            <p:ph type="title"/>
          </p:nvPr>
        </p:nvSpPr>
        <p:spPr>
          <a:xfrm>
            <a:off x="311700" y="289700"/>
            <a:ext cx="8520600" cy="110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4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COMMON MISTAKES</a:t>
            </a:r>
            <a:endParaRPr b="1" sz="54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8" name="Google Shape;138;p27"/>
          <p:cNvSpPr txBox="1"/>
          <p:nvPr>
            <p:ph idx="1" type="body"/>
          </p:nvPr>
        </p:nvSpPr>
        <p:spPr>
          <a:xfrm>
            <a:off x="311700" y="1691975"/>
            <a:ext cx="8520600" cy="317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lt1"/>
                </a:solidFill>
              </a:rPr>
              <a:t>❌ an university</a:t>
            </a:r>
            <a:br>
              <a:rPr b="1" lang="en" sz="2000">
                <a:solidFill>
                  <a:schemeClr val="lt1"/>
                </a:solidFill>
              </a:rPr>
            </a:br>
            <a:r>
              <a:rPr b="1" lang="en" sz="2000">
                <a:solidFill>
                  <a:schemeClr val="lt1"/>
                </a:solidFill>
              </a:rPr>
              <a:t> ✔ a university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lt1"/>
                </a:solidFill>
              </a:rPr>
              <a:t>❌ a apple</a:t>
            </a:r>
            <a:br>
              <a:rPr b="1" lang="en" sz="2000">
                <a:solidFill>
                  <a:schemeClr val="lt1"/>
                </a:solidFill>
              </a:rPr>
            </a:br>
            <a:r>
              <a:rPr b="1" lang="en" sz="2000">
                <a:solidFill>
                  <a:schemeClr val="lt1"/>
                </a:solidFill>
              </a:rPr>
              <a:t> ✔ an apple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lt1"/>
                </a:solidFill>
              </a:rPr>
              <a:t>❌ I saw dog.</a:t>
            </a:r>
            <a:br>
              <a:rPr b="1" lang="en" sz="2000">
                <a:solidFill>
                  <a:schemeClr val="lt1"/>
                </a:solidFill>
              </a:rPr>
            </a:br>
            <a:r>
              <a:rPr b="1" lang="en" sz="2000">
                <a:solidFill>
                  <a:schemeClr val="lt1"/>
                </a:solidFill>
              </a:rPr>
              <a:t> ✔ I saw a dog.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8"/>
          <p:cNvSpPr txBox="1"/>
          <p:nvPr>
            <p:ph type="title"/>
          </p:nvPr>
        </p:nvSpPr>
        <p:spPr>
          <a:xfrm>
            <a:off x="245200" y="251050"/>
            <a:ext cx="8520600" cy="109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1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📝 Exercise 1: Choose the Correct Article</a:t>
            </a:r>
            <a:endParaRPr b="1" sz="31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44" name="Google Shape;144;p28"/>
          <p:cNvSpPr txBox="1"/>
          <p:nvPr>
            <p:ph idx="1" type="body"/>
          </p:nvPr>
        </p:nvSpPr>
        <p:spPr>
          <a:xfrm>
            <a:off x="311700" y="1220850"/>
            <a:ext cx="8520600" cy="37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6545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70"/>
              <a:buAutoNum type="arabicPeriod"/>
            </a:pPr>
            <a:r>
              <a:rPr b="1" lang="en" sz="1560">
                <a:solidFill>
                  <a:schemeClr val="lt1"/>
                </a:solidFill>
              </a:rPr>
              <a:t>I saw ___ elephant at the zoo.</a:t>
            </a:r>
            <a:br>
              <a:rPr b="1" lang="en" sz="1560">
                <a:solidFill>
                  <a:schemeClr val="lt1"/>
                </a:solidFill>
              </a:rPr>
            </a:br>
            <a:r>
              <a:rPr b="1" lang="en" sz="1560">
                <a:solidFill>
                  <a:schemeClr val="lt1"/>
                </a:solidFill>
              </a:rPr>
              <a:t> (a / an / the)</a:t>
            </a:r>
            <a:br>
              <a:rPr b="1" lang="en" sz="1560">
                <a:solidFill>
                  <a:schemeClr val="lt1"/>
                </a:solidFill>
              </a:rPr>
            </a:br>
            <a:endParaRPr b="1" sz="1560">
              <a:solidFill>
                <a:schemeClr val="lt1"/>
              </a:solidFill>
            </a:endParaRPr>
          </a:p>
          <a:p>
            <a:pPr indent="-29654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"/>
              <a:buAutoNum type="arabicPeriod"/>
            </a:pPr>
            <a:r>
              <a:rPr b="1" lang="en" sz="1560">
                <a:solidFill>
                  <a:schemeClr val="lt1"/>
                </a:solidFill>
              </a:rPr>
              <a:t>She is ___ teacher.</a:t>
            </a:r>
            <a:br>
              <a:rPr b="1" lang="en" sz="1560">
                <a:solidFill>
                  <a:schemeClr val="lt1"/>
                </a:solidFill>
              </a:rPr>
            </a:br>
            <a:r>
              <a:rPr b="1" lang="en" sz="1560">
                <a:solidFill>
                  <a:schemeClr val="lt1"/>
                </a:solidFill>
              </a:rPr>
              <a:t> (a / an / the)</a:t>
            </a:r>
            <a:br>
              <a:rPr b="1" lang="en" sz="1560">
                <a:solidFill>
                  <a:schemeClr val="lt1"/>
                </a:solidFill>
              </a:rPr>
            </a:br>
            <a:endParaRPr b="1" sz="1560">
              <a:solidFill>
                <a:schemeClr val="lt1"/>
              </a:solidFill>
            </a:endParaRPr>
          </a:p>
          <a:p>
            <a:pPr indent="-29654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"/>
              <a:buAutoNum type="arabicPeriod"/>
            </a:pPr>
            <a:r>
              <a:rPr b="1" lang="en" sz="1560">
                <a:solidFill>
                  <a:schemeClr val="lt1"/>
                </a:solidFill>
              </a:rPr>
              <a:t>___ sun rises in the east.</a:t>
            </a:r>
            <a:br>
              <a:rPr b="1" lang="en" sz="1560">
                <a:solidFill>
                  <a:schemeClr val="lt1"/>
                </a:solidFill>
              </a:rPr>
            </a:br>
            <a:r>
              <a:rPr b="1" lang="en" sz="1560">
                <a:solidFill>
                  <a:schemeClr val="lt1"/>
                </a:solidFill>
              </a:rPr>
              <a:t> (A / An / The)</a:t>
            </a:r>
            <a:br>
              <a:rPr b="1" lang="en" sz="1560">
                <a:solidFill>
                  <a:schemeClr val="lt1"/>
                </a:solidFill>
              </a:rPr>
            </a:br>
            <a:endParaRPr b="1" sz="1560">
              <a:solidFill>
                <a:schemeClr val="lt1"/>
              </a:solidFill>
            </a:endParaRPr>
          </a:p>
          <a:p>
            <a:pPr indent="-29654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"/>
              <a:buAutoNum type="arabicPeriod"/>
            </a:pPr>
            <a:r>
              <a:rPr b="1" lang="en" sz="1560">
                <a:solidFill>
                  <a:schemeClr val="lt1"/>
                </a:solidFill>
              </a:rPr>
              <a:t>He waited for ___ hour.</a:t>
            </a:r>
            <a:br>
              <a:rPr b="1" lang="en" sz="1560">
                <a:solidFill>
                  <a:schemeClr val="lt1"/>
                </a:solidFill>
              </a:rPr>
            </a:br>
            <a:r>
              <a:rPr b="1" lang="en" sz="1560">
                <a:solidFill>
                  <a:schemeClr val="lt1"/>
                </a:solidFill>
              </a:rPr>
              <a:t> (a / an / the)</a:t>
            </a:r>
            <a:br>
              <a:rPr b="1" lang="en" sz="1560">
                <a:solidFill>
                  <a:schemeClr val="lt1"/>
                </a:solidFill>
              </a:rPr>
            </a:br>
            <a:endParaRPr b="1" sz="1560">
              <a:solidFill>
                <a:schemeClr val="lt1"/>
              </a:solidFill>
            </a:endParaRPr>
          </a:p>
          <a:p>
            <a:pPr indent="-29654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70"/>
              <a:buAutoNum type="arabicPeriod"/>
            </a:pPr>
            <a:r>
              <a:rPr b="1" lang="en" sz="1560">
                <a:solidFill>
                  <a:schemeClr val="lt1"/>
                </a:solidFill>
              </a:rPr>
              <a:t>I read ___ book you gave me.</a:t>
            </a:r>
            <a:br>
              <a:rPr b="1" lang="en" sz="1560">
                <a:solidFill>
                  <a:schemeClr val="lt1"/>
                </a:solidFill>
              </a:rPr>
            </a:br>
            <a:r>
              <a:rPr b="1" lang="en" sz="1560">
                <a:solidFill>
                  <a:schemeClr val="lt1"/>
                </a:solidFill>
              </a:rPr>
              <a:t> (a / an / the)</a:t>
            </a:r>
            <a:br>
              <a:rPr b="1" lang="en" sz="1560">
                <a:solidFill>
                  <a:schemeClr val="lt1"/>
                </a:solidFill>
              </a:rPr>
            </a:br>
            <a:endParaRPr b="1" sz="156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t/>
            </a:r>
            <a:endParaRPr sz="126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/>
          <p:nvPr>
            <p:ph type="title"/>
          </p:nvPr>
        </p:nvSpPr>
        <p:spPr>
          <a:xfrm>
            <a:off x="311700" y="239825"/>
            <a:ext cx="8520600" cy="10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📝 Exercise 2: Fill in the Blanks</a:t>
            </a:r>
            <a:endParaRPr b="1" sz="40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0" name="Google Shape;150;p29"/>
          <p:cNvSpPr txBox="1"/>
          <p:nvPr>
            <p:ph idx="1" type="body"/>
          </p:nvPr>
        </p:nvSpPr>
        <p:spPr>
          <a:xfrm>
            <a:off x="311700" y="1603300"/>
            <a:ext cx="8520600" cy="336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bought ___ umbrella.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 need ___ pen.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___ moon is shining brightly.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He is ___ honest man.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 saw ___ dog in the street. ___ dog was barking loudly.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/>
          <p:nvPr>
            <p:ph type="title"/>
          </p:nvPr>
        </p:nvSpPr>
        <p:spPr>
          <a:xfrm>
            <a:off x="311700" y="189925"/>
            <a:ext cx="8520600" cy="92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latin typeface="Permanent Marker"/>
                <a:ea typeface="Permanent Marker"/>
                <a:cs typeface="Permanent Marker"/>
                <a:sym typeface="Permanent Marker"/>
              </a:rPr>
              <a:t>📝 </a:t>
            </a:r>
            <a:r>
              <a:rPr b="1" lang="en" sz="3900">
                <a:latin typeface="Permanent Marker"/>
                <a:ea typeface="Permanent Marker"/>
                <a:cs typeface="Permanent Marker"/>
                <a:sym typeface="Permanent Marker"/>
              </a:rPr>
              <a:t>Exercise 3: Identify the Error</a:t>
            </a:r>
            <a:endParaRPr b="1" sz="39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6" name="Google Shape;156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FF0000"/>
                </a:solidFill>
              </a:rPr>
              <a:t>Correct the mistake in each sentence.</a:t>
            </a:r>
            <a:endParaRPr b="1">
              <a:solidFill>
                <a:srgbClr val="FF0000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is an university student.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 ate a orange.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Sun is hot.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He waited for a hour.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is the best dancer in a class.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50900"/>
            <a:ext cx="8520600" cy="130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5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65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786200"/>
            <a:ext cx="8520600" cy="30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900">
                <a:solidFill>
                  <a:schemeClr val="lt1"/>
                </a:solidFill>
              </a:rPr>
              <a:t>At the end of the lesson, students should be able to:</a:t>
            </a:r>
            <a:endParaRPr b="1" sz="1900">
              <a:solidFill>
                <a:schemeClr val="lt1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900"/>
              <a:buAutoNum type="arabicPeriod"/>
            </a:pPr>
            <a:r>
              <a:rPr b="1" lang="en" sz="1900">
                <a:solidFill>
                  <a:schemeClr val="lt1"/>
                </a:solidFill>
              </a:rPr>
              <a:t>Identify the three articles: </a:t>
            </a:r>
            <a:r>
              <a:rPr b="1" lang="en" sz="1900" u="sng">
                <a:solidFill>
                  <a:schemeClr val="lt1"/>
                </a:solidFill>
              </a:rPr>
              <a:t>A</a:t>
            </a:r>
            <a:r>
              <a:rPr b="1" lang="en" sz="1900">
                <a:solidFill>
                  <a:schemeClr val="lt1"/>
                </a:solidFill>
              </a:rPr>
              <a:t>, </a:t>
            </a:r>
            <a:r>
              <a:rPr b="1" lang="en" sz="1900" u="sng">
                <a:solidFill>
                  <a:schemeClr val="lt1"/>
                </a:solidFill>
              </a:rPr>
              <a:t>AN</a:t>
            </a:r>
            <a:r>
              <a:rPr b="1" lang="en" sz="1900">
                <a:solidFill>
                  <a:schemeClr val="lt1"/>
                </a:solidFill>
              </a:rPr>
              <a:t>, </a:t>
            </a:r>
            <a:r>
              <a:rPr b="1" lang="en" sz="1900" u="sng">
                <a:solidFill>
                  <a:schemeClr val="lt1"/>
                </a:solidFill>
              </a:rPr>
              <a:t>THE</a:t>
            </a:r>
            <a:r>
              <a:rPr b="1" lang="en" sz="1900">
                <a:solidFill>
                  <a:schemeClr val="lt1"/>
                </a:solidFill>
              </a:rPr>
              <a:t>.</a:t>
            </a:r>
            <a:br>
              <a:rPr b="1" lang="en" sz="1900">
                <a:solidFill>
                  <a:schemeClr val="lt1"/>
                </a:solidFill>
              </a:rPr>
            </a:br>
            <a:endParaRPr b="1" sz="1900">
              <a:solidFill>
                <a:schemeClr val="lt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AutoNum type="arabicPeriod"/>
            </a:pPr>
            <a:r>
              <a:rPr b="1" lang="en" sz="1900">
                <a:solidFill>
                  <a:schemeClr val="lt1"/>
                </a:solidFill>
              </a:rPr>
              <a:t>Distinguish between definite and indefinite articles.</a:t>
            </a:r>
            <a:br>
              <a:rPr b="1" lang="en" sz="1900">
                <a:solidFill>
                  <a:schemeClr val="lt1"/>
                </a:solidFill>
              </a:rPr>
            </a:br>
            <a:endParaRPr b="1" sz="1900">
              <a:solidFill>
                <a:schemeClr val="lt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AutoNum type="arabicPeriod"/>
            </a:pPr>
            <a:r>
              <a:rPr b="1" lang="en" sz="1900">
                <a:solidFill>
                  <a:schemeClr val="lt1"/>
                </a:solidFill>
              </a:rPr>
              <a:t>Use a, an, and the correctly in sentences.</a:t>
            </a:r>
            <a:br>
              <a:rPr b="1" lang="en" sz="1900">
                <a:solidFill>
                  <a:schemeClr val="lt1"/>
                </a:solidFill>
              </a:rPr>
            </a:br>
            <a:endParaRPr b="1" sz="1900">
              <a:solidFill>
                <a:schemeClr val="lt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AutoNum type="arabicPeriod"/>
            </a:pPr>
            <a:r>
              <a:rPr b="1" lang="en" sz="1900">
                <a:solidFill>
                  <a:schemeClr val="lt1"/>
                </a:solidFill>
              </a:rPr>
              <a:t>Construct sentences using the correct article.</a:t>
            </a:r>
            <a:endParaRPr b="1" sz="19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295250"/>
            <a:ext cx="8520600" cy="72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9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MOTIVATION (Warm-Up Activity)</a:t>
            </a:r>
            <a:endParaRPr b="1" sz="39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353875"/>
            <a:ext cx="8520600" cy="348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FF0000"/>
                </a:solidFill>
              </a:rPr>
              <a:t>Write these sentences on the board:</a:t>
            </a:r>
            <a:endParaRPr b="1" sz="1300">
              <a:solidFill>
                <a:srgbClr val="FF0000"/>
              </a:solidFill>
            </a:endParaRPr>
          </a:p>
          <a:p>
            <a:pPr indent="-3111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I saw ___ dog.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She ate ___ apple.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___ sun rises in the east.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FFFF00"/>
                </a:solidFill>
              </a:rPr>
              <a:t>Let’s analyze this:</a:t>
            </a:r>
            <a:endParaRPr b="1" sz="1300">
              <a:solidFill>
                <a:srgbClr val="FFFF00"/>
              </a:solidFill>
            </a:endParaRPr>
          </a:p>
          <a:p>
            <a:pPr indent="-3111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What words are missing?</a:t>
            </a:r>
            <a:br>
              <a:rPr b="1" lang="en" sz="1300">
                <a:solidFill>
                  <a:schemeClr val="lt1"/>
                </a:solidFill>
              </a:rPr>
            </a:br>
            <a:r>
              <a:rPr b="1" lang="en" sz="1300">
                <a:solidFill>
                  <a:schemeClr val="lt1"/>
                </a:solidFill>
              </a:rPr>
              <a:t> (Expected answers: a, an, the)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9900FF"/>
                </a:solidFill>
              </a:rPr>
              <a:t>Introduce:</a:t>
            </a:r>
            <a:br>
              <a:rPr b="1" lang="en" sz="1300">
                <a:solidFill>
                  <a:schemeClr val="lt1"/>
                </a:solidFill>
              </a:rPr>
            </a:br>
            <a:r>
              <a:rPr b="1" lang="en" sz="1300">
                <a:solidFill>
                  <a:schemeClr val="lt1"/>
                </a:solidFill>
              </a:rPr>
              <a:t> The words a, an, and the are called articles.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187400" y="250925"/>
            <a:ext cx="8801400" cy="10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latin typeface="Permanent Marker"/>
                <a:ea typeface="Permanent Marker"/>
                <a:cs typeface="Permanent Marker"/>
                <a:sym typeface="Permanent Marker"/>
              </a:rPr>
              <a:t>📌</a:t>
            </a:r>
            <a:r>
              <a:rPr b="1" lang="en" sz="56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 What Are Articles?</a:t>
            </a:r>
            <a:endParaRPr b="1" sz="56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470275"/>
            <a:ext cx="8520600" cy="34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900">
                <a:solidFill>
                  <a:srgbClr val="FF0000"/>
                </a:solidFill>
              </a:rPr>
              <a:t>ARTICLES</a:t>
            </a:r>
            <a:r>
              <a:rPr b="1" lang="en" sz="1900">
                <a:solidFill>
                  <a:schemeClr val="lt1"/>
                </a:solidFill>
              </a:rPr>
              <a:t> are words used before nouns to clarify whether the noun is specific or general.</a:t>
            </a:r>
            <a:endParaRPr b="1" sz="19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900">
                <a:solidFill>
                  <a:schemeClr val="lt1"/>
                </a:solidFill>
              </a:rPr>
              <a:t>There are two types of articles:</a:t>
            </a:r>
            <a:endParaRPr b="1" sz="1900">
              <a:solidFill>
                <a:schemeClr val="lt1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900"/>
              <a:buAutoNum type="arabicPeriod"/>
            </a:pPr>
            <a:r>
              <a:rPr b="1" lang="en" sz="1900">
                <a:solidFill>
                  <a:schemeClr val="lt1"/>
                </a:solidFill>
              </a:rPr>
              <a:t>Indefinite Articles – A and An</a:t>
            </a:r>
            <a:br>
              <a:rPr b="1" lang="en" sz="1900">
                <a:solidFill>
                  <a:schemeClr val="lt1"/>
                </a:solidFill>
              </a:rPr>
            </a:br>
            <a:endParaRPr b="1" sz="1900">
              <a:solidFill>
                <a:schemeClr val="lt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AutoNum type="arabicPeriod"/>
            </a:pPr>
            <a:r>
              <a:rPr b="1" lang="en" sz="1900">
                <a:solidFill>
                  <a:schemeClr val="lt1"/>
                </a:solidFill>
              </a:rPr>
              <a:t>Definite Article – The</a:t>
            </a:r>
            <a:endParaRPr b="1" sz="19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284150"/>
            <a:ext cx="8520600" cy="107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9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INDEFINITE ARTICLES: A and AN</a:t>
            </a:r>
            <a:endParaRPr b="1" sz="39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691975"/>
            <a:ext cx="8520600" cy="33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lt1"/>
                </a:solidFill>
              </a:rPr>
              <a:t>We use </a:t>
            </a:r>
            <a:r>
              <a:rPr b="1" lang="en" sz="2000" u="sng">
                <a:solidFill>
                  <a:schemeClr val="lt1"/>
                </a:solidFill>
              </a:rPr>
              <a:t>A</a:t>
            </a:r>
            <a:r>
              <a:rPr b="1" lang="en" sz="2000">
                <a:solidFill>
                  <a:schemeClr val="lt1"/>
                </a:solidFill>
              </a:rPr>
              <a:t> and </a:t>
            </a:r>
            <a:r>
              <a:rPr b="1" lang="en" sz="2000" u="sng">
                <a:solidFill>
                  <a:schemeClr val="lt1"/>
                </a:solidFill>
              </a:rPr>
              <a:t>AN</a:t>
            </a:r>
            <a:r>
              <a:rPr b="1" lang="en" sz="2000">
                <a:solidFill>
                  <a:schemeClr val="lt1"/>
                </a:solidFill>
              </a:rPr>
              <a:t> when talking about something general or not specific.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rgbClr val="FF0000"/>
                </a:solidFill>
              </a:rPr>
              <a:t>Example:</a:t>
            </a:r>
            <a:endParaRPr b="1" sz="2000">
              <a:solidFill>
                <a:srgbClr val="FF0000"/>
              </a:solidFill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b="1" lang="en" sz="2000">
                <a:solidFill>
                  <a:schemeClr val="lt1"/>
                </a:solidFill>
              </a:rPr>
              <a:t>I saw </a:t>
            </a:r>
            <a:r>
              <a:rPr b="1" lang="en" sz="2000" u="sng">
                <a:solidFill>
                  <a:schemeClr val="lt1"/>
                </a:solidFill>
              </a:rPr>
              <a:t>a</a:t>
            </a:r>
            <a:r>
              <a:rPr b="1" lang="en" sz="2000">
                <a:solidFill>
                  <a:schemeClr val="lt1"/>
                </a:solidFill>
              </a:rPr>
              <a:t> dog. (Any dog, not specific)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7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195475"/>
            <a:ext cx="8520600" cy="11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5500">
                <a:solidFill>
                  <a:srgbClr val="99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🔹 When to Use “A”</a:t>
            </a:r>
            <a:endParaRPr b="1" sz="5500">
              <a:solidFill>
                <a:srgbClr val="99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470275"/>
            <a:ext cx="8520600" cy="343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Use a before words that begin with a </a:t>
            </a:r>
            <a:r>
              <a:rPr b="1" lang="en" sz="1400" u="sng">
                <a:solidFill>
                  <a:schemeClr val="lt1"/>
                </a:solidFill>
              </a:rPr>
              <a:t>consonant sound</a:t>
            </a:r>
            <a:r>
              <a:rPr b="1" lang="en" sz="1400">
                <a:solidFill>
                  <a:schemeClr val="lt1"/>
                </a:solidFill>
              </a:rPr>
              <a:t>.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rgbClr val="FF0000"/>
                </a:solidFill>
              </a:rPr>
              <a:t>Examples:</a:t>
            </a:r>
            <a:endParaRPr b="1" sz="1400">
              <a:solidFill>
                <a:srgbClr val="FF0000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a cat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a book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a teacher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a house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a university (sounds like “you-niversity”)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1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156675"/>
            <a:ext cx="85206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0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8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I have </a:t>
            </a:r>
            <a:r>
              <a:rPr b="1" lang="en" sz="1500" u="sng">
                <a:solidFill>
                  <a:schemeClr val="lt1"/>
                </a:solidFill>
              </a:rPr>
              <a:t>a pencil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She is </a:t>
            </a:r>
            <a:r>
              <a:rPr b="1" lang="en" sz="1500" u="sng">
                <a:solidFill>
                  <a:schemeClr val="lt1"/>
                </a:solidFill>
              </a:rPr>
              <a:t>a doctor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He bought </a:t>
            </a:r>
            <a:r>
              <a:rPr b="1" lang="en" sz="1500" u="sng">
                <a:solidFill>
                  <a:schemeClr val="lt1"/>
                </a:solidFill>
              </a:rPr>
              <a:t>a car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We saw </a:t>
            </a:r>
            <a:r>
              <a:rPr b="1" lang="en" sz="1500" u="sng">
                <a:solidFill>
                  <a:schemeClr val="lt1"/>
                </a:solidFill>
              </a:rPr>
              <a:t>a rainbow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She adopted </a:t>
            </a:r>
            <a:r>
              <a:rPr b="1" lang="en" sz="1500" u="sng">
                <a:solidFill>
                  <a:schemeClr val="lt1"/>
                </a:solidFill>
              </a:rPr>
              <a:t>a puppy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He is </a:t>
            </a:r>
            <a:r>
              <a:rPr b="1" lang="en" sz="1500" u="sng">
                <a:solidFill>
                  <a:schemeClr val="lt1"/>
                </a:solidFill>
              </a:rPr>
              <a:t>a student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I need </a:t>
            </a:r>
            <a:r>
              <a:rPr b="1" lang="en" sz="1500" u="sng">
                <a:solidFill>
                  <a:schemeClr val="lt1"/>
                </a:solidFill>
              </a:rPr>
              <a:t>a bag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245350"/>
            <a:ext cx="8520600" cy="96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5220">
                <a:solidFill>
                  <a:srgbClr val="98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🔹 When to Use “AN”</a:t>
            </a:r>
            <a:endParaRPr b="1" sz="5220">
              <a:solidFill>
                <a:srgbClr val="98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1990">
              <a:solidFill>
                <a:srgbClr val="980000"/>
              </a:solidFill>
            </a:endParaRPr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370500"/>
            <a:ext cx="8520600" cy="337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</a:rPr>
              <a:t>Use an before words that begin with a </a:t>
            </a:r>
            <a:r>
              <a:rPr b="1" lang="en" sz="1500" u="sng">
                <a:solidFill>
                  <a:schemeClr val="lt1"/>
                </a:solidFill>
              </a:rPr>
              <a:t>vowel sound</a:t>
            </a:r>
            <a:r>
              <a:rPr b="1" lang="en" sz="1500">
                <a:solidFill>
                  <a:schemeClr val="lt1"/>
                </a:solidFill>
              </a:rPr>
              <a:t> (a, e, i, o, u).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</a:rPr>
              <a:t>Examples:</a:t>
            </a: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an apple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an egg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an orange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an umbrella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an hour (silent “h” → vowel sound)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189925"/>
            <a:ext cx="8520600" cy="109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2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2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76525"/>
            <a:ext cx="8520600" cy="384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702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35"/>
              <a:buChar char="●"/>
            </a:pPr>
            <a:r>
              <a:rPr b="1" lang="en" sz="1235">
                <a:solidFill>
                  <a:schemeClr val="lt1"/>
                </a:solidFill>
              </a:rPr>
              <a:t>She ate </a:t>
            </a:r>
            <a:r>
              <a:rPr b="1" lang="en" sz="1235" u="sng">
                <a:solidFill>
                  <a:schemeClr val="lt1"/>
                </a:solidFill>
              </a:rPr>
              <a:t>an apple</a:t>
            </a:r>
            <a:r>
              <a:rPr b="1" lang="en" sz="1235">
                <a:solidFill>
                  <a:schemeClr val="lt1"/>
                </a:solidFill>
              </a:rPr>
              <a:t>.</a:t>
            </a:r>
            <a:br>
              <a:rPr b="1" lang="en" sz="1235">
                <a:solidFill>
                  <a:schemeClr val="lt1"/>
                </a:solidFill>
              </a:rPr>
            </a:br>
            <a:endParaRPr b="1" sz="1235">
              <a:solidFill>
                <a:schemeClr val="lt1"/>
              </a:solidFill>
            </a:endParaRPr>
          </a:p>
          <a:p>
            <a:pPr indent="-3070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35"/>
              <a:buChar char="●"/>
            </a:pPr>
            <a:r>
              <a:rPr b="1" lang="en" sz="1235">
                <a:solidFill>
                  <a:schemeClr val="lt1"/>
                </a:solidFill>
              </a:rPr>
              <a:t>He is </a:t>
            </a:r>
            <a:r>
              <a:rPr b="1" lang="en" sz="1235" u="sng">
                <a:solidFill>
                  <a:schemeClr val="lt1"/>
                </a:solidFill>
              </a:rPr>
              <a:t>an honest</a:t>
            </a:r>
            <a:r>
              <a:rPr b="1" lang="en" sz="1235">
                <a:solidFill>
                  <a:schemeClr val="lt1"/>
                </a:solidFill>
              </a:rPr>
              <a:t> man.</a:t>
            </a:r>
            <a:br>
              <a:rPr b="1" lang="en" sz="1235">
                <a:solidFill>
                  <a:schemeClr val="lt1"/>
                </a:solidFill>
              </a:rPr>
            </a:br>
            <a:endParaRPr b="1" sz="1235">
              <a:solidFill>
                <a:schemeClr val="lt1"/>
              </a:solidFill>
            </a:endParaRPr>
          </a:p>
          <a:p>
            <a:pPr indent="-3070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35"/>
              <a:buChar char="●"/>
            </a:pPr>
            <a:r>
              <a:rPr b="1" lang="en" sz="1235">
                <a:solidFill>
                  <a:schemeClr val="lt1"/>
                </a:solidFill>
              </a:rPr>
              <a:t>I saw </a:t>
            </a:r>
            <a:r>
              <a:rPr b="1" lang="en" sz="1235" u="sng">
                <a:solidFill>
                  <a:schemeClr val="lt1"/>
                </a:solidFill>
              </a:rPr>
              <a:t>an airplane</a:t>
            </a:r>
            <a:r>
              <a:rPr b="1" lang="en" sz="1235">
                <a:solidFill>
                  <a:schemeClr val="lt1"/>
                </a:solidFill>
              </a:rPr>
              <a:t>.</a:t>
            </a:r>
            <a:br>
              <a:rPr b="1" lang="en" sz="1235">
                <a:solidFill>
                  <a:schemeClr val="lt1"/>
                </a:solidFill>
              </a:rPr>
            </a:br>
            <a:endParaRPr b="1" sz="1235">
              <a:solidFill>
                <a:schemeClr val="lt1"/>
              </a:solidFill>
            </a:endParaRPr>
          </a:p>
          <a:p>
            <a:pPr indent="-3070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35"/>
              <a:buChar char="●"/>
            </a:pPr>
            <a:r>
              <a:rPr b="1" lang="en" sz="1235">
                <a:solidFill>
                  <a:schemeClr val="lt1"/>
                </a:solidFill>
              </a:rPr>
              <a:t>She needs </a:t>
            </a:r>
            <a:r>
              <a:rPr b="1" lang="en" sz="1235" u="sng">
                <a:solidFill>
                  <a:schemeClr val="lt1"/>
                </a:solidFill>
              </a:rPr>
              <a:t>an eraser</a:t>
            </a:r>
            <a:r>
              <a:rPr b="1" lang="en" sz="1235">
                <a:solidFill>
                  <a:schemeClr val="lt1"/>
                </a:solidFill>
              </a:rPr>
              <a:t>.</a:t>
            </a:r>
            <a:br>
              <a:rPr b="1" lang="en" sz="1235">
                <a:solidFill>
                  <a:schemeClr val="lt1"/>
                </a:solidFill>
              </a:rPr>
            </a:br>
            <a:endParaRPr b="1" sz="1235">
              <a:solidFill>
                <a:schemeClr val="lt1"/>
              </a:solidFill>
            </a:endParaRPr>
          </a:p>
          <a:p>
            <a:pPr indent="-3070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35"/>
              <a:buChar char="●"/>
            </a:pPr>
            <a:r>
              <a:rPr b="1" lang="en" sz="1235">
                <a:solidFill>
                  <a:schemeClr val="lt1"/>
                </a:solidFill>
              </a:rPr>
              <a:t>He waited for </a:t>
            </a:r>
            <a:r>
              <a:rPr b="1" lang="en" sz="1235" u="sng">
                <a:solidFill>
                  <a:schemeClr val="lt1"/>
                </a:solidFill>
              </a:rPr>
              <a:t>an hour</a:t>
            </a:r>
            <a:r>
              <a:rPr b="1" lang="en" sz="1235">
                <a:solidFill>
                  <a:schemeClr val="lt1"/>
                </a:solidFill>
              </a:rPr>
              <a:t>.</a:t>
            </a:r>
            <a:br>
              <a:rPr b="1" lang="en" sz="1235">
                <a:solidFill>
                  <a:schemeClr val="lt1"/>
                </a:solidFill>
              </a:rPr>
            </a:br>
            <a:endParaRPr b="1" sz="1235">
              <a:solidFill>
                <a:schemeClr val="lt1"/>
              </a:solidFill>
            </a:endParaRPr>
          </a:p>
          <a:p>
            <a:pPr indent="-3070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35"/>
              <a:buChar char="●"/>
            </a:pPr>
            <a:r>
              <a:rPr b="1" lang="en" sz="1235">
                <a:solidFill>
                  <a:schemeClr val="lt1"/>
                </a:solidFill>
              </a:rPr>
              <a:t>She adopted </a:t>
            </a:r>
            <a:r>
              <a:rPr b="1" lang="en" sz="1235" u="sng">
                <a:solidFill>
                  <a:schemeClr val="lt1"/>
                </a:solidFill>
              </a:rPr>
              <a:t>an orphan</a:t>
            </a:r>
            <a:r>
              <a:rPr b="1" lang="en" sz="1235">
                <a:solidFill>
                  <a:schemeClr val="lt1"/>
                </a:solidFill>
              </a:rPr>
              <a:t>.</a:t>
            </a:r>
            <a:br>
              <a:rPr b="1" lang="en" sz="1235">
                <a:solidFill>
                  <a:schemeClr val="lt1"/>
                </a:solidFill>
              </a:rPr>
            </a:br>
            <a:endParaRPr b="1" sz="12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235">
                <a:solidFill>
                  <a:srgbClr val="FFFF00"/>
                </a:solidFill>
              </a:rPr>
              <a:t>⚠ Important:</a:t>
            </a:r>
            <a:r>
              <a:rPr b="1" lang="en" sz="1235">
                <a:solidFill>
                  <a:schemeClr val="lt1"/>
                </a:solidFill>
              </a:rPr>
              <a:t> It depends on the sound, not the letter.</a:t>
            </a:r>
            <a:endParaRPr b="1" sz="12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235">
                <a:solidFill>
                  <a:srgbClr val="FF0000"/>
                </a:solidFill>
              </a:rPr>
              <a:t>Example:</a:t>
            </a:r>
            <a:endParaRPr b="1" sz="1235">
              <a:solidFill>
                <a:srgbClr val="FF0000"/>
              </a:solidFill>
            </a:endParaRPr>
          </a:p>
          <a:p>
            <a:pPr indent="-30702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35"/>
              <a:buChar char="●"/>
            </a:pPr>
            <a:r>
              <a:rPr b="1" lang="en" sz="1235">
                <a:solidFill>
                  <a:schemeClr val="lt1"/>
                </a:solidFill>
              </a:rPr>
              <a:t>an hour (silent h)</a:t>
            </a:r>
            <a:br>
              <a:rPr b="1" lang="en" sz="1235">
                <a:solidFill>
                  <a:schemeClr val="lt1"/>
                </a:solidFill>
              </a:rPr>
            </a:br>
            <a:endParaRPr b="1" sz="1235">
              <a:solidFill>
                <a:schemeClr val="lt1"/>
              </a:solidFill>
            </a:endParaRPr>
          </a:p>
          <a:p>
            <a:pPr indent="-3070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35"/>
              <a:buChar char="●"/>
            </a:pPr>
            <a:r>
              <a:rPr b="1" lang="en" sz="1235">
                <a:solidFill>
                  <a:schemeClr val="lt1"/>
                </a:solidFill>
              </a:rPr>
              <a:t>a university (sounds like “you”)</a:t>
            </a:r>
            <a:endParaRPr b="1" sz="12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173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