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9" r:id="rId1"/>
  </p:sldMasterIdLst>
  <p:notesMasterIdLst>
    <p:notesMasterId r:id="rId3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5143500" type="screen16x9"/>
  <p:notesSz cx="6858000" cy="9144000"/>
  <p:embeddedFontLs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92" autoAdjust="0"/>
    <p:restoredTop sz="83379" autoAdjust="0"/>
  </p:normalViewPr>
  <p:slideViewPr>
    <p:cSldViewPr snapToGrid="0">
      <p:cViewPr varScale="1">
        <p:scale>
          <a:sx n="103" d="100"/>
          <a:sy n="103" d="100"/>
        </p:scale>
        <p:origin x="12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5a145e562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5a145e562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Any metal.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5a145e562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5a145e562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Yes. In nuclear reactions, proton number changes and new elements are produced.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5a145e562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5a145e562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Yes, a sound wave makes air molecules move faster and increase air temperature slightly.</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592e55b2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592e55b2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1200">
                <a:solidFill>
                  <a:schemeClr val="dk1"/>
                </a:solidFill>
                <a:highlight>
                  <a:srgbClr val="FFFFFF"/>
                </a:highlight>
              </a:rPr>
              <a:t>Answer: Fingernails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5ace6d0a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5ace6d0a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highlight>
                  <a:srgbClr val="FFFFFF"/>
                </a:highlight>
              </a:rPr>
              <a:t>Answer: Jellyfish</a:t>
            </a:r>
            <a:endParaRPr sz="1200">
              <a:solidFill>
                <a:schemeClr val="dk1"/>
              </a:solidFill>
              <a:highlight>
                <a:srgbClr val="FFFFFF"/>
              </a:highlight>
            </a:endParaRPr>
          </a:p>
          <a:p>
            <a:pPr marL="0" lvl="0" indent="0" algn="l" rtl="0">
              <a:spcBef>
                <a:spcPts val="12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5ace6d0a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5ace6d0a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1200">
                <a:solidFill>
                  <a:schemeClr val="dk1"/>
                </a:solidFill>
                <a:highlight>
                  <a:srgbClr val="FFFFFF"/>
                </a:highlight>
              </a:rPr>
              <a:t>Answer: D. Guard cells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5ace6d0a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5ace6d0a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1200">
                <a:solidFill>
                  <a:schemeClr val="dk1"/>
                </a:solidFill>
                <a:highlight>
                  <a:srgbClr val="FFFFFF"/>
                </a:highlight>
              </a:rPr>
              <a:t>Answer: Eye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5ace6d0a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5ace6d0a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highlight>
                  <a:srgbClr val="FFFFFF"/>
                </a:highlight>
              </a:rPr>
              <a:t>Answer: chloroplasts</a:t>
            </a:r>
            <a:endParaRPr sz="1200">
              <a:solidFill>
                <a:schemeClr val="dk1"/>
              </a:solidFill>
              <a:highlight>
                <a:srgbClr val="FFFFFF"/>
              </a:highlight>
            </a:endParaRPr>
          </a:p>
          <a:p>
            <a:pPr marL="0" lvl="0" indent="0" algn="l" rtl="0">
              <a:spcBef>
                <a:spcPts val="12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592e55b2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592e55b2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 moderately reactive metals and any acid, or any carbonates and acids.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59389cb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59389cb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 transition metals, eg. iron, copper, nickel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6fe87438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6fe87438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59389cbc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859389cbc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Anything with lithium, sodium, potassium, cesium or rubidium ions, such as Li battery in the cell phone, table salt, baking soda, MSG-containing food etc.</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9389cbc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9389cbc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no oxygen on the Moon so it is impossible to build fire.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59389cbc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59389cbc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Copper(II) or iron(II)</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5a145e562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5a145e562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Yes, they can be charged from other sources of energy.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a145e56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a145e56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9 N, when they are in the same direction.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5a145e562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5a145e562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 N, when these 3 forces form an enclosed triangle, connected head to tail.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5a145e562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85a145e562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Heat/thermal energy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5a145e562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5a145e562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 m/s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5ace6d0a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5ace6d0a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1200">
                <a:solidFill>
                  <a:schemeClr val="dk1"/>
                </a:solidFill>
                <a:highlight>
                  <a:srgbClr val="EEFFEE"/>
                </a:highlight>
              </a:rPr>
              <a:t>Answer: D. </a:t>
            </a:r>
            <a:r>
              <a:rPr lang="en" sz="1200" b="1">
                <a:solidFill>
                  <a:schemeClr val="dk1"/>
                </a:solidFill>
              </a:rPr>
              <a:t>cristae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5ace6d0a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5ace6d0a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highlight>
                  <a:srgbClr val="EEFFEE"/>
                </a:highlight>
              </a:rPr>
              <a:t>Answer: </a:t>
            </a:r>
            <a:r>
              <a:rPr lang="en" sz="1200" b="1">
                <a:solidFill>
                  <a:schemeClr val="dk1"/>
                </a:solidFill>
              </a:rPr>
              <a:t>phagocytosis</a:t>
            </a:r>
            <a:endParaRPr sz="1200" b="1">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592e55b2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592e55b2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Anything except a metal or paper, eg. plastic or glass containers because they do not react with dilute acids. A copper container is a possible answer because copper does not react with dilute acids.</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5ace6d0a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85ace6d0a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highlight>
                  <a:srgbClr val="EEFFEE"/>
                </a:highlight>
              </a:rPr>
              <a:t>Answer: </a:t>
            </a:r>
            <a:r>
              <a:rPr lang="en" sz="1200" b="1">
                <a:solidFill>
                  <a:schemeClr val="dk1"/>
                </a:solidFill>
              </a:rPr>
              <a:t>Lysosome</a:t>
            </a:r>
            <a:endParaRPr sz="1200" b="1">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5ace6d0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85ace6d0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highlight>
                  <a:srgbClr val="EEFFEE"/>
                </a:highlight>
              </a:rPr>
              <a:t>Answer: </a:t>
            </a:r>
            <a:r>
              <a:rPr lang="en" sz="1200" b="1">
                <a:solidFill>
                  <a:schemeClr val="dk1"/>
                </a:solidFill>
              </a:rPr>
              <a:t>uracil</a:t>
            </a:r>
            <a:endParaRPr sz="1200" b="1">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5ace6d0a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85ace6d0a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highlight>
                  <a:srgbClr val="EEFFEE"/>
                </a:highlight>
              </a:rPr>
              <a:t>Answer: </a:t>
            </a:r>
            <a:r>
              <a:rPr lang="en" sz="1200" b="1">
                <a:solidFill>
                  <a:schemeClr val="dk1"/>
                </a:solidFill>
              </a:rPr>
              <a:t>Atrium</a:t>
            </a:r>
            <a:endParaRPr sz="1200" b="1">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5aee5af28_1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85aee5af28_1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592e55b2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592e55b2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Anything that is a weak alkaline to neutralise the acidic bee stings, eg. toothpaste, baking soda, soap.</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592e55b2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592e55b2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blue pea tea contains an indicator which turns purple in acidic pH</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92e55b2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92e55b2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Water has surface tension strong enough to withstand their body weight.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6fe8743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6fe8743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Calcium carbonate reacts with the acid so the shell becomes soft.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592e55b2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592e55b2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Yes, so long as the light from a lamp is brighter than the fire.</a:t>
            </a:r>
            <a:endParaRPr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5a145e562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5a145e562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 Light bends when it travels from one medium to another.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SCIENCE  QUIZ</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dirty="0">
                <a:solidFill>
                  <a:schemeClr val="dk1"/>
                </a:solidFill>
              </a:rPr>
              <a:t>Suitable for grades 9-10</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8 (60 s)</a:t>
            </a:r>
            <a:endParaRPr/>
          </a:p>
        </p:txBody>
      </p:sp>
      <p:sp>
        <p:nvSpPr>
          <p:cNvPr id="126" name="Google Shape;12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0000FF"/>
                </a:solidFill>
              </a:rPr>
              <a:t>Find something that has a higher density than rocks. </a:t>
            </a:r>
            <a:endParaRPr sz="300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9 (60 s)</a:t>
            </a:r>
            <a:endParaRPr/>
          </a:p>
        </p:txBody>
      </p:sp>
      <p:sp>
        <p:nvSpPr>
          <p:cNvPr id="133" name="Google Shape;13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 sz="3000">
                <a:solidFill>
                  <a:srgbClr val="0000FF"/>
                </a:solidFill>
              </a:rPr>
              <a:t>Can gold be created from other elements?</a:t>
            </a:r>
            <a:endParaRPr sz="3000">
              <a:solidFill>
                <a:srgbClr val="0000FF"/>
              </a:solidFill>
            </a:endParaRPr>
          </a:p>
          <a:p>
            <a:pPr marL="0" lvl="0" indent="0" algn="l" rtl="0">
              <a:spcBef>
                <a:spcPts val="12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10 (60 s)</a:t>
            </a:r>
            <a:endParaRPr/>
          </a:p>
        </p:txBody>
      </p:sp>
      <p:sp>
        <p:nvSpPr>
          <p:cNvPr id="140" name="Google Shape;14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0000FF"/>
                </a:solidFill>
              </a:rPr>
              <a:t>Can sound generate heat? </a:t>
            </a:r>
            <a:endParaRPr sz="300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233175" y="19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11 (60 s)</a:t>
            </a:r>
            <a:endParaRPr/>
          </a:p>
        </p:txBody>
      </p:sp>
      <p:sp>
        <p:nvSpPr>
          <p:cNvPr id="147" name="Google Shape;147;p26"/>
          <p:cNvSpPr txBox="1">
            <a:spLocks noGrp="1"/>
          </p:cNvSpPr>
          <p:nvPr>
            <p:ph type="body" idx="1"/>
          </p:nvPr>
        </p:nvSpPr>
        <p:spPr>
          <a:xfrm>
            <a:off x="311700" y="769050"/>
            <a:ext cx="8520600" cy="4060500"/>
          </a:xfrm>
          <a:prstGeom prst="rect">
            <a:avLst/>
          </a:prstGeom>
        </p:spPr>
        <p:txBody>
          <a:bodyPr spcFirstLastPara="1" wrap="square" lIns="91425" tIns="91425" rIns="91425" bIns="91425" anchor="t" anchorCtr="0">
            <a:noAutofit/>
          </a:bodyPr>
          <a:lstStyle/>
          <a:p>
            <a:pPr marL="177800" lvl="0" indent="-165100" algn="l" rtl="0">
              <a:lnSpc>
                <a:spcPct val="107000"/>
              </a:lnSpc>
              <a:spcBef>
                <a:spcPts val="1200"/>
              </a:spcBef>
              <a:spcAft>
                <a:spcPts val="0"/>
              </a:spcAft>
              <a:buNone/>
            </a:pPr>
            <a:r>
              <a:rPr lang="en" sz="3000" u="sng">
                <a:solidFill>
                  <a:schemeClr val="dk1"/>
                </a:solidFill>
                <a:highlight>
                  <a:srgbClr val="FFFFFF"/>
                </a:highlight>
              </a:rPr>
              <a:t>Human Body Riddle</a:t>
            </a:r>
            <a:endParaRPr sz="3000" u="sng">
              <a:solidFill>
                <a:schemeClr val="dk1"/>
              </a:solidFill>
              <a:highlight>
                <a:srgbClr val="FFFFFF"/>
              </a:highlight>
            </a:endParaRPr>
          </a:p>
          <a:p>
            <a:pPr marL="177800" lvl="0" indent="-165100" algn="l" rtl="0">
              <a:lnSpc>
                <a:spcPct val="107000"/>
              </a:lnSpc>
              <a:spcBef>
                <a:spcPts val="1200"/>
              </a:spcBef>
              <a:spcAft>
                <a:spcPts val="0"/>
              </a:spcAft>
              <a:buClr>
                <a:schemeClr val="dk1"/>
              </a:buClr>
              <a:buSzPts val="1100"/>
              <a:buFont typeface="Arial"/>
              <a:buNone/>
            </a:pPr>
            <a:r>
              <a:rPr lang="en" sz="3000">
                <a:solidFill>
                  <a:schemeClr val="dk1"/>
                </a:solidFill>
                <a:highlight>
                  <a:srgbClr val="FFFFFF"/>
                </a:highlight>
              </a:rPr>
              <a:t>I can be long, or I can be short.</a:t>
            </a:r>
            <a:endParaRPr sz="3000">
              <a:solidFill>
                <a:schemeClr val="dk1"/>
              </a:solidFill>
              <a:highlight>
                <a:srgbClr val="FFFFFF"/>
              </a:highlight>
            </a:endParaRPr>
          </a:p>
          <a:p>
            <a:pPr marL="177800" lvl="0" indent="-165100" algn="l" rtl="0">
              <a:lnSpc>
                <a:spcPct val="107000"/>
              </a:lnSpc>
              <a:spcBef>
                <a:spcPts val="1200"/>
              </a:spcBef>
              <a:spcAft>
                <a:spcPts val="0"/>
              </a:spcAft>
              <a:buClr>
                <a:schemeClr val="dk1"/>
              </a:buClr>
              <a:buSzPts val="1100"/>
              <a:buFont typeface="Arial"/>
              <a:buNone/>
            </a:pPr>
            <a:r>
              <a:rPr lang="en" sz="3000">
                <a:solidFill>
                  <a:schemeClr val="dk1"/>
                </a:solidFill>
                <a:highlight>
                  <a:srgbClr val="FFFFFF"/>
                </a:highlight>
              </a:rPr>
              <a:t>I can be grown, and I can be bought.</a:t>
            </a:r>
            <a:endParaRPr sz="3000">
              <a:solidFill>
                <a:schemeClr val="dk1"/>
              </a:solidFill>
              <a:highlight>
                <a:srgbClr val="FFFFFF"/>
              </a:highlight>
            </a:endParaRPr>
          </a:p>
          <a:p>
            <a:pPr marL="177800" lvl="0" indent="-165100" algn="l" rtl="0">
              <a:lnSpc>
                <a:spcPct val="107000"/>
              </a:lnSpc>
              <a:spcBef>
                <a:spcPts val="1200"/>
              </a:spcBef>
              <a:spcAft>
                <a:spcPts val="0"/>
              </a:spcAft>
              <a:buClr>
                <a:schemeClr val="dk1"/>
              </a:buClr>
              <a:buSzPts val="1100"/>
              <a:buFont typeface="Arial"/>
              <a:buNone/>
            </a:pPr>
            <a:r>
              <a:rPr lang="en" sz="3000">
                <a:solidFill>
                  <a:schemeClr val="dk1"/>
                </a:solidFill>
                <a:highlight>
                  <a:srgbClr val="FFFFFF"/>
                </a:highlight>
              </a:rPr>
              <a:t>I can be painted, or left bare.</a:t>
            </a:r>
            <a:endParaRPr sz="3000">
              <a:solidFill>
                <a:schemeClr val="dk1"/>
              </a:solidFill>
              <a:highlight>
                <a:srgbClr val="FFFFFF"/>
              </a:highlight>
            </a:endParaRPr>
          </a:p>
          <a:p>
            <a:pPr marL="177800" lvl="0" indent="-165100" algn="l" rtl="0">
              <a:lnSpc>
                <a:spcPct val="107000"/>
              </a:lnSpc>
              <a:spcBef>
                <a:spcPts val="1200"/>
              </a:spcBef>
              <a:spcAft>
                <a:spcPts val="0"/>
              </a:spcAft>
              <a:buClr>
                <a:schemeClr val="dk1"/>
              </a:buClr>
              <a:buSzPts val="1100"/>
              <a:buFont typeface="Arial"/>
              <a:buNone/>
            </a:pPr>
            <a:r>
              <a:rPr lang="en" sz="3000">
                <a:solidFill>
                  <a:schemeClr val="dk1"/>
                </a:solidFill>
                <a:highlight>
                  <a:srgbClr val="FFFFFF"/>
                </a:highlight>
              </a:rPr>
              <a:t>I can be round, or I can be square.</a:t>
            </a:r>
            <a:endParaRPr sz="3000">
              <a:solidFill>
                <a:schemeClr val="dk1"/>
              </a:solidFill>
              <a:highlight>
                <a:srgbClr val="FFFFFF"/>
              </a:highlight>
            </a:endParaRPr>
          </a:p>
          <a:p>
            <a:pPr marL="177800" lvl="0" indent="-165100" algn="l" rtl="0">
              <a:spcBef>
                <a:spcPts val="1200"/>
              </a:spcBef>
              <a:spcAft>
                <a:spcPts val="0"/>
              </a:spcAft>
              <a:buClr>
                <a:schemeClr val="dk1"/>
              </a:buClr>
              <a:buSzPts val="1100"/>
              <a:buFont typeface="Arial"/>
              <a:buNone/>
            </a:pPr>
            <a:r>
              <a:rPr lang="en" sz="3000">
                <a:solidFill>
                  <a:schemeClr val="dk1"/>
                </a:solidFill>
                <a:highlight>
                  <a:srgbClr val="FFFFFF"/>
                </a:highlight>
              </a:rPr>
              <a:t>What am I?</a:t>
            </a:r>
            <a:endParaRPr sz="3000">
              <a:solidFill>
                <a:schemeClr val="dk1"/>
              </a:solidFill>
              <a:highlight>
                <a:srgbClr val="FFFFFF"/>
              </a:highlight>
            </a:endParaRPr>
          </a:p>
          <a:p>
            <a:pPr marL="0" lvl="0" indent="0" algn="l" rtl="0">
              <a:spcBef>
                <a:spcPts val="1200"/>
              </a:spcBef>
              <a:spcAft>
                <a:spcPts val="1200"/>
              </a:spcAft>
              <a:buClr>
                <a:schemeClr val="dk1"/>
              </a:buClr>
              <a:buSzPts val="1100"/>
              <a:buFont typeface="Arial"/>
              <a:buNone/>
            </a:pPr>
            <a:r>
              <a:rPr lang="en" sz="1200">
                <a:solidFill>
                  <a:schemeClr val="dk1"/>
                </a:solidFill>
                <a:highlight>
                  <a:srgbClr val="FFFFFF"/>
                </a:highlight>
              </a:rPr>
              <a:t>  </a:t>
            </a:r>
            <a:endParaRPr sz="1200">
              <a:solidFill>
                <a:schemeClr val="dk1"/>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193900" y="235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12 </a:t>
            </a:r>
            <a:r>
              <a:rPr lang="en" dirty="0"/>
              <a:t>(60 s)</a:t>
            </a:r>
            <a:endParaRPr dirty="0"/>
          </a:p>
          <a:p>
            <a:pPr marL="0" lvl="0" indent="0" algn="l" rtl="0">
              <a:spcBef>
                <a:spcPts val="0"/>
              </a:spcBef>
              <a:spcAft>
                <a:spcPts val="0"/>
              </a:spcAft>
              <a:buNone/>
            </a:pPr>
            <a:endParaRPr dirty="0"/>
          </a:p>
        </p:txBody>
      </p:sp>
      <p:sp>
        <p:nvSpPr>
          <p:cNvPr id="155" name="Google Shape;155;p27"/>
          <p:cNvSpPr txBox="1">
            <a:spLocks noGrp="1"/>
          </p:cNvSpPr>
          <p:nvPr>
            <p:ph type="body" idx="1"/>
          </p:nvPr>
        </p:nvSpPr>
        <p:spPr>
          <a:xfrm>
            <a:off x="311700" y="863550"/>
            <a:ext cx="8520600" cy="39135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2900">
                <a:solidFill>
                  <a:schemeClr val="dk1"/>
                </a:solidFill>
                <a:highlight>
                  <a:srgbClr val="FFFFFF"/>
                </a:highlight>
              </a:rPr>
              <a:t>Which of these is a multicellular animal without circulatory system, and hence no heart?</a:t>
            </a:r>
            <a:endParaRPr sz="29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 sz="2900">
                <a:solidFill>
                  <a:schemeClr val="dk1"/>
                </a:solidFill>
                <a:highlight>
                  <a:srgbClr val="FFFFFF"/>
                </a:highlight>
              </a:rPr>
              <a:t>A. Amoeba</a:t>
            </a:r>
            <a:endParaRPr sz="29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 sz="2900">
                <a:solidFill>
                  <a:schemeClr val="dk1"/>
                </a:solidFill>
                <a:highlight>
                  <a:srgbClr val="FFFFFF"/>
                </a:highlight>
              </a:rPr>
              <a:t>B. Paramecium</a:t>
            </a:r>
            <a:endParaRPr sz="29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 sz="2900">
                <a:solidFill>
                  <a:schemeClr val="dk1"/>
                </a:solidFill>
                <a:highlight>
                  <a:srgbClr val="FFFFFF"/>
                </a:highlight>
              </a:rPr>
              <a:t>C. Butterfly</a:t>
            </a:r>
            <a:endParaRPr sz="29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 sz="2900">
                <a:solidFill>
                  <a:schemeClr val="dk1"/>
                </a:solidFill>
                <a:highlight>
                  <a:srgbClr val="FFFFFF"/>
                </a:highlight>
              </a:rPr>
              <a:t>D. Jellyfish</a:t>
            </a:r>
            <a:endParaRPr sz="2900">
              <a:solidFill>
                <a:schemeClr val="dk1"/>
              </a:solidFill>
              <a:highlight>
                <a:srgbClr val="FFFFFF"/>
              </a:highlight>
            </a:endParaRPr>
          </a:p>
          <a:p>
            <a:pPr marL="0" lvl="0" indent="0" algn="l" rtl="0">
              <a:spcBef>
                <a:spcPts val="1200"/>
              </a:spcBef>
              <a:spcAft>
                <a:spcPts val="1600"/>
              </a:spcAft>
              <a:buNone/>
            </a:pPr>
            <a:endParaRPr/>
          </a:p>
        </p:txBody>
      </p:sp>
      <p:pic>
        <p:nvPicPr>
          <p:cNvPr id="156" name="Google Shape;156;p27"/>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5217188" y="2678200"/>
            <a:ext cx="2505075" cy="1828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128475" y="19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13 (60 s)</a:t>
            </a:r>
            <a:endParaRPr/>
          </a:p>
          <a:p>
            <a:pPr marL="0" lvl="0" indent="0" algn="l" rtl="0">
              <a:spcBef>
                <a:spcPts val="0"/>
              </a:spcBef>
              <a:spcAft>
                <a:spcPts val="0"/>
              </a:spcAft>
              <a:buNone/>
            </a:pPr>
            <a:endParaRPr/>
          </a:p>
        </p:txBody>
      </p:sp>
      <p:sp>
        <p:nvSpPr>
          <p:cNvPr id="163" name="Google Shape;163;p28"/>
          <p:cNvSpPr txBox="1">
            <a:spLocks noGrp="1"/>
          </p:cNvSpPr>
          <p:nvPr>
            <p:ph type="body" idx="1"/>
          </p:nvPr>
        </p:nvSpPr>
        <p:spPr>
          <a:xfrm>
            <a:off x="311700" y="769050"/>
            <a:ext cx="8520600" cy="39687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500" b="1">
                <a:solidFill>
                  <a:srgbClr val="222222"/>
                </a:solidFill>
                <a:highlight>
                  <a:srgbClr val="FFFFFF"/>
                </a:highlight>
              </a:rPr>
              <a:t>Chloroplasts</a:t>
            </a:r>
            <a:r>
              <a:rPr lang="en" sz="2500">
                <a:solidFill>
                  <a:srgbClr val="222222"/>
                </a:solidFill>
                <a:highlight>
                  <a:srgbClr val="FFFFFF"/>
                </a:highlight>
              </a:rPr>
              <a:t> are organelles found in plant cells and eukaryotic algae that conduct photosynthesis.</a:t>
            </a:r>
            <a:endParaRPr sz="2500">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r>
              <a:rPr lang="en" sz="2500">
                <a:solidFill>
                  <a:schemeClr val="dk1"/>
                </a:solidFill>
                <a:highlight>
                  <a:srgbClr val="FFFFFF"/>
                </a:highlight>
              </a:rPr>
              <a:t>In which of these are you most likely to find chloroplasts?</a:t>
            </a:r>
            <a:endParaRPr sz="2500">
              <a:solidFill>
                <a:schemeClr val="dk1"/>
              </a:solidFill>
              <a:highlight>
                <a:srgbClr val="FFFFFF"/>
              </a:highlight>
            </a:endParaRPr>
          </a:p>
          <a:p>
            <a:pPr marL="457200" lvl="0" indent="-387350" algn="l" rtl="0">
              <a:spcBef>
                <a:spcPts val="1200"/>
              </a:spcBef>
              <a:spcAft>
                <a:spcPts val="0"/>
              </a:spcAft>
              <a:buClr>
                <a:schemeClr val="dk1"/>
              </a:buClr>
              <a:buSzPts val="2500"/>
              <a:buAutoNum type="alphaUcPeriod"/>
            </a:pPr>
            <a:r>
              <a:rPr lang="en" sz="2500">
                <a:solidFill>
                  <a:schemeClr val="dk1"/>
                </a:solidFill>
                <a:highlight>
                  <a:srgbClr val="FFFFFF"/>
                </a:highlight>
              </a:rPr>
              <a:t>Stone cells</a:t>
            </a:r>
            <a:endParaRPr sz="2500">
              <a:solidFill>
                <a:schemeClr val="dk1"/>
              </a:solidFill>
              <a:highlight>
                <a:srgbClr val="FFFFFF"/>
              </a:highlight>
            </a:endParaRPr>
          </a:p>
          <a:p>
            <a:pPr marL="457200" lvl="0" indent="-387350" algn="l" rtl="0">
              <a:spcBef>
                <a:spcPts val="0"/>
              </a:spcBef>
              <a:spcAft>
                <a:spcPts val="0"/>
              </a:spcAft>
              <a:buClr>
                <a:schemeClr val="dk1"/>
              </a:buClr>
              <a:buSzPts val="2500"/>
              <a:buAutoNum type="alphaUcPeriod"/>
            </a:pPr>
            <a:r>
              <a:rPr lang="en" sz="2500">
                <a:solidFill>
                  <a:schemeClr val="dk1"/>
                </a:solidFill>
                <a:highlight>
                  <a:srgbClr val="FFFFFF"/>
                </a:highlight>
              </a:rPr>
              <a:t>Tracheids</a:t>
            </a:r>
            <a:endParaRPr sz="2500">
              <a:solidFill>
                <a:schemeClr val="dk1"/>
              </a:solidFill>
              <a:highlight>
                <a:srgbClr val="FFFFFF"/>
              </a:highlight>
            </a:endParaRPr>
          </a:p>
          <a:p>
            <a:pPr marL="457200" lvl="0" indent="-387350" algn="l" rtl="0">
              <a:spcBef>
                <a:spcPts val="0"/>
              </a:spcBef>
              <a:spcAft>
                <a:spcPts val="0"/>
              </a:spcAft>
              <a:buClr>
                <a:schemeClr val="dk1"/>
              </a:buClr>
              <a:buSzPts val="2500"/>
              <a:buAutoNum type="alphaUcPeriod"/>
            </a:pPr>
            <a:r>
              <a:rPr lang="en" sz="2500">
                <a:solidFill>
                  <a:schemeClr val="dk1"/>
                </a:solidFill>
                <a:highlight>
                  <a:srgbClr val="FFFFFF"/>
                </a:highlight>
              </a:rPr>
              <a:t>Companion cells</a:t>
            </a:r>
            <a:endParaRPr sz="2500">
              <a:solidFill>
                <a:schemeClr val="dk1"/>
              </a:solidFill>
              <a:highlight>
                <a:srgbClr val="FFFFFF"/>
              </a:highlight>
            </a:endParaRPr>
          </a:p>
          <a:p>
            <a:pPr marL="457200" lvl="0" indent="-387350" algn="l" rtl="0">
              <a:spcBef>
                <a:spcPts val="0"/>
              </a:spcBef>
              <a:spcAft>
                <a:spcPts val="0"/>
              </a:spcAft>
              <a:buClr>
                <a:schemeClr val="dk1"/>
              </a:buClr>
              <a:buSzPts val="2500"/>
              <a:buAutoNum type="alphaUcPeriod"/>
            </a:pPr>
            <a:r>
              <a:rPr lang="en" sz="2500">
                <a:solidFill>
                  <a:schemeClr val="dk1"/>
                </a:solidFill>
                <a:highlight>
                  <a:srgbClr val="FFFFFF"/>
                </a:highlight>
              </a:rPr>
              <a:t>Guard cells</a:t>
            </a:r>
            <a:endParaRPr sz="25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endParaRPr sz="2500">
              <a:solidFill>
                <a:schemeClr val="dk1"/>
              </a:solidFill>
              <a:highlight>
                <a:srgbClr val="FFFFFF"/>
              </a:highlight>
            </a:endParaRPr>
          </a:p>
          <a:p>
            <a:pPr marL="0" lvl="0" indent="0" algn="l" rtl="0">
              <a:spcBef>
                <a:spcPts val="1200"/>
              </a:spcBef>
              <a:spcAft>
                <a:spcPts val="1600"/>
              </a:spcAft>
              <a:buNone/>
            </a:pPr>
            <a:endParaRPr sz="2500"/>
          </a:p>
        </p:txBody>
      </p:sp>
      <p:pic>
        <p:nvPicPr>
          <p:cNvPr id="164" name="Google Shape;164;p28"/>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5382500" y="2911450"/>
            <a:ext cx="2724150" cy="167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233175" y="157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14 (60 s)</a:t>
            </a:r>
            <a:endParaRPr/>
          </a:p>
          <a:p>
            <a:pPr marL="0" lvl="0" indent="0" algn="l" rtl="0">
              <a:spcBef>
                <a:spcPts val="0"/>
              </a:spcBef>
              <a:spcAft>
                <a:spcPts val="0"/>
              </a:spcAft>
              <a:buNone/>
            </a:pPr>
            <a:endParaRPr/>
          </a:p>
        </p:txBody>
      </p:sp>
      <p:sp>
        <p:nvSpPr>
          <p:cNvPr id="171" name="Google Shape;171;p29"/>
          <p:cNvSpPr txBox="1">
            <a:spLocks noGrp="1"/>
          </p:cNvSpPr>
          <p:nvPr>
            <p:ph type="body" idx="1"/>
          </p:nvPr>
        </p:nvSpPr>
        <p:spPr>
          <a:xfrm>
            <a:off x="233175" y="729800"/>
            <a:ext cx="8520600" cy="4308900"/>
          </a:xfrm>
          <a:prstGeom prst="rect">
            <a:avLst/>
          </a:prstGeom>
        </p:spPr>
        <p:txBody>
          <a:bodyPr spcFirstLastPara="1" wrap="square" lIns="91425" tIns="91425" rIns="91425" bIns="91425" anchor="t" anchorCtr="0">
            <a:noAutofit/>
          </a:bodyPr>
          <a:lstStyle/>
          <a:p>
            <a:pPr marL="177800" lvl="0" indent="-165100" algn="l" rtl="0">
              <a:spcBef>
                <a:spcPts val="1200"/>
              </a:spcBef>
              <a:spcAft>
                <a:spcPts val="0"/>
              </a:spcAft>
              <a:buClr>
                <a:schemeClr val="dk1"/>
              </a:buClr>
              <a:buSzPts val="1100"/>
              <a:buFont typeface="Arial"/>
              <a:buNone/>
            </a:pPr>
            <a:r>
              <a:rPr lang="en" sz="3000" u="sng">
                <a:solidFill>
                  <a:schemeClr val="dk1"/>
                </a:solidFill>
                <a:highlight>
                  <a:srgbClr val="FFFFFF"/>
                </a:highlight>
              </a:rPr>
              <a:t>Human Body Riddle</a:t>
            </a:r>
            <a:endParaRPr sz="3000">
              <a:solidFill>
                <a:schemeClr val="dk1"/>
              </a:solidFill>
              <a:highlight>
                <a:srgbClr val="FFFFFF"/>
              </a:highlight>
            </a:endParaRPr>
          </a:p>
          <a:p>
            <a:pPr marL="0" lvl="0" indent="0" algn="l" rtl="0">
              <a:lnSpc>
                <a:spcPct val="107000"/>
              </a:lnSpc>
              <a:spcBef>
                <a:spcPts val="1200"/>
              </a:spcBef>
              <a:spcAft>
                <a:spcPts val="0"/>
              </a:spcAft>
              <a:buClr>
                <a:schemeClr val="dk1"/>
              </a:buClr>
              <a:buSzPts val="1100"/>
              <a:buFont typeface="Arial"/>
              <a:buNone/>
            </a:pPr>
            <a:r>
              <a:rPr lang="en" sz="3000">
                <a:solidFill>
                  <a:schemeClr val="dk1"/>
                </a:solidFill>
                <a:highlight>
                  <a:srgbClr val="FFFFFF"/>
                </a:highlight>
              </a:rPr>
              <a:t>I read the same forward and backwards.</a:t>
            </a:r>
            <a:endParaRPr sz="3000">
              <a:solidFill>
                <a:schemeClr val="dk1"/>
              </a:solidFill>
              <a:highlight>
                <a:srgbClr val="FFFFFF"/>
              </a:highlight>
            </a:endParaRPr>
          </a:p>
          <a:p>
            <a:pPr marL="0" lvl="0" indent="0" algn="l" rtl="0">
              <a:lnSpc>
                <a:spcPct val="107000"/>
              </a:lnSpc>
              <a:spcBef>
                <a:spcPts val="1200"/>
              </a:spcBef>
              <a:spcAft>
                <a:spcPts val="0"/>
              </a:spcAft>
              <a:buClr>
                <a:schemeClr val="dk1"/>
              </a:buClr>
              <a:buSzPts val="1100"/>
              <a:buFont typeface="Arial"/>
              <a:buNone/>
            </a:pPr>
            <a:r>
              <a:rPr lang="en" sz="3000">
                <a:solidFill>
                  <a:schemeClr val="dk1"/>
                </a:solidFill>
                <a:highlight>
                  <a:srgbClr val="FFFFFF"/>
                </a:highlight>
              </a:rPr>
              <a:t>I know you'll get the answer, I know you'll see.</a:t>
            </a:r>
            <a:endParaRPr sz="3000">
              <a:solidFill>
                <a:schemeClr val="dk1"/>
              </a:solidFill>
              <a:highlight>
                <a:srgbClr val="FFFFFF"/>
              </a:highlight>
            </a:endParaRPr>
          </a:p>
          <a:p>
            <a:pPr marL="0" lvl="0" indent="0" algn="l" rtl="0">
              <a:lnSpc>
                <a:spcPct val="107000"/>
              </a:lnSpc>
              <a:spcBef>
                <a:spcPts val="1200"/>
              </a:spcBef>
              <a:spcAft>
                <a:spcPts val="0"/>
              </a:spcAft>
              <a:buClr>
                <a:schemeClr val="dk1"/>
              </a:buClr>
              <a:buSzPts val="1100"/>
              <a:buFont typeface="Arial"/>
              <a:buNone/>
            </a:pPr>
            <a:r>
              <a:rPr lang="en" sz="3000">
                <a:solidFill>
                  <a:schemeClr val="dk1"/>
                </a:solidFill>
                <a:highlight>
                  <a:srgbClr val="FFFFFF"/>
                </a:highlight>
              </a:rPr>
              <a:t>It's a word that is important to you and me.</a:t>
            </a:r>
            <a:endParaRPr sz="3000">
              <a:solidFill>
                <a:schemeClr val="dk1"/>
              </a:solidFill>
            </a:endParaRPr>
          </a:p>
          <a:p>
            <a:pPr marL="0" lvl="0" indent="0" algn="l" rtl="0">
              <a:spcBef>
                <a:spcPts val="1200"/>
              </a:spcBef>
              <a:spcAft>
                <a:spcPts val="0"/>
              </a:spcAft>
              <a:buClr>
                <a:schemeClr val="dk1"/>
              </a:buClr>
              <a:buSzPts val="1100"/>
              <a:buFont typeface="Arial"/>
              <a:buNone/>
            </a:pPr>
            <a:r>
              <a:rPr lang="en" sz="3000">
                <a:solidFill>
                  <a:schemeClr val="dk1"/>
                </a:solidFill>
                <a:highlight>
                  <a:srgbClr val="FFFFFF"/>
                </a:highlight>
              </a:rPr>
              <a:t>What word am I?</a:t>
            </a:r>
            <a:endParaRPr sz="30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endParaRPr sz="1200">
              <a:solidFill>
                <a:schemeClr val="dk1"/>
              </a:solidFill>
              <a:highlight>
                <a:srgbClr val="FFFFFF"/>
              </a:highlight>
            </a:endParaRPr>
          </a:p>
          <a:p>
            <a:pPr marL="0" lvl="0" indent="0" algn="l" rtl="0">
              <a:spcBef>
                <a:spcPts val="12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15 (60 s)</a:t>
            </a:r>
            <a:endParaRPr/>
          </a:p>
          <a:p>
            <a:pPr marL="0" lvl="0" indent="0" algn="l" rtl="0">
              <a:spcBef>
                <a:spcPts val="0"/>
              </a:spcBef>
              <a:spcAft>
                <a:spcPts val="0"/>
              </a:spcAft>
              <a:buNone/>
            </a:pPr>
            <a:endParaRPr/>
          </a:p>
        </p:txBody>
      </p:sp>
      <p:sp>
        <p:nvSpPr>
          <p:cNvPr id="179" name="Google Shape;179;p30"/>
          <p:cNvSpPr txBox="1">
            <a:spLocks noGrp="1"/>
          </p:cNvSpPr>
          <p:nvPr>
            <p:ph type="body" idx="1"/>
          </p:nvPr>
        </p:nvSpPr>
        <p:spPr>
          <a:xfrm>
            <a:off x="311700" y="1152475"/>
            <a:ext cx="6107666"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3000" b="1" dirty="0">
                <a:solidFill>
                  <a:srgbClr val="222222"/>
                </a:solidFill>
                <a:highlight>
                  <a:srgbClr val="FFFFFF"/>
                </a:highlight>
              </a:rPr>
              <a:t>Autotrophs</a:t>
            </a:r>
            <a:r>
              <a:rPr lang="en" sz="3000" dirty="0">
                <a:solidFill>
                  <a:srgbClr val="222222"/>
                </a:solidFill>
                <a:highlight>
                  <a:srgbClr val="FFFFFF"/>
                </a:highlight>
              </a:rPr>
              <a:t> are organisms that can produce their own food, using materials from inorganic sources.</a:t>
            </a:r>
            <a:endParaRPr sz="3000" dirty="0">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r>
              <a:rPr lang="en" sz="3000" dirty="0">
                <a:solidFill>
                  <a:schemeClr val="dk1"/>
                </a:solidFill>
                <a:highlight>
                  <a:srgbClr val="FFFFFF"/>
                </a:highlight>
              </a:rPr>
              <a:t>What is the name of the pigment-containing organelles in autotrophs that collect light energy?</a:t>
            </a:r>
            <a:endParaRPr sz="3000" dirty="0">
              <a:solidFill>
                <a:schemeClr val="dk1"/>
              </a:solidFill>
              <a:highlight>
                <a:srgbClr val="FFFFFF"/>
              </a:highlight>
            </a:endParaRPr>
          </a:p>
          <a:p>
            <a:pPr marL="0" lvl="0" indent="0" algn="l" rtl="0">
              <a:spcBef>
                <a:spcPts val="1200"/>
              </a:spcBef>
              <a:spcAft>
                <a:spcPts val="1600"/>
              </a:spcAft>
              <a:buNone/>
            </a:pPr>
            <a:endParaRPr dirty="0"/>
          </a:p>
        </p:txBody>
      </p:sp>
      <p:pic>
        <p:nvPicPr>
          <p:cNvPr id="180" name="Google Shape;180;p30"/>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456499" y="1871550"/>
            <a:ext cx="2580626" cy="21156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16 (60 s)</a:t>
            </a:r>
            <a:endParaRPr/>
          </a:p>
        </p:txBody>
      </p:sp>
      <p:sp>
        <p:nvSpPr>
          <p:cNvPr id="187" name="Google Shape;187;p31"/>
          <p:cNvSpPr txBox="1">
            <a:spLocks noGrp="1"/>
          </p:cNvSpPr>
          <p:nvPr>
            <p:ph type="body" idx="1"/>
          </p:nvPr>
        </p:nvSpPr>
        <p:spPr>
          <a:xfrm>
            <a:off x="311700" y="1152475"/>
            <a:ext cx="3963236"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900" dirty="0"/>
              <a:t>What two substances could you react in the bottle to fill up the balloon?</a:t>
            </a:r>
            <a:endParaRPr sz="2900" dirty="0"/>
          </a:p>
        </p:txBody>
      </p:sp>
      <p:pic>
        <p:nvPicPr>
          <p:cNvPr id="188" name="Google Shape;188;p31"/>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4446676" y="1152476"/>
            <a:ext cx="4385624" cy="27186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17 (60 s)</a:t>
            </a:r>
            <a:endParaRPr/>
          </a:p>
        </p:txBody>
      </p:sp>
      <p:sp>
        <p:nvSpPr>
          <p:cNvPr id="195" name="Google Shape;195;p32"/>
          <p:cNvSpPr txBox="1">
            <a:spLocks noGrp="1"/>
          </p:cNvSpPr>
          <p:nvPr>
            <p:ph type="body" idx="1"/>
          </p:nvPr>
        </p:nvSpPr>
        <p:spPr>
          <a:xfrm>
            <a:off x="311700" y="1152475"/>
            <a:ext cx="6367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rgbClr val="222222"/>
                </a:solidFill>
                <a:highlight>
                  <a:srgbClr val="FFFFFF"/>
                </a:highlight>
              </a:rPr>
              <a:t>Catalysts speed up a chemical reaction by lowering the amount of energy you need to react. </a:t>
            </a:r>
            <a:endParaRPr sz="2900">
              <a:solidFill>
                <a:srgbClr val="222222"/>
              </a:solidFill>
              <a:highlight>
                <a:srgbClr val="FFFFFF"/>
              </a:highlight>
            </a:endParaRPr>
          </a:p>
          <a:p>
            <a:pPr marL="0" lvl="0" indent="0" algn="l" rtl="0">
              <a:spcBef>
                <a:spcPts val="1600"/>
              </a:spcBef>
              <a:spcAft>
                <a:spcPts val="1600"/>
              </a:spcAft>
              <a:buNone/>
            </a:pPr>
            <a:r>
              <a:rPr lang="en" sz="2900"/>
              <a:t>Find a metal around you that can be used to catalyse a chemical reaction.</a:t>
            </a:r>
            <a:endParaRPr sz="2900"/>
          </a:p>
        </p:txBody>
      </p:sp>
      <p:pic>
        <p:nvPicPr>
          <p:cNvPr id="196" name="Google Shape;196;p32"/>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831300" y="1619250"/>
            <a:ext cx="1905000" cy="190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Round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18 (60 s)</a:t>
            </a:r>
            <a:endParaRPr/>
          </a:p>
        </p:txBody>
      </p:sp>
      <p:sp>
        <p:nvSpPr>
          <p:cNvPr id="203" name="Google Shape;203;p33"/>
          <p:cNvSpPr txBox="1">
            <a:spLocks noGrp="1"/>
          </p:cNvSpPr>
          <p:nvPr>
            <p:ph type="body" idx="1"/>
          </p:nvPr>
        </p:nvSpPr>
        <p:spPr>
          <a:xfrm>
            <a:off x="2998489" y="1152475"/>
            <a:ext cx="5725337"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dirty="0">
                <a:solidFill>
                  <a:srgbClr val="222222"/>
                </a:solidFill>
                <a:highlight>
                  <a:srgbClr val="FFFFFF"/>
                </a:highlight>
              </a:rPr>
              <a:t>Alkali metals react with water to produce heat, hydrogen gas, and the corresponding metal hydroxide.</a:t>
            </a:r>
            <a:endParaRPr sz="2300" dirty="0"/>
          </a:p>
          <a:p>
            <a:pPr marL="0" lvl="0" indent="0" algn="l" rtl="0">
              <a:spcBef>
                <a:spcPts val="1600"/>
              </a:spcBef>
              <a:spcAft>
                <a:spcPts val="1600"/>
              </a:spcAft>
              <a:buNone/>
            </a:pPr>
            <a:r>
              <a:rPr lang="en" sz="2300" dirty="0"/>
              <a:t>Grab something around you that contains the ion of such metal and explain your choice of object. </a:t>
            </a:r>
            <a:endParaRPr sz="2300" dirty="0"/>
          </a:p>
        </p:txBody>
      </p:sp>
      <p:pic>
        <p:nvPicPr>
          <p:cNvPr id="2050" name="Picture 2" descr="Reactions of alkali metals with water - Group 1 alkali metals - GCSE  Chemistry (Single Science) Revision - WJEC - BBC Bitesize">
            <a:extLst>
              <a:ext uri="{FF2B5EF4-FFF2-40B4-BE49-F238E27FC236}">
                <a16:creationId xmlns:a16="http://schemas.microsoft.com/office/drawing/2014/main" id="{83F23795-7DEB-5A1A-E814-D8CFFE42D744}"/>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420174" y="1342001"/>
            <a:ext cx="2142003" cy="2774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19 (40 s)</a:t>
            </a:r>
            <a:endParaRPr/>
          </a:p>
        </p:txBody>
      </p:sp>
      <p:sp>
        <p:nvSpPr>
          <p:cNvPr id="211" name="Google Shape;211;p34"/>
          <p:cNvSpPr txBox="1">
            <a:spLocks noGrp="1"/>
          </p:cNvSpPr>
          <p:nvPr>
            <p:ph type="body" idx="1"/>
          </p:nvPr>
        </p:nvSpPr>
        <p:spPr>
          <a:xfrm>
            <a:off x="311699" y="1152475"/>
            <a:ext cx="3503716"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dirty="0"/>
              <a:t>Convince me using a scientific reasoning that this picture on the Moon is fake.</a:t>
            </a:r>
            <a:endParaRPr sz="3000" dirty="0"/>
          </a:p>
        </p:txBody>
      </p:sp>
      <p:pic>
        <p:nvPicPr>
          <p:cNvPr id="212" name="Google Shape;212;p34"/>
          <p:cNvPicPr preferRelativeResize="0">
            <a:picLocks noChangeAspect="1"/>
          </p:cNvPicPr>
          <p:nvPr/>
        </p:nvPicPr>
        <p:blipFill rotWithShape="1">
          <a:blip r:embed="rId3" cstate="email">
            <a:alphaModFix/>
            <a:extLst>
              <a:ext uri="{28A0092B-C50C-407E-A947-70E740481C1C}">
                <a14:useLocalDpi xmlns:a14="http://schemas.microsoft.com/office/drawing/2010/main" val="0"/>
              </a:ext>
            </a:extLst>
          </a:blip>
          <a:srcRect/>
          <a:stretch/>
        </p:blipFill>
        <p:spPr>
          <a:xfrm>
            <a:off x="4172820" y="1152475"/>
            <a:ext cx="4288861" cy="322941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20 (60 s)</a:t>
            </a:r>
            <a:endParaRPr/>
          </a:p>
        </p:txBody>
      </p:sp>
      <p:sp>
        <p:nvSpPr>
          <p:cNvPr id="219" name="Google Shape;219;p35"/>
          <p:cNvSpPr txBox="1">
            <a:spLocks noGrp="1"/>
          </p:cNvSpPr>
          <p:nvPr>
            <p:ph type="body" idx="1"/>
          </p:nvPr>
        </p:nvSpPr>
        <p:spPr>
          <a:xfrm>
            <a:off x="311700" y="1152475"/>
            <a:ext cx="60453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300">
                <a:solidFill>
                  <a:srgbClr val="333333"/>
                </a:solidFill>
                <a:highlight>
                  <a:srgbClr val="FFFFFF"/>
                </a:highlight>
              </a:rPr>
              <a:t>Murano glass is coloured glass crafted by glassmakers in Murano, Venetia. The glass basic composition is colourless. The colours are obtained by adding small amounts of transition metal compounds to the glass powder. Which metal ion could be added to create this colour?</a:t>
            </a:r>
            <a:endParaRPr sz="1100"/>
          </a:p>
        </p:txBody>
      </p:sp>
      <p:pic>
        <p:nvPicPr>
          <p:cNvPr id="220" name="Google Shape;220;p35"/>
          <p:cNvPicPr preferRelativeResize="0">
            <a:picLocks noChangeAspect="1"/>
          </p:cNvPicPr>
          <p:nvPr/>
        </p:nvPicPr>
        <p:blipFill rotWithShape="1">
          <a:blip r:embed="rId3" cstate="email">
            <a:alphaModFix/>
            <a:extLst>
              <a:ext uri="{28A0092B-C50C-407E-A947-70E740481C1C}">
                <a14:useLocalDpi xmlns:a14="http://schemas.microsoft.com/office/drawing/2010/main" val="0"/>
              </a:ext>
            </a:extLst>
          </a:blip>
          <a:srcRect/>
          <a:stretch/>
        </p:blipFill>
        <p:spPr>
          <a:xfrm>
            <a:off x="6357000" y="402520"/>
            <a:ext cx="2281610" cy="42959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21 (60 s)</a:t>
            </a:r>
            <a:endParaRPr/>
          </a:p>
        </p:txBody>
      </p:sp>
      <p:sp>
        <p:nvSpPr>
          <p:cNvPr id="227" name="Google Shape;227;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0000FF"/>
                </a:solidFill>
              </a:rPr>
              <a:t>Could electronic devices get charged without being plugged into an electricity source? </a:t>
            </a:r>
            <a:endParaRPr sz="3000" u="sng">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22 (60 s)</a:t>
            </a:r>
            <a:endParaRPr/>
          </a:p>
        </p:txBody>
      </p:sp>
      <p:sp>
        <p:nvSpPr>
          <p:cNvPr id="234" name="Google Shape;234;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0000FF"/>
                </a:solidFill>
              </a:rPr>
              <a:t>What is the maximum sum of the following 3 forces: 2 N, 3 N and 4 N?  </a:t>
            </a:r>
            <a:endParaRPr sz="3000">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23 (60 s)</a:t>
            </a:r>
            <a:endParaRPr/>
          </a:p>
        </p:txBody>
      </p:sp>
      <p:sp>
        <p:nvSpPr>
          <p:cNvPr id="241" name="Google Shape;241;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None/>
            </a:pPr>
            <a:r>
              <a:rPr lang="en" sz="3000">
                <a:solidFill>
                  <a:srgbClr val="0000FF"/>
                </a:solidFill>
              </a:rPr>
              <a:t>What is the minimum sum of the following 3 forces: </a:t>
            </a:r>
            <a:endParaRPr sz="3000">
              <a:solidFill>
                <a:srgbClr val="0000FF"/>
              </a:solidFill>
            </a:endParaRPr>
          </a:p>
          <a:p>
            <a:pPr marL="0" lvl="0" indent="0" algn="just" rtl="0">
              <a:spcBef>
                <a:spcPts val="1200"/>
              </a:spcBef>
              <a:spcAft>
                <a:spcPts val="0"/>
              </a:spcAft>
              <a:buClr>
                <a:schemeClr val="dk1"/>
              </a:buClr>
              <a:buSzPts val="1100"/>
              <a:buFont typeface="Arial"/>
              <a:buNone/>
            </a:pPr>
            <a:r>
              <a:rPr lang="en" sz="3000">
                <a:solidFill>
                  <a:srgbClr val="0000FF"/>
                </a:solidFill>
              </a:rPr>
              <a:t>2 N, 3 N and 4 N?</a:t>
            </a:r>
            <a:endParaRPr sz="3000">
              <a:solidFill>
                <a:srgbClr val="0000FF"/>
              </a:solidFill>
            </a:endParaRPr>
          </a:p>
          <a:p>
            <a:pPr marL="0" lvl="0" indent="0" algn="l" rtl="0">
              <a:spcBef>
                <a:spcPts val="12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24 (60 s)</a:t>
            </a:r>
            <a:endParaRPr/>
          </a:p>
        </p:txBody>
      </p:sp>
      <p:sp>
        <p:nvSpPr>
          <p:cNvPr id="248" name="Google Shape;248;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 sz="3000">
                <a:solidFill>
                  <a:srgbClr val="0000FF"/>
                </a:solidFill>
              </a:rPr>
              <a:t>What energy is always produced in any physical processes?</a:t>
            </a:r>
            <a:endParaRPr sz="3000">
              <a:solidFill>
                <a:srgbClr val="0000FF"/>
              </a:solidFill>
            </a:endParaRPr>
          </a:p>
          <a:p>
            <a:pPr marL="0" lvl="0" indent="0" algn="l" rtl="0">
              <a:spcBef>
                <a:spcPts val="120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25 (60 s)</a:t>
            </a:r>
            <a:endParaRPr/>
          </a:p>
        </p:txBody>
      </p:sp>
      <p:sp>
        <p:nvSpPr>
          <p:cNvPr id="255" name="Google Shape;255;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0000FF"/>
                </a:solidFill>
              </a:rPr>
              <a:t>What is the speed of sound in a vacuum in m/s?</a:t>
            </a:r>
            <a:endParaRPr sz="3000">
              <a:solidFill>
                <a:srgbClr val="00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233175" y="248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26 (60 s)</a:t>
            </a:r>
            <a:endParaRPr/>
          </a:p>
          <a:p>
            <a:pPr marL="0" lvl="0" indent="0" algn="l" rtl="0">
              <a:spcBef>
                <a:spcPts val="0"/>
              </a:spcBef>
              <a:spcAft>
                <a:spcPts val="0"/>
              </a:spcAft>
              <a:buNone/>
            </a:pPr>
            <a:endParaRPr/>
          </a:p>
        </p:txBody>
      </p:sp>
      <p:sp>
        <p:nvSpPr>
          <p:cNvPr id="262" name="Google Shape;262;p41"/>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500">
                <a:solidFill>
                  <a:srgbClr val="222222"/>
                </a:solidFill>
                <a:highlight>
                  <a:srgbClr val="FFFFFF"/>
                </a:highlight>
              </a:rPr>
              <a:t>The most prominent </a:t>
            </a:r>
            <a:r>
              <a:rPr lang="en" sz="2500" b="1">
                <a:solidFill>
                  <a:srgbClr val="222222"/>
                </a:solidFill>
                <a:highlight>
                  <a:srgbClr val="FFFFFF"/>
                </a:highlight>
              </a:rPr>
              <a:t>roles of mitochondria</a:t>
            </a:r>
            <a:r>
              <a:rPr lang="en" sz="2500">
                <a:solidFill>
                  <a:srgbClr val="222222"/>
                </a:solidFill>
                <a:highlight>
                  <a:srgbClr val="FFFFFF"/>
                </a:highlight>
              </a:rPr>
              <a:t> are to produce the energy currency of the cell  through respiration. </a:t>
            </a:r>
            <a:endParaRPr sz="2500">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r>
              <a:rPr lang="en" sz="2500" b="1">
                <a:solidFill>
                  <a:schemeClr val="dk1"/>
                </a:solidFill>
              </a:rPr>
              <a:t>Which of the following is found within mitochondria?</a:t>
            </a:r>
            <a:endParaRPr sz="2500" b="1">
              <a:solidFill>
                <a:schemeClr val="dk1"/>
              </a:solidFill>
            </a:endParaRPr>
          </a:p>
          <a:p>
            <a:pPr marL="457200" lvl="0" indent="-387350" algn="l" rtl="0">
              <a:spcBef>
                <a:spcPts val="1200"/>
              </a:spcBef>
              <a:spcAft>
                <a:spcPts val="0"/>
              </a:spcAft>
              <a:buClr>
                <a:schemeClr val="dk1"/>
              </a:buClr>
              <a:buSzPts val="2500"/>
              <a:buAutoNum type="alphaUcPeriod"/>
            </a:pPr>
            <a:r>
              <a:rPr lang="en" sz="2500">
                <a:solidFill>
                  <a:schemeClr val="dk1"/>
                </a:solidFill>
                <a:highlight>
                  <a:srgbClr val="FFFFFF"/>
                </a:highlight>
              </a:rPr>
              <a:t>endoplasmic reticulum</a:t>
            </a:r>
            <a:endParaRPr sz="2500">
              <a:solidFill>
                <a:schemeClr val="dk1"/>
              </a:solidFill>
              <a:highlight>
                <a:srgbClr val="FFFFFF"/>
              </a:highlight>
            </a:endParaRPr>
          </a:p>
          <a:p>
            <a:pPr marL="457200" lvl="0" indent="-387350" algn="l" rtl="0">
              <a:spcBef>
                <a:spcPts val="0"/>
              </a:spcBef>
              <a:spcAft>
                <a:spcPts val="0"/>
              </a:spcAft>
              <a:buClr>
                <a:schemeClr val="dk1"/>
              </a:buClr>
              <a:buSzPts val="2500"/>
              <a:buAutoNum type="alphaUcPeriod"/>
            </a:pPr>
            <a:r>
              <a:rPr lang="en" sz="2500">
                <a:solidFill>
                  <a:schemeClr val="dk1"/>
                </a:solidFill>
                <a:highlight>
                  <a:srgbClr val="FFFFFF"/>
                </a:highlight>
              </a:rPr>
              <a:t>Golgi apparatus</a:t>
            </a:r>
            <a:endParaRPr sz="2500">
              <a:solidFill>
                <a:schemeClr val="dk1"/>
              </a:solidFill>
              <a:highlight>
                <a:srgbClr val="FFFFFF"/>
              </a:highlight>
            </a:endParaRPr>
          </a:p>
          <a:p>
            <a:pPr marL="457200" lvl="0" indent="-387350" algn="l" rtl="0">
              <a:spcBef>
                <a:spcPts val="0"/>
              </a:spcBef>
              <a:spcAft>
                <a:spcPts val="0"/>
              </a:spcAft>
              <a:buClr>
                <a:schemeClr val="dk1"/>
              </a:buClr>
              <a:buSzPts val="2500"/>
              <a:buAutoNum type="alphaUcPeriod"/>
            </a:pPr>
            <a:r>
              <a:rPr lang="en" sz="2500">
                <a:solidFill>
                  <a:schemeClr val="dk1"/>
                </a:solidFill>
                <a:highlight>
                  <a:srgbClr val="FFFFFF"/>
                </a:highlight>
              </a:rPr>
              <a:t>patella</a:t>
            </a:r>
            <a:endParaRPr sz="2500">
              <a:solidFill>
                <a:schemeClr val="dk1"/>
              </a:solidFill>
              <a:highlight>
                <a:srgbClr val="FFFFFF"/>
              </a:highlight>
            </a:endParaRPr>
          </a:p>
          <a:p>
            <a:pPr marL="457200" lvl="0" indent="-387350" algn="l" rtl="0">
              <a:spcBef>
                <a:spcPts val="0"/>
              </a:spcBef>
              <a:spcAft>
                <a:spcPts val="0"/>
              </a:spcAft>
              <a:buClr>
                <a:schemeClr val="dk1"/>
              </a:buClr>
              <a:buSzPts val="2500"/>
              <a:buAutoNum type="alphaUcPeriod"/>
            </a:pPr>
            <a:r>
              <a:rPr lang="en" sz="2500">
                <a:solidFill>
                  <a:schemeClr val="dk1"/>
                </a:solidFill>
                <a:highlight>
                  <a:srgbClr val="FFFFFF"/>
                </a:highlight>
              </a:rPr>
              <a:t>cristae</a:t>
            </a:r>
            <a:endParaRPr sz="25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endParaRPr sz="1200" b="1">
              <a:solidFill>
                <a:schemeClr val="dk1"/>
              </a:solidFill>
            </a:endParaRPr>
          </a:p>
          <a:p>
            <a:pPr marL="0" lvl="0" indent="0" algn="l" rtl="0">
              <a:spcBef>
                <a:spcPts val="1200"/>
              </a:spcBef>
              <a:spcAft>
                <a:spcPts val="1600"/>
              </a:spcAft>
              <a:buNone/>
            </a:pPr>
            <a:endParaRPr/>
          </a:p>
        </p:txBody>
      </p:sp>
      <p:pic>
        <p:nvPicPr>
          <p:cNvPr id="263" name="Google Shape;263;p41"/>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4811300" y="2682859"/>
            <a:ext cx="3747855" cy="206801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27 (60 s)</a:t>
            </a:r>
            <a:endParaRPr/>
          </a:p>
          <a:p>
            <a:pPr marL="0" lvl="0" indent="0" algn="l" rtl="0">
              <a:spcBef>
                <a:spcPts val="0"/>
              </a:spcBef>
              <a:spcAft>
                <a:spcPts val="0"/>
              </a:spcAft>
              <a:buNone/>
            </a:pPr>
            <a:endParaRPr/>
          </a:p>
        </p:txBody>
      </p:sp>
      <p:sp>
        <p:nvSpPr>
          <p:cNvPr id="270" name="Google Shape;270;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3000" b="1">
                <a:solidFill>
                  <a:schemeClr val="dk1"/>
                </a:solidFill>
              </a:rPr>
              <a:t>Amoebas engulf their food by sticking out finger-like projections called pseudopodia. What is this process called?</a:t>
            </a:r>
            <a:endParaRPr sz="3000" b="1">
              <a:solidFill>
                <a:schemeClr val="dk1"/>
              </a:solidFill>
            </a:endParaRPr>
          </a:p>
          <a:p>
            <a:pPr marL="0" lvl="0" indent="0" algn="l" rtl="0">
              <a:spcBef>
                <a:spcPts val="1200"/>
              </a:spcBef>
              <a:spcAft>
                <a:spcPts val="1600"/>
              </a:spcAft>
              <a:buNone/>
            </a:pPr>
            <a:endParaRPr/>
          </a:p>
        </p:txBody>
      </p:sp>
      <p:pic>
        <p:nvPicPr>
          <p:cNvPr id="271" name="Google Shape;271;p42"/>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5660700" y="2613234"/>
            <a:ext cx="3014496" cy="21768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1 (60 s)</a:t>
            </a:r>
            <a:endParaRPr/>
          </a:p>
        </p:txBody>
      </p:sp>
      <p:sp>
        <p:nvSpPr>
          <p:cNvPr id="72" name="Google Shape;72;p16"/>
          <p:cNvSpPr txBox="1">
            <a:spLocks noGrp="1"/>
          </p:cNvSpPr>
          <p:nvPr>
            <p:ph type="body" idx="1"/>
          </p:nvPr>
        </p:nvSpPr>
        <p:spPr>
          <a:xfrm>
            <a:off x="311700" y="1152475"/>
            <a:ext cx="6066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Grab something around you that is suitable for storing an acidic solution. </a:t>
            </a:r>
            <a:endParaRPr sz="3000"/>
          </a:p>
          <a:p>
            <a:pPr marL="0" lvl="0" indent="0" algn="l" rtl="0">
              <a:spcBef>
                <a:spcPts val="1600"/>
              </a:spcBef>
              <a:spcAft>
                <a:spcPts val="1600"/>
              </a:spcAft>
              <a:buNone/>
            </a:pPr>
            <a:r>
              <a:rPr lang="en" sz="3000"/>
              <a:t>Explain your choice of object.</a:t>
            </a:r>
            <a:endParaRPr sz="3000"/>
          </a:p>
        </p:txBody>
      </p:sp>
      <p:pic>
        <p:nvPicPr>
          <p:cNvPr id="73" name="Google Shape;73;p16"/>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rot="1074582">
            <a:off x="6505845" y="1536513"/>
            <a:ext cx="2120577" cy="24123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28 (60 s)</a:t>
            </a:r>
            <a:endParaRPr/>
          </a:p>
          <a:p>
            <a:pPr marL="0" lvl="0" indent="0" algn="l" rtl="0">
              <a:spcBef>
                <a:spcPts val="0"/>
              </a:spcBef>
              <a:spcAft>
                <a:spcPts val="0"/>
              </a:spcAft>
              <a:buNone/>
            </a:pPr>
            <a:endParaRPr/>
          </a:p>
        </p:txBody>
      </p:sp>
      <p:sp>
        <p:nvSpPr>
          <p:cNvPr id="278" name="Google Shape;278;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3000" b="1">
                <a:solidFill>
                  <a:schemeClr val="dk1"/>
                </a:solidFill>
              </a:rPr>
              <a:t>Inside the cell, molecules are constantly being broken down to allow the constituent parts to be repurposed in new molecules. Which organelle, containing a potent mix of enzymes, is responsible for much of this degradation?</a:t>
            </a:r>
            <a:endParaRPr sz="3000" b="1">
              <a:solidFill>
                <a:schemeClr val="dk1"/>
              </a:solidFill>
            </a:endParaRPr>
          </a:p>
          <a:p>
            <a:pPr marL="0" lvl="0" indent="0" algn="l" rtl="0">
              <a:spcBef>
                <a:spcPts val="1200"/>
              </a:spcBef>
              <a:spcAft>
                <a:spcPts val="1600"/>
              </a:spcAft>
              <a:buNone/>
            </a:pPr>
            <a:endParaRPr/>
          </a:p>
        </p:txBody>
      </p:sp>
      <p:pic>
        <p:nvPicPr>
          <p:cNvPr id="279" name="Google Shape;279;p43"/>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7957375" y="3677675"/>
            <a:ext cx="955400" cy="1384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4"/>
          <p:cNvSpPr txBox="1">
            <a:spLocks noGrp="1"/>
          </p:cNvSpPr>
          <p:nvPr>
            <p:ph type="title"/>
          </p:nvPr>
        </p:nvSpPr>
        <p:spPr>
          <a:xfrm>
            <a:off x="193925" y="19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29 (60 s)</a:t>
            </a:r>
            <a:endParaRPr/>
          </a:p>
          <a:p>
            <a:pPr marL="0" lvl="0" indent="0" algn="l" rtl="0">
              <a:spcBef>
                <a:spcPts val="0"/>
              </a:spcBef>
              <a:spcAft>
                <a:spcPts val="0"/>
              </a:spcAft>
              <a:buNone/>
            </a:pPr>
            <a:endParaRPr/>
          </a:p>
        </p:txBody>
      </p:sp>
      <p:sp>
        <p:nvSpPr>
          <p:cNvPr id="286" name="Google Shape;286;p44"/>
          <p:cNvSpPr txBox="1">
            <a:spLocks noGrp="1"/>
          </p:cNvSpPr>
          <p:nvPr>
            <p:ph type="body" idx="1"/>
          </p:nvPr>
        </p:nvSpPr>
        <p:spPr>
          <a:xfrm>
            <a:off x="272425" y="863550"/>
            <a:ext cx="63630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3000">
                <a:solidFill>
                  <a:srgbClr val="202020"/>
                </a:solidFill>
                <a:highlight>
                  <a:srgbClr val="FFFFFF"/>
                </a:highlight>
                <a:latin typeface="Roboto"/>
                <a:ea typeface="Roboto"/>
                <a:cs typeface="Roboto"/>
                <a:sym typeface="Roboto"/>
              </a:rPr>
              <a:t>DNA is the hereditary material in humans and almost all other organisms. Nearly every cell in a person’s body has the same DNA. </a:t>
            </a:r>
            <a:endParaRPr sz="3000">
              <a:solidFill>
                <a:srgbClr val="202020"/>
              </a:solidFill>
              <a:highlight>
                <a:srgbClr val="FFFFFF"/>
              </a:highlight>
              <a:latin typeface="Roboto"/>
              <a:ea typeface="Roboto"/>
              <a:cs typeface="Roboto"/>
              <a:sym typeface="Roboto"/>
            </a:endParaRPr>
          </a:p>
          <a:p>
            <a:pPr marL="0" lvl="0" indent="0" algn="l" rtl="0">
              <a:spcBef>
                <a:spcPts val="1200"/>
              </a:spcBef>
              <a:spcAft>
                <a:spcPts val="0"/>
              </a:spcAft>
              <a:buClr>
                <a:schemeClr val="dk1"/>
              </a:buClr>
              <a:buSzPts val="1100"/>
              <a:buFont typeface="Arial"/>
              <a:buNone/>
            </a:pPr>
            <a:r>
              <a:rPr lang="en" sz="3000" b="1">
                <a:solidFill>
                  <a:schemeClr val="dk1"/>
                </a:solidFill>
              </a:rPr>
              <a:t>In DNA, adenine pairs with thymine. But in RNA, what replaces thymine?</a:t>
            </a:r>
            <a:endParaRPr sz="3000" b="1">
              <a:solidFill>
                <a:schemeClr val="dk1"/>
              </a:solidFill>
            </a:endParaRPr>
          </a:p>
          <a:p>
            <a:pPr marL="0" lvl="0" indent="0" algn="l" rtl="0">
              <a:spcBef>
                <a:spcPts val="1200"/>
              </a:spcBef>
              <a:spcAft>
                <a:spcPts val="1600"/>
              </a:spcAft>
              <a:buNone/>
            </a:pPr>
            <a:endParaRPr/>
          </a:p>
        </p:txBody>
      </p:sp>
      <p:pic>
        <p:nvPicPr>
          <p:cNvPr id="287" name="Google Shape;287;p44"/>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272400" y="1248597"/>
            <a:ext cx="2442125" cy="287405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5"/>
          <p:cNvSpPr txBox="1">
            <a:spLocks noGrp="1"/>
          </p:cNvSpPr>
          <p:nvPr>
            <p:ph type="title"/>
          </p:nvPr>
        </p:nvSpPr>
        <p:spPr>
          <a:xfrm>
            <a:off x="311700" y="222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30 (60 s)</a:t>
            </a:r>
            <a:endParaRPr/>
          </a:p>
          <a:p>
            <a:pPr marL="0" lvl="0" indent="0" algn="l" rtl="0">
              <a:spcBef>
                <a:spcPts val="0"/>
              </a:spcBef>
              <a:spcAft>
                <a:spcPts val="0"/>
              </a:spcAft>
              <a:buNone/>
            </a:pPr>
            <a:endParaRPr/>
          </a:p>
        </p:txBody>
      </p:sp>
      <p:sp>
        <p:nvSpPr>
          <p:cNvPr id="294" name="Google Shape;294;p45"/>
          <p:cNvSpPr txBox="1">
            <a:spLocks noGrp="1"/>
          </p:cNvSpPr>
          <p:nvPr>
            <p:ph type="body" idx="1"/>
          </p:nvPr>
        </p:nvSpPr>
        <p:spPr>
          <a:xfrm>
            <a:off x="233175" y="863550"/>
            <a:ext cx="7717928"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2500" b="1" dirty="0">
                <a:solidFill>
                  <a:schemeClr val="dk1"/>
                </a:solidFill>
              </a:rPr>
              <a:t>Mammals and birds have double circulatory systems, with four-chambered hearts that keep the pulmonary and systemic subsystems separated. What is the name for each of the chambers through which blood enters the heart?</a:t>
            </a:r>
            <a:endParaRPr sz="2500" b="1" dirty="0">
              <a:solidFill>
                <a:schemeClr val="dk1"/>
              </a:solidFill>
            </a:endParaRPr>
          </a:p>
          <a:p>
            <a:pPr marL="0" lvl="0" indent="0" algn="l" rtl="0">
              <a:spcBef>
                <a:spcPts val="1200"/>
              </a:spcBef>
              <a:spcAft>
                <a:spcPts val="1600"/>
              </a:spcAft>
              <a:buNone/>
            </a:pPr>
            <a:endParaRPr sz="25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6"/>
          <p:cNvSpPr txBox="1">
            <a:spLocks noGrp="1"/>
          </p:cNvSpPr>
          <p:nvPr>
            <p:ph type="title"/>
          </p:nvPr>
        </p:nvSpPr>
        <p:spPr>
          <a:xfrm>
            <a:off x="311700" y="20452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END OF ROUND 1</a:t>
            </a:r>
            <a:endParaRPr/>
          </a:p>
        </p:txBody>
      </p:sp>
      <p:sp>
        <p:nvSpPr>
          <p:cNvPr id="302" name="Google Shape;302;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2 (60 s)</a:t>
            </a:r>
            <a:endParaRPr/>
          </a:p>
        </p:txBody>
      </p:sp>
      <p:sp>
        <p:nvSpPr>
          <p:cNvPr id="80" name="Google Shape;80;p17"/>
          <p:cNvSpPr txBox="1">
            <a:spLocks noGrp="1"/>
          </p:cNvSpPr>
          <p:nvPr>
            <p:ph type="body" idx="1"/>
          </p:nvPr>
        </p:nvSpPr>
        <p:spPr>
          <a:xfrm>
            <a:off x="311700" y="1152475"/>
            <a:ext cx="5624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Grab something you could use to relieve bee stings.</a:t>
            </a:r>
            <a:endParaRPr sz="3000"/>
          </a:p>
          <a:p>
            <a:pPr marL="0" lvl="0" indent="0" algn="l" rtl="0">
              <a:spcBef>
                <a:spcPts val="1600"/>
              </a:spcBef>
              <a:spcAft>
                <a:spcPts val="1600"/>
              </a:spcAft>
              <a:buNone/>
            </a:pPr>
            <a:r>
              <a:rPr lang="en" sz="3000"/>
              <a:t>Explain your choice of object.</a:t>
            </a:r>
            <a:endParaRPr sz="3000"/>
          </a:p>
        </p:txBody>
      </p:sp>
      <p:pic>
        <p:nvPicPr>
          <p:cNvPr id="81" name="Google Shape;81;p17"/>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5885580" y="1346071"/>
            <a:ext cx="2946720" cy="20655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3 (60 s)</a:t>
            </a:r>
            <a:endParaRPr/>
          </a:p>
        </p:txBody>
      </p:sp>
      <p:sp>
        <p:nvSpPr>
          <p:cNvPr id="88" name="Google Shape;88;p18"/>
          <p:cNvSpPr txBox="1">
            <a:spLocks noGrp="1"/>
          </p:cNvSpPr>
          <p:nvPr>
            <p:ph type="body" idx="1"/>
          </p:nvPr>
        </p:nvSpPr>
        <p:spPr>
          <a:xfrm>
            <a:off x="311698" y="1152475"/>
            <a:ext cx="5095793"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131313"/>
                </a:solidFill>
                <a:highlight>
                  <a:srgbClr val="FFFFFF"/>
                </a:highlight>
              </a:rPr>
              <a:t>Butterfly pea flower tea is an herbal tea made from dried butterfly pea flowers steeped in water. Its color goes from blue to purple when lemon juice is added.</a:t>
            </a:r>
            <a:endParaRPr sz="2400" dirty="0">
              <a:solidFill>
                <a:srgbClr val="131313"/>
              </a:solidFill>
              <a:highlight>
                <a:srgbClr val="FFFFFF"/>
              </a:highlight>
            </a:endParaRPr>
          </a:p>
          <a:p>
            <a:pPr marL="0" lvl="0" indent="0" algn="l" rtl="0">
              <a:spcBef>
                <a:spcPts val="1600"/>
              </a:spcBef>
              <a:spcAft>
                <a:spcPts val="1600"/>
              </a:spcAft>
              <a:buNone/>
            </a:pPr>
            <a:r>
              <a:rPr lang="en" sz="2400" dirty="0">
                <a:solidFill>
                  <a:srgbClr val="131313"/>
                </a:solidFill>
                <a:highlight>
                  <a:srgbClr val="FFFFFF"/>
                </a:highlight>
              </a:rPr>
              <a:t>Explain how this happens.</a:t>
            </a:r>
            <a:endParaRPr sz="2400" dirty="0">
              <a:solidFill>
                <a:srgbClr val="131313"/>
              </a:solidFill>
              <a:highlight>
                <a:srgbClr val="FFFFFF"/>
              </a:highlight>
            </a:endParaRPr>
          </a:p>
        </p:txBody>
      </p:sp>
      <p:pic>
        <p:nvPicPr>
          <p:cNvPr id="89" name="Google Shape;89;p18"/>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5662781" y="1217072"/>
            <a:ext cx="2961357" cy="27093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4 (60 s)</a:t>
            </a:r>
            <a:endParaRPr/>
          </a:p>
        </p:txBody>
      </p:sp>
      <p:sp>
        <p:nvSpPr>
          <p:cNvPr id="96" name="Google Shape;96;p19"/>
          <p:cNvSpPr txBox="1">
            <a:spLocks noGrp="1"/>
          </p:cNvSpPr>
          <p:nvPr>
            <p:ph type="body" idx="1"/>
          </p:nvPr>
        </p:nvSpPr>
        <p:spPr>
          <a:xfrm>
            <a:off x="311699" y="1152475"/>
            <a:ext cx="4622347"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dk1"/>
                </a:solidFill>
                <a:highlight>
                  <a:srgbClr val="FFFFFF"/>
                </a:highlight>
              </a:rPr>
              <a:t>Water striders are slender water bugs that is a predator on other insects. It lives on the surface of quiet waters. Their feet are covered in fine, dense hairs.</a:t>
            </a:r>
            <a:endParaRPr sz="2800" dirty="0"/>
          </a:p>
          <a:p>
            <a:pPr marL="0" lvl="0" indent="0" algn="l" rtl="0">
              <a:spcBef>
                <a:spcPts val="1600"/>
              </a:spcBef>
              <a:spcAft>
                <a:spcPts val="1600"/>
              </a:spcAft>
              <a:buNone/>
            </a:pPr>
            <a:r>
              <a:rPr lang="en" sz="2200" dirty="0"/>
              <a:t>Explain how water striders stay afloat on water.</a:t>
            </a:r>
            <a:endParaRPr sz="2200" dirty="0"/>
          </a:p>
        </p:txBody>
      </p:sp>
      <p:pic>
        <p:nvPicPr>
          <p:cNvPr id="97" name="Google Shape;97;p19"/>
          <p:cNvPicPr preferRelativeResize="0">
            <a:picLocks noChangeAspect="1"/>
          </p:cNvPicPr>
          <p:nvPr/>
        </p:nvPicPr>
        <p:blipFill>
          <a:blip r:embed="rId3" cstate="email">
            <a:alphaModFix/>
            <a:extLst>
              <a:ext uri="{28A0092B-C50C-407E-A947-70E740481C1C}">
                <a14:useLocalDpi xmlns:a14="http://schemas.microsoft.com/office/drawing/2010/main" val="0"/>
              </a:ext>
            </a:extLst>
          </a:blip>
          <a:stretch>
            <a:fillRect/>
          </a:stretch>
        </p:blipFill>
        <p:spPr>
          <a:xfrm>
            <a:off x="5172320" y="1541019"/>
            <a:ext cx="3531746" cy="19866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5 (60 s)</a:t>
            </a:r>
            <a:endParaRPr/>
          </a:p>
        </p:txBody>
      </p:sp>
      <p:sp>
        <p:nvSpPr>
          <p:cNvPr id="104" name="Google Shape;104;p20"/>
          <p:cNvSpPr txBox="1">
            <a:spLocks noGrp="1"/>
          </p:cNvSpPr>
          <p:nvPr>
            <p:ph type="body" idx="1"/>
          </p:nvPr>
        </p:nvSpPr>
        <p:spPr>
          <a:xfrm>
            <a:off x="2877807" y="1152475"/>
            <a:ext cx="5954443"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dirty="0"/>
              <a:t>Explain what happens to the egg when it is kept in vinegar for 24 hours.</a:t>
            </a:r>
            <a:endParaRPr sz="3000" dirty="0"/>
          </a:p>
        </p:txBody>
      </p:sp>
      <p:pic>
        <p:nvPicPr>
          <p:cNvPr id="1026" name="Picture 2" descr="Egg in Vinegar Experiment | Naked Egg Science Experiment">
            <a:extLst>
              <a:ext uri="{FF2B5EF4-FFF2-40B4-BE49-F238E27FC236}">
                <a16:creationId xmlns:a16="http://schemas.microsoft.com/office/drawing/2014/main" id="{860657FA-C461-6C19-6106-6F0B2D2F336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7439" y="1152475"/>
            <a:ext cx="1931303" cy="28969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6 (60 s)</a:t>
            </a:r>
            <a:endParaRPr/>
          </a:p>
          <a:p>
            <a:pPr marL="0" lvl="0" indent="0" algn="l" rtl="0">
              <a:spcBef>
                <a:spcPts val="0"/>
              </a:spcBef>
              <a:spcAft>
                <a:spcPts val="0"/>
              </a:spcAft>
              <a:buNone/>
            </a:pPr>
            <a:endParaRPr/>
          </a:p>
        </p:txBody>
      </p:sp>
      <p:sp>
        <p:nvSpPr>
          <p:cNvPr id="112" name="Google Shape;11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0000FF"/>
                </a:solidFill>
              </a:rPr>
              <a:t>Can a fire have a shadow?</a:t>
            </a:r>
            <a:r>
              <a:rPr lang="en" sz="2300">
                <a:solidFill>
                  <a:schemeClr val="dk1"/>
                </a:solidFill>
              </a:rPr>
              <a:t> </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 7 (60 s)</a:t>
            </a:r>
            <a:endParaRPr/>
          </a:p>
        </p:txBody>
      </p:sp>
      <p:sp>
        <p:nvSpPr>
          <p:cNvPr id="119" name="Google Shape;11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0000FF"/>
                </a:solidFill>
              </a:rPr>
              <a:t>Does light always travel in a straight line?</a:t>
            </a:r>
            <a:endParaRPr sz="3000">
              <a:solidFill>
                <a:srgbClr val="0000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1256</Words>
  <Application>Microsoft Office PowerPoint</Application>
  <PresentationFormat>On-screen Show (16:9)</PresentationFormat>
  <Paragraphs>127</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Roboto</vt:lpstr>
      <vt:lpstr>Times New Roman</vt:lpstr>
      <vt:lpstr>Simple Light</vt:lpstr>
      <vt:lpstr>SCIENCE  QUIZ</vt:lpstr>
      <vt:lpstr>Round 1</vt:lpstr>
      <vt:lpstr>Question 1 (60 s)</vt:lpstr>
      <vt:lpstr>Question 2 (60 s)</vt:lpstr>
      <vt:lpstr>Question 3 (60 s)</vt:lpstr>
      <vt:lpstr>Question 4 (60 s)</vt:lpstr>
      <vt:lpstr>Question 5 (60 s)</vt:lpstr>
      <vt:lpstr>Question 6 (60 s) </vt:lpstr>
      <vt:lpstr>Question 7 (60 s)</vt:lpstr>
      <vt:lpstr>Question 8 (60 s)</vt:lpstr>
      <vt:lpstr>Question 9 (60 s)</vt:lpstr>
      <vt:lpstr>Question 10 (60 s)</vt:lpstr>
      <vt:lpstr>Question 11 (60 s)</vt:lpstr>
      <vt:lpstr>Question 12 (60 s) </vt:lpstr>
      <vt:lpstr>Question 13 (60 s) </vt:lpstr>
      <vt:lpstr>Question 14 (60 s) </vt:lpstr>
      <vt:lpstr>Question 15 (60 s) </vt:lpstr>
      <vt:lpstr>Question 16 (60 s)</vt:lpstr>
      <vt:lpstr>Question 17 (60 s)</vt:lpstr>
      <vt:lpstr>Question 18 (60 s)</vt:lpstr>
      <vt:lpstr>Question 19 (40 s)</vt:lpstr>
      <vt:lpstr>Question 20 (60 s)</vt:lpstr>
      <vt:lpstr>Question 21 (60 s)</vt:lpstr>
      <vt:lpstr>Question 22 (60 s)</vt:lpstr>
      <vt:lpstr>Question 23 (60 s)</vt:lpstr>
      <vt:lpstr>Question 24 (60 s)</vt:lpstr>
      <vt:lpstr>Question 25 (60 s)</vt:lpstr>
      <vt:lpstr>Question 26 (60 s) </vt:lpstr>
      <vt:lpstr>Question 27 (60 s) </vt:lpstr>
      <vt:lpstr>Question 28 (60 s) </vt:lpstr>
      <vt:lpstr>Question 29 (60 s) </vt:lpstr>
      <vt:lpstr>Question 30 (60 s) </vt:lpstr>
      <vt:lpstr>END OF ROUND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QUIZ</dc:title>
  <dc:creator>Lina Liem</dc:creator>
  <cp:lastModifiedBy>Lina Liem</cp:lastModifiedBy>
  <cp:revision>29</cp:revision>
  <cp:lastPrinted>2020-05-24T07:58:05Z</cp:lastPrinted>
  <dcterms:modified xsi:type="dcterms:W3CDTF">2026-04-15T07:59:17Z</dcterms:modified>
</cp:coreProperties>
</file>