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323" r:id="rId2"/>
    <p:sldId id="329" r:id="rId3"/>
    <p:sldId id="301" r:id="rId4"/>
    <p:sldId id="331" r:id="rId5"/>
    <p:sldId id="302" r:id="rId6"/>
    <p:sldId id="303" r:id="rId7"/>
    <p:sldId id="304" r:id="rId8"/>
    <p:sldId id="305" r:id="rId9"/>
    <p:sldId id="306" r:id="rId10"/>
    <p:sldId id="307" r:id="rId11"/>
    <p:sldId id="308" r:id="rId12"/>
    <p:sldId id="309" r:id="rId13"/>
    <p:sldId id="310" r:id="rId14"/>
    <p:sldId id="311" r:id="rId15"/>
    <p:sldId id="312" r:id="rId16"/>
    <p:sldId id="313" r:id="rId17"/>
    <p:sldId id="328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73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076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FF2C29-8728-4FA4-9B65-D6FC482325C1}" type="datetimeFigureOut">
              <a:rPr lang="en-GB" smtClean="0"/>
              <a:t>30/01/2024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A4A94B-B8B0-485A-9DE0-2958309068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81820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41088-5ECD-4835-83B6-E7D66D513ABC}" type="datetimeFigureOut">
              <a:rPr lang="en-GB" smtClean="0"/>
              <a:t>30/01/2024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E7285-3DD0-47C0-90F1-5FCC4F72B5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03222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41088-5ECD-4835-83B6-E7D66D513ABC}" type="datetimeFigureOut">
              <a:rPr lang="en-GB" smtClean="0"/>
              <a:t>30/01/2024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E7285-3DD0-47C0-90F1-5FCC4F72B5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3786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41088-5ECD-4835-83B6-E7D66D513ABC}" type="datetimeFigureOut">
              <a:rPr lang="en-GB" smtClean="0"/>
              <a:t>30/01/2024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E7285-3DD0-47C0-90F1-5FCC4F72B5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1359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41088-5ECD-4835-83B6-E7D66D513ABC}" type="datetimeFigureOut">
              <a:rPr lang="en-GB" smtClean="0"/>
              <a:t>30/01/2024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E7285-3DD0-47C0-90F1-5FCC4F72B5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32022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41088-5ECD-4835-83B6-E7D66D513ABC}" type="datetimeFigureOut">
              <a:rPr lang="en-GB" smtClean="0"/>
              <a:t>30/01/2024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E7285-3DD0-47C0-90F1-5FCC4F72B5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1857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41088-5ECD-4835-83B6-E7D66D513ABC}" type="datetimeFigureOut">
              <a:rPr lang="en-GB" smtClean="0"/>
              <a:t>30/01/2024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E7285-3DD0-47C0-90F1-5FCC4F72B5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4659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41088-5ECD-4835-83B6-E7D66D513ABC}" type="datetimeFigureOut">
              <a:rPr lang="en-GB" smtClean="0"/>
              <a:t>30/01/2024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E7285-3DD0-47C0-90F1-5FCC4F72B5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40093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41088-5ECD-4835-83B6-E7D66D513ABC}" type="datetimeFigureOut">
              <a:rPr lang="en-GB" smtClean="0"/>
              <a:t>30/01/2024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E7285-3DD0-47C0-90F1-5FCC4F72B5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71097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41088-5ECD-4835-83B6-E7D66D513ABC}" type="datetimeFigureOut">
              <a:rPr lang="en-GB" smtClean="0"/>
              <a:t>30/01/2024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E7285-3DD0-47C0-90F1-5FCC4F72B5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0962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41088-5ECD-4835-83B6-E7D66D513ABC}" type="datetimeFigureOut">
              <a:rPr lang="en-GB" smtClean="0"/>
              <a:t>30/01/2024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E7285-3DD0-47C0-90F1-5FCC4F72B5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4067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41088-5ECD-4835-83B6-E7D66D513ABC}" type="datetimeFigureOut">
              <a:rPr lang="en-GB" smtClean="0"/>
              <a:t>30/01/2024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E7285-3DD0-47C0-90F1-5FCC4F72B5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2457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241088-5ECD-4835-83B6-E7D66D513ABC}" type="datetimeFigureOut">
              <a:rPr lang="en-GB" smtClean="0"/>
              <a:t>30/01/2024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CE7285-3DD0-47C0-90F1-5FCC4F72B5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082817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A3363022-C969-41E9-8EB2-E4C94908C1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1695" cy="68520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3" name="Rectangle 1032">
            <a:extLst>
              <a:ext uri="{FF2B5EF4-FFF2-40B4-BE49-F238E27FC236}">
                <a16:creationId xmlns:a16="http://schemas.microsoft.com/office/drawing/2014/main" id="{8D1AD6B3-BE88-4CEB-BA17-790657CC47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7D018CC-A10D-EFAD-C16E-9CB3B61AE2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590966" y="3428999"/>
            <a:ext cx="4805691" cy="838831"/>
          </a:xfrm>
        </p:spPr>
        <p:txBody>
          <a:bodyPr anchor="b">
            <a:normAutofit/>
          </a:bodyPr>
          <a:lstStyle/>
          <a:p>
            <a:pPr algn="l"/>
            <a:r>
              <a:rPr lang="en-GB" sz="2000">
                <a:solidFill>
                  <a:schemeClr val="tx2"/>
                </a:solidFill>
                <a:latin typeface="Comic Sans MS" panose="030F0702030302020204" pitchFamily="66" charset="0"/>
              </a:rPr>
              <a:t>Can you fill in the missing </a:t>
            </a:r>
          </a:p>
          <a:p>
            <a:pPr algn="l"/>
            <a:r>
              <a:rPr lang="en-GB" sz="2000">
                <a:solidFill>
                  <a:schemeClr val="tx2"/>
                </a:solidFill>
                <a:latin typeface="Comic Sans MS" panose="030F0702030302020204" pitchFamily="66" charset="0"/>
              </a:rPr>
              <a:t>values for this times table grid?</a:t>
            </a:r>
          </a:p>
        </p:txBody>
      </p:sp>
      <p:pic>
        <p:nvPicPr>
          <p:cNvPr id="1026" name="Picture 2" descr="Multiplication Chart - Class Playground">
            <a:extLst>
              <a:ext uri="{FF2B5EF4-FFF2-40B4-BE49-F238E27FC236}">
                <a16:creationId xmlns:a16="http://schemas.microsoft.com/office/drawing/2014/main" id="{AA0B4399-7599-98A1-B18A-07B1D25676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28571" y="231313"/>
            <a:ext cx="4963048" cy="6424251"/>
          </a:xfrm>
          <a:custGeom>
            <a:avLst/>
            <a:gdLst/>
            <a:ahLst/>
            <a:cxnLst/>
            <a:rect l="l" t="t" r="r" b="b"/>
            <a:pathLst>
              <a:path w="4141760" h="4377846">
                <a:moveTo>
                  <a:pt x="0" y="0"/>
                </a:moveTo>
                <a:lnTo>
                  <a:pt x="4141760" y="0"/>
                </a:lnTo>
                <a:lnTo>
                  <a:pt x="4141760" y="4377846"/>
                </a:lnTo>
                <a:lnTo>
                  <a:pt x="0" y="4377846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35" name="Group 1034">
            <a:extLst>
              <a:ext uri="{FF2B5EF4-FFF2-40B4-BE49-F238E27FC236}">
                <a16:creationId xmlns:a16="http://schemas.microsoft.com/office/drawing/2014/main" id="{89D1390B-7E13-4B4F-9CB2-391063412E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253" y="-5977"/>
            <a:ext cx="6238675" cy="6863979"/>
            <a:chOff x="305" y="-5977"/>
            <a:chExt cx="6238675" cy="6863979"/>
          </a:xfrm>
        </p:grpSpPr>
        <p:sp>
          <p:nvSpPr>
            <p:cNvPr id="1036" name="Freeform: Shape 1035">
              <a:extLst>
                <a:ext uri="{FF2B5EF4-FFF2-40B4-BE49-F238E27FC236}">
                  <a16:creationId xmlns:a16="http://schemas.microsoft.com/office/drawing/2014/main" id="{9E720206-AA49-4786-A932-A2650DE091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34854"/>
              <a:ext cx="6028697" cy="6817170"/>
            </a:xfrm>
            <a:custGeom>
              <a:avLst/>
              <a:gdLst>
                <a:gd name="connsiteX0" fmla="*/ 6028697 w 6028697"/>
                <a:gd name="connsiteY0" fmla="*/ 6155323 h 6817170"/>
                <a:gd name="connsiteX1" fmla="*/ 6028697 w 6028697"/>
                <a:gd name="connsiteY1" fmla="*/ 6817170 h 6817170"/>
                <a:gd name="connsiteX2" fmla="*/ 5157862 w 6028697"/>
                <a:gd name="connsiteY2" fmla="*/ 6817170 h 6817170"/>
                <a:gd name="connsiteX3" fmla="*/ 5347156 w 6028697"/>
                <a:gd name="connsiteY3" fmla="*/ 6687553 h 6817170"/>
                <a:gd name="connsiteX4" fmla="*/ 5487470 w 6028697"/>
                <a:gd name="connsiteY4" fmla="*/ 6581714 h 6817170"/>
                <a:gd name="connsiteX5" fmla="*/ 5627642 w 6028697"/>
                <a:gd name="connsiteY5" fmla="*/ 6472328 h 6817170"/>
                <a:gd name="connsiteX6" fmla="*/ 5911392 w 6028697"/>
                <a:gd name="connsiteY6" fmla="*/ 6245328 h 6817170"/>
                <a:gd name="connsiteX7" fmla="*/ 4481066 w 6028697"/>
                <a:gd name="connsiteY7" fmla="*/ 478 h 6817170"/>
                <a:gd name="connsiteX8" fmla="*/ 4672258 w 6028697"/>
                <a:gd name="connsiteY8" fmla="*/ 7519 h 6817170"/>
                <a:gd name="connsiteX9" fmla="*/ 5429869 w 6028697"/>
                <a:gd name="connsiteY9" fmla="*/ 125134 h 6817170"/>
                <a:gd name="connsiteX10" fmla="*/ 5976319 w 6028697"/>
                <a:gd name="connsiteY10" fmla="*/ 314893 h 6817170"/>
                <a:gd name="connsiteX11" fmla="*/ 6028697 w 6028697"/>
                <a:gd name="connsiteY11" fmla="*/ 339901 h 6817170"/>
                <a:gd name="connsiteX12" fmla="*/ 6028697 w 6028697"/>
                <a:gd name="connsiteY12" fmla="*/ 732458 h 6817170"/>
                <a:gd name="connsiteX13" fmla="*/ 5990985 w 6028697"/>
                <a:gd name="connsiteY13" fmla="*/ 712211 h 6817170"/>
                <a:gd name="connsiteX14" fmla="*/ 5341339 w 6028697"/>
                <a:gd name="connsiteY14" fmla="*/ 475281 h 6817170"/>
                <a:gd name="connsiteX15" fmla="*/ 4651969 w 6028697"/>
                <a:gd name="connsiteY15" fmla="*/ 377104 h 6817170"/>
                <a:gd name="connsiteX16" fmla="*/ 3953093 w 6028697"/>
                <a:gd name="connsiteY16" fmla="*/ 402498 h 6817170"/>
                <a:gd name="connsiteX17" fmla="*/ 3267413 w 6028697"/>
                <a:gd name="connsiteY17" fmla="*/ 546643 h 6817170"/>
                <a:gd name="connsiteX18" fmla="*/ 1439498 w 6028697"/>
                <a:gd name="connsiteY18" fmla="*/ 1568141 h 6817170"/>
                <a:gd name="connsiteX19" fmla="*/ 960671 w 6028697"/>
                <a:gd name="connsiteY19" fmla="*/ 2082013 h 6817170"/>
                <a:gd name="connsiteX20" fmla="*/ 581866 w 6028697"/>
                <a:gd name="connsiteY20" fmla="*/ 2672638 h 6817170"/>
                <a:gd name="connsiteX21" fmla="*/ 324789 w 6028697"/>
                <a:gd name="connsiteY21" fmla="*/ 3325262 h 6817170"/>
                <a:gd name="connsiteX22" fmla="*/ 231151 w 6028697"/>
                <a:gd name="connsiteY22" fmla="*/ 4022292 h 6817170"/>
                <a:gd name="connsiteX23" fmla="*/ 270592 w 6028697"/>
                <a:gd name="connsiteY23" fmla="*/ 4362792 h 6817170"/>
                <a:gd name="connsiteX24" fmla="*/ 387213 w 6028697"/>
                <a:gd name="connsiteY24" fmla="*/ 4681585 h 6817170"/>
                <a:gd name="connsiteX25" fmla="*/ 468507 w 6028697"/>
                <a:gd name="connsiteY25" fmla="*/ 4831546 h 6817170"/>
                <a:gd name="connsiteX26" fmla="*/ 561862 w 6028697"/>
                <a:gd name="connsiteY26" fmla="*/ 4976826 h 6817170"/>
                <a:gd name="connsiteX27" fmla="*/ 777511 w 6028697"/>
                <a:gd name="connsiteY27" fmla="*/ 5257597 h 6817170"/>
                <a:gd name="connsiteX28" fmla="*/ 1010895 w 6028697"/>
                <a:gd name="connsiteY28" fmla="*/ 5540494 h 6817170"/>
                <a:gd name="connsiteX29" fmla="*/ 1126948 w 6028697"/>
                <a:gd name="connsiteY29" fmla="*/ 5688186 h 6817170"/>
                <a:gd name="connsiteX30" fmla="*/ 1182706 w 6028697"/>
                <a:gd name="connsiteY30" fmla="*/ 5760543 h 6817170"/>
                <a:gd name="connsiteX31" fmla="*/ 1237327 w 6028697"/>
                <a:gd name="connsiteY31" fmla="*/ 5830060 h 6817170"/>
                <a:gd name="connsiteX32" fmla="*/ 1706649 w 6028697"/>
                <a:gd name="connsiteY32" fmla="*/ 6342797 h 6817170"/>
                <a:gd name="connsiteX33" fmla="*/ 1956207 w 6028697"/>
                <a:gd name="connsiteY33" fmla="*/ 6573484 h 6817170"/>
                <a:gd name="connsiteX34" fmla="*/ 2217681 w 6028697"/>
                <a:gd name="connsiteY34" fmla="*/ 6786297 h 6817170"/>
                <a:gd name="connsiteX35" fmla="*/ 2260820 w 6028697"/>
                <a:gd name="connsiteY35" fmla="*/ 6817170 h 6817170"/>
                <a:gd name="connsiteX36" fmla="*/ 1429497 w 6028697"/>
                <a:gd name="connsiteY36" fmla="*/ 6817170 h 6817170"/>
                <a:gd name="connsiteX37" fmla="*/ 1327275 w 6028697"/>
                <a:gd name="connsiteY37" fmla="*/ 6713800 h 6817170"/>
                <a:gd name="connsiteX38" fmla="*/ 1080556 w 6028697"/>
                <a:gd name="connsiteY38" fmla="*/ 6414443 h 6817170"/>
                <a:gd name="connsiteX39" fmla="*/ 865189 w 6028697"/>
                <a:gd name="connsiteY39" fmla="*/ 6097496 h 6817170"/>
                <a:gd name="connsiteX40" fmla="*/ 814823 w 6028697"/>
                <a:gd name="connsiteY40" fmla="*/ 6016911 h 6817170"/>
                <a:gd name="connsiteX41" fmla="*/ 766729 w 6028697"/>
                <a:gd name="connsiteY41" fmla="*/ 5938453 h 6817170"/>
                <a:gd name="connsiteX42" fmla="*/ 671672 w 6028697"/>
                <a:gd name="connsiteY42" fmla="*/ 5786648 h 6817170"/>
                <a:gd name="connsiteX43" fmla="*/ 474608 w 6028697"/>
                <a:gd name="connsiteY43" fmla="*/ 5474664 h 6817170"/>
                <a:gd name="connsiteX44" fmla="*/ 282652 w 6028697"/>
                <a:gd name="connsiteY44" fmla="*/ 5146508 h 6817170"/>
                <a:gd name="connsiteX45" fmla="*/ 196108 w 6028697"/>
                <a:gd name="connsiteY45" fmla="*/ 4972712 h 6817170"/>
                <a:gd name="connsiteX46" fmla="*/ 122474 w 6028697"/>
                <a:gd name="connsiteY46" fmla="*/ 4791821 h 6817170"/>
                <a:gd name="connsiteX47" fmla="*/ 65724 w 6028697"/>
                <a:gd name="connsiteY47" fmla="*/ 4603129 h 6817170"/>
                <a:gd name="connsiteX48" fmla="*/ 44727 w 6028697"/>
                <a:gd name="connsiteY48" fmla="*/ 4506937 h 6817170"/>
                <a:gd name="connsiteX49" fmla="*/ 35505 w 6028697"/>
                <a:gd name="connsiteY49" fmla="*/ 4458699 h 6817170"/>
                <a:gd name="connsiteX50" fmla="*/ 27845 w 6028697"/>
                <a:gd name="connsiteY50" fmla="*/ 4410320 h 6817170"/>
                <a:gd name="connsiteX51" fmla="*/ 37 w 6028697"/>
                <a:gd name="connsiteY51" fmla="*/ 4022292 h 6817170"/>
                <a:gd name="connsiteX52" fmla="*/ 78777 w 6028697"/>
                <a:gd name="connsiteY52" fmla="*/ 3267236 h 6817170"/>
                <a:gd name="connsiteX53" fmla="*/ 315424 w 6028697"/>
                <a:gd name="connsiteY53" fmla="*/ 2543673 h 6817170"/>
                <a:gd name="connsiteX54" fmla="*/ 1202710 w 6028697"/>
                <a:gd name="connsiteY54" fmla="*/ 1314895 h 6817170"/>
                <a:gd name="connsiteX55" fmla="*/ 1791065 w 6028697"/>
                <a:gd name="connsiteY55" fmla="*/ 833514 h 6817170"/>
                <a:gd name="connsiteX56" fmla="*/ 3908404 w 6028697"/>
                <a:gd name="connsiteY56" fmla="*/ 29794 h 6817170"/>
                <a:gd name="connsiteX57" fmla="*/ 4481066 w 6028697"/>
                <a:gd name="connsiteY57" fmla="*/ 478 h 6817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6028697" h="6817170">
                  <a:moveTo>
                    <a:pt x="6028697" y="6155323"/>
                  </a:moveTo>
                  <a:lnTo>
                    <a:pt x="6028697" y="6817170"/>
                  </a:lnTo>
                  <a:lnTo>
                    <a:pt x="5157862" y="6817170"/>
                  </a:lnTo>
                  <a:lnTo>
                    <a:pt x="5347156" y="6687553"/>
                  </a:lnTo>
                  <a:cubicBezTo>
                    <a:pt x="5394117" y="6653219"/>
                    <a:pt x="5440793" y="6617608"/>
                    <a:pt x="5487470" y="6581714"/>
                  </a:cubicBezTo>
                  <a:cubicBezTo>
                    <a:pt x="5534147" y="6545820"/>
                    <a:pt x="5580966" y="6509358"/>
                    <a:pt x="5627642" y="6472328"/>
                  </a:cubicBezTo>
                  <a:lnTo>
                    <a:pt x="5911392" y="6245328"/>
                  </a:lnTo>
                  <a:close/>
                  <a:moveTo>
                    <a:pt x="4481066" y="478"/>
                  </a:moveTo>
                  <a:cubicBezTo>
                    <a:pt x="4544817" y="1422"/>
                    <a:pt x="4608563" y="3769"/>
                    <a:pt x="4672258" y="7519"/>
                  </a:cubicBezTo>
                  <a:cubicBezTo>
                    <a:pt x="4927973" y="22364"/>
                    <a:pt x="5181687" y="61751"/>
                    <a:pt x="5429869" y="125134"/>
                  </a:cubicBezTo>
                  <a:cubicBezTo>
                    <a:pt x="5617090" y="173104"/>
                    <a:pt x="5799867" y="236595"/>
                    <a:pt x="5976319" y="314893"/>
                  </a:cubicBezTo>
                  <a:lnTo>
                    <a:pt x="6028697" y="339901"/>
                  </a:lnTo>
                  <a:lnTo>
                    <a:pt x="6028697" y="732458"/>
                  </a:lnTo>
                  <a:lnTo>
                    <a:pt x="5990985" y="712211"/>
                  </a:lnTo>
                  <a:cubicBezTo>
                    <a:pt x="5783917" y="609342"/>
                    <a:pt x="5566013" y="529876"/>
                    <a:pt x="5341339" y="475281"/>
                  </a:cubicBezTo>
                  <a:cubicBezTo>
                    <a:pt x="5115233" y="420503"/>
                    <a:pt x="4884375" y="387624"/>
                    <a:pt x="4651969" y="377104"/>
                  </a:cubicBezTo>
                  <a:cubicBezTo>
                    <a:pt x="4418713" y="365171"/>
                    <a:pt x="4184861" y="373670"/>
                    <a:pt x="3953093" y="402498"/>
                  </a:cubicBezTo>
                  <a:cubicBezTo>
                    <a:pt x="3721001" y="431832"/>
                    <a:pt x="3491675" y="480040"/>
                    <a:pt x="3267413" y="546643"/>
                  </a:cubicBezTo>
                  <a:cubicBezTo>
                    <a:pt x="2591323" y="750761"/>
                    <a:pt x="1967642" y="1099289"/>
                    <a:pt x="1439498" y="1568141"/>
                  </a:cubicBezTo>
                  <a:cubicBezTo>
                    <a:pt x="1265589" y="1725523"/>
                    <a:pt x="1105393" y="1897434"/>
                    <a:pt x="960671" y="2082013"/>
                  </a:cubicBezTo>
                  <a:cubicBezTo>
                    <a:pt x="815775" y="2266294"/>
                    <a:pt x="688923" y="2464081"/>
                    <a:pt x="581866" y="2672638"/>
                  </a:cubicBezTo>
                  <a:cubicBezTo>
                    <a:pt x="473765" y="2880669"/>
                    <a:pt x="387610" y="3099397"/>
                    <a:pt x="324789" y="3325262"/>
                  </a:cubicBezTo>
                  <a:cubicBezTo>
                    <a:pt x="262714" y="3552403"/>
                    <a:pt x="231223" y="3786822"/>
                    <a:pt x="231151" y="4022292"/>
                  </a:cubicBezTo>
                  <a:cubicBezTo>
                    <a:pt x="231413" y="4136912"/>
                    <a:pt x="244645" y="4251136"/>
                    <a:pt x="270592" y="4362792"/>
                  </a:cubicBezTo>
                  <a:cubicBezTo>
                    <a:pt x="297885" y="4472943"/>
                    <a:pt x="336983" y="4579833"/>
                    <a:pt x="387213" y="4681585"/>
                  </a:cubicBezTo>
                  <a:cubicBezTo>
                    <a:pt x="412042" y="4732517"/>
                    <a:pt x="439423" y="4782457"/>
                    <a:pt x="468507" y="4831546"/>
                  </a:cubicBezTo>
                  <a:cubicBezTo>
                    <a:pt x="497591" y="4880636"/>
                    <a:pt x="529230" y="4929015"/>
                    <a:pt x="561862" y="4976826"/>
                  </a:cubicBezTo>
                  <a:cubicBezTo>
                    <a:pt x="627975" y="5072166"/>
                    <a:pt x="701466" y="5164668"/>
                    <a:pt x="777511" y="5257597"/>
                  </a:cubicBezTo>
                  <a:cubicBezTo>
                    <a:pt x="853556" y="5350524"/>
                    <a:pt x="933574" y="5443594"/>
                    <a:pt x="1010895" y="5540494"/>
                  </a:cubicBezTo>
                  <a:cubicBezTo>
                    <a:pt x="1049957" y="5588732"/>
                    <a:pt x="1088642" y="5637963"/>
                    <a:pt x="1126948" y="5688186"/>
                  </a:cubicBezTo>
                  <a:lnTo>
                    <a:pt x="1182706" y="5760543"/>
                  </a:lnTo>
                  <a:cubicBezTo>
                    <a:pt x="1201007" y="5783669"/>
                    <a:pt x="1218458" y="5807503"/>
                    <a:pt x="1237327" y="5830060"/>
                  </a:cubicBezTo>
                  <a:cubicBezTo>
                    <a:pt x="1383714" y="6009916"/>
                    <a:pt x="1540413" y="6181116"/>
                    <a:pt x="1706649" y="6342797"/>
                  </a:cubicBezTo>
                  <a:cubicBezTo>
                    <a:pt x="1788084" y="6422531"/>
                    <a:pt x="1871265" y="6499427"/>
                    <a:pt x="1956207" y="6573484"/>
                  </a:cubicBezTo>
                  <a:cubicBezTo>
                    <a:pt x="2041332" y="6647402"/>
                    <a:pt x="2127733" y="6718907"/>
                    <a:pt x="2217681" y="6786297"/>
                  </a:cubicBezTo>
                  <a:lnTo>
                    <a:pt x="2260820" y="6817170"/>
                  </a:lnTo>
                  <a:lnTo>
                    <a:pt x="1429497" y="6817170"/>
                  </a:lnTo>
                  <a:lnTo>
                    <a:pt x="1327275" y="6713800"/>
                  </a:lnTo>
                  <a:cubicBezTo>
                    <a:pt x="1239186" y="6618984"/>
                    <a:pt x="1156797" y="6519019"/>
                    <a:pt x="1080556" y="6414443"/>
                  </a:cubicBezTo>
                  <a:cubicBezTo>
                    <a:pt x="1004653" y="6310734"/>
                    <a:pt x="932439" y="6205177"/>
                    <a:pt x="865189" y="6097496"/>
                  </a:cubicBezTo>
                  <a:cubicBezTo>
                    <a:pt x="847881" y="6070823"/>
                    <a:pt x="831565" y="6043725"/>
                    <a:pt x="814823" y="6016911"/>
                  </a:cubicBezTo>
                  <a:lnTo>
                    <a:pt x="766729" y="5938453"/>
                  </a:lnTo>
                  <a:cubicBezTo>
                    <a:pt x="735941" y="5887947"/>
                    <a:pt x="703878" y="5837581"/>
                    <a:pt x="671672" y="5786648"/>
                  </a:cubicBezTo>
                  <a:lnTo>
                    <a:pt x="474608" y="5474664"/>
                  </a:lnTo>
                  <a:cubicBezTo>
                    <a:pt x="408778" y="5368968"/>
                    <a:pt x="343516" y="5260008"/>
                    <a:pt x="282652" y="5146508"/>
                  </a:cubicBezTo>
                  <a:cubicBezTo>
                    <a:pt x="252290" y="5089759"/>
                    <a:pt x="223065" y="5032015"/>
                    <a:pt x="196108" y="4972712"/>
                  </a:cubicBezTo>
                  <a:cubicBezTo>
                    <a:pt x="169152" y="4913408"/>
                    <a:pt x="144607" y="4853111"/>
                    <a:pt x="122474" y="4791821"/>
                  </a:cubicBezTo>
                  <a:cubicBezTo>
                    <a:pt x="100342" y="4730532"/>
                    <a:pt x="81757" y="4666830"/>
                    <a:pt x="65724" y="4603129"/>
                  </a:cubicBezTo>
                  <a:cubicBezTo>
                    <a:pt x="58205" y="4571064"/>
                    <a:pt x="50828" y="4539143"/>
                    <a:pt x="44727" y="4506937"/>
                  </a:cubicBezTo>
                  <a:lnTo>
                    <a:pt x="35505" y="4458699"/>
                  </a:lnTo>
                  <a:lnTo>
                    <a:pt x="27845" y="4410320"/>
                  </a:lnTo>
                  <a:cubicBezTo>
                    <a:pt x="8635" y="4281881"/>
                    <a:pt x="-661" y="4152150"/>
                    <a:pt x="37" y="4022292"/>
                  </a:cubicBezTo>
                  <a:cubicBezTo>
                    <a:pt x="712" y="3768592"/>
                    <a:pt x="27094" y="3515615"/>
                    <a:pt x="78777" y="3267236"/>
                  </a:cubicBezTo>
                  <a:cubicBezTo>
                    <a:pt x="130048" y="3017876"/>
                    <a:pt x="209439" y="2775142"/>
                    <a:pt x="315424" y="2543673"/>
                  </a:cubicBezTo>
                  <a:cubicBezTo>
                    <a:pt x="528236" y="2081161"/>
                    <a:pt x="838234" y="1667312"/>
                    <a:pt x="1202710" y="1314895"/>
                  </a:cubicBezTo>
                  <a:cubicBezTo>
                    <a:pt x="1385514" y="1138814"/>
                    <a:pt x="1582282" y="977831"/>
                    <a:pt x="1791065" y="833514"/>
                  </a:cubicBezTo>
                  <a:cubicBezTo>
                    <a:pt x="2420037" y="395614"/>
                    <a:pt x="3147288" y="119557"/>
                    <a:pt x="3908404" y="29794"/>
                  </a:cubicBezTo>
                  <a:cubicBezTo>
                    <a:pt x="4098509" y="7429"/>
                    <a:pt x="4289811" y="-2355"/>
                    <a:pt x="4481066" y="478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37" name="Freeform: Shape 1036">
              <a:extLst>
                <a:ext uri="{FF2B5EF4-FFF2-40B4-BE49-F238E27FC236}">
                  <a16:creationId xmlns:a16="http://schemas.microsoft.com/office/drawing/2014/main" id="{C72F6EE6-EDE9-45A5-8F6D-02B9B7CB2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1"/>
              <a:ext cx="6165116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38" name="Freeform: Shape 1037">
              <a:extLst>
                <a:ext uri="{FF2B5EF4-FFF2-40B4-BE49-F238E27FC236}">
                  <a16:creationId xmlns:a16="http://schemas.microsoft.com/office/drawing/2014/main" id="{C093DC50-3BD7-46B1-A300-CD207E152F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-5977"/>
              <a:ext cx="6238675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3026911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FA3A00E8-3F42-2AB1-21FE-B47EF1A697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1955" y="643466"/>
            <a:ext cx="7428089" cy="5571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22907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F82E00D4-77A8-2374-38B8-3B944D58AB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1955" y="643466"/>
            <a:ext cx="7428089" cy="5571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47379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58EA1C9C-2250-7F2F-3BD8-1C1EA7BA34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1955" y="643466"/>
            <a:ext cx="7428089" cy="5571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6090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9E5E231-2367-C0A1-7753-BFF08F768B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1955" y="643466"/>
            <a:ext cx="7428089" cy="5571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33997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B2D3B9D5-33B3-3CDE-013E-9D3FFF091E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1955" y="643466"/>
            <a:ext cx="7428089" cy="5571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16520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272FAB19-6199-FE15-BB88-DBAB3FC807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1955" y="643466"/>
            <a:ext cx="7428089" cy="5571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71677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A647B214-BF65-D334-B313-24CA3357C9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1955" y="643466"/>
            <a:ext cx="7428089" cy="5571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1786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5DF92007-7498-F4F5-0E9D-0F73180CD6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78168" y="643466"/>
            <a:ext cx="6835664" cy="5571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60603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Multiplication Chart - Class Playground">
            <a:extLst>
              <a:ext uri="{FF2B5EF4-FFF2-40B4-BE49-F238E27FC236}">
                <a16:creationId xmlns:a16="http://schemas.microsoft.com/office/drawing/2014/main" id="{3A024C7A-ACD8-925A-8AA7-B5B8698FDE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28571" y="231313"/>
            <a:ext cx="4963048" cy="6424251"/>
          </a:xfrm>
          <a:custGeom>
            <a:avLst/>
            <a:gdLst/>
            <a:ahLst/>
            <a:cxnLst/>
            <a:rect l="l" t="t" r="r" b="b"/>
            <a:pathLst>
              <a:path w="4141760" h="4377846">
                <a:moveTo>
                  <a:pt x="0" y="0"/>
                </a:moveTo>
                <a:lnTo>
                  <a:pt x="4141760" y="0"/>
                </a:lnTo>
                <a:lnTo>
                  <a:pt x="4141760" y="4377846"/>
                </a:lnTo>
                <a:lnTo>
                  <a:pt x="0" y="4377846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652E018-6CE0-B22E-8A8C-29B87BEA6711}"/>
              </a:ext>
            </a:extLst>
          </p:cNvPr>
          <p:cNvSpPr txBox="1"/>
          <p:nvPr/>
        </p:nvSpPr>
        <p:spPr>
          <a:xfrm>
            <a:off x="969646" y="2008321"/>
            <a:ext cx="5730737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300" dirty="0">
                <a:solidFill>
                  <a:srgbClr val="FF0000"/>
                </a:solidFill>
                <a:latin typeface="Comic Sans MS" panose="030F0702030302020204" pitchFamily="66" charset="0"/>
              </a:rPr>
              <a:t>        2   3              </a:t>
            </a:r>
          </a:p>
          <a:p>
            <a:r>
              <a:rPr lang="en-GB" sz="2300" dirty="0">
                <a:solidFill>
                  <a:srgbClr val="FF0000"/>
                </a:solidFill>
                <a:latin typeface="Comic Sans MS" panose="030F0702030302020204" pitchFamily="66" charset="0"/>
              </a:rPr>
              <a:t>        4          10</a:t>
            </a:r>
          </a:p>
          <a:p>
            <a:r>
              <a:rPr lang="en-GB" sz="2300" dirty="0">
                <a:solidFill>
                  <a:srgbClr val="FF0000"/>
                </a:solidFill>
                <a:latin typeface="Comic Sans MS" panose="030F0702030302020204" pitchFamily="66" charset="0"/>
              </a:rPr>
              <a:t>                              21     27                    </a:t>
            </a:r>
          </a:p>
          <a:p>
            <a:r>
              <a:rPr lang="en-GB" sz="2300" dirty="0">
                <a:solidFill>
                  <a:srgbClr val="FF0000"/>
                </a:solidFill>
                <a:latin typeface="Comic Sans MS" panose="030F0702030302020204" pitchFamily="66" charset="0"/>
              </a:rPr>
              <a:t>        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51AA677-06FD-D2E3-FBB8-85E19D487E2A}"/>
              </a:ext>
            </a:extLst>
          </p:cNvPr>
          <p:cNvSpPr txBox="1"/>
          <p:nvPr/>
        </p:nvSpPr>
        <p:spPr>
          <a:xfrm>
            <a:off x="7301132" y="1899138"/>
            <a:ext cx="360133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rgbClr val="00B0F0"/>
                </a:solidFill>
                <a:latin typeface="Comic Sans MS" panose="030F0702030302020204" pitchFamily="66" charset="0"/>
              </a:rPr>
              <a:t>Did you get them all?</a:t>
            </a:r>
          </a:p>
          <a:p>
            <a:pPr algn="ctr"/>
            <a:endParaRPr lang="en-GB" sz="3200" dirty="0">
              <a:solidFill>
                <a:srgbClr val="00B0F0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3200" dirty="0">
                <a:solidFill>
                  <a:srgbClr val="00B0F0"/>
                </a:solidFill>
                <a:latin typeface="Comic Sans MS" panose="030F0702030302020204" pitchFamily="66" charset="0"/>
              </a:rPr>
              <a:t>Can you see any patterns?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B554D91-0112-13E3-AD0F-9381F38C423A}"/>
              </a:ext>
            </a:extLst>
          </p:cNvPr>
          <p:cNvSpPr txBox="1"/>
          <p:nvPr/>
        </p:nvSpPr>
        <p:spPr>
          <a:xfrm>
            <a:off x="969645" y="3130975"/>
            <a:ext cx="5730737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300" dirty="0">
                <a:solidFill>
                  <a:srgbClr val="FF0000"/>
                </a:solidFill>
                <a:latin typeface="Comic Sans MS" panose="030F0702030302020204" pitchFamily="66" charset="0"/>
              </a:rPr>
              <a:t>        8  12     20              36 40  </a:t>
            </a:r>
          </a:p>
          <a:p>
            <a:r>
              <a:rPr lang="en-GB" sz="2300" dirty="0">
                <a:solidFill>
                  <a:srgbClr val="FF0000"/>
                </a:solidFill>
                <a:latin typeface="Comic Sans MS" panose="030F0702030302020204" pitchFamily="66" charset="0"/>
              </a:rPr>
              <a:t>       10      20         35</a:t>
            </a:r>
          </a:p>
          <a:p>
            <a:r>
              <a:rPr lang="en-GB" sz="2300" dirty="0">
                <a:solidFill>
                  <a:srgbClr val="FF0000"/>
                </a:solidFill>
                <a:latin typeface="Comic Sans MS" panose="030F0702030302020204" pitchFamily="66" charset="0"/>
              </a:rPr>
              <a:t>   6       18         36     48     60</a:t>
            </a:r>
          </a:p>
          <a:p>
            <a:endParaRPr lang="en-GB" sz="23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r>
              <a:rPr lang="en-GB" sz="2300" dirty="0">
                <a:solidFill>
                  <a:srgbClr val="FF0000"/>
                </a:solidFill>
                <a:latin typeface="Comic Sans MS" panose="030F0702030302020204" pitchFamily="66" charset="0"/>
              </a:rPr>
              <a:t>        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0A75BD1-147B-092F-987E-05C6187D66DB}"/>
              </a:ext>
            </a:extLst>
          </p:cNvPr>
          <p:cNvSpPr txBox="1"/>
          <p:nvPr/>
        </p:nvSpPr>
        <p:spPr>
          <a:xfrm>
            <a:off x="928172" y="4312732"/>
            <a:ext cx="5730737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300" dirty="0">
                <a:solidFill>
                  <a:srgbClr val="FF0000"/>
                </a:solidFill>
                <a:latin typeface="Comic Sans MS" panose="030F0702030302020204" pitchFamily="66" charset="0"/>
              </a:rPr>
              <a:t>            21     35     49 56</a:t>
            </a:r>
          </a:p>
          <a:p>
            <a:r>
              <a:rPr lang="en-GB" sz="2300" dirty="0">
                <a:solidFill>
                  <a:srgbClr val="FF0000"/>
                </a:solidFill>
                <a:latin typeface="Comic Sans MS" panose="030F0702030302020204" pitchFamily="66" charset="0"/>
              </a:rPr>
              <a:t>                32                   72 80</a:t>
            </a:r>
          </a:p>
          <a:p>
            <a:r>
              <a:rPr lang="en-GB" sz="2300" dirty="0">
                <a:solidFill>
                  <a:srgbClr val="FF0000"/>
                </a:solidFill>
                <a:latin typeface="Comic Sans MS" panose="030F0702030302020204" pitchFamily="66" charset="0"/>
              </a:rPr>
              <a:t>        18     36     54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EB0F314-8CAE-8865-C813-6753DF51D6F3}"/>
              </a:ext>
            </a:extLst>
          </p:cNvPr>
          <p:cNvSpPr txBox="1"/>
          <p:nvPr/>
        </p:nvSpPr>
        <p:spPr>
          <a:xfrm>
            <a:off x="1860432" y="5506685"/>
            <a:ext cx="5730737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300" dirty="0">
                <a:solidFill>
                  <a:srgbClr val="FF0000"/>
                </a:solidFill>
                <a:latin typeface="Comic Sans MS" panose="030F0702030302020204" pitchFamily="66" charset="0"/>
              </a:rPr>
              <a:t> 30 40     60         90       </a:t>
            </a:r>
          </a:p>
          <a:p>
            <a:r>
              <a:rPr lang="en-GB" sz="2300" dirty="0">
                <a:solidFill>
                  <a:srgbClr val="FF0000"/>
                </a:solidFill>
                <a:latin typeface="Comic Sans MS" panose="030F0702030302020204" pitchFamily="66" charset="0"/>
              </a:rPr>
              <a:t>         </a:t>
            </a:r>
          </a:p>
        </p:txBody>
      </p:sp>
    </p:spTree>
    <p:extLst>
      <p:ext uri="{BB962C8B-B14F-4D97-AF65-F5344CB8AC3E}">
        <p14:creationId xmlns:p14="http://schemas.microsoft.com/office/powerpoint/2010/main" val="34247815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4807F0D-FB43-820A-5595-0DFE3FD11BFC}"/>
              </a:ext>
            </a:extLst>
          </p:cNvPr>
          <p:cNvSpPr txBox="1"/>
          <p:nvPr/>
        </p:nvSpPr>
        <p:spPr>
          <a:xfrm>
            <a:off x="2405575" y="2096086"/>
            <a:ext cx="64992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rgbClr val="00B0F0"/>
                </a:solidFill>
                <a:latin typeface="Comic Sans MS" panose="030F0702030302020204" pitchFamily="66" charset="0"/>
              </a:rPr>
              <a:t>Simplifying fractions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40FAFD9-7B29-E909-DFCE-6E476715E1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43922" y="3532800"/>
            <a:ext cx="2857500" cy="16002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A3671D41-C789-F1C7-8DEF-3329F0641D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3755" y="3709013"/>
            <a:ext cx="3676650" cy="1247775"/>
          </a:xfrm>
          <a:prstGeom prst="rect">
            <a:avLst/>
          </a:prstGeom>
        </p:spPr>
      </p:pic>
      <p:sp>
        <p:nvSpPr>
          <p:cNvPr id="5" name="Text Box 33">
            <a:extLst>
              <a:ext uri="{FF2B5EF4-FFF2-40B4-BE49-F238E27FC236}">
                <a16:creationId xmlns:a16="http://schemas.microsoft.com/office/drawing/2014/main" id="{1719952E-AB1C-2010-CB8B-11DA980D25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411" y="5807247"/>
            <a:ext cx="1194117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400" dirty="0">
                <a:solidFill>
                  <a:srgbClr val="00B0F0"/>
                </a:solidFill>
                <a:latin typeface="Comic Sans MS" panose="030F0702030302020204" pitchFamily="66" charset="0"/>
              </a:rPr>
              <a:t>Simplifying fractions is just the opposite of finding equivalent fractions!</a:t>
            </a:r>
          </a:p>
        </p:txBody>
      </p:sp>
    </p:spTree>
    <p:extLst>
      <p:ext uri="{BB962C8B-B14F-4D97-AF65-F5344CB8AC3E}">
        <p14:creationId xmlns:p14="http://schemas.microsoft.com/office/powerpoint/2010/main" val="1061408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loud 2">
            <a:extLst>
              <a:ext uri="{FF2B5EF4-FFF2-40B4-BE49-F238E27FC236}">
                <a16:creationId xmlns:a16="http://schemas.microsoft.com/office/drawing/2014/main" id="{7CE94507-7C06-29E2-E51D-6A78384F53CD}"/>
              </a:ext>
            </a:extLst>
          </p:cNvPr>
          <p:cNvSpPr/>
          <p:nvPr/>
        </p:nvSpPr>
        <p:spPr>
          <a:xfrm>
            <a:off x="1173706" y="586853"/>
            <a:ext cx="10358651" cy="5684293"/>
          </a:xfrm>
          <a:prstGeom prst="cloud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/>
          <p:cNvSpPr txBox="1"/>
          <p:nvPr/>
        </p:nvSpPr>
        <p:spPr>
          <a:xfrm>
            <a:off x="2068555" y="1334053"/>
            <a:ext cx="856895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/>
            <a:r>
              <a:rPr lang="en-GB" sz="2800" b="1" dirty="0">
                <a:solidFill>
                  <a:prstClr val="black"/>
                </a:solidFill>
                <a:latin typeface="Comic Sans MS" panose="030F0702030302020204" pitchFamily="66" charset="0"/>
              </a:rPr>
              <a:t>To </a:t>
            </a:r>
            <a:r>
              <a:rPr lang="en-GB" sz="2800" b="1" dirty="0">
                <a:solidFill>
                  <a:srgbClr val="C00000"/>
                </a:solidFill>
                <a:latin typeface="Comic Sans MS" panose="030F0702030302020204" pitchFamily="66" charset="0"/>
              </a:rPr>
              <a:t>simplify</a:t>
            </a:r>
            <a:r>
              <a:rPr lang="en-GB" sz="2800" b="1" dirty="0">
                <a:solidFill>
                  <a:prstClr val="black"/>
                </a:solidFill>
                <a:latin typeface="Comic Sans MS" panose="030F0702030302020204" pitchFamily="66" charset="0"/>
              </a:rPr>
              <a:t> fractions you </a:t>
            </a:r>
          </a:p>
          <a:p>
            <a:pPr algn="ctr" defTabSz="914400"/>
            <a:endParaRPr lang="en-GB" sz="2800" b="1" dirty="0">
              <a:solidFill>
                <a:prstClr val="black"/>
              </a:solidFill>
              <a:latin typeface="Comic Sans MS" panose="030F0702030302020204" pitchFamily="66" charset="0"/>
            </a:endParaRPr>
          </a:p>
          <a:p>
            <a:pPr algn="ctr" defTabSz="914400"/>
            <a:r>
              <a:rPr lang="en-GB" sz="2800" b="1" dirty="0">
                <a:solidFill>
                  <a:srgbClr val="C00000"/>
                </a:solidFill>
                <a:latin typeface="Comic Sans MS" panose="030F0702030302020204" pitchFamily="66" charset="0"/>
              </a:rPr>
              <a:t>divide</a:t>
            </a:r>
            <a:r>
              <a:rPr lang="en-GB" sz="2800" b="1" dirty="0">
                <a:solidFill>
                  <a:prstClr val="black"/>
                </a:solidFill>
                <a:latin typeface="Comic Sans MS" panose="030F0702030302020204" pitchFamily="66" charset="0"/>
              </a:rPr>
              <a:t> the </a:t>
            </a:r>
            <a:r>
              <a:rPr lang="en-GB" sz="2800" b="1" u="sng" dirty="0">
                <a:solidFill>
                  <a:srgbClr val="C00000"/>
                </a:solidFill>
                <a:latin typeface="Comic Sans MS" panose="030F0702030302020204" pitchFamily="66" charset="0"/>
              </a:rPr>
              <a:t>numerator</a:t>
            </a:r>
            <a:r>
              <a:rPr lang="en-GB" sz="2800" b="1" dirty="0">
                <a:solidFill>
                  <a:prstClr val="black"/>
                </a:solidFill>
                <a:latin typeface="Comic Sans MS" panose="030F0702030302020204" pitchFamily="66" charset="0"/>
              </a:rPr>
              <a:t> (the top number) and</a:t>
            </a:r>
          </a:p>
          <a:p>
            <a:pPr algn="ctr" defTabSz="914400"/>
            <a:endParaRPr lang="en-GB" sz="2800" b="1" dirty="0">
              <a:solidFill>
                <a:prstClr val="black"/>
              </a:solidFill>
              <a:latin typeface="Comic Sans MS" panose="030F0702030302020204" pitchFamily="66" charset="0"/>
            </a:endParaRPr>
          </a:p>
          <a:p>
            <a:pPr algn="ctr" defTabSz="914400"/>
            <a:r>
              <a:rPr lang="en-GB" sz="2800" b="1" dirty="0">
                <a:solidFill>
                  <a:prstClr val="black"/>
                </a:solidFill>
                <a:latin typeface="Comic Sans MS" panose="030F0702030302020204" pitchFamily="66" charset="0"/>
              </a:rPr>
              <a:t> the </a:t>
            </a:r>
            <a:r>
              <a:rPr lang="en-GB" sz="2800" b="1" u="sng" dirty="0">
                <a:solidFill>
                  <a:srgbClr val="C00000"/>
                </a:solidFill>
                <a:latin typeface="Comic Sans MS" panose="030F0702030302020204" pitchFamily="66" charset="0"/>
              </a:rPr>
              <a:t>denominator</a:t>
            </a:r>
            <a:r>
              <a:rPr lang="en-GB" sz="2800" b="1" dirty="0">
                <a:solidFill>
                  <a:prstClr val="black"/>
                </a:solidFill>
                <a:latin typeface="Comic Sans MS" panose="030F0702030302020204" pitchFamily="66" charset="0"/>
              </a:rPr>
              <a:t> (the bottom number) by the</a:t>
            </a:r>
          </a:p>
          <a:p>
            <a:pPr algn="ctr" defTabSz="914400"/>
            <a:endParaRPr lang="en-GB" sz="2800" b="1" dirty="0">
              <a:solidFill>
                <a:prstClr val="black"/>
              </a:solidFill>
              <a:latin typeface="Comic Sans MS" panose="030F0702030302020204" pitchFamily="66" charset="0"/>
            </a:endParaRPr>
          </a:p>
          <a:p>
            <a:pPr algn="ctr" defTabSz="914400"/>
            <a:r>
              <a:rPr lang="en-GB" sz="2800" b="1" dirty="0">
                <a:solidFill>
                  <a:prstClr val="black"/>
                </a:solidFill>
                <a:latin typeface="Comic Sans MS" panose="030F0702030302020204" pitchFamily="66" charset="0"/>
              </a:rPr>
              <a:t> </a:t>
            </a:r>
            <a:r>
              <a:rPr lang="en-GB" sz="2800" b="1" u="sng" dirty="0">
                <a:solidFill>
                  <a:srgbClr val="C00000"/>
                </a:solidFill>
                <a:latin typeface="Comic Sans MS" panose="030F0702030302020204" pitchFamily="66" charset="0"/>
              </a:rPr>
              <a:t>same</a:t>
            </a:r>
            <a:r>
              <a:rPr lang="en-GB" sz="2800" b="1" dirty="0">
                <a:solidFill>
                  <a:prstClr val="black"/>
                </a:solidFill>
                <a:latin typeface="Comic Sans MS" panose="030F0702030302020204" pitchFamily="66" charset="0"/>
              </a:rPr>
              <a:t> value (the factor) until there are </a:t>
            </a:r>
            <a:r>
              <a:rPr lang="en-GB" sz="2800" b="1" dirty="0">
                <a:solidFill>
                  <a:srgbClr val="C00000"/>
                </a:solidFill>
                <a:latin typeface="Comic Sans MS" panose="030F0702030302020204" pitchFamily="66" charset="0"/>
              </a:rPr>
              <a:t>no </a:t>
            </a:r>
          </a:p>
          <a:p>
            <a:pPr algn="ctr" defTabSz="914400"/>
            <a:endParaRPr lang="en-GB" sz="2800" b="1" dirty="0">
              <a:solidFill>
                <a:srgbClr val="C00000"/>
              </a:solidFill>
              <a:latin typeface="Comic Sans MS" panose="030F0702030302020204" pitchFamily="66" charset="0"/>
            </a:endParaRPr>
          </a:p>
          <a:p>
            <a:pPr algn="ctr" defTabSz="914400"/>
            <a:r>
              <a:rPr lang="en-GB" sz="2800" b="1" dirty="0">
                <a:solidFill>
                  <a:srgbClr val="C00000"/>
                </a:solidFill>
                <a:latin typeface="Comic Sans MS" panose="030F0702030302020204" pitchFamily="66" charset="0"/>
              </a:rPr>
              <a:t>more </a:t>
            </a:r>
            <a:r>
              <a:rPr lang="en-GB" sz="2800" b="1" dirty="0">
                <a:solidFill>
                  <a:prstClr val="black"/>
                </a:solidFill>
                <a:latin typeface="Comic Sans MS" panose="030F0702030302020204" pitchFamily="66" charset="0"/>
              </a:rPr>
              <a:t>whole numbers you can divide by.</a:t>
            </a:r>
          </a:p>
        </p:txBody>
      </p:sp>
    </p:spTree>
    <p:extLst>
      <p:ext uri="{BB962C8B-B14F-4D97-AF65-F5344CB8AC3E}">
        <p14:creationId xmlns:p14="http://schemas.microsoft.com/office/powerpoint/2010/main" val="32557384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F4117F40-EBB0-9CB7-BC56-C891F805B5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1955" y="643466"/>
            <a:ext cx="7428089" cy="5571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67522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45D487AE-94A9-F014-D3A7-7A94780647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1955" y="247677"/>
            <a:ext cx="7428089" cy="5571067"/>
          </a:xfrm>
          <a:prstGeom prst="rect">
            <a:avLst/>
          </a:prstGeom>
        </p:spPr>
      </p:pic>
      <p:sp>
        <p:nvSpPr>
          <p:cNvPr id="3" name="Text Box 33">
            <a:extLst>
              <a:ext uri="{FF2B5EF4-FFF2-40B4-BE49-F238E27FC236}">
                <a16:creationId xmlns:a16="http://schemas.microsoft.com/office/drawing/2014/main" id="{5E3EE3A0-FDFA-B708-768B-365465234A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411" y="5807247"/>
            <a:ext cx="11941175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2400" dirty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Instead of multiplying we have to divide instead.</a:t>
            </a:r>
          </a:p>
          <a:p>
            <a:pPr algn="ctr" eaLnBrk="1" hangingPunct="1">
              <a:spcBef>
                <a:spcPct val="50000"/>
              </a:spcBef>
            </a:pPr>
            <a:r>
              <a:rPr lang="en-GB" altLang="en-US" sz="2400" dirty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anose="030F0702030302020204" pitchFamily="66" charset="0"/>
              </a:rPr>
              <a:t>This can be by any common factor.</a:t>
            </a:r>
          </a:p>
        </p:txBody>
      </p:sp>
    </p:spTree>
    <p:extLst>
      <p:ext uri="{BB962C8B-B14F-4D97-AF65-F5344CB8AC3E}">
        <p14:creationId xmlns:p14="http://schemas.microsoft.com/office/powerpoint/2010/main" val="26559595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4A8063E6-8047-82BC-853B-543D7CE69E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1955" y="643466"/>
            <a:ext cx="7428089" cy="5571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92805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64E32B68-1EE0-5C83-C89B-6391A873FD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1955" y="643466"/>
            <a:ext cx="7428089" cy="5571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8086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4A5A09D0-DAD0-ABF7-A109-F02BA31FC9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1955" y="643466"/>
            <a:ext cx="7428089" cy="5571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82357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11612</TotalTime>
  <Words>143</Words>
  <Application>Microsoft Office PowerPoint</Application>
  <PresentationFormat>Widescreen</PresentationFormat>
  <Paragraphs>32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Comic Sans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Jennie McLaughlan</dc:creator>
  <cp:lastModifiedBy>Jennie McLaughlan</cp:lastModifiedBy>
  <cp:revision>7</cp:revision>
  <dcterms:created xsi:type="dcterms:W3CDTF">2023-10-21T12:47:41Z</dcterms:created>
  <dcterms:modified xsi:type="dcterms:W3CDTF">2024-01-30T15:14:40Z</dcterms:modified>
</cp:coreProperties>
</file>