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5143500" cx="9144000"/>
  <p:notesSz cx="6858000" cy="9144000"/>
  <p:embeddedFontLst>
    <p:embeddedFont>
      <p:font typeface="Great Vibes"/>
      <p:regular r:id="rId29"/>
    </p:embeddedFont>
    <p:embeddedFont>
      <p:font typeface="Permanent Marker"/>
      <p:regular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GreatVibes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font" Target="fonts/PermanentMarker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89611150d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c89611150d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c89611150d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c89611150d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c89611150d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c89611150d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c89611150d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c89611150d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c89611150d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c89611150d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c89611150d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c89611150d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c89611150d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c89611150d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c89611150d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c89611150d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c89611150d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c89611150d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c89611150d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c89611150d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89611150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89611150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c89611150d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c89611150d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c89611150d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c89611150d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c89611150d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c89611150d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c89611150d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c89611150d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c89611150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c89611150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89611150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89611150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c89611150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c89611150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c89611150d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c89611150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c89611150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c89611150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c89611150d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c89611150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c89611150d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c89611150d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3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242075"/>
            <a:ext cx="8520600" cy="255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Interjections and Their Types</a:t>
            </a:r>
            <a:endParaRPr b="1" sz="75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chemeClr val="lt1"/>
                </a:solidFill>
                <a:latin typeface="Great Vibes"/>
                <a:ea typeface="Great Vibes"/>
                <a:cs typeface="Great Vibes"/>
                <a:sym typeface="Great Vibes"/>
              </a:rPr>
              <a:t>Advanced English Topic</a:t>
            </a:r>
            <a:endParaRPr b="1" sz="4200">
              <a:solidFill>
                <a:schemeClr val="lt1"/>
              </a:solidFill>
              <a:latin typeface="Great Vibes"/>
              <a:ea typeface="Great Vibes"/>
              <a:cs typeface="Great Vibes"/>
              <a:sym typeface="Great Vibe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130150"/>
            <a:ext cx="8520600" cy="88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3️⃣ INTERJECTIONS OF PAIN</a:t>
            </a:r>
            <a:endParaRPr b="1" sz="45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These </a:t>
            </a:r>
            <a:r>
              <a:rPr b="1" lang="en" u="sng">
                <a:solidFill>
                  <a:schemeClr val="lt1"/>
                </a:solidFill>
              </a:rPr>
              <a:t>express hurt or discomfort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FF"/>
                </a:solidFill>
              </a:rPr>
              <a:t>Examples:</a:t>
            </a:r>
            <a:endParaRPr b="1">
              <a:solidFill>
                <a:srgbClr val="FF00FF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Ouch!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Ow!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Ah!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124550"/>
            <a:ext cx="8520600" cy="8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2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2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Ouch! That hurts!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Ow! I stubbed my toe!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Ah! The soup is too hot!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135750"/>
            <a:ext cx="8520600" cy="88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4️⃣ INTERJECTIONS OF SADNESS</a:t>
            </a:r>
            <a:endParaRPr b="1" sz="40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These </a:t>
            </a:r>
            <a:r>
              <a:rPr b="1" lang="en" u="sng">
                <a:solidFill>
                  <a:schemeClr val="lt1"/>
                </a:solidFill>
              </a:rPr>
              <a:t>show sorrow or disappointment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FF"/>
                </a:solidFill>
              </a:rPr>
              <a:t>Examples:</a:t>
            </a:r>
            <a:endParaRPr b="1">
              <a:solidFill>
                <a:srgbClr val="FF00FF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Oh my God!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Oh no!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Sigh!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169325"/>
            <a:ext cx="8520600" cy="8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7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</a:t>
            </a:r>
            <a:r>
              <a:rPr b="1" lang="en" sz="57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 Sentences</a:t>
            </a:r>
            <a:endParaRPr b="1" sz="57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Oh my God</a:t>
            </a:r>
            <a:r>
              <a:rPr b="1" lang="en">
                <a:solidFill>
                  <a:schemeClr val="lt1"/>
                </a:solidFill>
              </a:rPr>
              <a:t>! We lost the competition.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Oh no! I missed the bus!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Sigh! I forgot my homework.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11700" y="208500"/>
            <a:ext cx="8520600" cy="80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82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5️⃣ INTERJECTIONS OF APPROVAL</a:t>
            </a:r>
            <a:endParaRPr b="1" sz="382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These </a:t>
            </a:r>
            <a:r>
              <a:rPr b="1" lang="en" u="sng">
                <a:solidFill>
                  <a:schemeClr val="lt1"/>
                </a:solidFill>
              </a:rPr>
              <a:t>express agreement or praise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FF"/>
                </a:solidFill>
              </a:rPr>
              <a:t>Examples:</a:t>
            </a:r>
            <a:endParaRPr b="1">
              <a:solidFill>
                <a:srgbClr val="FF00FF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Great!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Excellent!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Yes!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Well done!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311700" y="169325"/>
            <a:ext cx="8520600" cy="8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0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Great! Let’s begin the activity.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Excellent! You got a perfect score.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Yes! I agree with you.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Well done! You answered correctly.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311700" y="118950"/>
            <a:ext cx="8520600" cy="8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6️⃣ INTERJECTIONS OF GREETING</a:t>
            </a:r>
            <a:endParaRPr b="1" sz="380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These are </a:t>
            </a:r>
            <a:r>
              <a:rPr b="1" lang="en" u="sng">
                <a:solidFill>
                  <a:schemeClr val="lt1"/>
                </a:solidFill>
              </a:rPr>
              <a:t>used to greet people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rgbClr val="FF00FF"/>
                </a:solidFill>
              </a:rPr>
              <a:t>Examples:</a:t>
            </a:r>
            <a:endParaRPr b="1">
              <a:solidFill>
                <a:srgbClr val="FF00FF"/>
              </a:solidFill>
            </a:endParaRPr>
          </a:p>
          <a:p>
            <a:pPr indent="-287973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Hello!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Hi!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Hey!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Goodbye!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Welcome!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/>
          <p:nvPr>
            <p:ph type="title"/>
          </p:nvPr>
        </p:nvSpPr>
        <p:spPr>
          <a:xfrm>
            <a:off x="311700" y="169325"/>
            <a:ext cx="8520600" cy="8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4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4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1" name="Google Shape;151;p29"/>
          <p:cNvSpPr txBox="1"/>
          <p:nvPr>
            <p:ph idx="1" type="body"/>
          </p:nvPr>
        </p:nvSpPr>
        <p:spPr>
          <a:xfrm>
            <a:off x="283725" y="11412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Hello! How are you?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Hi! Nice to see you.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Hey! Wait for me!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Goodbye! See you tomorrow.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Welcome! Please come in.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/>
          <p:nvPr>
            <p:ph type="title"/>
          </p:nvPr>
        </p:nvSpPr>
        <p:spPr>
          <a:xfrm>
            <a:off x="155675" y="141325"/>
            <a:ext cx="8676600" cy="87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720">
                <a:latin typeface="Permanent Marker"/>
                <a:ea typeface="Permanent Marker"/>
                <a:cs typeface="Permanent Marker"/>
                <a:sym typeface="Permanent Marker"/>
              </a:rPr>
              <a:t>7️⃣</a:t>
            </a:r>
            <a:r>
              <a:rPr b="1" lang="en" sz="2720">
                <a:solidFill>
                  <a:srgbClr val="98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 INTERJECTIONS OF ANGER OR DISAPPROVAL</a:t>
            </a:r>
            <a:endParaRPr b="1" sz="2720">
              <a:solidFill>
                <a:srgbClr val="98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7" name="Google Shape;157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These </a:t>
            </a:r>
            <a:r>
              <a:rPr b="1" lang="en" u="sng">
                <a:solidFill>
                  <a:schemeClr val="lt1"/>
                </a:solidFill>
              </a:rPr>
              <a:t>express frustration or anger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FF"/>
                </a:solidFill>
              </a:rPr>
              <a:t>Examples:</a:t>
            </a:r>
            <a:endParaRPr b="1">
              <a:solidFill>
                <a:srgbClr val="FF00FF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Ugh!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Hmph!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Tsk!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/>
          <p:nvPr>
            <p:ph type="title"/>
          </p:nvPr>
        </p:nvSpPr>
        <p:spPr>
          <a:xfrm>
            <a:off x="311700" y="124550"/>
            <a:ext cx="8520600" cy="8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2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2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63" name="Google Shape;163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Ugh! This is so frustrating!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Hmph! I don’t believe you!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Tsk! You should be more careful.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124550"/>
            <a:ext cx="8520600" cy="12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70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143825" y="1338900"/>
            <a:ext cx="8825700" cy="349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At the end of the lesson, students should be able to: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Define what an interjection is.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Identify the different kinds of interjections.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Use interjections correctly in sentences.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Express emotions properly using interjections.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/>
          <p:nvPr>
            <p:ph type="title"/>
          </p:nvPr>
        </p:nvSpPr>
        <p:spPr>
          <a:xfrm>
            <a:off x="311700" y="158125"/>
            <a:ext cx="8520600" cy="85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5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IMPORTANT NOTES</a:t>
            </a:r>
            <a:endParaRPr b="1" sz="55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69" name="Google Shape;169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✔ </a:t>
            </a:r>
            <a:r>
              <a:rPr b="1" lang="en" u="sng">
                <a:solidFill>
                  <a:srgbClr val="FFFF00"/>
                </a:solidFill>
              </a:rPr>
              <a:t>INTERJECTIONS</a:t>
            </a:r>
            <a:r>
              <a:rPr b="1" lang="en">
                <a:solidFill>
                  <a:schemeClr val="lt1"/>
                </a:solidFill>
              </a:rPr>
              <a:t> are usually at the beginning of a sentence.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✔ They are often followed by an exclamation mark (!).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✔ They express emotion, not action.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FF"/>
                </a:solidFill>
              </a:rPr>
              <a:t>Example:</a:t>
            </a:r>
            <a:endParaRPr b="1">
              <a:solidFill>
                <a:srgbClr val="FF00FF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Wow! That cake looks delicious.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Oh, I see what you mean.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/>
          <p:nvPr>
            <p:ph type="title"/>
          </p:nvPr>
        </p:nvSpPr>
        <p:spPr>
          <a:xfrm>
            <a:off x="311700" y="202900"/>
            <a:ext cx="8520600" cy="8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📝 Exercise 1: Identify the Interjection</a:t>
            </a:r>
            <a:endParaRPr b="1" sz="34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75" name="Google Shape;175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u="sng">
                <a:solidFill>
                  <a:srgbClr val="FF0000"/>
                </a:solidFill>
              </a:rPr>
              <a:t>Underline the interjection</a:t>
            </a:r>
            <a:r>
              <a:rPr b="1" lang="en">
                <a:solidFill>
                  <a:schemeClr val="lt1"/>
                </a:solidFill>
              </a:rPr>
              <a:t> in each sentence.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Ouch! That really hurts.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Wow! Your drawing is beautiful.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Oh no! I lost my wallet.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Hello! It’s nice to meet you.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Alas! The hero has fallen.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4"/>
          <p:cNvSpPr txBox="1"/>
          <p:nvPr>
            <p:ph type="title"/>
          </p:nvPr>
        </p:nvSpPr>
        <p:spPr>
          <a:xfrm>
            <a:off x="311700" y="135750"/>
            <a:ext cx="8520600" cy="88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9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📝 Exercise 2: Identify the Type</a:t>
            </a:r>
            <a:endParaRPr b="1" sz="39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81" name="Google Shape;181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 u="sng">
                <a:solidFill>
                  <a:srgbClr val="FF0000"/>
                </a:solidFill>
              </a:rPr>
              <a:t>Write the kind of interjection used</a:t>
            </a:r>
            <a:r>
              <a:rPr b="1" lang="en">
                <a:solidFill>
                  <a:schemeClr val="lt1"/>
                </a:solidFill>
              </a:rPr>
              <a:t> (Joy, Surprise, Pain, Sadness, Approval, Greeting, Anger).</a:t>
            </a: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Hooray! We passed the test.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Ouch! My finger!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Oh my! That’s incredible!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Hello! Good morning.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Ugh! This is terrible.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5"/>
          <p:cNvSpPr txBox="1"/>
          <p:nvPr>
            <p:ph type="title"/>
          </p:nvPr>
        </p:nvSpPr>
        <p:spPr>
          <a:xfrm>
            <a:off x="311700" y="169325"/>
            <a:ext cx="8520600" cy="8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📝 </a:t>
            </a:r>
            <a:r>
              <a:rPr b="1" lang="en" sz="42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3: Fill in the Blank</a:t>
            </a:r>
            <a:endParaRPr b="1" sz="42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87" name="Google Shape;187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u="sng">
                <a:solidFill>
                  <a:srgbClr val="FF0000"/>
                </a:solidFill>
              </a:rPr>
              <a:t>Choose a suitable interjection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_______! I forgot my assignment.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_______! That movie was amazing!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_______! The bee stung me!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_______! Welcome to our school.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_______! You did a fantastic job.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166875" y="118950"/>
            <a:ext cx="8665500" cy="69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MOTIVATION (Warm-Up Activity)</a:t>
            </a:r>
            <a:endParaRPr b="1" sz="40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110900" y="812850"/>
            <a:ext cx="8903400" cy="405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Write these on the board:</a:t>
            </a: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Wow!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Ouch!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Hooray!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Oh no!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Ask students:</a:t>
            </a: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What do these words express?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Are they complete sentences?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Explain:</a:t>
            </a:r>
            <a:br>
              <a:rPr b="1" lang="en" sz="1200">
                <a:solidFill>
                  <a:schemeClr val="lt1"/>
                </a:solidFill>
              </a:rPr>
            </a:br>
            <a:r>
              <a:rPr b="1" lang="en" sz="1200">
                <a:solidFill>
                  <a:schemeClr val="lt1"/>
                </a:solidFill>
              </a:rPr>
              <a:t> These words show strong feelings or emotions. They are called </a:t>
            </a:r>
            <a:r>
              <a:rPr b="1" lang="en" sz="1200" u="sng">
                <a:solidFill>
                  <a:schemeClr val="lt1"/>
                </a:solidFill>
              </a:rPr>
              <a:t>INTERJECTIONS</a:t>
            </a:r>
            <a:r>
              <a:rPr b="1" lang="en" sz="1200">
                <a:solidFill>
                  <a:schemeClr val="lt1"/>
                </a:solidFill>
              </a:rPr>
              <a:t>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107750"/>
            <a:ext cx="8520600" cy="90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600">
                <a:latin typeface="Permanent Marker"/>
                <a:ea typeface="Permanent Marker"/>
                <a:cs typeface="Permanent Marker"/>
                <a:sym typeface="Permanent Marker"/>
              </a:rPr>
              <a:t>📌 </a:t>
            </a:r>
            <a:r>
              <a:rPr b="1" lang="en" sz="46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is an Interjection?</a:t>
            </a:r>
            <a:endParaRPr b="1" sz="46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105300" y="1152475"/>
            <a:ext cx="8869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An interjection is a word or phrase that expresses strong emotion or sudden feeling.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It is usually followed by:</a:t>
            </a: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an exclamation point (!)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or sometimes a comma (,)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Examples:</a:t>
            </a: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Wow! That is amazing!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Oh, I didn’t see you there.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Interjections are not grammatically connected to the rest of the sentence.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174925"/>
            <a:ext cx="8520600" cy="8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rgbClr val="00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KINDS OF INTERJECTIONS</a:t>
            </a:r>
            <a:endParaRPr b="1" sz="4700">
              <a:solidFill>
                <a:srgbClr val="00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138900" y="1152475"/>
            <a:ext cx="8875500" cy="361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Interjections can be grouped according to the feeling they express:</a:t>
            </a:r>
            <a:endParaRPr b="1">
              <a:solidFill>
                <a:schemeClr val="lt1"/>
              </a:solidFill>
            </a:endParaRPr>
          </a:p>
          <a:p>
            <a:pPr indent="-282734" lvl="0" marL="457200" rtl="0" algn="l"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ct val="61111"/>
              <a:buAutoNum type="arabicPeriod"/>
            </a:pPr>
            <a:r>
              <a:rPr b="1" lang="en">
                <a:solidFill>
                  <a:srgbClr val="FF0000"/>
                </a:solidFill>
              </a:rPr>
              <a:t>Interjections of Joy</a:t>
            </a:r>
            <a:br>
              <a:rPr b="1" lang="en">
                <a:solidFill>
                  <a:srgbClr val="FF0000"/>
                </a:solidFill>
              </a:rPr>
            </a:br>
            <a:endParaRPr b="1">
              <a:solidFill>
                <a:srgbClr val="FF0000"/>
              </a:solidFill>
            </a:endParaRPr>
          </a:p>
          <a:p>
            <a:pPr indent="-28273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AutoNum type="arabicPeriod"/>
            </a:pPr>
            <a:r>
              <a:rPr b="1" lang="en">
                <a:solidFill>
                  <a:srgbClr val="FF9900"/>
                </a:solidFill>
              </a:rPr>
              <a:t>Interjections of Surprise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82734" lvl="0" marL="45720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61111"/>
              <a:buAutoNum type="arabicPeriod"/>
            </a:pPr>
            <a:r>
              <a:rPr b="1" lang="en">
                <a:solidFill>
                  <a:srgbClr val="FFFF00"/>
                </a:solidFill>
              </a:rPr>
              <a:t>Interjections of Pain</a:t>
            </a:r>
            <a:br>
              <a:rPr b="1" lang="en">
                <a:solidFill>
                  <a:srgbClr val="FFFF00"/>
                </a:solidFill>
              </a:rPr>
            </a:br>
            <a:endParaRPr b="1">
              <a:solidFill>
                <a:srgbClr val="FFFF00"/>
              </a:solidFill>
            </a:endParaRPr>
          </a:p>
          <a:p>
            <a:pPr indent="-282734" lvl="0" marL="457200" rtl="0" algn="l"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61111"/>
              <a:buAutoNum type="arabicPeriod"/>
            </a:pPr>
            <a:r>
              <a:rPr b="1" lang="en">
                <a:solidFill>
                  <a:srgbClr val="00FF00"/>
                </a:solidFill>
              </a:rPr>
              <a:t>Interjections of Sadness</a:t>
            </a:r>
            <a:br>
              <a:rPr b="1" lang="en">
                <a:solidFill>
                  <a:srgbClr val="00FF00"/>
                </a:solidFill>
              </a:rPr>
            </a:br>
            <a:endParaRPr b="1">
              <a:solidFill>
                <a:srgbClr val="00FF00"/>
              </a:solidFill>
            </a:endParaRPr>
          </a:p>
          <a:p>
            <a:pPr indent="-282734" lvl="0" marL="4572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61111"/>
              <a:buAutoNum type="arabicPeriod"/>
            </a:pPr>
            <a:r>
              <a:rPr b="1" lang="en">
                <a:solidFill>
                  <a:srgbClr val="00FFFF"/>
                </a:solidFill>
              </a:rPr>
              <a:t>Interjections of Approval</a:t>
            </a:r>
            <a:br>
              <a:rPr b="1" lang="en">
                <a:solidFill>
                  <a:srgbClr val="00FFFF"/>
                </a:solidFill>
              </a:rPr>
            </a:br>
            <a:endParaRPr b="1">
              <a:solidFill>
                <a:srgbClr val="00FFFF"/>
              </a:solidFill>
            </a:endParaRPr>
          </a:p>
          <a:p>
            <a:pPr indent="-282734" lvl="0" marL="457200" rtl="0" algn="l"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ct val="61111"/>
              <a:buAutoNum type="arabicPeriod"/>
            </a:pPr>
            <a:r>
              <a:rPr b="1" lang="en">
                <a:solidFill>
                  <a:srgbClr val="9900FF"/>
                </a:solidFill>
              </a:rPr>
              <a:t>Interjections of Greeting</a:t>
            </a:r>
            <a:br>
              <a:rPr b="1" lang="en">
                <a:solidFill>
                  <a:srgbClr val="9900FF"/>
                </a:solidFill>
              </a:rPr>
            </a:br>
            <a:endParaRPr b="1">
              <a:solidFill>
                <a:srgbClr val="9900FF"/>
              </a:solidFill>
            </a:endParaRPr>
          </a:p>
          <a:p>
            <a:pPr indent="-282734" lvl="0" marL="457200" rtl="0" algn="l"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ct val="61111"/>
              <a:buAutoNum type="arabicPeriod"/>
            </a:pPr>
            <a:r>
              <a:rPr b="1" lang="en">
                <a:solidFill>
                  <a:srgbClr val="980000"/>
                </a:solidFill>
              </a:rPr>
              <a:t>Interjections of Anger or Disapproval</a:t>
            </a:r>
            <a:endParaRPr b="1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202900"/>
            <a:ext cx="8520600" cy="8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600">
                <a:latin typeface="Permanent Marker"/>
                <a:ea typeface="Permanent Marker"/>
                <a:cs typeface="Permanent Marker"/>
                <a:sym typeface="Permanent Marker"/>
              </a:rPr>
              <a:t>1️⃣ </a:t>
            </a:r>
            <a:r>
              <a:rPr b="1" lang="en" sz="46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INTERJECTIONS OF JOY</a:t>
            </a:r>
            <a:endParaRPr b="1" sz="46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These </a:t>
            </a:r>
            <a:r>
              <a:rPr b="1" lang="en" u="sng">
                <a:solidFill>
                  <a:schemeClr val="lt1"/>
                </a:solidFill>
              </a:rPr>
              <a:t>express happiness or excitement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rgbClr val="FF00FF"/>
                </a:solidFill>
              </a:rPr>
              <a:t>Examples:</a:t>
            </a:r>
            <a:endParaRPr b="1">
              <a:solidFill>
                <a:srgbClr val="FF00FF"/>
              </a:solidFill>
            </a:endParaRPr>
          </a:p>
          <a:p>
            <a:pPr indent="-287973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Hooray!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Yay!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Yippee!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Wow!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Bravo!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169325"/>
            <a:ext cx="8520600" cy="8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5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5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Hooray! We won the game!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Yay! It’s my birthday today!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Yippee! School is canceled!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Wow! That performance was amazing!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Bravo! You did a great job!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141325"/>
            <a:ext cx="8520600" cy="87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Permanent Marker"/>
                <a:ea typeface="Permanent Marker"/>
                <a:cs typeface="Permanent Marker"/>
                <a:sym typeface="Permanent Marker"/>
              </a:rPr>
              <a:t>2️⃣ </a:t>
            </a:r>
            <a:r>
              <a:rPr b="1" lang="en" sz="38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INTERJECTIONS OF SURPRISE</a:t>
            </a:r>
            <a:endParaRPr b="1" sz="38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These </a:t>
            </a:r>
            <a:r>
              <a:rPr b="1" lang="en" u="sng">
                <a:solidFill>
                  <a:schemeClr val="lt1"/>
                </a:solidFill>
              </a:rPr>
              <a:t>show shock or amazement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rgbClr val="FF00FF"/>
                </a:solidFill>
              </a:rPr>
              <a:t>Examples:</a:t>
            </a:r>
            <a:endParaRPr b="1">
              <a:solidFill>
                <a:srgbClr val="FF00FF"/>
              </a:solidFill>
            </a:endParaRPr>
          </a:p>
          <a:p>
            <a:pPr indent="-287973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Oh!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What!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Really!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Oh my!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Goodness!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130150"/>
            <a:ext cx="8520600" cy="88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5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5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Oh! I forgot my notebook.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What! You finished already?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Really! That’s unbelievable!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Oh my! The house is so big!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Goodness! That scared me!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