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x="6858000" cy="9144000"/>
  <p:embeddedFontLst>
    <p:embeddedFont>
      <p:font typeface="Great Vibes"/>
      <p:regular r:id="rId26"/>
    </p:embeddedFont>
    <p:embeddedFont>
      <p:font typeface="Permanent Marker"/>
      <p:regular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GreatVibes-regular.fntdata"/><Relationship Id="rId25" Type="http://schemas.openxmlformats.org/officeDocument/2006/relationships/slide" Target="slides/slide20.xml"/><Relationship Id="rId27" Type="http://schemas.openxmlformats.org/officeDocument/2006/relationships/font" Target="fonts/PermanentMarker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ecc0fb948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ecc0fb948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becc0fb948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becc0fb948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ecc0fb948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ecc0fb948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ecc0fb948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ecc0fb948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becc0fb94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becc0fb94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ecc0fb948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becc0fb948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becc0fb948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becc0fb948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becc0fb948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becc0fb948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becc0fb948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becc0fb948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becc0fb948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becc0fb948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becc0fb948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becc0fb948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ecc0fb94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ecc0fb94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becc0fb948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becc0fb948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ecc0fb94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ecc0fb94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ecc0fb94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ecc0fb94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ecc0fb94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ecc0fb94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ecc0fb94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ecc0fb94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becc0fb94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becc0fb94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ecc0fb948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ecc0fb948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becc0fb948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becc0fb948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8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272900" y="578050"/>
            <a:ext cx="8520600" cy="17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7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Prepositions and Their Types</a:t>
            </a:r>
            <a:endParaRPr b="1" sz="77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53675" y="3288225"/>
            <a:ext cx="8439900" cy="15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5100">
                <a:solidFill>
                  <a:schemeClr val="lt1"/>
                </a:solidFill>
                <a:latin typeface="Great Vibes"/>
                <a:ea typeface="Great Vibes"/>
                <a:cs typeface="Great Vibes"/>
                <a:sym typeface="Great Vibes"/>
              </a:rPr>
              <a:t>Advanced English Topic</a:t>
            </a:r>
            <a:endParaRPr b="1" sz="5100">
              <a:solidFill>
                <a:schemeClr val="lt1"/>
              </a:solidFill>
              <a:latin typeface="Great Vibes"/>
              <a:ea typeface="Great Vibes"/>
              <a:cs typeface="Great Vibes"/>
              <a:sym typeface="Great Vibe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311700" y="393150"/>
            <a:ext cx="8520600" cy="41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rgbClr val="FFFF00"/>
                </a:solidFill>
              </a:rPr>
              <a:t>Other examples:</a:t>
            </a:r>
            <a:endParaRPr b="1" sz="1600">
              <a:solidFill>
                <a:srgbClr val="FFFF00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Finish your homework </a:t>
            </a:r>
            <a:r>
              <a:rPr b="1" lang="en" sz="1600" u="sng">
                <a:solidFill>
                  <a:schemeClr val="lt1"/>
                </a:solidFill>
              </a:rPr>
              <a:t>before</a:t>
            </a:r>
            <a:r>
              <a:rPr b="1" lang="en" sz="1600">
                <a:solidFill>
                  <a:schemeClr val="dk1"/>
                </a:solidFill>
              </a:rPr>
              <a:t> dinner.</a:t>
            </a:r>
            <a:br>
              <a:rPr b="1" lang="en" sz="1600">
                <a:solidFill>
                  <a:schemeClr val="dk1"/>
                </a:solidFill>
              </a:rPr>
            </a:b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We left </a:t>
            </a:r>
            <a:r>
              <a:rPr b="1" lang="en" sz="1600" u="sng">
                <a:solidFill>
                  <a:schemeClr val="lt1"/>
                </a:solidFill>
              </a:rPr>
              <a:t>after</a:t>
            </a:r>
            <a:r>
              <a:rPr b="1" lang="en" sz="1600">
                <a:solidFill>
                  <a:schemeClr val="dk1"/>
                </a:solidFill>
              </a:rPr>
              <a:t> the program.</a:t>
            </a:r>
            <a:br>
              <a:rPr b="1" lang="en" sz="1600">
                <a:solidFill>
                  <a:schemeClr val="dk1"/>
                </a:solidFill>
              </a:rPr>
            </a:b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She slept </a:t>
            </a:r>
            <a:r>
              <a:rPr b="1" lang="en" sz="1600" u="sng">
                <a:solidFill>
                  <a:schemeClr val="lt1"/>
                </a:solidFill>
              </a:rPr>
              <a:t>during</a:t>
            </a:r>
            <a:r>
              <a:rPr b="1" lang="en" sz="1600">
                <a:solidFill>
                  <a:schemeClr val="dk1"/>
                </a:solidFill>
              </a:rPr>
              <a:t> the movie.</a:t>
            </a:r>
            <a:br>
              <a:rPr b="1" lang="en" sz="1600">
                <a:solidFill>
                  <a:schemeClr val="dk1"/>
                </a:solidFill>
              </a:rPr>
            </a:b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I have lived here </a:t>
            </a:r>
            <a:r>
              <a:rPr b="1" lang="en" sz="1600" u="sng">
                <a:solidFill>
                  <a:schemeClr val="lt1"/>
                </a:solidFill>
              </a:rPr>
              <a:t>since</a:t>
            </a:r>
            <a:r>
              <a:rPr b="1" lang="en" sz="1600">
                <a:solidFill>
                  <a:schemeClr val="dk1"/>
                </a:solidFill>
              </a:rPr>
              <a:t> 2020.</a:t>
            </a:r>
            <a:br>
              <a:rPr b="1" lang="en" sz="1600">
                <a:solidFill>
                  <a:schemeClr val="dk1"/>
                </a:solidFill>
              </a:rPr>
            </a:b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He waited </a:t>
            </a:r>
            <a:r>
              <a:rPr b="1" lang="en" sz="1600" u="sng">
                <a:solidFill>
                  <a:schemeClr val="lt1"/>
                </a:solidFill>
              </a:rPr>
              <a:t>for</a:t>
            </a:r>
            <a:r>
              <a:rPr b="1" lang="en" sz="1600">
                <a:solidFill>
                  <a:schemeClr val="dk1"/>
                </a:solidFill>
              </a:rPr>
              <a:t> two hours.</a:t>
            </a:r>
            <a:br>
              <a:rPr b="1" lang="en" sz="1600">
                <a:solidFill>
                  <a:schemeClr val="dk1"/>
                </a:solidFill>
              </a:rPr>
            </a:b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Stay here </a:t>
            </a:r>
            <a:r>
              <a:rPr b="1" lang="en" sz="1600" u="sng">
                <a:solidFill>
                  <a:schemeClr val="lt1"/>
                </a:solidFill>
              </a:rPr>
              <a:t>until</a:t>
            </a:r>
            <a:r>
              <a:rPr b="1" lang="en" sz="1600">
                <a:solidFill>
                  <a:schemeClr val="lt1"/>
                </a:solidFill>
              </a:rPr>
              <a:t> </a:t>
            </a:r>
            <a:r>
              <a:rPr b="1" lang="en" sz="1600">
                <a:solidFill>
                  <a:schemeClr val="dk1"/>
                </a:solidFill>
              </a:rPr>
              <a:t>I return.</a:t>
            </a:r>
            <a:endParaRPr b="1"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720">
                <a:latin typeface="Permanent Marker"/>
                <a:ea typeface="Permanent Marker"/>
                <a:cs typeface="Permanent Marker"/>
                <a:sym typeface="Permanent Marker"/>
              </a:rPr>
              <a:t>3️⃣ </a:t>
            </a:r>
            <a:r>
              <a:rPr b="1" lang="en" sz="272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PREPOSITIONS OF DIRECTION / MOVEMENT</a:t>
            </a:r>
            <a:endParaRPr b="1" sz="272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311700" y="1152475"/>
            <a:ext cx="8520600" cy="365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These show movement from one place to another.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Common ones:</a:t>
            </a:r>
            <a:endParaRPr b="1">
              <a:solidFill>
                <a:srgbClr val="FF0000"/>
              </a:solidFill>
            </a:endParaRPr>
          </a:p>
          <a:p>
            <a:pPr indent="-277495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to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77495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into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77495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onto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77495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from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77495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through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77495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across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77495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toward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520">
                <a:latin typeface="Permanent Marker"/>
                <a:ea typeface="Permanent Marker"/>
                <a:cs typeface="Permanent Marker"/>
                <a:sym typeface="Permanent Marker"/>
              </a:rPr>
              <a:t>✅ </a:t>
            </a:r>
            <a:r>
              <a:rPr b="1" lang="en" sz="452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</a:t>
            </a:r>
            <a:endParaRPr b="1" sz="452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311700" y="1545950"/>
            <a:ext cx="8520600" cy="32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b="1" lang="en" sz="1300">
                <a:solidFill>
                  <a:schemeClr val="dk1"/>
                </a:solidFill>
              </a:rPr>
              <a:t>She </a:t>
            </a:r>
            <a:r>
              <a:rPr b="1" lang="en" sz="1300" u="sng">
                <a:solidFill>
                  <a:schemeClr val="lt1"/>
                </a:solidFill>
              </a:rPr>
              <a:t>walked</a:t>
            </a:r>
            <a:r>
              <a:rPr b="1" lang="en" sz="1300">
                <a:solidFill>
                  <a:schemeClr val="dk1"/>
                </a:solidFill>
              </a:rPr>
              <a:t> to school.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b="1" lang="en" sz="1300">
                <a:solidFill>
                  <a:schemeClr val="dk1"/>
                </a:solidFill>
              </a:rPr>
              <a:t>The cat jumped </a:t>
            </a:r>
            <a:r>
              <a:rPr b="1" lang="en" sz="1300" u="sng">
                <a:solidFill>
                  <a:schemeClr val="lt1"/>
                </a:solidFill>
              </a:rPr>
              <a:t>onto</a:t>
            </a:r>
            <a:r>
              <a:rPr b="1" lang="en" sz="1300">
                <a:solidFill>
                  <a:schemeClr val="dk1"/>
                </a:solidFill>
              </a:rPr>
              <a:t> the table.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b="1" lang="en" sz="1300">
                <a:solidFill>
                  <a:schemeClr val="dk1"/>
                </a:solidFill>
              </a:rPr>
              <a:t>He ran </a:t>
            </a:r>
            <a:r>
              <a:rPr b="1" lang="en" sz="1300" u="sng">
                <a:solidFill>
                  <a:schemeClr val="lt1"/>
                </a:solidFill>
              </a:rPr>
              <a:t>into</a:t>
            </a:r>
            <a:r>
              <a:rPr b="1" lang="en" sz="1300">
                <a:solidFill>
                  <a:schemeClr val="lt1"/>
                </a:solidFill>
              </a:rPr>
              <a:t> </a:t>
            </a:r>
            <a:r>
              <a:rPr b="1" lang="en" sz="1300">
                <a:solidFill>
                  <a:schemeClr val="dk1"/>
                </a:solidFill>
              </a:rPr>
              <a:t>the room.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b="1" lang="en" sz="1300">
                <a:solidFill>
                  <a:schemeClr val="dk1"/>
                </a:solidFill>
              </a:rPr>
              <a:t>We came </a:t>
            </a:r>
            <a:r>
              <a:rPr b="1" lang="en" sz="1300" u="sng">
                <a:solidFill>
                  <a:schemeClr val="lt1"/>
                </a:solidFill>
              </a:rPr>
              <a:t>from</a:t>
            </a:r>
            <a:r>
              <a:rPr b="1" lang="en" sz="1300">
                <a:solidFill>
                  <a:schemeClr val="lt1"/>
                </a:solidFill>
              </a:rPr>
              <a:t> </a:t>
            </a:r>
            <a:r>
              <a:rPr b="1" lang="en" sz="1300">
                <a:solidFill>
                  <a:schemeClr val="dk1"/>
                </a:solidFill>
              </a:rPr>
              <a:t>the market.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b="1" lang="en" sz="1300">
                <a:solidFill>
                  <a:schemeClr val="dk1"/>
                </a:solidFill>
              </a:rPr>
              <a:t>The bird flew </a:t>
            </a:r>
            <a:r>
              <a:rPr b="1" lang="en" sz="1300" u="sng">
                <a:solidFill>
                  <a:schemeClr val="lt1"/>
                </a:solidFill>
              </a:rPr>
              <a:t>across</a:t>
            </a:r>
            <a:r>
              <a:rPr b="1" lang="en" sz="1300">
                <a:solidFill>
                  <a:schemeClr val="lt1"/>
                </a:solidFill>
              </a:rPr>
              <a:t> </a:t>
            </a:r>
            <a:r>
              <a:rPr b="1" lang="en" sz="1300">
                <a:solidFill>
                  <a:schemeClr val="dk1"/>
                </a:solidFill>
              </a:rPr>
              <a:t>the river.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b="1" lang="en" sz="1300">
                <a:solidFill>
                  <a:schemeClr val="dk1"/>
                </a:solidFill>
              </a:rPr>
              <a:t>They walked </a:t>
            </a:r>
            <a:r>
              <a:rPr b="1" lang="en" sz="1300" u="sng">
                <a:solidFill>
                  <a:schemeClr val="lt1"/>
                </a:solidFill>
              </a:rPr>
              <a:t>through</a:t>
            </a:r>
            <a:r>
              <a:rPr b="1" lang="en" sz="1300">
                <a:solidFill>
                  <a:schemeClr val="dk1"/>
                </a:solidFill>
              </a:rPr>
              <a:t> the tunnel.</a:t>
            </a:r>
            <a:br>
              <a:rPr b="1" lang="en" sz="1300">
                <a:solidFill>
                  <a:schemeClr val="dk1"/>
                </a:solidFill>
              </a:rPr>
            </a:br>
            <a:endParaRPr b="1"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b="1" lang="en" sz="1300">
                <a:solidFill>
                  <a:schemeClr val="dk1"/>
                </a:solidFill>
              </a:rPr>
              <a:t>She moved </a:t>
            </a:r>
            <a:r>
              <a:rPr b="1" lang="en" sz="1300" u="sng">
                <a:solidFill>
                  <a:schemeClr val="lt1"/>
                </a:solidFill>
              </a:rPr>
              <a:t>toward</a:t>
            </a:r>
            <a:r>
              <a:rPr b="1" lang="en" sz="1300">
                <a:solidFill>
                  <a:schemeClr val="lt1"/>
                </a:solidFill>
              </a:rPr>
              <a:t> </a:t>
            </a:r>
            <a:r>
              <a:rPr b="1" lang="en" sz="1300">
                <a:solidFill>
                  <a:schemeClr val="dk1"/>
                </a:solidFill>
              </a:rPr>
              <a:t>the door.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>
            <a:off x="311700" y="445025"/>
            <a:ext cx="8520600" cy="89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4️⃣</a:t>
            </a:r>
            <a:r>
              <a:rPr b="1" lang="en" sz="4244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r>
              <a:rPr b="1" lang="en" sz="4467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PREPOSITIONS OF MANNER</a:t>
            </a:r>
            <a:endParaRPr b="1" sz="4467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311700" y="1406050"/>
            <a:ext cx="8520600" cy="34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</a:rPr>
              <a:t>These show how something is done.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rgbClr val="FF0000"/>
                </a:solidFill>
              </a:rPr>
              <a:t>Common ones:</a:t>
            </a:r>
            <a:endParaRPr b="1" sz="1500">
              <a:solidFill>
                <a:srgbClr val="FF0000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b="1" lang="en" sz="1500">
                <a:solidFill>
                  <a:schemeClr val="dk1"/>
                </a:solidFill>
              </a:rPr>
              <a:t>by</a:t>
            </a:r>
            <a:br>
              <a:rPr b="1" lang="en" sz="1500">
                <a:solidFill>
                  <a:schemeClr val="dk1"/>
                </a:solidFill>
              </a:rPr>
            </a:br>
            <a:endParaRPr b="1"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b="1" lang="en" sz="1500">
                <a:solidFill>
                  <a:schemeClr val="dk1"/>
                </a:solidFill>
              </a:rPr>
              <a:t>with</a:t>
            </a:r>
            <a:br>
              <a:rPr b="1" lang="en" sz="1500">
                <a:solidFill>
                  <a:schemeClr val="dk1"/>
                </a:solidFill>
              </a:rPr>
            </a:br>
            <a:endParaRPr b="1"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b="1" lang="en" sz="1500">
                <a:solidFill>
                  <a:schemeClr val="dk1"/>
                </a:solidFill>
              </a:rPr>
              <a:t>in</a:t>
            </a:r>
            <a:br>
              <a:rPr b="1" lang="en" sz="1500">
                <a:solidFill>
                  <a:schemeClr val="dk1"/>
                </a:solidFill>
              </a:rPr>
            </a:br>
            <a:endParaRPr b="1"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b="1" lang="en" sz="1500">
                <a:solidFill>
                  <a:schemeClr val="dk1"/>
                </a:solidFill>
              </a:rPr>
              <a:t>like</a:t>
            </a:r>
            <a:endParaRPr b="1"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/>
          <p:nvPr>
            <p:ph type="title"/>
          </p:nvPr>
        </p:nvSpPr>
        <p:spPr>
          <a:xfrm>
            <a:off x="311700" y="445025"/>
            <a:ext cx="8520600" cy="100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520">
                <a:latin typeface="Permanent Marker"/>
                <a:ea typeface="Permanent Marker"/>
                <a:cs typeface="Permanent Marker"/>
                <a:sym typeface="Permanent Marker"/>
              </a:rPr>
              <a:t>✅ </a:t>
            </a:r>
            <a:r>
              <a:rPr b="1" lang="en" sz="452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</a:t>
            </a:r>
            <a:endParaRPr b="1" sz="452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2" name="Google Shape;132;p26"/>
          <p:cNvSpPr txBox="1"/>
          <p:nvPr>
            <p:ph idx="1" type="body"/>
          </p:nvPr>
        </p:nvSpPr>
        <p:spPr>
          <a:xfrm>
            <a:off x="311700" y="1585125"/>
            <a:ext cx="8520600" cy="323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He traveled </a:t>
            </a:r>
            <a:r>
              <a:rPr b="1" lang="en" u="sng">
                <a:solidFill>
                  <a:schemeClr val="lt1"/>
                </a:solidFill>
              </a:rPr>
              <a:t>by</a:t>
            </a:r>
            <a:r>
              <a:rPr b="1" lang="en">
                <a:solidFill>
                  <a:schemeClr val="dk1"/>
                </a:solidFill>
              </a:rPr>
              <a:t> bus.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She cut the paper </a:t>
            </a:r>
            <a:r>
              <a:rPr b="1" lang="en" u="sng">
                <a:solidFill>
                  <a:schemeClr val="lt1"/>
                </a:solidFill>
              </a:rPr>
              <a:t>with</a:t>
            </a:r>
            <a:r>
              <a:rPr b="1" lang="en">
                <a:solidFill>
                  <a:schemeClr val="dk1"/>
                </a:solidFill>
              </a:rPr>
              <a:t> scissors.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He spoke </a:t>
            </a:r>
            <a:r>
              <a:rPr b="1" lang="en" u="sng">
                <a:solidFill>
                  <a:schemeClr val="lt1"/>
                </a:solidFill>
              </a:rPr>
              <a:t>in</a:t>
            </a:r>
            <a:r>
              <a:rPr b="1" lang="en">
                <a:solidFill>
                  <a:schemeClr val="dk1"/>
                </a:solidFill>
              </a:rPr>
              <a:t> a loud voice.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She sings </a:t>
            </a:r>
            <a:r>
              <a:rPr b="1" lang="en" u="sng">
                <a:solidFill>
                  <a:schemeClr val="lt1"/>
                </a:solidFill>
              </a:rPr>
              <a:t>like</a:t>
            </a:r>
            <a:r>
              <a:rPr b="1" lang="en">
                <a:solidFill>
                  <a:schemeClr val="dk1"/>
                </a:solidFill>
              </a:rPr>
              <a:t> a professional.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/>
          <p:nvPr>
            <p:ph type="title"/>
          </p:nvPr>
        </p:nvSpPr>
        <p:spPr>
          <a:xfrm>
            <a:off x="311700" y="445025"/>
            <a:ext cx="8520600" cy="8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5️⃣ </a:t>
            </a:r>
            <a:r>
              <a:rPr b="1" lang="en" sz="38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PREPOSITIONS OF CAUSE / REASON</a:t>
            </a:r>
            <a:endParaRPr b="1" sz="38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8" name="Google Shape;138;p27"/>
          <p:cNvSpPr txBox="1"/>
          <p:nvPr>
            <p:ph idx="1" type="body"/>
          </p:nvPr>
        </p:nvSpPr>
        <p:spPr>
          <a:xfrm>
            <a:off x="311700" y="1512375"/>
            <a:ext cx="8520600" cy="338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lt1"/>
                </a:solidFill>
              </a:rPr>
              <a:t>These show why something happens.</a:t>
            </a:r>
            <a:endParaRPr b="1" sz="1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rgbClr val="FFFF00"/>
                </a:solidFill>
              </a:rPr>
              <a:t>Common ones:</a:t>
            </a:r>
            <a:endParaRPr b="1" sz="1700">
              <a:solidFill>
                <a:srgbClr val="FFFF00"/>
              </a:solidFill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because of</a:t>
            </a:r>
            <a:br>
              <a:rPr b="1" lang="en" sz="1700">
                <a:solidFill>
                  <a:schemeClr val="dk1"/>
                </a:solidFill>
              </a:rPr>
            </a:b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due to</a:t>
            </a:r>
            <a:br>
              <a:rPr b="1" lang="en" sz="1700">
                <a:solidFill>
                  <a:schemeClr val="dk1"/>
                </a:solidFill>
              </a:rPr>
            </a:b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thanks to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/>
          <p:nvPr>
            <p:ph type="title"/>
          </p:nvPr>
        </p:nvSpPr>
        <p:spPr>
          <a:xfrm>
            <a:off x="311700" y="359575"/>
            <a:ext cx="8520600" cy="6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520">
                <a:latin typeface="Permanent Marker"/>
                <a:ea typeface="Permanent Marker"/>
                <a:cs typeface="Permanent Marker"/>
                <a:sym typeface="Permanent Marker"/>
              </a:rPr>
              <a:t>✅ </a:t>
            </a:r>
            <a:r>
              <a:rPr b="1" lang="en" sz="452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</a:t>
            </a:r>
            <a:endParaRPr b="1" sz="452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4" name="Google Shape;144;p28"/>
          <p:cNvSpPr txBox="1"/>
          <p:nvPr>
            <p:ph idx="1" type="body"/>
          </p:nvPr>
        </p:nvSpPr>
        <p:spPr>
          <a:xfrm>
            <a:off x="311700" y="1618700"/>
            <a:ext cx="8520600" cy="31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b="1" lang="en" sz="1900">
                <a:solidFill>
                  <a:schemeClr val="dk1"/>
                </a:solidFill>
              </a:rPr>
              <a:t>The game was canceled </a:t>
            </a:r>
            <a:r>
              <a:rPr b="1" lang="en" sz="1900" u="sng">
                <a:solidFill>
                  <a:schemeClr val="lt1"/>
                </a:solidFill>
              </a:rPr>
              <a:t>because of</a:t>
            </a:r>
            <a:r>
              <a:rPr b="1" lang="en" sz="1900">
                <a:solidFill>
                  <a:schemeClr val="dk1"/>
                </a:solidFill>
              </a:rPr>
              <a:t> the rain.</a:t>
            </a:r>
            <a:br>
              <a:rPr b="1" lang="en" sz="1900">
                <a:solidFill>
                  <a:schemeClr val="dk1"/>
                </a:solidFill>
              </a:rPr>
            </a:br>
            <a:endParaRPr b="1" sz="1900">
              <a:solidFill>
                <a:schemeClr val="dk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b="1" lang="en" sz="1900">
                <a:solidFill>
                  <a:schemeClr val="dk1"/>
                </a:solidFill>
              </a:rPr>
              <a:t>The delay was </a:t>
            </a:r>
            <a:r>
              <a:rPr b="1" lang="en" sz="1900" u="sng">
                <a:solidFill>
                  <a:schemeClr val="lt1"/>
                </a:solidFill>
              </a:rPr>
              <a:t>due to</a:t>
            </a:r>
            <a:r>
              <a:rPr b="1" lang="en" sz="1900">
                <a:solidFill>
                  <a:schemeClr val="dk1"/>
                </a:solidFill>
              </a:rPr>
              <a:t> traffic.</a:t>
            </a:r>
            <a:br>
              <a:rPr b="1" lang="en" sz="1900">
                <a:solidFill>
                  <a:schemeClr val="dk1"/>
                </a:solidFill>
              </a:rPr>
            </a:br>
            <a:endParaRPr b="1" sz="1900">
              <a:solidFill>
                <a:schemeClr val="dk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AutoNum type="arabicPeriod"/>
            </a:pPr>
            <a:r>
              <a:rPr b="1" lang="en" sz="1900">
                <a:solidFill>
                  <a:schemeClr val="dk1"/>
                </a:solidFill>
              </a:rPr>
              <a:t>We won </a:t>
            </a:r>
            <a:r>
              <a:rPr b="1" lang="en" sz="1900" u="sng">
                <a:solidFill>
                  <a:schemeClr val="lt1"/>
                </a:solidFill>
              </a:rPr>
              <a:t>thanks to</a:t>
            </a:r>
            <a:r>
              <a:rPr b="1" lang="en" sz="1900">
                <a:solidFill>
                  <a:schemeClr val="dk1"/>
                </a:solidFill>
              </a:rPr>
              <a:t> your help.</a:t>
            </a:r>
            <a:endParaRPr b="1"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422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COMMON PREPOSITION LIST</a:t>
            </a:r>
            <a:endParaRPr b="1" sz="422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0" name="Google Shape;150;p29"/>
          <p:cNvSpPr txBox="1"/>
          <p:nvPr>
            <p:ph idx="1" type="body"/>
          </p:nvPr>
        </p:nvSpPr>
        <p:spPr>
          <a:xfrm>
            <a:off x="311700" y="1492450"/>
            <a:ext cx="8520600" cy="33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700">
                <a:solidFill>
                  <a:schemeClr val="dk1"/>
                </a:solidFill>
              </a:rPr>
              <a:t>about, </a:t>
            </a:r>
            <a:r>
              <a:rPr b="1" lang="en" sz="2700">
                <a:solidFill>
                  <a:schemeClr val="lt1"/>
                </a:solidFill>
              </a:rPr>
              <a:t>above,</a:t>
            </a:r>
            <a:r>
              <a:rPr b="1" lang="en" sz="2700">
                <a:solidFill>
                  <a:schemeClr val="dk1"/>
                </a:solidFill>
              </a:rPr>
              <a:t> across, </a:t>
            </a:r>
            <a:r>
              <a:rPr b="1" lang="en" sz="2700">
                <a:solidFill>
                  <a:schemeClr val="lt1"/>
                </a:solidFill>
              </a:rPr>
              <a:t>against,</a:t>
            </a:r>
            <a:r>
              <a:rPr b="1" lang="en" sz="2700">
                <a:solidFill>
                  <a:schemeClr val="dk1"/>
                </a:solidFill>
              </a:rPr>
              <a:t> along, </a:t>
            </a:r>
            <a:r>
              <a:rPr b="1" lang="en" sz="2700">
                <a:solidFill>
                  <a:schemeClr val="lt1"/>
                </a:solidFill>
              </a:rPr>
              <a:t>around,</a:t>
            </a:r>
            <a:r>
              <a:rPr b="1" lang="en" sz="2700">
                <a:solidFill>
                  <a:schemeClr val="dk1"/>
                </a:solidFill>
              </a:rPr>
              <a:t> before, </a:t>
            </a:r>
            <a:r>
              <a:rPr b="1" lang="en" sz="2700">
                <a:solidFill>
                  <a:schemeClr val="lt1"/>
                </a:solidFill>
              </a:rPr>
              <a:t>below,</a:t>
            </a:r>
            <a:r>
              <a:rPr b="1" lang="en" sz="2700">
                <a:solidFill>
                  <a:schemeClr val="dk1"/>
                </a:solidFill>
              </a:rPr>
              <a:t> beneath, </a:t>
            </a:r>
            <a:r>
              <a:rPr b="1" lang="en" sz="2700">
                <a:solidFill>
                  <a:schemeClr val="lt1"/>
                </a:solidFill>
              </a:rPr>
              <a:t>beyond,</a:t>
            </a:r>
            <a:r>
              <a:rPr b="1" lang="en" sz="2700">
                <a:solidFill>
                  <a:schemeClr val="dk1"/>
                </a:solidFill>
              </a:rPr>
              <a:t> beside, </a:t>
            </a:r>
            <a:r>
              <a:rPr b="1" lang="en" sz="2700">
                <a:solidFill>
                  <a:schemeClr val="lt1"/>
                </a:solidFill>
              </a:rPr>
              <a:t>between,</a:t>
            </a:r>
            <a:r>
              <a:rPr b="1" lang="en" sz="2700">
                <a:solidFill>
                  <a:schemeClr val="dk1"/>
                </a:solidFill>
              </a:rPr>
              <a:t> during,</a:t>
            </a:r>
            <a:r>
              <a:rPr b="1" lang="en" sz="2700">
                <a:solidFill>
                  <a:schemeClr val="lt1"/>
                </a:solidFill>
              </a:rPr>
              <a:t> inside,</a:t>
            </a:r>
            <a:r>
              <a:rPr b="1" lang="en" sz="2700">
                <a:solidFill>
                  <a:schemeClr val="dk1"/>
                </a:solidFill>
              </a:rPr>
              <a:t> outside, </a:t>
            </a:r>
            <a:r>
              <a:rPr b="1" lang="en" sz="2700">
                <a:solidFill>
                  <a:schemeClr val="lt1"/>
                </a:solidFill>
              </a:rPr>
              <a:t>over,</a:t>
            </a:r>
            <a:r>
              <a:rPr b="1" lang="en" sz="2700">
                <a:solidFill>
                  <a:schemeClr val="dk1"/>
                </a:solidFill>
              </a:rPr>
              <a:t> under, </a:t>
            </a:r>
            <a:r>
              <a:rPr b="1" lang="en" sz="2700">
                <a:solidFill>
                  <a:schemeClr val="lt1"/>
                </a:solidFill>
              </a:rPr>
              <a:t>within,</a:t>
            </a:r>
            <a:r>
              <a:rPr b="1" lang="en" sz="2700">
                <a:solidFill>
                  <a:schemeClr val="dk1"/>
                </a:solidFill>
              </a:rPr>
              <a:t> without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📝</a:t>
            </a:r>
            <a:r>
              <a:rPr b="1" lang="en" sz="4022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r>
              <a:rPr b="1" lang="en" sz="4022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1: Identify the Prepo</a:t>
            </a:r>
            <a:r>
              <a:rPr b="1" lang="en" sz="3578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sition</a:t>
            </a:r>
            <a:endParaRPr b="1" sz="3578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6" name="Google Shape;156;p30"/>
          <p:cNvSpPr txBox="1"/>
          <p:nvPr>
            <p:ph idx="1" type="body"/>
          </p:nvPr>
        </p:nvSpPr>
        <p:spPr>
          <a:xfrm>
            <a:off x="311700" y="1243025"/>
            <a:ext cx="8520600" cy="35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u="sng">
                <a:solidFill>
                  <a:schemeClr val="lt1"/>
                </a:solidFill>
              </a:rPr>
              <a:t>Underline</a:t>
            </a:r>
            <a:r>
              <a:rPr b="1" lang="en">
                <a:solidFill>
                  <a:schemeClr val="dk1"/>
                </a:solidFill>
              </a:rPr>
              <a:t> the preposition in each sentence.</a:t>
            </a: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The book is on the desk.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She arrived at 6:00 PM.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The dog ran across the street.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He hid behind the tree.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We stayed inside the house.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📝</a:t>
            </a:r>
            <a:r>
              <a:rPr b="1" lang="en" sz="3133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r>
              <a:rPr b="1" lang="en" sz="3133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2: Choose the Correct Preposition</a:t>
            </a:r>
            <a:endParaRPr b="1" sz="3133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2" name="Google Shape;162;p31"/>
          <p:cNvSpPr txBox="1"/>
          <p:nvPr>
            <p:ph idx="1" type="body"/>
          </p:nvPr>
        </p:nvSpPr>
        <p:spPr>
          <a:xfrm>
            <a:off x="372675" y="1437025"/>
            <a:ext cx="8520600" cy="342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6147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 sz="2700">
                <a:solidFill>
                  <a:schemeClr val="dk1"/>
                </a:solidFill>
              </a:rPr>
              <a:t>The cat is ___ the table. (under / at / during)</a:t>
            </a:r>
            <a:br>
              <a:rPr b="1" lang="en" sz="2700">
                <a:solidFill>
                  <a:schemeClr val="dk1"/>
                </a:solidFill>
              </a:rPr>
            </a:br>
            <a:endParaRPr b="1" sz="2700">
              <a:solidFill>
                <a:schemeClr val="dk1"/>
              </a:solidFill>
            </a:endParaRPr>
          </a:p>
          <a:p>
            <a:pPr indent="-36147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 sz="2700">
                <a:solidFill>
                  <a:schemeClr val="dk1"/>
                </a:solidFill>
              </a:rPr>
              <a:t>My birthday is ___ July. (in / on / at)</a:t>
            </a:r>
            <a:br>
              <a:rPr b="1" lang="en" sz="2700">
                <a:solidFill>
                  <a:schemeClr val="dk1"/>
                </a:solidFill>
              </a:rPr>
            </a:br>
            <a:endParaRPr b="1" sz="2700">
              <a:solidFill>
                <a:schemeClr val="dk1"/>
              </a:solidFill>
            </a:endParaRPr>
          </a:p>
          <a:p>
            <a:pPr indent="-36147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 sz="2700">
                <a:solidFill>
                  <a:schemeClr val="dk1"/>
                </a:solidFill>
              </a:rPr>
              <a:t>She walked ___ the park. (through / at / during)</a:t>
            </a:r>
            <a:br>
              <a:rPr b="1" lang="en" sz="2700">
                <a:solidFill>
                  <a:schemeClr val="dk1"/>
                </a:solidFill>
              </a:rPr>
            </a:br>
            <a:endParaRPr b="1" sz="2700">
              <a:solidFill>
                <a:schemeClr val="dk1"/>
              </a:solidFill>
            </a:endParaRPr>
          </a:p>
          <a:p>
            <a:pPr indent="-36147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 sz="2700">
                <a:solidFill>
                  <a:schemeClr val="dk1"/>
                </a:solidFill>
              </a:rPr>
              <a:t>We eat dinner ___ 7:00 PM. (at / in / on)</a:t>
            </a:r>
            <a:br>
              <a:rPr b="1" lang="en" sz="2700">
                <a:solidFill>
                  <a:schemeClr val="dk1"/>
                </a:solidFill>
              </a:rPr>
            </a:br>
            <a:endParaRPr b="1" sz="2700">
              <a:solidFill>
                <a:schemeClr val="dk1"/>
              </a:solidFill>
            </a:endParaRPr>
          </a:p>
          <a:p>
            <a:pPr indent="-361474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 sz="2700">
                <a:solidFill>
                  <a:schemeClr val="dk1"/>
                </a:solidFill>
              </a:rPr>
              <a:t>The gift is ___ the box. (inside / since / during)</a:t>
            </a:r>
            <a:endParaRPr b="1" sz="2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17650"/>
            <a:ext cx="8520600" cy="133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70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85125" y="1547875"/>
            <a:ext cx="8382300" cy="327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At the end of the lesson, students should be able to: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Define what a preposition is.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Identify the different types of prepositions.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Use prepositions correctly in sentences.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b="1" lang="en">
                <a:solidFill>
                  <a:schemeClr val="dk1"/>
                </a:solidFill>
              </a:rPr>
              <a:t>Construct meaningful sentences using appropriate prepositions.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020">
                <a:latin typeface="Permanent Marker"/>
                <a:ea typeface="Permanent Marker"/>
                <a:cs typeface="Permanent Marker"/>
                <a:sym typeface="Permanent Marker"/>
              </a:rPr>
              <a:t>📝 </a:t>
            </a:r>
            <a:r>
              <a:rPr lang="en" sz="402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Exercise 3: Fill in the Blank</a:t>
            </a:r>
            <a:endParaRPr sz="402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8" name="Google Shape;168;p32"/>
          <p:cNvSpPr txBox="1"/>
          <p:nvPr>
            <p:ph idx="1" type="body"/>
          </p:nvPr>
        </p:nvSpPr>
        <p:spPr>
          <a:xfrm>
            <a:off x="311700" y="1486900"/>
            <a:ext cx="8520600" cy="334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The students are sitting ______ the classroom.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The plane flew ______ the clouds.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She has lived here ______ 2019.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He ran ______ the gate.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The picture is hanging ______ the wall.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202900"/>
            <a:ext cx="8520600" cy="9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MOTIVATION (Warm-Up Activity</a:t>
            </a:r>
            <a:r>
              <a:rPr lang="en" sz="39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)</a:t>
            </a:r>
            <a:endParaRPr sz="39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57125" y="1520150"/>
            <a:ext cx="8475300" cy="32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📍 </a:t>
            </a:r>
            <a:r>
              <a:rPr b="1" lang="en" sz="900">
                <a:solidFill>
                  <a:srgbClr val="FF0000"/>
                </a:solidFill>
              </a:rPr>
              <a:t>“Where Is It?” Game</a:t>
            </a:r>
            <a:endParaRPr b="1" sz="9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</a:rPr>
              <a:t>Place a book and a pencil on your table. Ask students:</a:t>
            </a:r>
            <a:endParaRPr b="1"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Char char="●"/>
            </a:pPr>
            <a:r>
              <a:rPr b="1" lang="en" sz="900">
                <a:solidFill>
                  <a:schemeClr val="dk1"/>
                </a:solidFill>
              </a:rPr>
              <a:t>Where is the book?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●"/>
            </a:pPr>
            <a:r>
              <a:rPr b="1" lang="en" sz="900">
                <a:solidFill>
                  <a:schemeClr val="dk1"/>
                </a:solidFill>
              </a:rPr>
              <a:t>Where is the pencil?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rgbClr val="FFFF00"/>
                </a:solidFill>
              </a:rPr>
              <a:t>Possible answers:</a:t>
            </a:r>
            <a:endParaRPr b="1" sz="900">
              <a:solidFill>
                <a:srgbClr val="FFFF00"/>
              </a:solidFill>
            </a:endParaRPr>
          </a:p>
          <a:p>
            <a:pPr indent="-285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00"/>
              <a:buChar char="●"/>
            </a:pPr>
            <a:r>
              <a:rPr b="1" lang="en" sz="900">
                <a:solidFill>
                  <a:schemeClr val="dk1"/>
                </a:solidFill>
              </a:rPr>
              <a:t>The book is on the table.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●"/>
            </a:pPr>
            <a:r>
              <a:rPr b="1" lang="en" sz="900">
                <a:solidFill>
                  <a:schemeClr val="dk1"/>
                </a:solidFill>
              </a:rPr>
              <a:t>The pencil is under the book.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Char char="●"/>
            </a:pPr>
            <a:r>
              <a:rPr b="1" lang="en" sz="900">
                <a:solidFill>
                  <a:schemeClr val="dk1"/>
                </a:solidFill>
              </a:rPr>
              <a:t>The bag is beside the chair.</a:t>
            </a:r>
            <a:br>
              <a:rPr b="1" lang="en" sz="900">
                <a:solidFill>
                  <a:schemeClr val="dk1"/>
                </a:solidFill>
              </a:rPr>
            </a:br>
            <a:endParaRPr b="1"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rgbClr val="FF9900"/>
                </a:solidFill>
              </a:rPr>
              <a:t>Tell students:</a:t>
            </a:r>
            <a:br>
              <a:rPr b="1" lang="en" sz="900">
                <a:solidFill>
                  <a:schemeClr val="dk1"/>
                </a:solidFill>
              </a:rPr>
            </a:br>
            <a:r>
              <a:rPr b="1" lang="en" sz="900">
                <a:solidFill>
                  <a:schemeClr val="dk1"/>
                </a:solidFill>
              </a:rPr>
              <a:t> 👉 The words on, under, beside are called prepositions.</a:t>
            </a:r>
            <a:endParaRPr b="1"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217650"/>
            <a:ext cx="8520600" cy="96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📌 </a:t>
            </a:r>
            <a:r>
              <a:rPr lang="en" sz="6011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is a Preposition?</a:t>
            </a:r>
            <a:endParaRPr sz="6011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73925" y="1254100"/>
            <a:ext cx="8410800" cy="355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A </a:t>
            </a:r>
            <a:r>
              <a:rPr b="1" lang="en" sz="1100">
                <a:solidFill>
                  <a:schemeClr val="lt1"/>
                </a:solidFill>
              </a:rPr>
              <a:t>PREPOSITION</a:t>
            </a:r>
            <a:r>
              <a:rPr b="1" lang="en" sz="1100">
                <a:solidFill>
                  <a:schemeClr val="dk1"/>
                </a:solidFill>
              </a:rPr>
              <a:t> is a word that shows the relationship between a noun (or pronoun) and other words in a sentence.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It often tells:</a:t>
            </a:r>
            <a:endParaRPr b="1" sz="1100">
              <a:solidFill>
                <a:schemeClr val="dk1"/>
              </a:solidFill>
            </a:endParaRPr>
          </a:p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100">
                <a:solidFill>
                  <a:schemeClr val="dk1"/>
                </a:solidFill>
              </a:rPr>
              <a:t>📍 Place (where)</a:t>
            </a:r>
            <a:br>
              <a:rPr b="1" lang="en" sz="1100">
                <a:solidFill>
                  <a:schemeClr val="dk1"/>
                </a:solidFill>
              </a:rPr>
            </a:br>
            <a:endParaRPr b="1" sz="1100">
              <a:solidFill>
                <a:schemeClr val="dk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100">
                <a:solidFill>
                  <a:schemeClr val="dk1"/>
                </a:solidFill>
              </a:rPr>
              <a:t>⏰ Time (when)</a:t>
            </a:r>
            <a:br>
              <a:rPr b="1" lang="en" sz="1100">
                <a:solidFill>
                  <a:schemeClr val="dk1"/>
                </a:solidFill>
              </a:rPr>
            </a:br>
            <a:endParaRPr b="1" sz="1100">
              <a:solidFill>
                <a:schemeClr val="dk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100">
                <a:solidFill>
                  <a:schemeClr val="dk1"/>
                </a:solidFill>
              </a:rPr>
              <a:t>➡️ Direction (where to)</a:t>
            </a:r>
            <a:br>
              <a:rPr b="1" lang="en" sz="1100">
                <a:solidFill>
                  <a:schemeClr val="dk1"/>
                </a:solidFill>
              </a:rPr>
            </a:br>
            <a:endParaRPr b="1" sz="1100">
              <a:solidFill>
                <a:schemeClr val="dk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100">
                <a:solidFill>
                  <a:schemeClr val="dk1"/>
                </a:solidFill>
              </a:rPr>
              <a:t>🔗 Relationship (how things are connected)</a:t>
            </a:r>
            <a:br>
              <a:rPr b="1" lang="en" sz="1100">
                <a:solidFill>
                  <a:schemeClr val="dk1"/>
                </a:solidFill>
              </a:rPr>
            </a:b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FFFF00"/>
                </a:solidFill>
              </a:rPr>
              <a:t>Prepositions are usually followed by a noun or pronoun.</a:t>
            </a:r>
            <a:endParaRPr b="1" sz="1100">
              <a:solidFill>
                <a:srgbClr val="FFFF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br>
              <a:rPr b="1" lang="en" sz="1100">
                <a:solidFill>
                  <a:schemeClr val="dk1"/>
                </a:solidFill>
              </a:rPr>
            </a:br>
            <a:r>
              <a:rPr b="1" lang="en" sz="1100">
                <a:solidFill>
                  <a:schemeClr val="dk1"/>
                </a:solidFill>
              </a:rPr>
              <a:t> </a:t>
            </a:r>
            <a:r>
              <a:rPr b="1" lang="en" sz="1100">
                <a:solidFill>
                  <a:srgbClr val="FF0000"/>
                </a:solidFill>
              </a:rPr>
              <a:t>Example:</a:t>
            </a:r>
            <a:endParaRPr b="1" sz="1100">
              <a:solidFill>
                <a:srgbClr val="FF0000"/>
              </a:solidFill>
            </a:endParaRPr>
          </a:p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1100">
                <a:solidFill>
                  <a:schemeClr val="dk1"/>
                </a:solidFill>
              </a:rPr>
              <a:t>The book is on the table.</a:t>
            </a:r>
            <a:br>
              <a:rPr b="1" lang="en" sz="1100">
                <a:solidFill>
                  <a:schemeClr val="dk1"/>
                </a:solidFill>
              </a:rPr>
            </a:br>
            <a:r>
              <a:rPr b="1" lang="en" sz="1100">
                <a:solidFill>
                  <a:schemeClr val="dk1"/>
                </a:solidFill>
              </a:rPr>
              <a:t> ("on" is the preposition; "the table" is the object of the preposition.)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236475"/>
            <a:ext cx="8520600" cy="9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>
                <a:solidFill>
                  <a:schemeClr val="lt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TYPES OF PREPOSITIONS</a:t>
            </a:r>
            <a:endParaRPr sz="4900">
              <a:solidFill>
                <a:schemeClr val="lt1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68325" y="1411650"/>
            <a:ext cx="8410800" cy="335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There are several types of prepositions:</a:t>
            </a:r>
            <a:endParaRPr b="1">
              <a:solidFill>
                <a:schemeClr val="dk1"/>
              </a:solidFill>
            </a:endParaRPr>
          </a:p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rgbClr val="00FF00"/>
              </a:buClr>
              <a:buSzPct val="61111"/>
              <a:buAutoNum type="arabicPeriod"/>
            </a:pPr>
            <a:r>
              <a:rPr b="1" lang="en">
                <a:solidFill>
                  <a:srgbClr val="00FF00"/>
                </a:solidFill>
              </a:rPr>
              <a:t>Prepositions of Place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61111"/>
              <a:buAutoNum type="arabicPeriod"/>
            </a:pPr>
            <a:r>
              <a:rPr b="1" lang="en">
                <a:solidFill>
                  <a:srgbClr val="FF0000"/>
                </a:solidFill>
              </a:rPr>
              <a:t>Prepositions of Time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61111"/>
              <a:buAutoNum type="arabicPeriod"/>
            </a:pPr>
            <a:r>
              <a:rPr b="1" lang="en">
                <a:solidFill>
                  <a:srgbClr val="FF9900"/>
                </a:solidFill>
              </a:rPr>
              <a:t>Prepositions of Direction/Movement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61111"/>
              <a:buAutoNum type="arabicPeriod"/>
            </a:pPr>
            <a:r>
              <a:rPr b="1" lang="en">
                <a:solidFill>
                  <a:srgbClr val="00FFFF"/>
                </a:solidFill>
              </a:rPr>
              <a:t>Prepositions of Manner</a:t>
            </a:r>
            <a:br>
              <a:rPr b="1" lang="en">
                <a:solidFill>
                  <a:schemeClr val="dk1"/>
                </a:solidFill>
              </a:rPr>
            </a:br>
            <a:endParaRPr b="1">
              <a:solidFill>
                <a:schemeClr val="dk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61111"/>
              <a:buAutoNum type="arabicPeriod"/>
            </a:pPr>
            <a:r>
              <a:rPr b="1" lang="en">
                <a:solidFill>
                  <a:srgbClr val="FF00FF"/>
                </a:solidFill>
              </a:rPr>
              <a:t>Prepositions of Cause/Reason</a:t>
            </a:r>
            <a:endParaRPr b="1">
              <a:solidFill>
                <a:srgbClr val="FF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29425"/>
            <a:ext cx="8520600" cy="65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1️⃣</a:t>
            </a:r>
            <a:r>
              <a:rPr lang="en" sz="4100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r>
              <a:rPr lang="en" sz="41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PREPOSITIONS OF PLACE</a:t>
            </a:r>
            <a:endParaRPr sz="41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267600" y="622600"/>
            <a:ext cx="8626500" cy="44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rPr b="1" lang="en" sz="1005">
                <a:solidFill>
                  <a:schemeClr val="lt1"/>
                </a:solidFill>
              </a:rPr>
              <a:t>These tell where something is located.</a:t>
            </a:r>
            <a:endParaRPr b="1" sz="100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rPr b="1" lang="en" sz="1005">
                <a:solidFill>
                  <a:srgbClr val="FF0000"/>
                </a:solidFill>
              </a:rPr>
              <a:t>Common prepositions of place:</a:t>
            </a:r>
            <a:endParaRPr b="1" sz="1005">
              <a:solidFill>
                <a:srgbClr val="FF0000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in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on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at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under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over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beside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between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among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behind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in front of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inside</a:t>
            </a:r>
            <a:br>
              <a:rPr b="1" lang="en" sz="1005">
                <a:solidFill>
                  <a:schemeClr val="lt1"/>
                </a:solidFill>
              </a:rPr>
            </a:br>
            <a:endParaRPr b="1" sz="1005">
              <a:solidFill>
                <a:schemeClr val="lt1"/>
              </a:solidFill>
            </a:endParaRPr>
          </a:p>
          <a:p>
            <a:pPr indent="-292418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5"/>
              <a:buChar char="●"/>
            </a:pPr>
            <a:r>
              <a:rPr b="1" lang="en" sz="1005">
                <a:solidFill>
                  <a:schemeClr val="lt1"/>
                </a:solidFill>
              </a:rPr>
              <a:t>outside</a:t>
            </a:r>
            <a:endParaRPr b="1" sz="100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605"/>
              <a:buNone/>
            </a:pPr>
            <a:r>
              <a:t/>
            </a:r>
            <a:endParaRPr sz="99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353975"/>
            <a:ext cx="8520600" cy="58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✅</a:t>
            </a:r>
            <a:r>
              <a:rPr lang="en">
                <a:solidFill>
                  <a:srgbClr val="FF0000"/>
                </a:solidFill>
              </a:rPr>
              <a:t> </a:t>
            </a:r>
            <a:r>
              <a:rPr b="1" lang="en" sz="4578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</a:t>
            </a:r>
            <a:endParaRPr b="1" sz="4578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232575"/>
            <a:ext cx="8520600" cy="36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The cat is </a:t>
            </a:r>
            <a:r>
              <a:rPr b="1" lang="en" sz="1188" u="sng">
                <a:solidFill>
                  <a:schemeClr val="lt1"/>
                </a:solidFill>
              </a:rPr>
              <a:t>under</a:t>
            </a:r>
            <a:r>
              <a:rPr b="1" lang="en" sz="1188">
                <a:solidFill>
                  <a:schemeClr val="dk1"/>
                </a:solidFill>
              </a:rPr>
              <a:t> the table.</a:t>
            </a:r>
            <a:br>
              <a:rPr b="1" lang="en" sz="1188">
                <a:solidFill>
                  <a:schemeClr val="dk1"/>
                </a:solidFill>
              </a:rPr>
            </a:br>
            <a:endParaRPr b="1" sz="1188">
              <a:solidFill>
                <a:schemeClr val="dk1"/>
              </a:solidFill>
            </a:endParaRPr>
          </a:p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The ball is </a:t>
            </a:r>
            <a:r>
              <a:rPr b="1" lang="en" sz="1188" u="sng">
                <a:solidFill>
                  <a:schemeClr val="lt1"/>
                </a:solidFill>
              </a:rPr>
              <a:t>inside</a:t>
            </a:r>
            <a:r>
              <a:rPr b="1" lang="en" sz="1188">
                <a:solidFill>
                  <a:schemeClr val="dk1"/>
                </a:solidFill>
              </a:rPr>
              <a:t> the box.</a:t>
            </a:r>
            <a:br>
              <a:rPr b="1" lang="en" sz="1188">
                <a:solidFill>
                  <a:schemeClr val="dk1"/>
                </a:solidFill>
              </a:rPr>
            </a:br>
            <a:endParaRPr b="1" sz="1188">
              <a:solidFill>
                <a:schemeClr val="dk1"/>
              </a:solidFill>
            </a:endParaRPr>
          </a:p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She is sitting </a:t>
            </a:r>
            <a:r>
              <a:rPr b="1" lang="en" sz="1188" u="sng">
                <a:solidFill>
                  <a:schemeClr val="lt1"/>
                </a:solidFill>
              </a:rPr>
              <a:t>beside</a:t>
            </a:r>
            <a:r>
              <a:rPr b="1" lang="en" sz="1188">
                <a:solidFill>
                  <a:schemeClr val="dk1"/>
                </a:solidFill>
              </a:rPr>
              <a:t> her friend.</a:t>
            </a:r>
            <a:br>
              <a:rPr b="1" lang="en" sz="1188">
                <a:solidFill>
                  <a:schemeClr val="dk1"/>
                </a:solidFill>
              </a:rPr>
            </a:br>
            <a:endParaRPr b="1" sz="1188">
              <a:solidFill>
                <a:schemeClr val="dk1"/>
              </a:solidFill>
            </a:endParaRPr>
          </a:p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The school is </a:t>
            </a:r>
            <a:r>
              <a:rPr b="1" lang="en" sz="1188" u="sng">
                <a:solidFill>
                  <a:schemeClr val="lt1"/>
                </a:solidFill>
              </a:rPr>
              <a:t>near</a:t>
            </a:r>
            <a:r>
              <a:rPr b="1" lang="en" sz="1188">
                <a:solidFill>
                  <a:schemeClr val="dk1"/>
                </a:solidFill>
              </a:rPr>
              <a:t> the park.</a:t>
            </a:r>
            <a:br>
              <a:rPr b="1" lang="en" sz="1188">
                <a:solidFill>
                  <a:schemeClr val="dk1"/>
                </a:solidFill>
              </a:rPr>
            </a:br>
            <a:endParaRPr b="1" sz="1188">
              <a:solidFill>
                <a:schemeClr val="dk1"/>
              </a:solidFill>
            </a:endParaRPr>
          </a:p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The picture hangs </a:t>
            </a:r>
            <a:r>
              <a:rPr b="1" lang="en" sz="1188" u="sng">
                <a:solidFill>
                  <a:schemeClr val="lt1"/>
                </a:solidFill>
              </a:rPr>
              <a:t>on</a:t>
            </a:r>
            <a:r>
              <a:rPr b="1" lang="en" sz="1188">
                <a:solidFill>
                  <a:schemeClr val="dk1"/>
                </a:solidFill>
              </a:rPr>
              <a:t> the wall.</a:t>
            </a:r>
            <a:br>
              <a:rPr b="1" lang="en" sz="1188">
                <a:solidFill>
                  <a:schemeClr val="dk1"/>
                </a:solidFill>
              </a:rPr>
            </a:br>
            <a:endParaRPr b="1" sz="1188">
              <a:solidFill>
                <a:schemeClr val="dk1"/>
              </a:solidFill>
            </a:endParaRPr>
          </a:p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The children are playing </a:t>
            </a:r>
            <a:r>
              <a:rPr b="1" lang="en" sz="1188" u="sng">
                <a:solidFill>
                  <a:schemeClr val="lt1"/>
                </a:solidFill>
              </a:rPr>
              <a:t>in</a:t>
            </a:r>
            <a:r>
              <a:rPr b="1" lang="en" sz="1188">
                <a:solidFill>
                  <a:schemeClr val="dk1"/>
                </a:solidFill>
              </a:rPr>
              <a:t> the yard.</a:t>
            </a:r>
            <a:br>
              <a:rPr b="1" lang="en" sz="1188">
                <a:solidFill>
                  <a:schemeClr val="dk1"/>
                </a:solidFill>
              </a:rPr>
            </a:br>
            <a:endParaRPr b="1" sz="1188">
              <a:solidFill>
                <a:schemeClr val="dk1"/>
              </a:solidFill>
            </a:endParaRPr>
          </a:p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The teacher is standing </a:t>
            </a:r>
            <a:r>
              <a:rPr b="1" lang="en" sz="1188" u="sng">
                <a:solidFill>
                  <a:schemeClr val="lt1"/>
                </a:solidFill>
              </a:rPr>
              <a:t>in front of</a:t>
            </a:r>
            <a:r>
              <a:rPr b="1" lang="en" sz="1188">
                <a:solidFill>
                  <a:schemeClr val="dk1"/>
                </a:solidFill>
              </a:rPr>
              <a:t> the class.</a:t>
            </a:r>
            <a:br>
              <a:rPr b="1" lang="en" sz="1188">
                <a:solidFill>
                  <a:schemeClr val="dk1"/>
                </a:solidFill>
              </a:rPr>
            </a:br>
            <a:endParaRPr b="1" sz="1188">
              <a:solidFill>
                <a:schemeClr val="dk1"/>
              </a:solidFill>
            </a:endParaRPr>
          </a:p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The dog is hiding </a:t>
            </a:r>
            <a:r>
              <a:rPr b="1" lang="en" sz="1188" u="sng">
                <a:solidFill>
                  <a:schemeClr val="lt1"/>
                </a:solidFill>
              </a:rPr>
              <a:t>behind</a:t>
            </a:r>
            <a:r>
              <a:rPr b="1" lang="en" sz="1188">
                <a:solidFill>
                  <a:schemeClr val="dk1"/>
                </a:solidFill>
              </a:rPr>
              <a:t> the door.</a:t>
            </a:r>
            <a:br>
              <a:rPr b="1" lang="en" sz="1188">
                <a:solidFill>
                  <a:schemeClr val="dk1"/>
                </a:solidFill>
              </a:rPr>
            </a:br>
            <a:endParaRPr b="1" sz="1188">
              <a:solidFill>
                <a:schemeClr val="dk1"/>
              </a:solidFill>
            </a:endParaRPr>
          </a:p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The lamp is </a:t>
            </a:r>
            <a:r>
              <a:rPr b="1" lang="en" sz="1188" u="sng">
                <a:solidFill>
                  <a:schemeClr val="lt1"/>
                </a:solidFill>
              </a:rPr>
              <a:t>between</a:t>
            </a:r>
            <a:r>
              <a:rPr b="1" lang="en" sz="1188">
                <a:solidFill>
                  <a:schemeClr val="dk1"/>
                </a:solidFill>
              </a:rPr>
              <a:t> the sofa and the chair.</a:t>
            </a:r>
            <a:br>
              <a:rPr b="1" lang="en" sz="1188">
                <a:solidFill>
                  <a:schemeClr val="dk1"/>
                </a:solidFill>
              </a:rPr>
            </a:br>
            <a:endParaRPr b="1" sz="1188">
              <a:solidFill>
                <a:schemeClr val="dk1"/>
              </a:solidFill>
            </a:endParaRPr>
          </a:p>
          <a:p>
            <a:pPr indent="-30400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8"/>
              <a:buAutoNum type="arabicPeriod"/>
            </a:pPr>
            <a:r>
              <a:rPr b="1" lang="en" sz="1188">
                <a:solidFill>
                  <a:schemeClr val="dk1"/>
                </a:solidFill>
              </a:rPr>
              <a:t>She stood </a:t>
            </a:r>
            <a:r>
              <a:rPr b="1" lang="en" sz="1188" u="sng">
                <a:solidFill>
                  <a:schemeClr val="lt1"/>
                </a:solidFill>
              </a:rPr>
              <a:t>among</a:t>
            </a:r>
            <a:r>
              <a:rPr b="1" lang="en" sz="1188">
                <a:solidFill>
                  <a:schemeClr val="dk1"/>
                </a:solidFill>
              </a:rPr>
              <a:t> her classmates.</a:t>
            </a:r>
            <a:endParaRPr b="1" sz="1188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688"/>
              <a:buNone/>
            </a:pPr>
            <a:r>
              <a:t/>
            </a:r>
            <a:endParaRPr sz="1125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320400"/>
            <a:ext cx="8520600" cy="6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420"/>
              <a:t>2️⃣</a:t>
            </a:r>
            <a:r>
              <a:rPr lang="en" sz="4520">
                <a:latin typeface="Permanent Marker"/>
                <a:ea typeface="Permanent Marker"/>
                <a:cs typeface="Permanent Marker"/>
                <a:sym typeface="Permanent Marker"/>
              </a:rPr>
              <a:t> </a:t>
            </a:r>
            <a:r>
              <a:rPr lang="en" sz="452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PREPOSITIONS OF TIME</a:t>
            </a:r>
            <a:endParaRPr sz="452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71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" sz="1100">
                <a:solidFill>
                  <a:srgbClr val="00FFFF"/>
                </a:solidFill>
              </a:rPr>
              <a:t>These tell when something happens.</a:t>
            </a:r>
            <a:endParaRPr b="1" sz="1100">
              <a:solidFill>
                <a:srgbClr val="00FF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en" sz="1100">
                <a:solidFill>
                  <a:srgbClr val="FFFF00"/>
                </a:solidFill>
              </a:rPr>
              <a:t>Common prepositions of time:</a:t>
            </a:r>
            <a:endParaRPr b="1" sz="1100">
              <a:solidFill>
                <a:srgbClr val="FFFF00"/>
              </a:solidFill>
            </a:endParaRPr>
          </a:p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in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on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at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before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after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during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since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for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100">
                <a:solidFill>
                  <a:schemeClr val="lt1"/>
                </a:solidFill>
              </a:rPr>
              <a:t>until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264450"/>
            <a:ext cx="8520600" cy="71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020">
                <a:latin typeface="Permanent Marker"/>
                <a:ea typeface="Permanent Marker"/>
                <a:cs typeface="Permanent Marker"/>
                <a:sym typeface="Permanent Marker"/>
              </a:rPr>
              <a:t>✅ </a:t>
            </a:r>
            <a:r>
              <a:rPr lang="en" sz="402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</a:t>
            </a:r>
            <a:endParaRPr sz="402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65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4692">
                <a:solidFill>
                  <a:schemeClr val="lt1"/>
                </a:solidFill>
              </a:rPr>
              <a:t>IN (months, years, long periods)</a:t>
            </a:r>
            <a:endParaRPr b="1" sz="4692">
              <a:solidFill>
                <a:schemeClr val="lt1"/>
              </a:solidFill>
            </a:endParaRPr>
          </a:p>
          <a:p>
            <a:pPr indent="-303092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692">
                <a:solidFill>
                  <a:schemeClr val="dk1"/>
                </a:solidFill>
              </a:rPr>
              <a:t>I was born </a:t>
            </a:r>
            <a:r>
              <a:rPr b="1" lang="en" sz="4692" u="sng">
                <a:solidFill>
                  <a:schemeClr val="lt1"/>
                </a:solidFill>
              </a:rPr>
              <a:t>in</a:t>
            </a:r>
            <a:r>
              <a:rPr b="1" lang="en" sz="4692">
                <a:solidFill>
                  <a:srgbClr val="FFFF00"/>
                </a:solidFill>
              </a:rPr>
              <a:t> </a:t>
            </a:r>
            <a:r>
              <a:rPr b="1" lang="en" sz="4692">
                <a:solidFill>
                  <a:schemeClr val="dk1"/>
                </a:solidFill>
              </a:rPr>
              <a:t>2012.</a:t>
            </a:r>
            <a:br>
              <a:rPr b="1" lang="en" sz="4692">
                <a:solidFill>
                  <a:schemeClr val="dk1"/>
                </a:solidFill>
              </a:rPr>
            </a:br>
            <a:endParaRPr b="1" sz="4692">
              <a:solidFill>
                <a:schemeClr val="dk1"/>
              </a:solidFill>
            </a:endParaRPr>
          </a:p>
          <a:p>
            <a:pPr indent="-30309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692">
                <a:solidFill>
                  <a:schemeClr val="dk1"/>
                </a:solidFill>
              </a:rPr>
              <a:t>We travel </a:t>
            </a:r>
            <a:r>
              <a:rPr b="1" lang="en" sz="4692" u="sng">
                <a:solidFill>
                  <a:schemeClr val="lt1"/>
                </a:solidFill>
              </a:rPr>
              <a:t>in</a:t>
            </a:r>
            <a:r>
              <a:rPr b="1" lang="en" sz="4692">
                <a:solidFill>
                  <a:schemeClr val="dk1"/>
                </a:solidFill>
              </a:rPr>
              <a:t> December.</a:t>
            </a:r>
            <a:br>
              <a:rPr b="1" lang="en" sz="4692">
                <a:solidFill>
                  <a:schemeClr val="dk1"/>
                </a:solidFill>
              </a:rPr>
            </a:br>
            <a:endParaRPr b="1" sz="4692">
              <a:solidFill>
                <a:schemeClr val="dk1"/>
              </a:solidFill>
            </a:endParaRPr>
          </a:p>
          <a:p>
            <a:pPr indent="-30309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692">
                <a:solidFill>
                  <a:schemeClr val="dk1"/>
                </a:solidFill>
              </a:rPr>
              <a:t>She studies </a:t>
            </a:r>
            <a:r>
              <a:rPr b="1" lang="en" sz="4692" u="sng">
                <a:solidFill>
                  <a:schemeClr val="lt1"/>
                </a:solidFill>
              </a:rPr>
              <a:t>in</a:t>
            </a:r>
            <a:r>
              <a:rPr b="1" lang="en" sz="4692">
                <a:solidFill>
                  <a:schemeClr val="dk1"/>
                </a:solidFill>
              </a:rPr>
              <a:t> the morning.</a:t>
            </a:r>
            <a:br>
              <a:rPr b="1" lang="en" sz="4692">
                <a:solidFill>
                  <a:schemeClr val="dk1"/>
                </a:solidFill>
              </a:rPr>
            </a:br>
            <a:endParaRPr b="1" sz="4692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4692">
                <a:solidFill>
                  <a:schemeClr val="lt1"/>
                </a:solidFill>
              </a:rPr>
              <a:t>ON (days and dates)</a:t>
            </a:r>
            <a:endParaRPr b="1" sz="4692">
              <a:solidFill>
                <a:schemeClr val="lt1"/>
              </a:solidFill>
            </a:endParaRPr>
          </a:p>
          <a:p>
            <a:pPr indent="-303092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692">
                <a:solidFill>
                  <a:schemeClr val="dk1"/>
                </a:solidFill>
              </a:rPr>
              <a:t>The meeting </a:t>
            </a:r>
            <a:r>
              <a:rPr b="1" lang="en" sz="4692" u="sng">
                <a:solidFill>
                  <a:schemeClr val="lt1"/>
                </a:solidFill>
              </a:rPr>
              <a:t>is</a:t>
            </a:r>
            <a:r>
              <a:rPr b="1" lang="en" sz="4692">
                <a:solidFill>
                  <a:schemeClr val="dk1"/>
                </a:solidFill>
              </a:rPr>
              <a:t> on Monday.</a:t>
            </a:r>
            <a:br>
              <a:rPr b="1" lang="en" sz="4692">
                <a:solidFill>
                  <a:schemeClr val="dk1"/>
                </a:solidFill>
              </a:rPr>
            </a:br>
            <a:endParaRPr b="1" sz="4692">
              <a:solidFill>
                <a:schemeClr val="dk1"/>
              </a:solidFill>
            </a:endParaRPr>
          </a:p>
          <a:p>
            <a:pPr indent="-30309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692">
                <a:solidFill>
                  <a:schemeClr val="dk1"/>
                </a:solidFill>
              </a:rPr>
              <a:t>My birthday</a:t>
            </a:r>
            <a:r>
              <a:rPr b="1" lang="en" sz="4692">
                <a:solidFill>
                  <a:srgbClr val="FF9900"/>
                </a:solidFill>
              </a:rPr>
              <a:t> </a:t>
            </a:r>
            <a:r>
              <a:rPr b="1" lang="en" sz="4692" u="sng">
                <a:solidFill>
                  <a:schemeClr val="lt1"/>
                </a:solidFill>
              </a:rPr>
              <a:t>is</a:t>
            </a:r>
            <a:r>
              <a:rPr b="1" lang="en" sz="4692">
                <a:solidFill>
                  <a:schemeClr val="dk1"/>
                </a:solidFill>
              </a:rPr>
              <a:t> on June 5.</a:t>
            </a:r>
            <a:br>
              <a:rPr b="1" lang="en" sz="4692">
                <a:solidFill>
                  <a:schemeClr val="dk1"/>
                </a:solidFill>
              </a:rPr>
            </a:br>
            <a:endParaRPr b="1" sz="4692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4692">
                <a:solidFill>
                  <a:schemeClr val="lt1"/>
                </a:solidFill>
              </a:rPr>
              <a:t>AT (exact time)</a:t>
            </a:r>
            <a:endParaRPr b="1" sz="4692">
              <a:solidFill>
                <a:schemeClr val="lt1"/>
              </a:solidFill>
            </a:endParaRPr>
          </a:p>
          <a:p>
            <a:pPr indent="-303092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692">
                <a:solidFill>
                  <a:schemeClr val="dk1"/>
                </a:solidFill>
              </a:rPr>
              <a:t>Class starts </a:t>
            </a:r>
            <a:r>
              <a:rPr b="1" lang="en" sz="4692" u="sng">
                <a:solidFill>
                  <a:schemeClr val="lt1"/>
                </a:solidFill>
              </a:rPr>
              <a:t>at</a:t>
            </a:r>
            <a:r>
              <a:rPr b="1" lang="en" sz="4692">
                <a:solidFill>
                  <a:srgbClr val="00FFFF"/>
                </a:solidFill>
              </a:rPr>
              <a:t> </a:t>
            </a:r>
            <a:r>
              <a:rPr b="1" lang="en" sz="4692">
                <a:solidFill>
                  <a:schemeClr val="dk1"/>
                </a:solidFill>
              </a:rPr>
              <a:t>7:00 AM.</a:t>
            </a:r>
            <a:br>
              <a:rPr b="1" lang="en" sz="4692">
                <a:solidFill>
                  <a:schemeClr val="dk1"/>
                </a:solidFill>
              </a:rPr>
            </a:br>
            <a:endParaRPr b="1" sz="4692">
              <a:solidFill>
                <a:schemeClr val="dk1"/>
              </a:solidFill>
            </a:endParaRPr>
          </a:p>
          <a:p>
            <a:pPr indent="-303092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 sz="4692">
                <a:solidFill>
                  <a:schemeClr val="dk1"/>
                </a:solidFill>
              </a:rPr>
              <a:t>We eat dinner </a:t>
            </a:r>
            <a:r>
              <a:rPr b="1" lang="en" sz="4692" u="sng">
                <a:solidFill>
                  <a:schemeClr val="lt1"/>
                </a:solidFill>
              </a:rPr>
              <a:t>at</a:t>
            </a:r>
            <a:r>
              <a:rPr b="1" lang="en" sz="4692">
                <a:solidFill>
                  <a:schemeClr val="dk1"/>
                </a:solidFill>
              </a:rPr>
              <a:t> night.</a:t>
            </a:r>
            <a:br>
              <a:rPr b="1" lang="en" sz="4692">
                <a:solidFill>
                  <a:schemeClr val="dk1"/>
                </a:solidFill>
              </a:rPr>
            </a:br>
            <a:endParaRPr b="1" sz="4692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