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4605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14970" y="925354"/>
            <a:ext cx="7714059" cy="3524250"/>
          </a:xfrm>
          <a:prstGeom prst="rect">
            <a:avLst/>
          </a:prstGeom>
          <a:noFill/>
          <a:ln/>
        </p:spPr>
        <p:txBody>
          <a:bodyPr wrap="square" lIns="0" tIns="0" rIns="0" bIns="0" rtlCol="0" anchor="t"/>
          <a:lstStyle/>
          <a:p>
            <a:pPr marL="0" indent="0">
              <a:lnSpc>
                <a:spcPts val="6900"/>
              </a:lnSpc>
              <a:buNone/>
            </a:pPr>
            <a:r>
              <a:rPr lang="en-US" sz="5550" b="1" kern="0" spc="-167" dirty="0">
                <a:solidFill>
                  <a:srgbClr val="000000"/>
                </a:solidFill>
                <a:latin typeface="Inter Bold" pitchFamily="34" charset="0"/>
                <a:ea typeface="Inter Bold" pitchFamily="34" charset="-122"/>
                <a:cs typeface="Inter Bold" pitchFamily="34" charset="-120"/>
              </a:rPr>
              <a:t>Mathematical Modeling: A Powerful Tool for Understanding Complex Systems</a:t>
            </a:r>
            <a:endParaRPr lang="en-US" sz="5550" dirty="0"/>
          </a:p>
        </p:txBody>
      </p:sp>
      <p:sp>
        <p:nvSpPr>
          <p:cNvPr id="4" name="Text 1"/>
          <p:cNvSpPr/>
          <p:nvPr/>
        </p:nvSpPr>
        <p:spPr>
          <a:xfrm>
            <a:off x="714970" y="4755952"/>
            <a:ext cx="7714059" cy="1960959"/>
          </a:xfrm>
          <a:prstGeom prst="rect">
            <a:avLst/>
          </a:prstGeom>
          <a:noFill/>
          <a:ln/>
        </p:spPr>
        <p:txBody>
          <a:bodyPr wrap="square" lIns="0" tIns="0" rIns="0" bIns="0" rtlCol="0" anchor="t"/>
          <a:lstStyle/>
          <a:p>
            <a:pPr marL="0" indent="0">
              <a:lnSpc>
                <a:spcPts val="2550"/>
              </a:lnSpc>
              <a:buNone/>
            </a:pPr>
            <a:r>
              <a:rPr lang="en-US" sz="1600" kern="0" spc="-32" dirty="0">
                <a:solidFill>
                  <a:srgbClr val="272525"/>
                </a:solidFill>
                <a:latin typeface="Inter" pitchFamily="34" charset="0"/>
                <a:ea typeface="Inter" pitchFamily="34" charset="-122"/>
                <a:cs typeface="Inter" pitchFamily="34" charset="-120"/>
              </a:rPr>
              <a:t>Mathematical modeling is a powerful technique that allows us to represent and analyze complex systems through the use of mathematical concepts, equations, and algorithms. By creating abstract representations of real-world phenomena, mathematical models enable us to gain deeper insights, make predictions, and inform decision-making across a wide range of disciplines, from engineering and physics to biology and economics.</a:t>
            </a:r>
            <a:endParaRPr lang="en-US" sz="1600" dirty="0"/>
          </a:p>
        </p:txBody>
      </p:sp>
      <p:sp>
        <p:nvSpPr>
          <p:cNvPr id="5" name="Shape 2"/>
          <p:cNvSpPr/>
          <p:nvPr/>
        </p:nvSpPr>
        <p:spPr>
          <a:xfrm>
            <a:off x="714970" y="6962061"/>
            <a:ext cx="326827" cy="326827"/>
          </a:xfrm>
          <a:prstGeom prst="roundRect">
            <a:avLst>
              <a:gd name="adj" fmla="val 27975307"/>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722590" y="6969681"/>
            <a:ext cx="311587" cy="311587"/>
          </a:xfrm>
          <a:prstGeom prst="rect">
            <a:avLst/>
          </a:prstGeom>
        </p:spPr>
      </p:pic>
      <p:sp>
        <p:nvSpPr>
          <p:cNvPr id="7" name="Text 3"/>
          <p:cNvSpPr/>
          <p:nvPr/>
        </p:nvSpPr>
        <p:spPr>
          <a:xfrm>
            <a:off x="1143833" y="6946702"/>
            <a:ext cx="3037165" cy="357545"/>
          </a:xfrm>
          <a:prstGeom prst="rect">
            <a:avLst/>
          </a:prstGeom>
          <a:noFill/>
          <a:ln/>
        </p:spPr>
        <p:txBody>
          <a:bodyPr wrap="none" lIns="0" tIns="0" rIns="0" bIns="0" rtlCol="0" anchor="t"/>
          <a:lstStyle/>
          <a:p>
            <a:pPr marL="0" indent="0" algn="l">
              <a:lnSpc>
                <a:spcPts val="2800"/>
              </a:lnSpc>
              <a:buNone/>
            </a:pPr>
            <a:r>
              <a:rPr lang="en-US" sz="2000" b="1" kern="0" spc="-32" dirty="0">
                <a:solidFill>
                  <a:srgbClr val="272525"/>
                </a:solidFill>
                <a:latin typeface="Inter Bold" pitchFamily="34" charset="0"/>
                <a:ea typeface="Inter Bold" pitchFamily="34" charset="-122"/>
                <a:cs typeface="Inter Bold" pitchFamily="34" charset="-120"/>
              </a:rPr>
              <a:t>by Onwurah Onyedikachi</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880824"/>
            <a:ext cx="10090309"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000000"/>
                </a:solidFill>
                <a:latin typeface="Inter Bold" pitchFamily="34" charset="0"/>
                <a:ea typeface="Inter Bold" pitchFamily="34" charset="-122"/>
                <a:cs typeface="Inter Bold" pitchFamily="34" charset="-120"/>
              </a:rPr>
              <a:t>Introduction to Mathematical Modeling</a:t>
            </a:r>
            <a:endParaRPr lang="en-US" sz="4450" dirty="0"/>
          </a:p>
        </p:txBody>
      </p:sp>
      <p:sp>
        <p:nvSpPr>
          <p:cNvPr id="3" name="Shape 1"/>
          <p:cNvSpPr/>
          <p:nvPr/>
        </p:nvSpPr>
        <p:spPr>
          <a:xfrm>
            <a:off x="793790" y="2043232"/>
            <a:ext cx="4196358" cy="5305544"/>
          </a:xfrm>
          <a:prstGeom prst="roundRect">
            <a:avLst>
              <a:gd name="adj" fmla="val 2270"/>
            </a:avLst>
          </a:prstGeom>
          <a:solidFill>
            <a:srgbClr val="DADBF1"/>
          </a:solidFill>
          <a:ln w="7620">
            <a:solidFill>
              <a:srgbClr val="C0C1D7"/>
            </a:solidFill>
            <a:prstDash val="solid"/>
          </a:ln>
        </p:spPr>
      </p:sp>
      <p:sp>
        <p:nvSpPr>
          <p:cNvPr id="4" name="Text 2"/>
          <p:cNvSpPr/>
          <p:nvPr/>
        </p:nvSpPr>
        <p:spPr>
          <a:xfrm>
            <a:off x="1028224" y="2277666"/>
            <a:ext cx="3727490" cy="708660"/>
          </a:xfrm>
          <a:prstGeom prst="rect">
            <a:avLst/>
          </a:prstGeom>
          <a:noFill/>
          <a:ln/>
        </p:spPr>
        <p:txBody>
          <a:bodyPr wrap="squar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What is Mathematical Modeling?</a:t>
            </a:r>
            <a:endParaRPr lang="en-US" sz="2200" dirty="0"/>
          </a:p>
        </p:txBody>
      </p:sp>
      <p:sp>
        <p:nvSpPr>
          <p:cNvPr id="5" name="Text 3"/>
          <p:cNvSpPr/>
          <p:nvPr/>
        </p:nvSpPr>
        <p:spPr>
          <a:xfrm>
            <a:off x="1028224" y="3122414"/>
            <a:ext cx="3727490" cy="3629025"/>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Mathematical modeling is the process of developing a mathematical representation of a real-world system or problem. It involves identifying the key variables, relationships, and constraints that govern the system, and then translating them into mathematical expressions and equations.</a:t>
            </a:r>
            <a:endParaRPr lang="en-US" sz="1750" dirty="0"/>
          </a:p>
        </p:txBody>
      </p:sp>
      <p:sp>
        <p:nvSpPr>
          <p:cNvPr id="6" name="Shape 4"/>
          <p:cNvSpPr/>
          <p:nvPr/>
        </p:nvSpPr>
        <p:spPr>
          <a:xfrm>
            <a:off x="5216962" y="2043232"/>
            <a:ext cx="4196358" cy="5305544"/>
          </a:xfrm>
          <a:prstGeom prst="roundRect">
            <a:avLst>
              <a:gd name="adj" fmla="val 2270"/>
            </a:avLst>
          </a:prstGeom>
          <a:solidFill>
            <a:srgbClr val="DADBF1"/>
          </a:solidFill>
          <a:ln w="7620">
            <a:solidFill>
              <a:srgbClr val="C0C1D7"/>
            </a:solidFill>
            <a:prstDash val="solid"/>
          </a:ln>
        </p:spPr>
      </p:sp>
      <p:sp>
        <p:nvSpPr>
          <p:cNvPr id="7" name="Text 5"/>
          <p:cNvSpPr/>
          <p:nvPr/>
        </p:nvSpPr>
        <p:spPr>
          <a:xfrm>
            <a:off x="5451396" y="2277666"/>
            <a:ext cx="3727490" cy="708660"/>
          </a:xfrm>
          <a:prstGeom prst="rect">
            <a:avLst/>
          </a:prstGeom>
          <a:noFill/>
          <a:ln/>
        </p:spPr>
        <p:txBody>
          <a:bodyPr wrap="squar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Purpose of Mathematical Modeling</a:t>
            </a:r>
            <a:endParaRPr lang="en-US" sz="2200" dirty="0"/>
          </a:p>
        </p:txBody>
      </p:sp>
      <p:sp>
        <p:nvSpPr>
          <p:cNvPr id="8" name="Text 6"/>
          <p:cNvSpPr/>
          <p:nvPr/>
        </p:nvSpPr>
        <p:spPr>
          <a:xfrm>
            <a:off x="5451396" y="3122414"/>
            <a:ext cx="3727490" cy="3991928"/>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The primary purpose of mathematical modeling is to gain a deeper understanding of complex systems, make accurate predictions, and inform decision-making. By creating and analyzing mathematical models, researchers and practitioners can explore the behavior of a system under different conditions, test hypotheses, and optimize solutions.</a:t>
            </a:r>
            <a:endParaRPr lang="en-US" sz="1750" dirty="0"/>
          </a:p>
        </p:txBody>
      </p:sp>
      <p:sp>
        <p:nvSpPr>
          <p:cNvPr id="9" name="Shape 7"/>
          <p:cNvSpPr/>
          <p:nvPr/>
        </p:nvSpPr>
        <p:spPr>
          <a:xfrm>
            <a:off x="9640133" y="2043232"/>
            <a:ext cx="4196358" cy="5305544"/>
          </a:xfrm>
          <a:prstGeom prst="roundRect">
            <a:avLst>
              <a:gd name="adj" fmla="val 2270"/>
            </a:avLst>
          </a:prstGeom>
          <a:solidFill>
            <a:srgbClr val="DADBF1"/>
          </a:solidFill>
          <a:ln w="7620">
            <a:solidFill>
              <a:srgbClr val="C0C1D7"/>
            </a:solidFill>
            <a:prstDash val="solid"/>
          </a:ln>
        </p:spPr>
      </p:sp>
      <p:sp>
        <p:nvSpPr>
          <p:cNvPr id="10" name="Text 8"/>
          <p:cNvSpPr/>
          <p:nvPr/>
        </p:nvSpPr>
        <p:spPr>
          <a:xfrm>
            <a:off x="9874568" y="2277666"/>
            <a:ext cx="3727490" cy="708660"/>
          </a:xfrm>
          <a:prstGeom prst="rect">
            <a:avLst/>
          </a:prstGeom>
          <a:noFill/>
          <a:ln/>
        </p:spPr>
        <p:txBody>
          <a:bodyPr wrap="squar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Applications of Mathematical Modeling</a:t>
            </a:r>
            <a:endParaRPr lang="en-US" sz="2200" dirty="0"/>
          </a:p>
        </p:txBody>
      </p:sp>
      <p:sp>
        <p:nvSpPr>
          <p:cNvPr id="11" name="Text 9"/>
          <p:cNvSpPr/>
          <p:nvPr/>
        </p:nvSpPr>
        <p:spPr>
          <a:xfrm>
            <a:off x="9874568" y="3122414"/>
            <a:ext cx="3727490" cy="3629025"/>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Mathematical modeling has a wide range of applications, including engineering design, weather forecasting, financial analysis, epidemiology, transportation planning, and more. It is a versatile tool that can be used to address a variety of complex problems and support decision-making in various fields.</a:t>
            </a:r>
            <a:endParaRPr lang="en-US" sz="1750" dirty="0"/>
          </a:p>
        </p:txBody>
      </p:sp>
      <p:pic>
        <p:nvPicPr>
          <p:cNvPr id="13" name="Picture 12">
            <a:extLst>
              <a:ext uri="{FF2B5EF4-FFF2-40B4-BE49-F238E27FC236}">
                <a16:creationId xmlns:a16="http://schemas.microsoft.com/office/drawing/2014/main" id="{4639AFF2-5009-45F5-95FA-A4FFC4F283E4}"/>
              </a:ext>
            </a:extLst>
          </p:cNvPr>
          <p:cNvPicPr>
            <a:picLocks noChangeAspect="1"/>
          </p:cNvPicPr>
          <p:nvPr/>
        </p:nvPicPr>
        <p:blipFill>
          <a:blip r:embed="rId3"/>
          <a:stretch>
            <a:fillRect/>
          </a:stretch>
        </p:blipFill>
        <p:spPr>
          <a:xfrm>
            <a:off x="11791554" y="7747139"/>
            <a:ext cx="2838846" cy="41915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73775" y="588883"/>
            <a:ext cx="7796451" cy="1203008"/>
          </a:xfrm>
          <a:prstGeom prst="rect">
            <a:avLst/>
          </a:prstGeom>
          <a:noFill/>
          <a:ln/>
        </p:spPr>
        <p:txBody>
          <a:bodyPr wrap="square" lIns="0" tIns="0" rIns="0" bIns="0" rtlCol="0" anchor="t"/>
          <a:lstStyle/>
          <a:p>
            <a:pPr marL="0" indent="0">
              <a:lnSpc>
                <a:spcPts val="4700"/>
              </a:lnSpc>
              <a:buNone/>
            </a:pPr>
            <a:r>
              <a:rPr lang="en-US" sz="3750" b="1" kern="0" spc="-114" dirty="0">
                <a:solidFill>
                  <a:srgbClr val="000000"/>
                </a:solidFill>
                <a:latin typeface="Inter Bold" pitchFamily="34" charset="0"/>
                <a:ea typeface="Inter Bold" pitchFamily="34" charset="-122"/>
                <a:cs typeface="Inter Bold" pitchFamily="34" charset="-120"/>
              </a:rPr>
              <a:t>The Importance of Mathematical Modeling</a:t>
            </a:r>
            <a:endParaRPr lang="en-US" sz="3750" dirty="0"/>
          </a:p>
        </p:txBody>
      </p:sp>
      <p:sp>
        <p:nvSpPr>
          <p:cNvPr id="4" name="Shape 1"/>
          <p:cNvSpPr/>
          <p:nvPr/>
        </p:nvSpPr>
        <p:spPr>
          <a:xfrm>
            <a:off x="951071" y="2080617"/>
            <a:ext cx="22860" cy="5560100"/>
          </a:xfrm>
          <a:prstGeom prst="roundRect">
            <a:avLst>
              <a:gd name="adj" fmla="val 353700"/>
            </a:avLst>
          </a:prstGeom>
          <a:solidFill>
            <a:srgbClr val="C0C1D7"/>
          </a:solidFill>
          <a:ln/>
        </p:spPr>
      </p:sp>
      <p:sp>
        <p:nvSpPr>
          <p:cNvPr id="5" name="Shape 2"/>
          <p:cNvSpPr/>
          <p:nvPr/>
        </p:nvSpPr>
        <p:spPr>
          <a:xfrm>
            <a:off x="1156216" y="2502337"/>
            <a:ext cx="673775" cy="22860"/>
          </a:xfrm>
          <a:prstGeom prst="roundRect">
            <a:avLst>
              <a:gd name="adj" fmla="val 353700"/>
            </a:avLst>
          </a:prstGeom>
          <a:solidFill>
            <a:srgbClr val="C0C1D7"/>
          </a:solidFill>
          <a:ln/>
        </p:spPr>
      </p:sp>
      <p:sp>
        <p:nvSpPr>
          <p:cNvPr id="6" name="Shape 3"/>
          <p:cNvSpPr/>
          <p:nvPr/>
        </p:nvSpPr>
        <p:spPr>
          <a:xfrm>
            <a:off x="745927" y="2297192"/>
            <a:ext cx="433149" cy="433149"/>
          </a:xfrm>
          <a:prstGeom prst="roundRect">
            <a:avLst>
              <a:gd name="adj" fmla="val 18667"/>
            </a:avLst>
          </a:prstGeom>
          <a:solidFill>
            <a:srgbClr val="DADBF1"/>
          </a:solidFill>
          <a:ln w="7620">
            <a:solidFill>
              <a:srgbClr val="C0C1D7"/>
            </a:solidFill>
            <a:prstDash val="solid"/>
          </a:ln>
        </p:spPr>
      </p:sp>
      <p:sp>
        <p:nvSpPr>
          <p:cNvPr id="7" name="Text 4"/>
          <p:cNvSpPr/>
          <p:nvPr/>
        </p:nvSpPr>
        <p:spPr>
          <a:xfrm>
            <a:off x="904518" y="2369344"/>
            <a:ext cx="115848" cy="288727"/>
          </a:xfrm>
          <a:prstGeom prst="rect">
            <a:avLst/>
          </a:prstGeom>
          <a:noFill/>
          <a:ln/>
        </p:spPr>
        <p:txBody>
          <a:bodyPr wrap="none" lIns="0" tIns="0" rIns="0" bIns="0" rtlCol="0" anchor="t"/>
          <a:lstStyle/>
          <a:p>
            <a:pPr marL="0" indent="0" algn="ctr">
              <a:lnSpc>
                <a:spcPts val="2250"/>
              </a:lnSpc>
              <a:buNone/>
            </a:pPr>
            <a:r>
              <a:rPr lang="en-US" sz="2250" b="1" kern="0" spc="-68" dirty="0">
                <a:solidFill>
                  <a:srgbClr val="272525"/>
                </a:solidFill>
                <a:latin typeface="Inter Bold" pitchFamily="34" charset="0"/>
                <a:ea typeface="Inter Bold" pitchFamily="34" charset="-122"/>
                <a:cs typeface="Inter Bold" pitchFamily="34" charset="-120"/>
              </a:rPr>
              <a:t>1</a:t>
            </a:r>
            <a:endParaRPr lang="en-US" sz="2250" dirty="0"/>
          </a:p>
        </p:txBody>
      </p:sp>
      <p:sp>
        <p:nvSpPr>
          <p:cNvPr id="8" name="Text 5"/>
          <p:cNvSpPr/>
          <p:nvPr/>
        </p:nvSpPr>
        <p:spPr>
          <a:xfrm>
            <a:off x="2021324" y="2273022"/>
            <a:ext cx="2406372" cy="300752"/>
          </a:xfrm>
          <a:prstGeom prst="rect">
            <a:avLst/>
          </a:prstGeom>
          <a:noFill/>
          <a:ln/>
        </p:spPr>
        <p:txBody>
          <a:bodyPr wrap="none" lIns="0" tIns="0" rIns="0" bIns="0" rtlCol="0" anchor="t"/>
          <a:lstStyle/>
          <a:p>
            <a:pPr marL="0" indent="0" algn="l">
              <a:lnSpc>
                <a:spcPts val="2350"/>
              </a:lnSpc>
              <a:buNone/>
            </a:pPr>
            <a:r>
              <a:rPr lang="en-US" sz="1850" b="1" kern="0" spc="-57" dirty="0">
                <a:solidFill>
                  <a:srgbClr val="272525"/>
                </a:solidFill>
                <a:latin typeface="Inter Bold" pitchFamily="34" charset="0"/>
                <a:ea typeface="Inter Bold" pitchFamily="34" charset="-122"/>
                <a:cs typeface="Inter Bold" pitchFamily="34" charset="-120"/>
              </a:rPr>
              <a:t>Gaining Insights</a:t>
            </a:r>
            <a:endParaRPr lang="en-US" sz="1850" dirty="0"/>
          </a:p>
        </p:txBody>
      </p:sp>
      <p:sp>
        <p:nvSpPr>
          <p:cNvPr id="9" name="Text 6"/>
          <p:cNvSpPr/>
          <p:nvPr/>
        </p:nvSpPr>
        <p:spPr>
          <a:xfrm>
            <a:off x="2021324" y="2689265"/>
            <a:ext cx="6448901" cy="924044"/>
          </a:xfrm>
          <a:prstGeom prst="rect">
            <a:avLst/>
          </a:prstGeom>
          <a:noFill/>
          <a:ln/>
        </p:spPr>
        <p:txBody>
          <a:bodyPr wrap="square" lIns="0" tIns="0" rIns="0" bIns="0" rtlCol="0" anchor="t"/>
          <a:lstStyle/>
          <a:p>
            <a:pPr marL="0" indent="0" algn="l">
              <a:lnSpc>
                <a:spcPts val="2400"/>
              </a:lnSpc>
              <a:buNone/>
            </a:pPr>
            <a:r>
              <a:rPr lang="en-US" sz="1500" kern="0" spc="-30" dirty="0">
                <a:solidFill>
                  <a:srgbClr val="272525"/>
                </a:solidFill>
                <a:latin typeface="Inter" pitchFamily="34" charset="0"/>
                <a:ea typeface="Inter" pitchFamily="34" charset="-122"/>
                <a:cs typeface="Inter" pitchFamily="34" charset="-120"/>
              </a:rPr>
              <a:t>Mathematical modeling allows us to explore the underlying dynamics and relationships within complex systems, providing insights that may not be readily apparent through direct observation or intuition.</a:t>
            </a:r>
            <a:endParaRPr lang="en-US" sz="1500" dirty="0"/>
          </a:p>
        </p:txBody>
      </p:sp>
      <p:sp>
        <p:nvSpPr>
          <p:cNvPr id="10" name="Shape 7"/>
          <p:cNvSpPr/>
          <p:nvPr/>
        </p:nvSpPr>
        <p:spPr>
          <a:xfrm>
            <a:off x="1156216" y="4419838"/>
            <a:ext cx="673775" cy="22860"/>
          </a:xfrm>
          <a:prstGeom prst="roundRect">
            <a:avLst>
              <a:gd name="adj" fmla="val 353700"/>
            </a:avLst>
          </a:prstGeom>
          <a:solidFill>
            <a:srgbClr val="C0C1D7"/>
          </a:solidFill>
          <a:ln/>
        </p:spPr>
      </p:sp>
      <p:sp>
        <p:nvSpPr>
          <p:cNvPr id="11" name="Shape 8"/>
          <p:cNvSpPr/>
          <p:nvPr/>
        </p:nvSpPr>
        <p:spPr>
          <a:xfrm>
            <a:off x="745927" y="4214693"/>
            <a:ext cx="433149" cy="433149"/>
          </a:xfrm>
          <a:prstGeom prst="roundRect">
            <a:avLst>
              <a:gd name="adj" fmla="val 18667"/>
            </a:avLst>
          </a:prstGeom>
          <a:solidFill>
            <a:srgbClr val="DADBF1"/>
          </a:solidFill>
          <a:ln w="7620">
            <a:solidFill>
              <a:srgbClr val="C0C1D7"/>
            </a:solidFill>
            <a:prstDash val="solid"/>
          </a:ln>
        </p:spPr>
      </p:sp>
      <p:sp>
        <p:nvSpPr>
          <p:cNvPr id="12" name="Text 9"/>
          <p:cNvSpPr/>
          <p:nvPr/>
        </p:nvSpPr>
        <p:spPr>
          <a:xfrm>
            <a:off x="875824" y="4286845"/>
            <a:ext cx="173236" cy="288727"/>
          </a:xfrm>
          <a:prstGeom prst="rect">
            <a:avLst/>
          </a:prstGeom>
          <a:noFill/>
          <a:ln/>
        </p:spPr>
        <p:txBody>
          <a:bodyPr wrap="none" lIns="0" tIns="0" rIns="0" bIns="0" rtlCol="0" anchor="t"/>
          <a:lstStyle/>
          <a:p>
            <a:pPr marL="0" indent="0" algn="ctr">
              <a:lnSpc>
                <a:spcPts val="2250"/>
              </a:lnSpc>
              <a:buNone/>
            </a:pPr>
            <a:r>
              <a:rPr lang="en-US" sz="2250" b="1" kern="0" spc="-68" dirty="0">
                <a:solidFill>
                  <a:srgbClr val="272525"/>
                </a:solidFill>
                <a:latin typeface="Inter Bold" pitchFamily="34" charset="0"/>
                <a:ea typeface="Inter Bold" pitchFamily="34" charset="-122"/>
                <a:cs typeface="Inter Bold" pitchFamily="34" charset="-120"/>
              </a:rPr>
              <a:t>2</a:t>
            </a:r>
            <a:endParaRPr lang="en-US" sz="2250" dirty="0"/>
          </a:p>
        </p:txBody>
      </p:sp>
      <p:sp>
        <p:nvSpPr>
          <p:cNvPr id="13" name="Text 10"/>
          <p:cNvSpPr/>
          <p:nvPr/>
        </p:nvSpPr>
        <p:spPr>
          <a:xfrm>
            <a:off x="2021324" y="4190524"/>
            <a:ext cx="2406372" cy="300752"/>
          </a:xfrm>
          <a:prstGeom prst="rect">
            <a:avLst/>
          </a:prstGeom>
          <a:noFill/>
          <a:ln/>
        </p:spPr>
        <p:txBody>
          <a:bodyPr wrap="none" lIns="0" tIns="0" rIns="0" bIns="0" rtlCol="0" anchor="t"/>
          <a:lstStyle/>
          <a:p>
            <a:pPr marL="0" indent="0" algn="l">
              <a:lnSpc>
                <a:spcPts val="2350"/>
              </a:lnSpc>
              <a:buNone/>
            </a:pPr>
            <a:r>
              <a:rPr lang="en-US" sz="1850" b="1" kern="0" spc="-57" dirty="0">
                <a:solidFill>
                  <a:srgbClr val="272525"/>
                </a:solidFill>
                <a:latin typeface="Inter Bold" pitchFamily="34" charset="0"/>
                <a:ea typeface="Inter Bold" pitchFamily="34" charset="-122"/>
                <a:cs typeface="Inter Bold" pitchFamily="34" charset="-120"/>
              </a:rPr>
              <a:t>Hypothesis Testing</a:t>
            </a:r>
            <a:endParaRPr lang="en-US" sz="1850" dirty="0"/>
          </a:p>
        </p:txBody>
      </p:sp>
      <p:sp>
        <p:nvSpPr>
          <p:cNvPr id="14" name="Text 11"/>
          <p:cNvSpPr/>
          <p:nvPr/>
        </p:nvSpPr>
        <p:spPr>
          <a:xfrm>
            <a:off x="2021324" y="4606766"/>
            <a:ext cx="6448901" cy="924044"/>
          </a:xfrm>
          <a:prstGeom prst="rect">
            <a:avLst/>
          </a:prstGeom>
          <a:noFill/>
          <a:ln/>
        </p:spPr>
        <p:txBody>
          <a:bodyPr wrap="square" lIns="0" tIns="0" rIns="0" bIns="0" rtlCol="0" anchor="t"/>
          <a:lstStyle/>
          <a:p>
            <a:pPr marL="0" indent="0" algn="l">
              <a:lnSpc>
                <a:spcPts val="2400"/>
              </a:lnSpc>
              <a:buNone/>
            </a:pPr>
            <a:r>
              <a:rPr lang="en-US" sz="1500" kern="0" spc="-30" dirty="0">
                <a:solidFill>
                  <a:srgbClr val="272525"/>
                </a:solidFill>
                <a:latin typeface="Inter" pitchFamily="34" charset="0"/>
                <a:ea typeface="Inter" pitchFamily="34" charset="-122"/>
                <a:cs typeface="Inter" pitchFamily="34" charset="-120"/>
              </a:rPr>
              <a:t>By creating mathematical representations of a system, researchers can test hypotheses, explore "what-if" scenarios, and validate their understanding of the system's behavior.</a:t>
            </a:r>
            <a:endParaRPr lang="en-US" sz="1500" dirty="0"/>
          </a:p>
        </p:txBody>
      </p:sp>
      <p:sp>
        <p:nvSpPr>
          <p:cNvPr id="15" name="Shape 12"/>
          <p:cNvSpPr/>
          <p:nvPr/>
        </p:nvSpPr>
        <p:spPr>
          <a:xfrm>
            <a:off x="1156216" y="6337340"/>
            <a:ext cx="673775" cy="22860"/>
          </a:xfrm>
          <a:prstGeom prst="roundRect">
            <a:avLst>
              <a:gd name="adj" fmla="val 353700"/>
            </a:avLst>
          </a:prstGeom>
          <a:solidFill>
            <a:srgbClr val="C0C1D7"/>
          </a:solidFill>
          <a:ln/>
        </p:spPr>
      </p:sp>
      <p:sp>
        <p:nvSpPr>
          <p:cNvPr id="16" name="Shape 13"/>
          <p:cNvSpPr/>
          <p:nvPr/>
        </p:nvSpPr>
        <p:spPr>
          <a:xfrm>
            <a:off x="745927" y="6132195"/>
            <a:ext cx="433149" cy="433149"/>
          </a:xfrm>
          <a:prstGeom prst="roundRect">
            <a:avLst>
              <a:gd name="adj" fmla="val 18667"/>
            </a:avLst>
          </a:prstGeom>
          <a:solidFill>
            <a:srgbClr val="DADBF1"/>
          </a:solidFill>
          <a:ln w="7620">
            <a:solidFill>
              <a:srgbClr val="C0C1D7"/>
            </a:solidFill>
            <a:prstDash val="solid"/>
          </a:ln>
        </p:spPr>
      </p:sp>
      <p:sp>
        <p:nvSpPr>
          <p:cNvPr id="17" name="Text 14"/>
          <p:cNvSpPr/>
          <p:nvPr/>
        </p:nvSpPr>
        <p:spPr>
          <a:xfrm>
            <a:off x="873681" y="6204347"/>
            <a:ext cx="177641" cy="288727"/>
          </a:xfrm>
          <a:prstGeom prst="rect">
            <a:avLst/>
          </a:prstGeom>
          <a:noFill/>
          <a:ln/>
        </p:spPr>
        <p:txBody>
          <a:bodyPr wrap="none" lIns="0" tIns="0" rIns="0" bIns="0" rtlCol="0" anchor="t"/>
          <a:lstStyle/>
          <a:p>
            <a:pPr marL="0" indent="0" algn="ctr">
              <a:lnSpc>
                <a:spcPts val="2250"/>
              </a:lnSpc>
              <a:buNone/>
            </a:pPr>
            <a:r>
              <a:rPr lang="en-US" sz="2250" b="1" kern="0" spc="-68" dirty="0">
                <a:solidFill>
                  <a:srgbClr val="272525"/>
                </a:solidFill>
                <a:latin typeface="Inter Bold" pitchFamily="34" charset="0"/>
                <a:ea typeface="Inter Bold" pitchFamily="34" charset="-122"/>
                <a:cs typeface="Inter Bold" pitchFamily="34" charset="-120"/>
              </a:rPr>
              <a:t>3</a:t>
            </a:r>
            <a:endParaRPr lang="en-US" sz="2250" dirty="0"/>
          </a:p>
        </p:txBody>
      </p:sp>
      <p:sp>
        <p:nvSpPr>
          <p:cNvPr id="18" name="Text 15"/>
          <p:cNvSpPr/>
          <p:nvPr/>
        </p:nvSpPr>
        <p:spPr>
          <a:xfrm>
            <a:off x="2021324" y="6108025"/>
            <a:ext cx="3831908" cy="300752"/>
          </a:xfrm>
          <a:prstGeom prst="rect">
            <a:avLst/>
          </a:prstGeom>
          <a:noFill/>
          <a:ln/>
        </p:spPr>
        <p:txBody>
          <a:bodyPr wrap="none" lIns="0" tIns="0" rIns="0" bIns="0" rtlCol="0" anchor="t"/>
          <a:lstStyle/>
          <a:p>
            <a:pPr marL="0" indent="0" algn="l">
              <a:lnSpc>
                <a:spcPts val="2350"/>
              </a:lnSpc>
              <a:buNone/>
            </a:pPr>
            <a:r>
              <a:rPr lang="en-US" sz="1850" b="1" kern="0" spc="-57" dirty="0">
                <a:solidFill>
                  <a:srgbClr val="272525"/>
                </a:solidFill>
                <a:latin typeface="Inter Bold" pitchFamily="34" charset="0"/>
                <a:ea typeface="Inter Bold" pitchFamily="34" charset="-122"/>
                <a:cs typeface="Inter Bold" pitchFamily="34" charset="-120"/>
              </a:rPr>
              <a:t>Optimization and Decision-Making</a:t>
            </a:r>
            <a:endParaRPr lang="en-US" sz="1850" dirty="0"/>
          </a:p>
        </p:txBody>
      </p:sp>
      <p:sp>
        <p:nvSpPr>
          <p:cNvPr id="19" name="Text 16"/>
          <p:cNvSpPr/>
          <p:nvPr/>
        </p:nvSpPr>
        <p:spPr>
          <a:xfrm>
            <a:off x="2021324" y="6524268"/>
            <a:ext cx="6448901" cy="924044"/>
          </a:xfrm>
          <a:prstGeom prst="rect">
            <a:avLst/>
          </a:prstGeom>
          <a:noFill/>
          <a:ln/>
        </p:spPr>
        <p:txBody>
          <a:bodyPr wrap="square" lIns="0" tIns="0" rIns="0" bIns="0" rtlCol="0" anchor="t"/>
          <a:lstStyle/>
          <a:p>
            <a:pPr marL="0" indent="0" algn="l">
              <a:lnSpc>
                <a:spcPts val="2400"/>
              </a:lnSpc>
              <a:buNone/>
            </a:pPr>
            <a:r>
              <a:rPr lang="en-US" sz="1500" kern="0" spc="-30" dirty="0">
                <a:solidFill>
                  <a:srgbClr val="272525"/>
                </a:solidFill>
                <a:latin typeface="Inter" pitchFamily="34" charset="0"/>
                <a:ea typeface="Inter" pitchFamily="34" charset="-122"/>
                <a:cs typeface="Inter" pitchFamily="34" charset="-120"/>
              </a:rPr>
              <a:t>Mathematical models can be used to identify optimal solutions, evaluate trade-offs, and support decision-making processes, enabling more informed and effective actions.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1451253"/>
            <a:ext cx="8026241"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000000"/>
                </a:solidFill>
                <a:latin typeface="Inter Bold" pitchFamily="34" charset="0"/>
                <a:ea typeface="Inter Bold" pitchFamily="34" charset="-122"/>
                <a:cs typeface="Inter Bold" pitchFamily="34" charset="-120"/>
              </a:rPr>
              <a:t>Types of Mathematical Models</a:t>
            </a:r>
            <a:endParaRPr lang="en-US" sz="4450" dirty="0"/>
          </a:p>
        </p:txBody>
      </p:sp>
      <p:sp>
        <p:nvSpPr>
          <p:cNvPr id="3" name="Text 1"/>
          <p:cNvSpPr/>
          <p:nvPr/>
        </p:nvSpPr>
        <p:spPr>
          <a:xfrm>
            <a:off x="793790" y="2727008"/>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Deterministic Models</a:t>
            </a:r>
            <a:endParaRPr lang="en-US" sz="2200" dirty="0"/>
          </a:p>
        </p:txBody>
      </p:sp>
      <p:sp>
        <p:nvSpPr>
          <p:cNvPr id="4" name="Text 2"/>
          <p:cNvSpPr/>
          <p:nvPr/>
        </p:nvSpPr>
        <p:spPr>
          <a:xfrm>
            <a:off x="793790" y="3308152"/>
            <a:ext cx="3978116" cy="290322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Deterministic models assume that the system's behavior is fully predictable and can be described by a set of equations or algorithms. These models are often used in engineering, physics, and other fields where the relationships between variables are well-understood.</a:t>
            </a:r>
            <a:endParaRPr lang="en-US" sz="1750" dirty="0"/>
          </a:p>
        </p:txBody>
      </p:sp>
      <p:sp>
        <p:nvSpPr>
          <p:cNvPr id="5" name="Text 3"/>
          <p:cNvSpPr/>
          <p:nvPr/>
        </p:nvSpPr>
        <p:spPr>
          <a:xfrm>
            <a:off x="5332928" y="2727008"/>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Stochastic Models</a:t>
            </a:r>
            <a:endParaRPr lang="en-US" sz="2200" dirty="0"/>
          </a:p>
        </p:txBody>
      </p:sp>
      <p:sp>
        <p:nvSpPr>
          <p:cNvPr id="6" name="Text 4"/>
          <p:cNvSpPr/>
          <p:nvPr/>
        </p:nvSpPr>
        <p:spPr>
          <a:xfrm>
            <a:off x="5332928" y="3308152"/>
            <a:ext cx="3978116" cy="3266123"/>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Stochastic models incorporate the element of randomness or uncertainty, and they are used to study systems where there are inherent fluctuations or unpredictable factors. These models are commonly used in finance, biology, and other fields where probabilistic analysis is required.</a:t>
            </a:r>
            <a:endParaRPr lang="en-US" sz="1750" dirty="0"/>
          </a:p>
        </p:txBody>
      </p:sp>
      <p:sp>
        <p:nvSpPr>
          <p:cNvPr id="7" name="Text 5"/>
          <p:cNvSpPr/>
          <p:nvPr/>
        </p:nvSpPr>
        <p:spPr>
          <a:xfrm>
            <a:off x="9872067" y="2727008"/>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Simulation Models</a:t>
            </a:r>
            <a:endParaRPr lang="en-US" sz="2200" dirty="0"/>
          </a:p>
        </p:txBody>
      </p:sp>
      <p:sp>
        <p:nvSpPr>
          <p:cNvPr id="8" name="Text 6"/>
          <p:cNvSpPr/>
          <p:nvPr/>
        </p:nvSpPr>
        <p:spPr>
          <a:xfrm>
            <a:off x="9872067" y="3308152"/>
            <a:ext cx="3978116" cy="2540318"/>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Simulation models are computational representations of a system that allow for the exploration of its behavior over time. These models are particularly useful for studying complex, dynamic systems that are difficult to analyze using analytical methods.</a:t>
            </a:r>
            <a:endParaRPr lang="en-US" sz="1750" dirty="0"/>
          </a:p>
        </p:txBody>
      </p:sp>
      <p:pic>
        <p:nvPicPr>
          <p:cNvPr id="10" name="Picture 9">
            <a:extLst>
              <a:ext uri="{FF2B5EF4-FFF2-40B4-BE49-F238E27FC236}">
                <a16:creationId xmlns:a16="http://schemas.microsoft.com/office/drawing/2014/main" id="{C1E81304-6A3E-4765-A775-833BCE99C182}"/>
              </a:ext>
            </a:extLst>
          </p:cNvPr>
          <p:cNvPicPr>
            <a:picLocks noChangeAspect="1"/>
          </p:cNvPicPr>
          <p:nvPr/>
        </p:nvPicPr>
        <p:blipFill>
          <a:blip r:embed="rId3"/>
          <a:stretch>
            <a:fillRect/>
          </a:stretch>
        </p:blipFill>
        <p:spPr>
          <a:xfrm>
            <a:off x="11683628" y="7712110"/>
            <a:ext cx="2838846" cy="41915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223010"/>
            <a:ext cx="9317712"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000000"/>
                </a:solidFill>
                <a:latin typeface="Inter Bold" pitchFamily="34" charset="0"/>
                <a:ea typeface="Inter Bold" pitchFamily="34" charset="-122"/>
                <a:cs typeface="Inter Bold" pitchFamily="34" charset="-120"/>
              </a:rPr>
              <a:t>Constructing a Mathematical Model</a:t>
            </a:r>
            <a:endParaRPr lang="en-US" sz="4450" dirty="0"/>
          </a:p>
        </p:txBody>
      </p:sp>
      <p:sp>
        <p:nvSpPr>
          <p:cNvPr id="3" name="Shape 1"/>
          <p:cNvSpPr/>
          <p:nvPr/>
        </p:nvSpPr>
        <p:spPr>
          <a:xfrm>
            <a:off x="793790" y="2640568"/>
            <a:ext cx="510302" cy="510302"/>
          </a:xfrm>
          <a:prstGeom prst="roundRect">
            <a:avLst>
              <a:gd name="adj" fmla="val 18669"/>
            </a:avLst>
          </a:prstGeom>
          <a:solidFill>
            <a:srgbClr val="DADBF1"/>
          </a:solidFill>
          <a:ln w="7620">
            <a:solidFill>
              <a:srgbClr val="C0C1D7"/>
            </a:solidFill>
            <a:prstDash val="solid"/>
          </a:ln>
        </p:spPr>
      </p:sp>
      <p:sp>
        <p:nvSpPr>
          <p:cNvPr id="4" name="Text 2"/>
          <p:cNvSpPr/>
          <p:nvPr/>
        </p:nvSpPr>
        <p:spPr>
          <a:xfrm>
            <a:off x="980599" y="2725579"/>
            <a:ext cx="136565" cy="340281"/>
          </a:xfrm>
          <a:prstGeom prst="rect">
            <a:avLst/>
          </a:prstGeom>
          <a:noFill/>
          <a:ln/>
        </p:spPr>
        <p:txBody>
          <a:bodyPr wrap="none" lIns="0" tIns="0" rIns="0" bIns="0" rtlCol="0" anchor="t"/>
          <a:lstStyle/>
          <a:p>
            <a:pPr marL="0" indent="0" algn="ctr">
              <a:lnSpc>
                <a:spcPts val="2650"/>
              </a:lnSpc>
              <a:buNone/>
            </a:pPr>
            <a:r>
              <a:rPr lang="en-US" sz="2650" b="1" kern="0" spc="-80" dirty="0">
                <a:solidFill>
                  <a:srgbClr val="272525"/>
                </a:solidFill>
                <a:latin typeface="Inter Bold" pitchFamily="34" charset="0"/>
                <a:ea typeface="Inter Bold" pitchFamily="34" charset="-122"/>
                <a:cs typeface="Inter Bold" pitchFamily="34" charset="-120"/>
              </a:rPr>
              <a:t>1</a:t>
            </a:r>
            <a:endParaRPr lang="en-US" sz="2650" dirty="0"/>
          </a:p>
        </p:txBody>
      </p:sp>
      <p:sp>
        <p:nvSpPr>
          <p:cNvPr id="5" name="Text 3"/>
          <p:cNvSpPr/>
          <p:nvPr/>
        </p:nvSpPr>
        <p:spPr>
          <a:xfrm>
            <a:off x="1530906" y="2640568"/>
            <a:ext cx="2869406" cy="354330"/>
          </a:xfrm>
          <a:prstGeom prst="rect">
            <a:avLst/>
          </a:prstGeom>
          <a:noFill/>
          <a:ln/>
        </p:spPr>
        <p:txBody>
          <a:bodyPr wrap="non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Problem Identification</a:t>
            </a:r>
            <a:endParaRPr lang="en-US" sz="2200" dirty="0"/>
          </a:p>
        </p:txBody>
      </p:sp>
      <p:sp>
        <p:nvSpPr>
          <p:cNvPr id="6" name="Text 4"/>
          <p:cNvSpPr/>
          <p:nvPr/>
        </p:nvSpPr>
        <p:spPr>
          <a:xfrm>
            <a:off x="1530906" y="3130987"/>
            <a:ext cx="5670947" cy="145161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The first step in constructing a mathematical model is to clearly define the problem or system you want to study, and identify the key variables and relationships that govern its behavior.</a:t>
            </a:r>
            <a:endParaRPr lang="en-US" sz="1750" dirty="0"/>
          </a:p>
        </p:txBody>
      </p:sp>
      <p:sp>
        <p:nvSpPr>
          <p:cNvPr id="7" name="Shape 5"/>
          <p:cNvSpPr/>
          <p:nvPr/>
        </p:nvSpPr>
        <p:spPr>
          <a:xfrm>
            <a:off x="7428667" y="2640568"/>
            <a:ext cx="510302" cy="510302"/>
          </a:xfrm>
          <a:prstGeom prst="roundRect">
            <a:avLst>
              <a:gd name="adj" fmla="val 18669"/>
            </a:avLst>
          </a:prstGeom>
          <a:solidFill>
            <a:srgbClr val="DADBF1"/>
          </a:solidFill>
          <a:ln w="7620">
            <a:solidFill>
              <a:srgbClr val="C0C1D7"/>
            </a:solidFill>
            <a:prstDash val="solid"/>
          </a:ln>
        </p:spPr>
      </p:sp>
      <p:sp>
        <p:nvSpPr>
          <p:cNvPr id="8" name="Text 6"/>
          <p:cNvSpPr/>
          <p:nvPr/>
        </p:nvSpPr>
        <p:spPr>
          <a:xfrm>
            <a:off x="7581781" y="2725579"/>
            <a:ext cx="204073" cy="340281"/>
          </a:xfrm>
          <a:prstGeom prst="rect">
            <a:avLst/>
          </a:prstGeom>
          <a:noFill/>
          <a:ln/>
        </p:spPr>
        <p:txBody>
          <a:bodyPr wrap="none" lIns="0" tIns="0" rIns="0" bIns="0" rtlCol="0" anchor="t"/>
          <a:lstStyle/>
          <a:p>
            <a:pPr marL="0" indent="0" algn="ctr">
              <a:lnSpc>
                <a:spcPts val="2650"/>
              </a:lnSpc>
              <a:buNone/>
            </a:pPr>
            <a:r>
              <a:rPr lang="en-US" sz="2650" b="1" kern="0" spc="-80" dirty="0">
                <a:solidFill>
                  <a:srgbClr val="272525"/>
                </a:solidFill>
                <a:latin typeface="Inter Bold" pitchFamily="34" charset="0"/>
                <a:ea typeface="Inter Bold" pitchFamily="34" charset="-122"/>
                <a:cs typeface="Inter Bold" pitchFamily="34" charset="-120"/>
              </a:rPr>
              <a:t>2</a:t>
            </a:r>
            <a:endParaRPr lang="en-US" sz="2650" dirty="0"/>
          </a:p>
        </p:txBody>
      </p:sp>
      <p:sp>
        <p:nvSpPr>
          <p:cNvPr id="9" name="Text 7"/>
          <p:cNvSpPr/>
          <p:nvPr/>
        </p:nvSpPr>
        <p:spPr>
          <a:xfrm>
            <a:off x="8165783" y="2640568"/>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Model Formulation</a:t>
            </a:r>
            <a:endParaRPr lang="en-US" sz="2200" dirty="0"/>
          </a:p>
        </p:txBody>
      </p:sp>
      <p:sp>
        <p:nvSpPr>
          <p:cNvPr id="10" name="Text 8"/>
          <p:cNvSpPr/>
          <p:nvPr/>
        </p:nvSpPr>
        <p:spPr>
          <a:xfrm>
            <a:off x="8165783" y="3130987"/>
            <a:ext cx="5670947" cy="145161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Next, you must translate the problem into a mathematical representation, using appropriate mathematical concepts, equations, and assumptions to capture the essential features of the system.</a:t>
            </a:r>
            <a:endParaRPr lang="en-US" sz="1750" dirty="0"/>
          </a:p>
        </p:txBody>
      </p:sp>
      <p:sp>
        <p:nvSpPr>
          <p:cNvPr id="11" name="Shape 9"/>
          <p:cNvSpPr/>
          <p:nvPr/>
        </p:nvSpPr>
        <p:spPr>
          <a:xfrm>
            <a:off x="793790" y="5064562"/>
            <a:ext cx="510302" cy="510302"/>
          </a:xfrm>
          <a:prstGeom prst="roundRect">
            <a:avLst>
              <a:gd name="adj" fmla="val 18669"/>
            </a:avLst>
          </a:prstGeom>
          <a:solidFill>
            <a:srgbClr val="DADBF1"/>
          </a:solidFill>
          <a:ln w="7620">
            <a:solidFill>
              <a:srgbClr val="C0C1D7"/>
            </a:solidFill>
            <a:prstDash val="solid"/>
          </a:ln>
        </p:spPr>
      </p:sp>
      <p:sp>
        <p:nvSpPr>
          <p:cNvPr id="12" name="Text 10"/>
          <p:cNvSpPr/>
          <p:nvPr/>
        </p:nvSpPr>
        <p:spPr>
          <a:xfrm>
            <a:off x="944166" y="5149572"/>
            <a:ext cx="209431" cy="340281"/>
          </a:xfrm>
          <a:prstGeom prst="rect">
            <a:avLst/>
          </a:prstGeom>
          <a:noFill/>
          <a:ln/>
        </p:spPr>
        <p:txBody>
          <a:bodyPr wrap="none" lIns="0" tIns="0" rIns="0" bIns="0" rtlCol="0" anchor="t"/>
          <a:lstStyle/>
          <a:p>
            <a:pPr marL="0" indent="0" algn="ctr">
              <a:lnSpc>
                <a:spcPts val="2650"/>
              </a:lnSpc>
              <a:buNone/>
            </a:pPr>
            <a:r>
              <a:rPr lang="en-US" sz="2650" b="1" kern="0" spc="-80" dirty="0">
                <a:solidFill>
                  <a:srgbClr val="272525"/>
                </a:solidFill>
                <a:latin typeface="Inter Bold" pitchFamily="34" charset="0"/>
                <a:ea typeface="Inter Bold" pitchFamily="34" charset="-122"/>
                <a:cs typeface="Inter Bold" pitchFamily="34" charset="-120"/>
              </a:rPr>
              <a:t>3</a:t>
            </a:r>
            <a:endParaRPr lang="en-US" sz="2650" dirty="0"/>
          </a:p>
        </p:txBody>
      </p:sp>
      <p:sp>
        <p:nvSpPr>
          <p:cNvPr id="13" name="Text 11"/>
          <p:cNvSpPr/>
          <p:nvPr/>
        </p:nvSpPr>
        <p:spPr>
          <a:xfrm>
            <a:off x="1530906" y="5064562"/>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Model Validation</a:t>
            </a:r>
            <a:endParaRPr lang="en-US" sz="2200" dirty="0"/>
          </a:p>
        </p:txBody>
      </p:sp>
      <p:sp>
        <p:nvSpPr>
          <p:cNvPr id="14" name="Text 12"/>
          <p:cNvSpPr/>
          <p:nvPr/>
        </p:nvSpPr>
        <p:spPr>
          <a:xfrm>
            <a:off x="1530906" y="5554980"/>
            <a:ext cx="5670947" cy="1088708"/>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Once the model is constructed, it must be validated against available data or observations to ensure that it accurately reflects the real-world system or problem.</a:t>
            </a:r>
            <a:endParaRPr lang="en-US" sz="1750" dirty="0"/>
          </a:p>
        </p:txBody>
      </p:sp>
      <p:sp>
        <p:nvSpPr>
          <p:cNvPr id="15" name="Shape 13"/>
          <p:cNvSpPr/>
          <p:nvPr/>
        </p:nvSpPr>
        <p:spPr>
          <a:xfrm>
            <a:off x="7428667" y="5064562"/>
            <a:ext cx="510302" cy="510302"/>
          </a:xfrm>
          <a:prstGeom prst="roundRect">
            <a:avLst>
              <a:gd name="adj" fmla="val 18669"/>
            </a:avLst>
          </a:prstGeom>
          <a:solidFill>
            <a:srgbClr val="DADBF1"/>
          </a:solidFill>
          <a:ln w="7620">
            <a:solidFill>
              <a:srgbClr val="C0C1D7"/>
            </a:solidFill>
            <a:prstDash val="solid"/>
          </a:ln>
        </p:spPr>
      </p:sp>
      <p:sp>
        <p:nvSpPr>
          <p:cNvPr id="16" name="Text 14"/>
          <p:cNvSpPr/>
          <p:nvPr/>
        </p:nvSpPr>
        <p:spPr>
          <a:xfrm>
            <a:off x="7573804" y="5149572"/>
            <a:ext cx="219908" cy="340281"/>
          </a:xfrm>
          <a:prstGeom prst="rect">
            <a:avLst/>
          </a:prstGeom>
          <a:noFill/>
          <a:ln/>
        </p:spPr>
        <p:txBody>
          <a:bodyPr wrap="none" lIns="0" tIns="0" rIns="0" bIns="0" rtlCol="0" anchor="t"/>
          <a:lstStyle/>
          <a:p>
            <a:pPr marL="0" indent="0" algn="ctr">
              <a:lnSpc>
                <a:spcPts val="2650"/>
              </a:lnSpc>
              <a:buNone/>
            </a:pPr>
            <a:r>
              <a:rPr lang="en-US" sz="2650" b="1" kern="0" spc="-80" dirty="0">
                <a:solidFill>
                  <a:srgbClr val="272525"/>
                </a:solidFill>
                <a:latin typeface="Inter Bold" pitchFamily="34" charset="0"/>
                <a:ea typeface="Inter Bold" pitchFamily="34" charset="-122"/>
                <a:cs typeface="Inter Bold" pitchFamily="34" charset="-120"/>
              </a:rPr>
              <a:t>4</a:t>
            </a:r>
            <a:endParaRPr lang="en-US" sz="2650" dirty="0"/>
          </a:p>
        </p:txBody>
      </p:sp>
      <p:sp>
        <p:nvSpPr>
          <p:cNvPr id="17" name="Text 15"/>
          <p:cNvSpPr/>
          <p:nvPr/>
        </p:nvSpPr>
        <p:spPr>
          <a:xfrm>
            <a:off x="8165783" y="5064562"/>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Model Refinement</a:t>
            </a:r>
            <a:endParaRPr lang="en-US" sz="2200" dirty="0"/>
          </a:p>
        </p:txBody>
      </p:sp>
      <p:sp>
        <p:nvSpPr>
          <p:cNvPr id="18" name="Text 16"/>
          <p:cNvSpPr/>
          <p:nvPr/>
        </p:nvSpPr>
        <p:spPr>
          <a:xfrm>
            <a:off x="8165783" y="5554980"/>
            <a:ext cx="5670947" cy="145161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If the model does not adequately capture the system's behavior, it may need to be refined by adjusting the assumptions, variables, or relationships until it aligns with the observed data.</a:t>
            </a:r>
            <a:endParaRPr lang="en-US" sz="1750" dirty="0"/>
          </a:p>
        </p:txBody>
      </p:sp>
      <p:pic>
        <p:nvPicPr>
          <p:cNvPr id="20" name="Picture 19">
            <a:extLst>
              <a:ext uri="{FF2B5EF4-FFF2-40B4-BE49-F238E27FC236}">
                <a16:creationId xmlns:a16="http://schemas.microsoft.com/office/drawing/2014/main" id="{AE66A0B6-E856-4F0E-B02C-884DF5744D78}"/>
              </a:ext>
            </a:extLst>
          </p:cNvPr>
          <p:cNvPicPr>
            <a:picLocks noChangeAspect="1"/>
          </p:cNvPicPr>
          <p:nvPr/>
        </p:nvPicPr>
        <p:blipFill>
          <a:blip r:embed="rId3"/>
          <a:stretch>
            <a:fillRect/>
          </a:stretch>
        </p:blipFill>
        <p:spPr>
          <a:xfrm>
            <a:off x="11791554" y="7769394"/>
            <a:ext cx="2838846" cy="41915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516862"/>
          </a:xfrm>
          <a:prstGeom prst="rect">
            <a:avLst/>
          </a:prstGeom>
        </p:spPr>
      </p:pic>
      <p:sp>
        <p:nvSpPr>
          <p:cNvPr id="3" name="Text 0"/>
          <p:cNvSpPr/>
          <p:nvPr/>
        </p:nvSpPr>
        <p:spPr>
          <a:xfrm>
            <a:off x="704731" y="3070503"/>
            <a:ext cx="10285690" cy="629245"/>
          </a:xfrm>
          <a:prstGeom prst="rect">
            <a:avLst/>
          </a:prstGeom>
          <a:noFill/>
          <a:ln/>
        </p:spPr>
        <p:txBody>
          <a:bodyPr wrap="none" lIns="0" tIns="0" rIns="0" bIns="0" rtlCol="0" anchor="t"/>
          <a:lstStyle/>
          <a:p>
            <a:pPr marL="0" indent="0">
              <a:lnSpc>
                <a:spcPts val="4950"/>
              </a:lnSpc>
              <a:buNone/>
            </a:pPr>
            <a:r>
              <a:rPr lang="en-US" sz="3950" b="1" kern="0" spc="-119" dirty="0">
                <a:solidFill>
                  <a:srgbClr val="000000"/>
                </a:solidFill>
                <a:latin typeface="Inter Bold" pitchFamily="34" charset="0"/>
                <a:ea typeface="Inter Bold" pitchFamily="34" charset="-122"/>
                <a:cs typeface="Inter Bold" pitchFamily="34" charset="-120"/>
              </a:rPr>
              <a:t>Solving and Analyzing Mathematical Models</a:t>
            </a:r>
            <a:endParaRPr lang="en-US" sz="3950" dirty="0"/>
          </a:p>
        </p:txBody>
      </p:sp>
      <p:pic>
        <p:nvPicPr>
          <p:cNvPr id="4" name="Image 1" descr="preencoded.png"/>
          <p:cNvPicPr>
            <a:picLocks noChangeAspect="1"/>
          </p:cNvPicPr>
          <p:nvPr/>
        </p:nvPicPr>
        <p:blipFill>
          <a:blip r:embed="rId4"/>
          <a:stretch>
            <a:fillRect/>
          </a:stretch>
        </p:blipFill>
        <p:spPr>
          <a:xfrm>
            <a:off x="704731" y="4001691"/>
            <a:ext cx="4406979" cy="805339"/>
          </a:xfrm>
          <a:prstGeom prst="rect">
            <a:avLst/>
          </a:prstGeom>
        </p:spPr>
      </p:pic>
      <p:sp>
        <p:nvSpPr>
          <p:cNvPr id="5" name="Text 1"/>
          <p:cNvSpPr/>
          <p:nvPr/>
        </p:nvSpPr>
        <p:spPr>
          <a:xfrm>
            <a:off x="906066" y="5108972"/>
            <a:ext cx="2576751" cy="314563"/>
          </a:xfrm>
          <a:prstGeom prst="rect">
            <a:avLst/>
          </a:prstGeom>
          <a:noFill/>
          <a:ln/>
        </p:spPr>
        <p:txBody>
          <a:bodyPr wrap="none" lIns="0" tIns="0" rIns="0" bIns="0" rtlCol="0" anchor="t"/>
          <a:lstStyle/>
          <a:p>
            <a:pPr marL="0" indent="0" algn="l">
              <a:lnSpc>
                <a:spcPts val="2450"/>
              </a:lnSpc>
              <a:buNone/>
            </a:pPr>
            <a:r>
              <a:rPr lang="en-US" sz="1950" b="1" kern="0" spc="-59" dirty="0">
                <a:solidFill>
                  <a:srgbClr val="272525"/>
                </a:solidFill>
                <a:latin typeface="Inter Bold" pitchFamily="34" charset="0"/>
                <a:ea typeface="Inter Bold" pitchFamily="34" charset="-122"/>
                <a:cs typeface="Inter Bold" pitchFamily="34" charset="-120"/>
              </a:rPr>
              <a:t>Analytical Techniques</a:t>
            </a:r>
            <a:endParaRPr lang="en-US" sz="1950" dirty="0"/>
          </a:p>
        </p:txBody>
      </p:sp>
      <p:sp>
        <p:nvSpPr>
          <p:cNvPr id="6" name="Text 2"/>
          <p:cNvSpPr/>
          <p:nvPr/>
        </p:nvSpPr>
        <p:spPr>
          <a:xfrm>
            <a:off x="906066" y="5544264"/>
            <a:ext cx="4004310" cy="1932384"/>
          </a:xfrm>
          <a:prstGeom prst="rect">
            <a:avLst/>
          </a:prstGeom>
          <a:noFill/>
          <a:ln/>
        </p:spPr>
        <p:txBody>
          <a:bodyPr wrap="square" lIns="0" tIns="0" rIns="0" bIns="0" rtlCol="0" anchor="t"/>
          <a:lstStyle/>
          <a:p>
            <a:pPr marL="0" indent="0" algn="l">
              <a:lnSpc>
                <a:spcPts val="2500"/>
              </a:lnSpc>
              <a:buNone/>
            </a:pPr>
            <a:r>
              <a:rPr lang="en-US" sz="1550" kern="0" spc="-32" dirty="0">
                <a:solidFill>
                  <a:srgbClr val="272525"/>
                </a:solidFill>
                <a:latin typeface="Inter" pitchFamily="34" charset="0"/>
                <a:ea typeface="Inter" pitchFamily="34" charset="-122"/>
                <a:cs typeface="Inter" pitchFamily="34" charset="-120"/>
              </a:rPr>
              <a:t>Depending on the complexity of the model, various analytical techniques, such as calculus, linear algebra, or optimization methods, may be employed to solve the mathematical equations and understand the system's behavior.</a:t>
            </a:r>
            <a:endParaRPr lang="en-US" sz="1550" dirty="0"/>
          </a:p>
        </p:txBody>
      </p:sp>
      <p:pic>
        <p:nvPicPr>
          <p:cNvPr id="7" name="Image 2" descr="preencoded.png"/>
          <p:cNvPicPr>
            <a:picLocks noChangeAspect="1"/>
          </p:cNvPicPr>
          <p:nvPr/>
        </p:nvPicPr>
        <p:blipFill>
          <a:blip r:embed="rId5"/>
          <a:stretch>
            <a:fillRect/>
          </a:stretch>
        </p:blipFill>
        <p:spPr>
          <a:xfrm>
            <a:off x="5111710" y="4001691"/>
            <a:ext cx="4406979" cy="805339"/>
          </a:xfrm>
          <a:prstGeom prst="rect">
            <a:avLst/>
          </a:prstGeom>
        </p:spPr>
      </p:pic>
      <p:sp>
        <p:nvSpPr>
          <p:cNvPr id="8" name="Text 3"/>
          <p:cNvSpPr/>
          <p:nvPr/>
        </p:nvSpPr>
        <p:spPr>
          <a:xfrm>
            <a:off x="5313045" y="5108972"/>
            <a:ext cx="2610803" cy="314563"/>
          </a:xfrm>
          <a:prstGeom prst="rect">
            <a:avLst/>
          </a:prstGeom>
          <a:noFill/>
          <a:ln/>
        </p:spPr>
        <p:txBody>
          <a:bodyPr wrap="none" lIns="0" tIns="0" rIns="0" bIns="0" rtlCol="0" anchor="t"/>
          <a:lstStyle/>
          <a:p>
            <a:pPr marL="0" indent="0" algn="l">
              <a:lnSpc>
                <a:spcPts val="2450"/>
              </a:lnSpc>
              <a:buNone/>
            </a:pPr>
            <a:r>
              <a:rPr lang="en-US" sz="1950" b="1" kern="0" spc="-59" dirty="0">
                <a:solidFill>
                  <a:srgbClr val="272525"/>
                </a:solidFill>
                <a:latin typeface="Inter Bold" pitchFamily="34" charset="0"/>
                <a:ea typeface="Inter Bold" pitchFamily="34" charset="-122"/>
                <a:cs typeface="Inter Bold" pitchFamily="34" charset="-120"/>
              </a:rPr>
              <a:t>Numerical Simulations</a:t>
            </a:r>
            <a:endParaRPr lang="en-US" sz="1950" dirty="0"/>
          </a:p>
        </p:txBody>
      </p:sp>
      <p:sp>
        <p:nvSpPr>
          <p:cNvPr id="9" name="Text 4"/>
          <p:cNvSpPr/>
          <p:nvPr/>
        </p:nvSpPr>
        <p:spPr>
          <a:xfrm>
            <a:off x="5313045" y="5544264"/>
            <a:ext cx="4004310" cy="1610320"/>
          </a:xfrm>
          <a:prstGeom prst="rect">
            <a:avLst/>
          </a:prstGeom>
          <a:noFill/>
          <a:ln/>
        </p:spPr>
        <p:txBody>
          <a:bodyPr wrap="square" lIns="0" tIns="0" rIns="0" bIns="0" rtlCol="0" anchor="t"/>
          <a:lstStyle/>
          <a:p>
            <a:pPr marL="0" indent="0" algn="l">
              <a:lnSpc>
                <a:spcPts val="2500"/>
              </a:lnSpc>
              <a:buNone/>
            </a:pPr>
            <a:r>
              <a:rPr lang="en-US" sz="1550" kern="0" spc="-32" dirty="0">
                <a:solidFill>
                  <a:srgbClr val="272525"/>
                </a:solidFill>
                <a:latin typeface="Inter" pitchFamily="34" charset="0"/>
                <a:ea typeface="Inter" pitchFamily="34" charset="-122"/>
                <a:cs typeface="Inter" pitchFamily="34" charset="-120"/>
              </a:rPr>
              <a:t>For more complex models that cannot be solved analytically, numerical simulations can be used to approximate the system's behavior and explore its dynamics under different conditions.</a:t>
            </a:r>
            <a:endParaRPr lang="en-US" sz="1550" dirty="0"/>
          </a:p>
        </p:txBody>
      </p:sp>
      <p:pic>
        <p:nvPicPr>
          <p:cNvPr id="10" name="Image 3" descr="preencoded.png"/>
          <p:cNvPicPr>
            <a:picLocks noChangeAspect="1"/>
          </p:cNvPicPr>
          <p:nvPr/>
        </p:nvPicPr>
        <p:blipFill>
          <a:blip r:embed="rId6"/>
          <a:stretch>
            <a:fillRect/>
          </a:stretch>
        </p:blipFill>
        <p:spPr>
          <a:xfrm>
            <a:off x="9518690" y="4001691"/>
            <a:ext cx="4406979" cy="805339"/>
          </a:xfrm>
          <a:prstGeom prst="rect">
            <a:avLst/>
          </a:prstGeom>
        </p:spPr>
      </p:pic>
      <p:sp>
        <p:nvSpPr>
          <p:cNvPr id="11" name="Text 5"/>
          <p:cNvSpPr/>
          <p:nvPr/>
        </p:nvSpPr>
        <p:spPr>
          <a:xfrm>
            <a:off x="9720024" y="5108972"/>
            <a:ext cx="2516862" cy="314563"/>
          </a:xfrm>
          <a:prstGeom prst="rect">
            <a:avLst/>
          </a:prstGeom>
          <a:noFill/>
          <a:ln/>
        </p:spPr>
        <p:txBody>
          <a:bodyPr wrap="none" lIns="0" tIns="0" rIns="0" bIns="0" rtlCol="0" anchor="t"/>
          <a:lstStyle/>
          <a:p>
            <a:pPr marL="0" indent="0" algn="l">
              <a:lnSpc>
                <a:spcPts val="2450"/>
              </a:lnSpc>
              <a:buNone/>
            </a:pPr>
            <a:r>
              <a:rPr lang="en-US" sz="1950" b="1" kern="0" spc="-59" dirty="0">
                <a:solidFill>
                  <a:srgbClr val="272525"/>
                </a:solidFill>
                <a:latin typeface="Inter Bold" pitchFamily="34" charset="0"/>
                <a:ea typeface="Inter Bold" pitchFamily="34" charset="-122"/>
                <a:cs typeface="Inter Bold" pitchFamily="34" charset="-120"/>
              </a:rPr>
              <a:t>Sensitivity Analysis</a:t>
            </a:r>
            <a:endParaRPr lang="en-US" sz="1950" dirty="0"/>
          </a:p>
        </p:txBody>
      </p:sp>
      <p:sp>
        <p:nvSpPr>
          <p:cNvPr id="12" name="Text 6"/>
          <p:cNvSpPr/>
          <p:nvPr/>
        </p:nvSpPr>
        <p:spPr>
          <a:xfrm>
            <a:off x="9720024" y="5544264"/>
            <a:ext cx="4004310" cy="1610320"/>
          </a:xfrm>
          <a:prstGeom prst="rect">
            <a:avLst/>
          </a:prstGeom>
          <a:noFill/>
          <a:ln/>
        </p:spPr>
        <p:txBody>
          <a:bodyPr wrap="square" lIns="0" tIns="0" rIns="0" bIns="0" rtlCol="0" anchor="t"/>
          <a:lstStyle/>
          <a:p>
            <a:pPr marL="0" indent="0" algn="l">
              <a:lnSpc>
                <a:spcPts val="2500"/>
              </a:lnSpc>
              <a:buNone/>
            </a:pPr>
            <a:r>
              <a:rPr lang="en-US" sz="1550" kern="0" spc="-32" dirty="0">
                <a:solidFill>
                  <a:srgbClr val="272525"/>
                </a:solidFill>
                <a:latin typeface="Inter" pitchFamily="34" charset="0"/>
                <a:ea typeface="Inter" pitchFamily="34" charset="-122"/>
                <a:cs typeface="Inter" pitchFamily="34" charset="-120"/>
              </a:rPr>
              <a:t>Analyzing the sensitivity of the model's outputs to changes in its inputs or parameters can provide insights into the critical factors that drive the system's behavior.</a:t>
            </a:r>
            <a:endParaRPr lang="en-US" sz="1550" dirty="0"/>
          </a:p>
        </p:txBody>
      </p:sp>
      <p:pic>
        <p:nvPicPr>
          <p:cNvPr id="14" name="Picture 13">
            <a:extLst>
              <a:ext uri="{FF2B5EF4-FFF2-40B4-BE49-F238E27FC236}">
                <a16:creationId xmlns:a16="http://schemas.microsoft.com/office/drawing/2014/main" id="{782CCD84-F884-4F91-ACFE-9AFDD6DF4E91}"/>
              </a:ext>
            </a:extLst>
          </p:cNvPr>
          <p:cNvPicPr>
            <a:picLocks noChangeAspect="1"/>
          </p:cNvPicPr>
          <p:nvPr/>
        </p:nvPicPr>
        <p:blipFill>
          <a:blip r:embed="rId7"/>
          <a:stretch>
            <a:fillRect/>
          </a:stretch>
        </p:blipFill>
        <p:spPr>
          <a:xfrm>
            <a:off x="11722179" y="7765224"/>
            <a:ext cx="2838846" cy="41915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62345" y="814745"/>
            <a:ext cx="7819311" cy="1182767"/>
          </a:xfrm>
          <a:prstGeom prst="rect">
            <a:avLst/>
          </a:prstGeom>
          <a:noFill/>
          <a:ln/>
        </p:spPr>
        <p:txBody>
          <a:bodyPr wrap="square" lIns="0" tIns="0" rIns="0" bIns="0" rtlCol="0" anchor="t"/>
          <a:lstStyle/>
          <a:p>
            <a:pPr marL="0" indent="0">
              <a:lnSpc>
                <a:spcPts val="4650"/>
              </a:lnSpc>
              <a:buNone/>
            </a:pPr>
            <a:r>
              <a:rPr lang="en-US" sz="3700" b="1" kern="0" spc="-112" dirty="0">
                <a:solidFill>
                  <a:srgbClr val="000000"/>
                </a:solidFill>
                <a:latin typeface="Inter Bold" pitchFamily="34" charset="0"/>
                <a:ea typeface="Inter Bold" pitchFamily="34" charset="-122"/>
                <a:cs typeface="Inter Bold" pitchFamily="34" charset="-120"/>
              </a:rPr>
              <a:t>Applying Mathematical Models to Real-World Problems</a:t>
            </a:r>
            <a:endParaRPr lang="en-US" sz="3700" dirty="0"/>
          </a:p>
        </p:txBody>
      </p:sp>
      <p:pic>
        <p:nvPicPr>
          <p:cNvPr id="4" name="Image 1" descr="preencoded.png"/>
          <p:cNvPicPr>
            <a:picLocks noChangeAspect="1"/>
          </p:cNvPicPr>
          <p:nvPr/>
        </p:nvPicPr>
        <p:blipFill>
          <a:blip r:embed="rId4"/>
          <a:stretch>
            <a:fillRect/>
          </a:stretch>
        </p:blipFill>
        <p:spPr>
          <a:xfrm>
            <a:off x="662345" y="2281357"/>
            <a:ext cx="473035" cy="473035"/>
          </a:xfrm>
          <a:prstGeom prst="rect">
            <a:avLst/>
          </a:prstGeom>
        </p:spPr>
      </p:pic>
      <p:sp>
        <p:nvSpPr>
          <p:cNvPr id="5" name="Text 1"/>
          <p:cNvSpPr/>
          <p:nvPr/>
        </p:nvSpPr>
        <p:spPr>
          <a:xfrm>
            <a:off x="662345" y="2943582"/>
            <a:ext cx="2365653" cy="295632"/>
          </a:xfrm>
          <a:prstGeom prst="rect">
            <a:avLst/>
          </a:prstGeom>
          <a:noFill/>
          <a:ln/>
        </p:spPr>
        <p:txBody>
          <a:bodyPr wrap="none" lIns="0" tIns="0" rIns="0" bIns="0" rtlCol="0" anchor="t"/>
          <a:lstStyle/>
          <a:p>
            <a:pPr marL="0" indent="0" algn="l">
              <a:lnSpc>
                <a:spcPts val="2300"/>
              </a:lnSpc>
              <a:buNone/>
            </a:pPr>
            <a:r>
              <a:rPr lang="en-US" sz="1850" b="1" kern="0" spc="-56" dirty="0">
                <a:solidFill>
                  <a:srgbClr val="272525"/>
                </a:solidFill>
                <a:latin typeface="Inter Bold" pitchFamily="34" charset="0"/>
                <a:ea typeface="Inter Bold" pitchFamily="34" charset="-122"/>
                <a:cs typeface="Inter Bold" pitchFamily="34" charset="-120"/>
              </a:rPr>
              <a:t>Engineering Design</a:t>
            </a:r>
            <a:endParaRPr lang="en-US" sz="1850" dirty="0"/>
          </a:p>
        </p:txBody>
      </p:sp>
      <p:sp>
        <p:nvSpPr>
          <p:cNvPr id="6" name="Text 2"/>
          <p:cNvSpPr/>
          <p:nvPr/>
        </p:nvSpPr>
        <p:spPr>
          <a:xfrm>
            <a:off x="662345" y="3352681"/>
            <a:ext cx="3767733" cy="1211580"/>
          </a:xfrm>
          <a:prstGeom prst="rect">
            <a:avLst/>
          </a:prstGeom>
          <a:noFill/>
          <a:ln/>
        </p:spPr>
        <p:txBody>
          <a:bodyPr wrap="square" lIns="0" tIns="0" rIns="0" bIns="0" rtlCol="0" anchor="t"/>
          <a:lstStyle/>
          <a:p>
            <a:pPr marL="0" indent="0" algn="l">
              <a:lnSpc>
                <a:spcPts val="2350"/>
              </a:lnSpc>
              <a:buNone/>
            </a:pPr>
            <a:r>
              <a:rPr lang="en-US" sz="1450" kern="0" spc="-30" dirty="0">
                <a:solidFill>
                  <a:srgbClr val="272525"/>
                </a:solidFill>
                <a:latin typeface="Inter" pitchFamily="34" charset="0"/>
                <a:ea typeface="Inter" pitchFamily="34" charset="-122"/>
                <a:cs typeface="Inter" pitchFamily="34" charset="-120"/>
              </a:rPr>
              <a:t>Mathematical models are used to optimize the design of products, processes, and systems, helping engineers make informed decisions and improve efficiency.</a:t>
            </a:r>
            <a:endParaRPr lang="en-US" sz="1450" dirty="0"/>
          </a:p>
        </p:txBody>
      </p:sp>
      <p:pic>
        <p:nvPicPr>
          <p:cNvPr id="7" name="Image 2" descr="preencoded.png"/>
          <p:cNvPicPr>
            <a:picLocks noChangeAspect="1"/>
          </p:cNvPicPr>
          <p:nvPr/>
        </p:nvPicPr>
        <p:blipFill>
          <a:blip r:embed="rId5"/>
          <a:stretch>
            <a:fillRect/>
          </a:stretch>
        </p:blipFill>
        <p:spPr>
          <a:xfrm>
            <a:off x="4713923" y="2281357"/>
            <a:ext cx="473035" cy="473035"/>
          </a:xfrm>
          <a:prstGeom prst="rect">
            <a:avLst/>
          </a:prstGeom>
        </p:spPr>
      </p:pic>
      <p:sp>
        <p:nvSpPr>
          <p:cNvPr id="8" name="Text 3"/>
          <p:cNvSpPr/>
          <p:nvPr/>
        </p:nvSpPr>
        <p:spPr>
          <a:xfrm>
            <a:off x="4713923" y="2943582"/>
            <a:ext cx="3195518" cy="295632"/>
          </a:xfrm>
          <a:prstGeom prst="rect">
            <a:avLst/>
          </a:prstGeom>
          <a:noFill/>
          <a:ln/>
        </p:spPr>
        <p:txBody>
          <a:bodyPr wrap="none" lIns="0" tIns="0" rIns="0" bIns="0" rtlCol="0" anchor="t"/>
          <a:lstStyle/>
          <a:p>
            <a:pPr marL="0" indent="0" algn="l">
              <a:lnSpc>
                <a:spcPts val="2300"/>
              </a:lnSpc>
              <a:buNone/>
            </a:pPr>
            <a:r>
              <a:rPr lang="en-US" sz="1850" b="1" kern="0" spc="-56" dirty="0">
                <a:solidFill>
                  <a:srgbClr val="272525"/>
                </a:solidFill>
                <a:latin typeface="Inter Bold" pitchFamily="34" charset="0"/>
                <a:ea typeface="Inter Bold" pitchFamily="34" charset="-122"/>
                <a:cs typeface="Inter Bold" pitchFamily="34" charset="-120"/>
              </a:rPr>
              <a:t>Healthcare and Epidemiology</a:t>
            </a:r>
            <a:endParaRPr lang="en-US" sz="1850" dirty="0"/>
          </a:p>
        </p:txBody>
      </p:sp>
      <p:sp>
        <p:nvSpPr>
          <p:cNvPr id="9" name="Text 4"/>
          <p:cNvSpPr/>
          <p:nvPr/>
        </p:nvSpPr>
        <p:spPr>
          <a:xfrm>
            <a:off x="4713923" y="3352681"/>
            <a:ext cx="3767733" cy="1211580"/>
          </a:xfrm>
          <a:prstGeom prst="rect">
            <a:avLst/>
          </a:prstGeom>
          <a:noFill/>
          <a:ln/>
        </p:spPr>
        <p:txBody>
          <a:bodyPr wrap="square" lIns="0" tIns="0" rIns="0" bIns="0" rtlCol="0" anchor="t"/>
          <a:lstStyle/>
          <a:p>
            <a:pPr marL="0" indent="0" algn="l">
              <a:lnSpc>
                <a:spcPts val="2350"/>
              </a:lnSpc>
              <a:buNone/>
            </a:pPr>
            <a:r>
              <a:rPr lang="en-US" sz="1450" kern="0" spc="-30" dirty="0">
                <a:solidFill>
                  <a:srgbClr val="272525"/>
                </a:solidFill>
                <a:latin typeface="Inter" pitchFamily="34" charset="0"/>
                <a:ea typeface="Inter" pitchFamily="34" charset="-122"/>
                <a:cs typeface="Inter" pitchFamily="34" charset="-120"/>
              </a:rPr>
              <a:t>Mathematical models are employed to study the spread of diseases, test the effectiveness of interventions, and support public health decision-making.</a:t>
            </a:r>
            <a:endParaRPr lang="en-US" sz="1450" dirty="0"/>
          </a:p>
        </p:txBody>
      </p:sp>
      <p:pic>
        <p:nvPicPr>
          <p:cNvPr id="10" name="Image 3" descr="preencoded.png"/>
          <p:cNvPicPr>
            <a:picLocks noChangeAspect="1"/>
          </p:cNvPicPr>
          <p:nvPr/>
        </p:nvPicPr>
        <p:blipFill>
          <a:blip r:embed="rId6"/>
          <a:stretch>
            <a:fillRect/>
          </a:stretch>
        </p:blipFill>
        <p:spPr>
          <a:xfrm>
            <a:off x="662345" y="5131951"/>
            <a:ext cx="473035" cy="473035"/>
          </a:xfrm>
          <a:prstGeom prst="rect">
            <a:avLst/>
          </a:prstGeom>
        </p:spPr>
      </p:pic>
      <p:sp>
        <p:nvSpPr>
          <p:cNvPr id="11" name="Text 5"/>
          <p:cNvSpPr/>
          <p:nvPr/>
        </p:nvSpPr>
        <p:spPr>
          <a:xfrm>
            <a:off x="662345" y="5794177"/>
            <a:ext cx="2365653" cy="295632"/>
          </a:xfrm>
          <a:prstGeom prst="rect">
            <a:avLst/>
          </a:prstGeom>
          <a:noFill/>
          <a:ln/>
        </p:spPr>
        <p:txBody>
          <a:bodyPr wrap="none" lIns="0" tIns="0" rIns="0" bIns="0" rtlCol="0" anchor="t"/>
          <a:lstStyle/>
          <a:p>
            <a:pPr marL="0" indent="0" algn="l">
              <a:lnSpc>
                <a:spcPts val="2300"/>
              </a:lnSpc>
              <a:buNone/>
            </a:pPr>
            <a:r>
              <a:rPr lang="en-US" sz="1850" b="1" kern="0" spc="-56" dirty="0">
                <a:solidFill>
                  <a:srgbClr val="272525"/>
                </a:solidFill>
                <a:latin typeface="Inter Bold" pitchFamily="34" charset="0"/>
                <a:ea typeface="Inter Bold" pitchFamily="34" charset="-122"/>
                <a:cs typeface="Inter Bold" pitchFamily="34" charset="-120"/>
              </a:rPr>
              <a:t>Financial Modeling</a:t>
            </a:r>
            <a:endParaRPr lang="en-US" sz="1850" dirty="0"/>
          </a:p>
        </p:txBody>
      </p:sp>
      <p:sp>
        <p:nvSpPr>
          <p:cNvPr id="12" name="Text 6"/>
          <p:cNvSpPr/>
          <p:nvPr/>
        </p:nvSpPr>
        <p:spPr>
          <a:xfrm>
            <a:off x="662345" y="6203275"/>
            <a:ext cx="3767733" cy="1211580"/>
          </a:xfrm>
          <a:prstGeom prst="rect">
            <a:avLst/>
          </a:prstGeom>
          <a:noFill/>
          <a:ln/>
        </p:spPr>
        <p:txBody>
          <a:bodyPr wrap="square" lIns="0" tIns="0" rIns="0" bIns="0" rtlCol="0" anchor="t"/>
          <a:lstStyle/>
          <a:p>
            <a:pPr marL="0" indent="0" algn="l">
              <a:lnSpc>
                <a:spcPts val="2350"/>
              </a:lnSpc>
              <a:buNone/>
            </a:pPr>
            <a:r>
              <a:rPr lang="en-US" sz="1450" kern="0" spc="-30" dirty="0">
                <a:solidFill>
                  <a:srgbClr val="272525"/>
                </a:solidFill>
                <a:latin typeface="Inter" pitchFamily="34" charset="0"/>
                <a:ea typeface="Inter" pitchFamily="34" charset="-122"/>
                <a:cs typeface="Inter" pitchFamily="34" charset="-120"/>
              </a:rPr>
              <a:t>Mathematical models are used to analyze financial data, assess investment risks, and develop strategies for financial planning and decision-making.</a:t>
            </a:r>
            <a:endParaRPr lang="en-US" sz="1450" dirty="0"/>
          </a:p>
        </p:txBody>
      </p:sp>
      <p:pic>
        <p:nvPicPr>
          <p:cNvPr id="13" name="Image 4" descr="preencoded.png"/>
          <p:cNvPicPr>
            <a:picLocks noChangeAspect="1"/>
          </p:cNvPicPr>
          <p:nvPr/>
        </p:nvPicPr>
        <p:blipFill>
          <a:blip r:embed="rId7"/>
          <a:stretch>
            <a:fillRect/>
          </a:stretch>
        </p:blipFill>
        <p:spPr>
          <a:xfrm>
            <a:off x="4713923" y="5131951"/>
            <a:ext cx="473035" cy="473035"/>
          </a:xfrm>
          <a:prstGeom prst="rect">
            <a:avLst/>
          </a:prstGeom>
        </p:spPr>
      </p:pic>
      <p:sp>
        <p:nvSpPr>
          <p:cNvPr id="14" name="Text 7"/>
          <p:cNvSpPr/>
          <p:nvPr/>
        </p:nvSpPr>
        <p:spPr>
          <a:xfrm>
            <a:off x="4713923" y="5794177"/>
            <a:ext cx="2619732" cy="295632"/>
          </a:xfrm>
          <a:prstGeom prst="rect">
            <a:avLst/>
          </a:prstGeom>
          <a:noFill/>
          <a:ln/>
        </p:spPr>
        <p:txBody>
          <a:bodyPr wrap="none" lIns="0" tIns="0" rIns="0" bIns="0" rtlCol="0" anchor="t"/>
          <a:lstStyle/>
          <a:p>
            <a:pPr marL="0" indent="0" algn="l">
              <a:lnSpc>
                <a:spcPts val="2300"/>
              </a:lnSpc>
              <a:buNone/>
            </a:pPr>
            <a:r>
              <a:rPr lang="en-US" sz="1850" b="1" kern="0" spc="-56" dirty="0">
                <a:solidFill>
                  <a:srgbClr val="272525"/>
                </a:solidFill>
                <a:latin typeface="Inter Bold" pitchFamily="34" charset="0"/>
                <a:ea typeface="Inter Bold" pitchFamily="34" charset="-122"/>
                <a:cs typeface="Inter Bold" pitchFamily="34" charset="-120"/>
              </a:rPr>
              <a:t>Transportation Planning</a:t>
            </a:r>
            <a:endParaRPr lang="en-US" sz="1850" dirty="0"/>
          </a:p>
        </p:txBody>
      </p:sp>
      <p:sp>
        <p:nvSpPr>
          <p:cNvPr id="15" name="Text 8"/>
          <p:cNvSpPr/>
          <p:nvPr/>
        </p:nvSpPr>
        <p:spPr>
          <a:xfrm>
            <a:off x="4713923" y="6203275"/>
            <a:ext cx="3767733" cy="1211580"/>
          </a:xfrm>
          <a:prstGeom prst="rect">
            <a:avLst/>
          </a:prstGeom>
          <a:noFill/>
          <a:ln/>
        </p:spPr>
        <p:txBody>
          <a:bodyPr wrap="square" lIns="0" tIns="0" rIns="0" bIns="0" rtlCol="0" anchor="t"/>
          <a:lstStyle/>
          <a:p>
            <a:pPr marL="0" indent="0" algn="l">
              <a:lnSpc>
                <a:spcPts val="2350"/>
              </a:lnSpc>
              <a:buNone/>
            </a:pPr>
            <a:r>
              <a:rPr lang="en-US" sz="1450" kern="0" spc="-30" dirty="0">
                <a:solidFill>
                  <a:srgbClr val="272525"/>
                </a:solidFill>
                <a:latin typeface="Inter" pitchFamily="34" charset="0"/>
                <a:ea typeface="Inter" pitchFamily="34" charset="-122"/>
                <a:cs typeface="Inter" pitchFamily="34" charset="-120"/>
              </a:rPr>
              <a:t>Mathematical models are utilized to optimize transportation networks, predict traffic patterns, and support infrastructure planning and management.</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678537" y="990362"/>
            <a:ext cx="12830294" cy="605790"/>
          </a:xfrm>
          <a:prstGeom prst="rect">
            <a:avLst/>
          </a:prstGeom>
          <a:noFill/>
          <a:ln/>
        </p:spPr>
        <p:txBody>
          <a:bodyPr wrap="none" lIns="0" tIns="0" rIns="0" bIns="0" rtlCol="0" anchor="t"/>
          <a:lstStyle/>
          <a:p>
            <a:pPr marL="0" indent="0">
              <a:lnSpc>
                <a:spcPts val="4750"/>
              </a:lnSpc>
              <a:buNone/>
            </a:pPr>
            <a:r>
              <a:rPr lang="en-US" sz="3800" b="1" kern="0" spc="-115" dirty="0">
                <a:solidFill>
                  <a:srgbClr val="000000"/>
                </a:solidFill>
                <a:latin typeface="Inter Bold" pitchFamily="34" charset="0"/>
                <a:ea typeface="Inter Bold" pitchFamily="34" charset="-122"/>
                <a:cs typeface="Inter Bold" pitchFamily="34" charset="-120"/>
              </a:rPr>
              <a:t>Limitations and Considerations of Mathematical Modeling</a:t>
            </a:r>
            <a:endParaRPr lang="en-US" sz="3800" dirty="0"/>
          </a:p>
        </p:txBody>
      </p:sp>
      <p:sp>
        <p:nvSpPr>
          <p:cNvPr id="3" name="Shape 1"/>
          <p:cNvSpPr/>
          <p:nvPr/>
        </p:nvSpPr>
        <p:spPr>
          <a:xfrm>
            <a:off x="678537" y="1983819"/>
            <a:ext cx="13273326" cy="4417219"/>
          </a:xfrm>
          <a:prstGeom prst="roundRect">
            <a:avLst>
              <a:gd name="adj" fmla="val 1844"/>
            </a:avLst>
          </a:prstGeom>
          <a:noFill/>
          <a:ln w="7620">
            <a:solidFill>
              <a:srgbClr val="000000">
                <a:alpha val="8000"/>
              </a:srgbClr>
            </a:solidFill>
            <a:prstDash val="solid"/>
          </a:ln>
        </p:spPr>
      </p:sp>
      <p:sp>
        <p:nvSpPr>
          <p:cNvPr id="4" name="Shape 2"/>
          <p:cNvSpPr/>
          <p:nvPr/>
        </p:nvSpPr>
        <p:spPr>
          <a:xfrm>
            <a:off x="686157" y="1991439"/>
            <a:ext cx="13258086" cy="1178004"/>
          </a:xfrm>
          <a:prstGeom prst="rect">
            <a:avLst/>
          </a:prstGeom>
          <a:solidFill>
            <a:srgbClr val="FFFFFF">
              <a:alpha val="4000"/>
            </a:srgbClr>
          </a:solidFill>
          <a:ln/>
        </p:spPr>
      </p:sp>
      <p:sp>
        <p:nvSpPr>
          <p:cNvPr id="5" name="Text 3"/>
          <p:cNvSpPr/>
          <p:nvPr/>
        </p:nvSpPr>
        <p:spPr>
          <a:xfrm>
            <a:off x="879991" y="2115383"/>
            <a:ext cx="6237565" cy="310039"/>
          </a:xfrm>
          <a:prstGeom prst="rect">
            <a:avLst/>
          </a:prstGeom>
          <a:noFill/>
          <a:ln/>
        </p:spPr>
        <p:txBody>
          <a:bodyPr wrap="non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Complexity of Real-World Systems</a:t>
            </a:r>
            <a:endParaRPr lang="en-US" sz="1500" dirty="0"/>
          </a:p>
        </p:txBody>
      </p:sp>
      <p:sp>
        <p:nvSpPr>
          <p:cNvPr id="6" name="Text 4"/>
          <p:cNvSpPr/>
          <p:nvPr/>
        </p:nvSpPr>
        <p:spPr>
          <a:xfrm>
            <a:off x="7512844" y="2115383"/>
            <a:ext cx="6237565" cy="930116"/>
          </a:xfrm>
          <a:prstGeom prst="rect">
            <a:avLst/>
          </a:prstGeom>
          <a:noFill/>
          <a:ln/>
        </p:spPr>
        <p:txBody>
          <a:bodyPr wrap="squar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Mathematical models may oversimplify the complexity of real-world systems, and may not capture all the relevant factors or their interactions.</a:t>
            </a:r>
            <a:endParaRPr lang="en-US" sz="1500" dirty="0"/>
          </a:p>
        </p:txBody>
      </p:sp>
      <p:sp>
        <p:nvSpPr>
          <p:cNvPr id="7" name="Shape 5"/>
          <p:cNvSpPr/>
          <p:nvPr/>
        </p:nvSpPr>
        <p:spPr>
          <a:xfrm>
            <a:off x="686157" y="3169444"/>
            <a:ext cx="13258086" cy="867966"/>
          </a:xfrm>
          <a:prstGeom prst="rect">
            <a:avLst/>
          </a:prstGeom>
          <a:solidFill>
            <a:srgbClr val="000000">
              <a:alpha val="4000"/>
            </a:srgbClr>
          </a:solidFill>
          <a:ln/>
        </p:spPr>
      </p:sp>
      <p:sp>
        <p:nvSpPr>
          <p:cNvPr id="8" name="Text 6"/>
          <p:cNvSpPr/>
          <p:nvPr/>
        </p:nvSpPr>
        <p:spPr>
          <a:xfrm>
            <a:off x="879991" y="3293388"/>
            <a:ext cx="6237565" cy="310039"/>
          </a:xfrm>
          <a:prstGeom prst="rect">
            <a:avLst/>
          </a:prstGeom>
          <a:noFill/>
          <a:ln/>
        </p:spPr>
        <p:txBody>
          <a:bodyPr wrap="non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Data Availability and Quality</a:t>
            </a:r>
            <a:endParaRPr lang="en-US" sz="1500" dirty="0"/>
          </a:p>
        </p:txBody>
      </p:sp>
      <p:sp>
        <p:nvSpPr>
          <p:cNvPr id="9" name="Text 7"/>
          <p:cNvSpPr/>
          <p:nvPr/>
        </p:nvSpPr>
        <p:spPr>
          <a:xfrm>
            <a:off x="7512844" y="3293388"/>
            <a:ext cx="6237565" cy="620078"/>
          </a:xfrm>
          <a:prstGeom prst="rect">
            <a:avLst/>
          </a:prstGeom>
          <a:noFill/>
          <a:ln/>
        </p:spPr>
        <p:txBody>
          <a:bodyPr wrap="squar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The accuracy and reliability of a mathematical model depend on the availability and quality of the data used to construct and validate it.</a:t>
            </a:r>
            <a:endParaRPr lang="en-US" sz="1500" dirty="0"/>
          </a:p>
        </p:txBody>
      </p:sp>
      <p:sp>
        <p:nvSpPr>
          <p:cNvPr id="10" name="Shape 8"/>
          <p:cNvSpPr/>
          <p:nvPr/>
        </p:nvSpPr>
        <p:spPr>
          <a:xfrm>
            <a:off x="686157" y="4037409"/>
            <a:ext cx="13258086" cy="1178004"/>
          </a:xfrm>
          <a:prstGeom prst="rect">
            <a:avLst/>
          </a:prstGeom>
          <a:solidFill>
            <a:srgbClr val="FFFFFF">
              <a:alpha val="4000"/>
            </a:srgbClr>
          </a:solidFill>
          <a:ln/>
        </p:spPr>
      </p:sp>
      <p:sp>
        <p:nvSpPr>
          <p:cNvPr id="11" name="Text 9"/>
          <p:cNvSpPr/>
          <p:nvPr/>
        </p:nvSpPr>
        <p:spPr>
          <a:xfrm>
            <a:off x="879991" y="4161353"/>
            <a:ext cx="6237565" cy="310039"/>
          </a:xfrm>
          <a:prstGeom prst="rect">
            <a:avLst/>
          </a:prstGeom>
          <a:noFill/>
          <a:ln/>
        </p:spPr>
        <p:txBody>
          <a:bodyPr wrap="non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Assumptions and Limitations</a:t>
            </a:r>
            <a:endParaRPr lang="en-US" sz="1500" dirty="0"/>
          </a:p>
        </p:txBody>
      </p:sp>
      <p:sp>
        <p:nvSpPr>
          <p:cNvPr id="12" name="Text 10"/>
          <p:cNvSpPr/>
          <p:nvPr/>
        </p:nvSpPr>
        <p:spPr>
          <a:xfrm>
            <a:off x="7512844" y="4161353"/>
            <a:ext cx="6237565" cy="930116"/>
          </a:xfrm>
          <a:prstGeom prst="rect">
            <a:avLst/>
          </a:prstGeom>
          <a:noFill/>
          <a:ln/>
        </p:spPr>
        <p:txBody>
          <a:bodyPr wrap="squar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Every mathematical model is based on certain assumptions and simplifications, which can limit its applicability and the generalizability of its results.</a:t>
            </a:r>
            <a:endParaRPr lang="en-US" sz="1500" dirty="0"/>
          </a:p>
        </p:txBody>
      </p:sp>
      <p:sp>
        <p:nvSpPr>
          <p:cNvPr id="13" name="Shape 11"/>
          <p:cNvSpPr/>
          <p:nvPr/>
        </p:nvSpPr>
        <p:spPr>
          <a:xfrm>
            <a:off x="686157" y="5215414"/>
            <a:ext cx="13258086" cy="1178004"/>
          </a:xfrm>
          <a:prstGeom prst="rect">
            <a:avLst/>
          </a:prstGeom>
          <a:solidFill>
            <a:srgbClr val="000000">
              <a:alpha val="4000"/>
            </a:srgbClr>
          </a:solidFill>
          <a:ln/>
        </p:spPr>
      </p:sp>
      <p:sp>
        <p:nvSpPr>
          <p:cNvPr id="14" name="Text 12"/>
          <p:cNvSpPr/>
          <p:nvPr/>
        </p:nvSpPr>
        <p:spPr>
          <a:xfrm>
            <a:off x="879991" y="5339358"/>
            <a:ext cx="6237565" cy="310039"/>
          </a:xfrm>
          <a:prstGeom prst="rect">
            <a:avLst/>
          </a:prstGeom>
          <a:noFill/>
          <a:ln/>
        </p:spPr>
        <p:txBody>
          <a:bodyPr wrap="non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Uncertainty and Sensitivity</a:t>
            </a:r>
            <a:endParaRPr lang="en-US" sz="1500" dirty="0"/>
          </a:p>
        </p:txBody>
      </p:sp>
      <p:sp>
        <p:nvSpPr>
          <p:cNvPr id="15" name="Text 13"/>
          <p:cNvSpPr/>
          <p:nvPr/>
        </p:nvSpPr>
        <p:spPr>
          <a:xfrm>
            <a:off x="7512844" y="5339358"/>
            <a:ext cx="6237565" cy="930116"/>
          </a:xfrm>
          <a:prstGeom prst="rect">
            <a:avLst/>
          </a:prstGeom>
          <a:noFill/>
          <a:ln/>
        </p:spPr>
        <p:txBody>
          <a:bodyPr wrap="squar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Mathematical models often involve elements of uncertainty, and their outputs can be sensitive to changes in input parameters or assumptions.</a:t>
            </a:r>
            <a:endParaRPr lang="en-US" sz="1500" dirty="0"/>
          </a:p>
        </p:txBody>
      </p:sp>
      <p:sp>
        <p:nvSpPr>
          <p:cNvPr id="16" name="Text 14"/>
          <p:cNvSpPr/>
          <p:nvPr/>
        </p:nvSpPr>
        <p:spPr>
          <a:xfrm>
            <a:off x="678537" y="6619161"/>
            <a:ext cx="13273326" cy="620078"/>
          </a:xfrm>
          <a:prstGeom prst="rect">
            <a:avLst/>
          </a:prstGeom>
          <a:noFill/>
          <a:ln/>
        </p:spPr>
        <p:txBody>
          <a:bodyPr wrap="square" lIns="0" tIns="0" rIns="0" bIns="0" rtlCol="0" anchor="t"/>
          <a:lstStyle/>
          <a:p>
            <a:pPr marL="0" indent="0">
              <a:lnSpc>
                <a:spcPts val="2400"/>
              </a:lnSpc>
              <a:buNone/>
            </a:pPr>
            <a:r>
              <a:rPr lang="en-US" sz="1500" kern="0" spc="-31" dirty="0">
                <a:solidFill>
                  <a:srgbClr val="272525"/>
                </a:solidFill>
                <a:latin typeface="Inter" pitchFamily="34" charset="0"/>
                <a:ea typeface="Inter" pitchFamily="34" charset="-122"/>
                <a:cs typeface="Inter" pitchFamily="34" charset="-120"/>
              </a:rPr>
              <a:t>It is important to carefully consider these limitations and to use mathematical models judiciously, while understanding their strengths, weaknesses, and the contexts in which they are most appropriate and useful.</a:t>
            </a:r>
            <a:endParaRPr lang="en-US" sz="1500" dirty="0"/>
          </a:p>
        </p:txBody>
      </p:sp>
      <p:pic>
        <p:nvPicPr>
          <p:cNvPr id="18" name="Picture 17">
            <a:extLst>
              <a:ext uri="{FF2B5EF4-FFF2-40B4-BE49-F238E27FC236}">
                <a16:creationId xmlns:a16="http://schemas.microsoft.com/office/drawing/2014/main" id="{6A0C1907-D574-47BC-8731-03FA83930C6D}"/>
              </a:ext>
            </a:extLst>
          </p:cNvPr>
          <p:cNvPicPr>
            <a:picLocks noChangeAspect="1"/>
          </p:cNvPicPr>
          <p:nvPr/>
        </p:nvPicPr>
        <p:blipFill>
          <a:blip r:embed="rId3"/>
          <a:stretch>
            <a:fillRect/>
          </a:stretch>
        </p:blipFill>
        <p:spPr>
          <a:xfrm>
            <a:off x="11693676" y="7693450"/>
            <a:ext cx="2838846" cy="41915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976</Words>
  <Application>Microsoft Office PowerPoint</Application>
  <PresentationFormat>Custom</PresentationFormat>
  <Paragraphs>74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Inter</vt:lpstr>
      <vt:lpstr>Inter 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2024-11-15T15:31:58Z</dcterms:created>
  <dcterms:modified xsi:type="dcterms:W3CDTF">2024-11-15T18:00:51Z</dcterms:modified>
</cp:coreProperties>
</file>