
<file path=[Content_Types].xml><?xml version="1.0" encoding="utf-8"?>
<Types xmlns="http://schemas.openxmlformats.org/package/2006/content-types">
  <Default Extension="xml" ContentType="application/vnd.openxmlformats-officedocument.extended-properties+xml"/>
  <Default Extension="png" ContentType="image/png"/>
  <Default Extension="rels" ContentType="application/vnd.openxmlformats-package.relationships+xml"/>
  <Override PartName="/docProps/core.xml" ContentType="application/vnd.openxmlformats-package.core-properties+xml"/>
  <Override PartName="/ppt/presentation.xml" ContentType="application/vnd.openxmlformats-officedocument.presentationml.presentation.main+xml"/>
  <Override PartName="/ppt/slides/slide7.xml" ContentType="application/vnd.openxmlformats-officedocument.presentationml.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viewProps.xml" ContentType="application/vnd.openxmlformats-officedocument.presentationml.viewProps+xml"/>
  <Override PartName="/ppt/slides/slide2.xml" ContentType="application/vnd.openxmlformats-officedocument.presentationml.slide+xml"/>
  <Override PartName="/ppt/notesSlides/notesSlide2.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1.xml" ContentType="application/vnd.openxmlformats-officedocument.presentationml.slide+xml"/>
  <Override PartName="/ppt/notesSlides/notesSlide1.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tableStyles.xml" ContentType="application/vnd.openxmlformats-officedocument.presentationml.tableStyles+xml"/>
  <Override PartName="/ppt/slides/slide9.xml" ContentType="application/vnd.openxmlformats-officedocument.presentationml.slide+xml"/>
  <Override PartName="/ppt/notesSlides/notesSlide9.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Types>
</file>

<file path=_rels/.rels>&#65279;<?xml version="1.0" encoding="utf-8"?><Relationships xmlns="http://schemas.openxmlformats.org/package/2006/relationships"><Relationship Type="http://schemas.openxmlformats.org/officeDocument/2006/relationships/extended-properties" Target="/docProps/app.xml" Id="rId3" /><Relationship Type="http://schemas.openxmlformats.org/package/2006/relationships/metadata/core-properties" Target="/docProps/core.xml" Id="rId2" /><Relationship Type="http://schemas.openxmlformats.org/officeDocument/2006/relationships/officeDocument" Target="/ppt/presentation.xml" Id="rId1"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5" d="100"/>
          <a:sy n="95" d="100"/>
        </p:scale>
        <p:origin x="426" y="96"/>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ppt/slides/slide7.xml" Id="rId8" /><Relationship Type="http://schemas.openxmlformats.org/officeDocument/2006/relationships/viewProps" Target="/ppt/viewProps.xml" Id="rId13" /><Relationship Type="http://schemas.openxmlformats.org/officeDocument/2006/relationships/slide" Target="/ppt/slides/slide2.xml" Id="rId3" /><Relationship Type="http://schemas.openxmlformats.org/officeDocument/2006/relationships/slide" Target="/ppt/slides/slide6.xml" Id="rId7" /><Relationship Type="http://schemas.openxmlformats.org/officeDocument/2006/relationships/presProps" Target="/ppt/presProps.xml" Id="rId12" /><Relationship Type="http://schemas.openxmlformats.org/officeDocument/2006/relationships/slide" Target="/ppt/slides/slide1.xml" Id="rId2" /><Relationship Type="http://schemas.openxmlformats.org/officeDocument/2006/relationships/slideMaster" Target="/ppt/slideMasters/slideMaster1.xml" Id="rId1" /><Relationship Type="http://schemas.openxmlformats.org/officeDocument/2006/relationships/slide" Target="/ppt/slides/slide5.xml" Id="rId6" /><Relationship Type="http://schemas.openxmlformats.org/officeDocument/2006/relationships/notesMaster" Target="/ppt/notesMasters/notesMaster1.xml" Id="rId11" /><Relationship Type="http://schemas.openxmlformats.org/officeDocument/2006/relationships/slide" Target="/ppt/slides/slide4.xml" Id="rId5" /><Relationship Type="http://schemas.openxmlformats.org/officeDocument/2006/relationships/tableStyles" Target="/ppt/tableStyles.xml" Id="rId15" /><Relationship Type="http://schemas.openxmlformats.org/officeDocument/2006/relationships/slide" Target="/ppt/slides/slide9.xml" Id="rId10" /><Relationship Type="http://schemas.openxmlformats.org/officeDocument/2006/relationships/slide" Target="/ppt/slides/slide3.xml" Id="rId4" /><Relationship Type="http://schemas.openxmlformats.org/officeDocument/2006/relationships/slide" Target="/ppt/slides/slide8.xml" Id="rId9" /><Relationship Type="http://schemas.openxmlformats.org/officeDocument/2006/relationships/theme" Target="/ppt/theme/theme1.xml" Id="rId14" /></Relationships>
</file>

<file path=ppt/notesMasters/_rels/notesMaster1.xml.rels>&#65279;<?xml version="1.0" encoding="utf-8"?><Relationships xmlns="http://schemas.openxmlformats.org/package/2006/relationships"><Relationship Type="http://schemas.openxmlformats.org/officeDocument/2006/relationships/theme" Target="/ppt/theme/theme2.xml"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4215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Relationships xmlns="http://schemas.openxmlformats.org/package/2006/relationships"><Relationship Type="http://schemas.openxmlformats.org/officeDocument/2006/relationships/slide" Target="/ppt/slides/slide1.xml" Id="rId2" /><Relationship Type="http://schemas.openxmlformats.org/officeDocument/2006/relationships/notesMaster" Target="/ppt/notesMasters/notesMaster1.xml" Id="rId1" /></Relationships>
</file>

<file path=ppt/notesSlides/_rels/notesSlide2.xml.rels>&#65279;<?xml version="1.0" encoding="utf-8"?><Relationships xmlns="http://schemas.openxmlformats.org/package/2006/relationships"><Relationship Type="http://schemas.openxmlformats.org/officeDocument/2006/relationships/slide" Target="/ppt/slides/slide2.xml" Id="rId2" /><Relationship Type="http://schemas.openxmlformats.org/officeDocument/2006/relationships/notesMaster" Target="/ppt/notesMasters/notesMaster1.xml" Id="rId1" /></Relationships>
</file>

<file path=ppt/notesSlides/_rels/notesSlide3.xml.rels>&#65279;<?xml version="1.0" encoding="utf-8"?><Relationships xmlns="http://schemas.openxmlformats.org/package/2006/relationships"><Relationship Type="http://schemas.openxmlformats.org/officeDocument/2006/relationships/slide" Target="/ppt/slides/slide3.xml" Id="rId2" /><Relationship Type="http://schemas.openxmlformats.org/officeDocument/2006/relationships/notesMaster" Target="/ppt/notesMasters/notesMaster1.xml" Id="rId1" /></Relationships>
</file>

<file path=ppt/notesSlides/_rels/notesSlide4.xml.rels>&#65279;<?xml version="1.0" encoding="utf-8"?><Relationships xmlns="http://schemas.openxmlformats.org/package/2006/relationships"><Relationship Type="http://schemas.openxmlformats.org/officeDocument/2006/relationships/slide" Target="/ppt/slides/slide4.xml" Id="rId2" /><Relationship Type="http://schemas.openxmlformats.org/officeDocument/2006/relationships/notesMaster" Target="/ppt/notesMasters/notesMaster1.xml" Id="rId1" /></Relationships>
</file>

<file path=ppt/notesSlides/_rels/notesSlide5.xml.rels>&#65279;<?xml version="1.0" encoding="utf-8"?><Relationships xmlns="http://schemas.openxmlformats.org/package/2006/relationships"><Relationship Type="http://schemas.openxmlformats.org/officeDocument/2006/relationships/slide" Target="/ppt/slides/slide5.xml" Id="rId2" /><Relationship Type="http://schemas.openxmlformats.org/officeDocument/2006/relationships/notesMaster" Target="/ppt/notesMasters/notesMaster1.xml" Id="rId1" /></Relationships>
</file>

<file path=ppt/notesSlides/_rels/notesSlide6.xml.rels>&#65279;<?xml version="1.0" encoding="utf-8"?><Relationships xmlns="http://schemas.openxmlformats.org/package/2006/relationships"><Relationship Type="http://schemas.openxmlformats.org/officeDocument/2006/relationships/slide" Target="/ppt/slides/slide6.xml" Id="rId2" /><Relationship Type="http://schemas.openxmlformats.org/officeDocument/2006/relationships/notesMaster" Target="/ppt/notesMasters/notesMaster1.xml" Id="rId1" /></Relationships>
</file>

<file path=ppt/notesSlides/_rels/notesSlide7.xml.rels>&#65279;<?xml version="1.0" encoding="utf-8"?><Relationships xmlns="http://schemas.openxmlformats.org/package/2006/relationships"><Relationship Type="http://schemas.openxmlformats.org/officeDocument/2006/relationships/slide" Target="/ppt/slides/slide7.xml" Id="rId2" /><Relationship Type="http://schemas.openxmlformats.org/officeDocument/2006/relationships/notesMaster" Target="/ppt/notesMasters/notesMaster1.xml" Id="rId1" /></Relationships>
</file>

<file path=ppt/notesSlides/_rels/notesSlide8.xml.rels>&#65279;<?xml version="1.0" encoding="utf-8"?><Relationships xmlns="http://schemas.openxmlformats.org/package/2006/relationships"><Relationship Type="http://schemas.openxmlformats.org/officeDocument/2006/relationships/slide" Target="/ppt/slides/slide8.xml" Id="rId2" /><Relationship Type="http://schemas.openxmlformats.org/officeDocument/2006/relationships/notesMaster" Target="/ppt/notesMasters/notesMaster1.xml" Id="rId1" /></Relationships>
</file>

<file path=ppt/notesSlides/_rels/notesSlide9.xml.rels>&#65279;<?xml version="1.0" encoding="utf-8"?><Relationships xmlns="http://schemas.openxmlformats.org/package/2006/relationships"><Relationship Type="http://schemas.openxmlformats.org/officeDocument/2006/relationships/slide" Target="/ppt/slides/slide9.xml" Id="rId2" /><Relationship Type="http://schemas.openxmlformats.org/officeDocument/2006/relationships/notesMaster" Target="/ppt/notesMasters/notesMaster1.xml" Id="rId1"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0.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2.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3.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4.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5.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6.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7.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8.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_rels/slideLayout9.xml.rels>&#65279;<?xml version="1.0" encoding="utf-8"?><Relationships xmlns="http://schemas.openxmlformats.org/package/2006/relationships"><Relationship Type="http://schemas.openxmlformats.org/officeDocument/2006/relationships/image" Target="/ppt/media/image1.png" Id="rId2" /><Relationship Type="http://schemas.openxmlformats.org/officeDocument/2006/relationships/slideMaster" Target="/ppt/slideMasters/slideMaster1.xml" Id="rId1" /><Relationship Type="http://schemas.openxmlformats.org/officeDocument/2006/relationships/image" Target="/ppt/media/image2.png" Id="rId4" /><Relationship Type="http://schemas.openxmlformats.org/officeDocument/2006/relationships/hyperlink" Target="https://gamma.app/?utm_source=made-with-gamma" TargetMode="External" Id="rId3" /></Relationships>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FFDFA"/>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8.xml" Id="rId8" /><Relationship Type="http://schemas.openxmlformats.org/officeDocument/2006/relationships/slideLayout" Target="/ppt/slideLayouts/slideLayout3.xml" Id="rId3" /><Relationship Type="http://schemas.openxmlformats.org/officeDocument/2006/relationships/slideLayout" Target="/ppt/slideLayouts/slideLayout7.xml" Id="rId7" /><Relationship Type="http://schemas.openxmlformats.org/officeDocument/2006/relationships/slideLayout" Target="/ppt/slideLayouts/slideLayout2.xml" Id="rId2" /><Relationship Type="http://schemas.openxmlformats.org/officeDocument/2006/relationships/slideLayout" Target="/ppt/slideLayouts/slideLayout6.xml" Id="rId6" /><Relationship Type="http://schemas.openxmlformats.org/officeDocument/2006/relationships/theme" Target="/ppt/theme/theme1.xml" Id="rId11" /><Relationship Type="http://schemas.openxmlformats.org/officeDocument/2006/relationships/slideLayout" Target="/ppt/slideLayouts/slideLayout5.xml" Id="rId5" /><Relationship Type="http://schemas.openxmlformats.org/officeDocument/2006/relationships/slideLayout" Target="/ppt/slideLayouts/slideLayout10.xml" Id="rId10" /><Relationship Type="http://schemas.openxmlformats.org/officeDocument/2006/relationships/slideLayout" Target="/ppt/slideLayouts/slideLayout4.xml" Id="rId4" /><Relationship Type="http://schemas.openxmlformats.org/officeDocument/2006/relationships/slideLayout" Target="/ppt/slideLayouts/slideLayout9.xml" Id="rId9"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image" Target="/ppt/media/image3.png" Id="rId3" /><Relationship Type="http://schemas.openxmlformats.org/officeDocument/2006/relationships/notesSlide" Target="/ppt/notesSlides/notesSlide1.xml" Id="rId2" /><Relationship Type="http://schemas.openxmlformats.org/officeDocument/2006/relationships/slideLayout" Target="/ppt/slideLayouts/slideLayout2.xml" Id="rId1" /><Relationship Type="http://schemas.openxmlformats.org/officeDocument/2006/relationships/image" Target="/ppt/media/image4.png" Id="rId4" /></Relationships>
</file>

<file path=ppt/slides/_rels/slide2.xml.rels>&#65279;<?xml version="1.0" encoding="utf-8"?><Relationships xmlns="http://schemas.openxmlformats.org/package/2006/relationships"><Relationship Type="http://schemas.openxmlformats.org/officeDocument/2006/relationships/image" Target="/ppt/media/image5.png" Id="rId3" /><Relationship Type="http://schemas.openxmlformats.org/officeDocument/2006/relationships/notesSlide" Target="/ppt/notesSlides/notesSlide2.xml" Id="rId2" /><Relationship Type="http://schemas.openxmlformats.org/officeDocument/2006/relationships/slideLayout" Target="/ppt/slideLayouts/slideLayout3.xml" Id="rId1" /><Relationship Type="http://schemas.openxmlformats.org/officeDocument/2006/relationships/image" Target="/ppt/media/image4.png" Id="rId4" /></Relationships>
</file>

<file path=ppt/slides/_rels/slide3.xml.rels>&#65279;<?xml version="1.0" encoding="utf-8"?><Relationships xmlns="http://schemas.openxmlformats.org/package/2006/relationships"><Relationship Type="http://schemas.openxmlformats.org/officeDocument/2006/relationships/image" Target="/ppt/media/image6.png" Id="rId3" /><Relationship Type="http://schemas.openxmlformats.org/officeDocument/2006/relationships/image" Target="/ppt/media/image4.png" Id="rId7" /><Relationship Type="http://schemas.openxmlformats.org/officeDocument/2006/relationships/notesSlide" Target="/ppt/notesSlides/notesSlide3.xml" Id="rId2" /><Relationship Type="http://schemas.openxmlformats.org/officeDocument/2006/relationships/slideLayout" Target="/ppt/slideLayouts/slideLayout4.xml" Id="rId1" /><Relationship Type="http://schemas.openxmlformats.org/officeDocument/2006/relationships/image" Target="/ppt/media/image9.png" Id="rId6" /><Relationship Type="http://schemas.openxmlformats.org/officeDocument/2006/relationships/image" Target="/ppt/media/image8.png" Id="rId5" /><Relationship Type="http://schemas.openxmlformats.org/officeDocument/2006/relationships/image" Target="/ppt/media/image7.png" Id="rId4" /></Relationships>
</file>

<file path=ppt/slides/_rels/slide4.xml.rels>&#65279;<?xml version="1.0" encoding="utf-8"?><Relationships xmlns="http://schemas.openxmlformats.org/package/2006/relationships"><Relationship Type="http://schemas.openxmlformats.org/officeDocument/2006/relationships/image" Target="/ppt/media/image10.png" Id="rId3" /><Relationship Type="http://schemas.openxmlformats.org/officeDocument/2006/relationships/notesSlide" Target="/ppt/notesSlides/notesSlide4.xml" Id="rId2" /><Relationship Type="http://schemas.openxmlformats.org/officeDocument/2006/relationships/slideLayout" Target="/ppt/slideLayouts/slideLayout5.xml" Id="rId1" /><Relationship Type="http://schemas.openxmlformats.org/officeDocument/2006/relationships/image" Target="/ppt/media/image4.png" Id="rId4" /></Relationships>
</file>

<file path=ppt/slides/_rels/slide5.xml.rels>&#65279;<?xml version="1.0" encoding="utf-8"?><Relationships xmlns="http://schemas.openxmlformats.org/package/2006/relationships"><Relationship Type="http://schemas.openxmlformats.org/officeDocument/2006/relationships/image" Target="/ppt/media/image11.png" Id="rId3" /><Relationship Type="http://schemas.openxmlformats.org/officeDocument/2006/relationships/notesSlide" Target="/ppt/notesSlides/notesSlide5.xml" Id="rId2" /><Relationship Type="http://schemas.openxmlformats.org/officeDocument/2006/relationships/slideLayout" Target="/ppt/slideLayouts/slideLayout6.xml" Id="rId1" /><Relationship Type="http://schemas.openxmlformats.org/officeDocument/2006/relationships/image" Target="/ppt/media/image4.png" Id="rId4" /></Relationships>
</file>

<file path=ppt/slides/_rels/slide6.xml.rels>&#65279;<?xml version="1.0" encoding="utf-8"?><Relationships xmlns="http://schemas.openxmlformats.org/package/2006/relationships"><Relationship Type="http://schemas.openxmlformats.org/officeDocument/2006/relationships/image" Target="/ppt/media/image4.png" Id="rId3" /><Relationship Type="http://schemas.openxmlformats.org/officeDocument/2006/relationships/notesSlide" Target="/ppt/notesSlides/notesSlide6.xml" Id="rId2" /><Relationship Type="http://schemas.openxmlformats.org/officeDocument/2006/relationships/slideLayout" Target="/ppt/slideLayouts/slideLayout7.xml" Id="rId1" /></Relationships>
</file>

<file path=ppt/slides/_rels/slide7.xml.rels>&#65279;<?xml version="1.0" encoding="utf-8"?><Relationships xmlns="http://schemas.openxmlformats.org/package/2006/relationships"><Relationship Type="http://schemas.openxmlformats.org/officeDocument/2006/relationships/image" Target="/ppt/media/image12.png" Id="rId3" /><Relationship Type="http://schemas.openxmlformats.org/officeDocument/2006/relationships/notesSlide" Target="/ppt/notesSlides/notesSlide7.xml" Id="rId2" /><Relationship Type="http://schemas.openxmlformats.org/officeDocument/2006/relationships/slideLayout" Target="/ppt/slideLayouts/slideLayout8.xml" Id="rId1" /><Relationship Type="http://schemas.openxmlformats.org/officeDocument/2006/relationships/image" Target="/ppt/media/image4.png" Id="rId4" /></Relationships>
</file>

<file path=ppt/slides/_rels/slide8.xml.rels>&#65279;<?xml version="1.0" encoding="utf-8"?><Relationships xmlns="http://schemas.openxmlformats.org/package/2006/relationships"><Relationship Type="http://schemas.openxmlformats.org/officeDocument/2006/relationships/image" Target="/ppt/media/image13.png" Id="rId3" /><Relationship Type="http://schemas.openxmlformats.org/officeDocument/2006/relationships/image" Target="/ppt/media/image4.png" Id="rId7" /><Relationship Type="http://schemas.openxmlformats.org/officeDocument/2006/relationships/notesSlide" Target="/ppt/notesSlides/notesSlide8.xml" Id="rId2" /><Relationship Type="http://schemas.openxmlformats.org/officeDocument/2006/relationships/slideLayout" Target="/ppt/slideLayouts/slideLayout9.xml" Id="rId1" /><Relationship Type="http://schemas.openxmlformats.org/officeDocument/2006/relationships/image" Target="/ppt/media/image16.png" Id="rId6" /><Relationship Type="http://schemas.openxmlformats.org/officeDocument/2006/relationships/image" Target="/ppt/media/image15.png" Id="rId5" /><Relationship Type="http://schemas.openxmlformats.org/officeDocument/2006/relationships/image" Target="/ppt/media/image14.png" Id="rId4" /></Relationships>
</file>

<file path=ppt/slides/_rels/slide9.xml.rels>&#65279;<?xml version="1.0" encoding="utf-8"?><Relationships xmlns="http://schemas.openxmlformats.org/package/2006/relationships"><Relationship Type="http://schemas.openxmlformats.org/officeDocument/2006/relationships/image" Target="/ppt/media/image17.png" Id="rId3" /><Relationship Type="http://schemas.openxmlformats.org/officeDocument/2006/relationships/notesSlide" Target="/ppt/notesSlides/notesSlide9.xml" Id="rId2" /><Relationship Type="http://schemas.openxmlformats.org/officeDocument/2006/relationships/slideLayout" Target="/ppt/slideLayouts/slideLayout10.xml" Id="rId1" /></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551742"/>
            <a:ext cx="7556421" cy="1956435"/>
          </a:xfrm>
          <a:prstGeom prst="rect">
            <a:avLst/>
          </a:prstGeom>
          <a:noFill/>
          <a:ln/>
        </p:spPr>
        <p:txBody>
          <a:bodyPr wrap="square" lIns="0" tIns="0" rIns="0" bIns="0" rtlCol="0" anchor="t"/>
          <a:lstStyle/>
          <a:p>
            <a:pPr marL="0" indent="0">
              <a:lnSpc>
                <a:spcPts val="7700"/>
              </a:lnSpc>
              <a:buNone/>
            </a:pPr>
            <a:r>
              <a:rPr lang="en-US" sz="6150" dirty="0">
                <a:solidFill>
                  <a:srgbClr val="5C4E3D"/>
                </a:solidFill>
                <a:latin typeface="Libre Baskerville" pitchFamily="34" charset="0"/>
                <a:ea typeface="Libre Baskerville" pitchFamily="34" charset="-122"/>
                <a:cs typeface="Libre Baskerville" pitchFamily="34" charset="-120"/>
              </a:rPr>
              <a:t>Welcome to the World of Algebra!</a:t>
            </a:r>
            <a:endParaRPr lang="en-US" sz="6150" dirty="0"/>
          </a:p>
        </p:txBody>
      </p:sp>
      <p:sp>
        <p:nvSpPr>
          <p:cNvPr id="4" name="Text 1"/>
          <p:cNvSpPr/>
          <p:nvPr/>
        </p:nvSpPr>
        <p:spPr>
          <a:xfrm>
            <a:off x="6280190" y="3848338"/>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Get ready for an exciting adventure into the world of algebra! Algebra is like a secret code that helps us solve problems and understand patterns in math. It's all about using letters and symbols to represent numbers and finding their hidden relationships. In this journey, we'll learn how to use these symbols, solve equations, and discover amazing things about numbers. Are you ready to unlock the secrets of algebra?</a:t>
            </a:r>
            <a:endParaRPr lang="en-US" sz="1750" dirty="0"/>
          </a:p>
        </p:txBody>
      </p:sp>
      <p:sp>
        <p:nvSpPr>
          <p:cNvPr id="5" name="Shape 2"/>
          <p:cNvSpPr/>
          <p:nvPr/>
        </p:nvSpPr>
        <p:spPr>
          <a:xfrm>
            <a:off x="6280190" y="6297811"/>
            <a:ext cx="362903" cy="362903"/>
          </a:xfrm>
          <a:prstGeom prst="roundRect">
            <a:avLst>
              <a:gd name="adj" fmla="val 25194296"/>
            </a:avLst>
          </a:prstGeom>
          <a:noFill/>
          <a:ln w="7620">
            <a:solidFill>
              <a:srgbClr val="FFFFFF"/>
            </a:solidFill>
            <a:prstDash val="solid"/>
          </a:ln>
        </p:spPr>
      </p:sp>
      <p:sp>
        <p:nvSpPr>
          <p:cNvPr id="7" name="Text 3"/>
          <p:cNvSpPr/>
          <p:nvPr/>
        </p:nvSpPr>
        <p:spPr>
          <a:xfrm>
            <a:off x="6756440" y="6280904"/>
            <a:ext cx="4296747" cy="396835"/>
          </a:xfrm>
          <a:prstGeom prst="rect">
            <a:avLst/>
          </a:prstGeom>
          <a:noFill/>
          <a:ln/>
        </p:spPr>
        <p:txBody>
          <a:bodyPr wrap="none" lIns="0" tIns="0" rIns="0" bIns="0" rtlCol="0" anchor="t"/>
          <a:lstStyle/>
          <a:p>
            <a:pPr marL="0" indent="0" algn="l">
              <a:lnSpc>
                <a:spcPts val="3100"/>
              </a:lnSpc>
              <a:buNone/>
            </a:pPr>
            <a:r>
              <a:rPr lang="en-US" sz="2200" b="1" dirty="0">
                <a:solidFill>
                  <a:srgbClr val="454240"/>
                </a:solidFill>
                <a:latin typeface="DM Sans Bold" pitchFamily="34" charset="0"/>
                <a:ea typeface="DM Sans Bold" pitchFamily="34" charset="-122"/>
                <a:cs typeface="DM Sans Bold" pitchFamily="34" charset="-120"/>
              </a:rPr>
              <a:t>by </a:t>
            </a:r>
            <a:r>
              <a:rPr lang="en-US" sz="2200" b="1" dirty="0" err="1">
                <a:solidFill>
                  <a:srgbClr val="454240"/>
                </a:solidFill>
                <a:latin typeface="DM Sans Bold" pitchFamily="34" charset="0"/>
                <a:ea typeface="DM Sans Bold" pitchFamily="34" charset="-122"/>
                <a:cs typeface="DM Sans Bold" pitchFamily="34" charset="-120"/>
              </a:rPr>
              <a:t>Onyedikachi</a:t>
            </a:r>
            <a:r>
              <a:rPr lang="en-US" sz="2200" b="1" dirty="0">
                <a:solidFill>
                  <a:srgbClr val="454240"/>
                </a:solidFill>
                <a:latin typeface="DM Sans Bold" pitchFamily="34" charset="0"/>
                <a:ea typeface="DM Sans Bold" pitchFamily="34" charset="-122"/>
                <a:cs typeface="DM Sans Bold" pitchFamily="34" charset="-120"/>
              </a:rPr>
              <a:t> Ikenna </a:t>
            </a:r>
            <a:r>
              <a:rPr lang="en-US" sz="2200" b="1" dirty="0" err="1">
                <a:solidFill>
                  <a:srgbClr val="454240"/>
                </a:solidFill>
                <a:latin typeface="DM Sans Bold" pitchFamily="34" charset="0"/>
                <a:ea typeface="DM Sans Bold" pitchFamily="34" charset="-122"/>
                <a:cs typeface="DM Sans Bold" pitchFamily="34" charset="-120"/>
              </a:rPr>
              <a:t>Onwurah</a:t>
            </a:r>
            <a:endParaRPr lang="en-US" sz="2200" dirty="0"/>
          </a:p>
        </p:txBody>
      </p:sp>
      <p:pic>
        <p:nvPicPr>
          <p:cNvPr id="9" name="Picture 8">
            <a:extLst>
              <a:ext uri="{FF2B5EF4-FFF2-40B4-BE49-F238E27FC236}">
                <a16:creationId xmlns:a16="http://schemas.microsoft.com/office/drawing/2014/main" id="{89BDA245-3484-4BDC-9A32-9D8B0CBA426F}"/>
              </a:ext>
            </a:extLst>
          </p:cNvPr>
          <p:cNvPicPr>
            <a:picLocks noChangeAspect="1"/>
          </p:cNvPicPr>
          <p:nvPr/>
        </p:nvPicPr>
        <p:blipFill>
          <a:blip r:embed="rId4"/>
          <a:stretch>
            <a:fillRect/>
          </a:stretch>
        </p:blipFill>
        <p:spPr>
          <a:xfrm>
            <a:off x="12048765" y="7776915"/>
            <a:ext cx="2581635" cy="3905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531501"/>
            <a:ext cx="7074813"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Understanding Variables</a:t>
            </a:r>
            <a:endParaRPr lang="en-US" sz="4450" dirty="0"/>
          </a:p>
        </p:txBody>
      </p:sp>
      <p:sp>
        <p:nvSpPr>
          <p:cNvPr id="4" name="Text 1"/>
          <p:cNvSpPr/>
          <p:nvPr/>
        </p:nvSpPr>
        <p:spPr>
          <a:xfrm>
            <a:off x="6280190" y="2580442"/>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In algebra, we use letters like "x" or "y" to represent unknown numbers. These letters are called variables. They are like empty boxes waiting to be filled with a number. Think of it like a treasure hunt! You have clues (equations) that tell you where to find the treasure (the value of the variable).</a:t>
            </a:r>
            <a:endParaRPr lang="en-US" sz="1750" dirty="0"/>
          </a:p>
        </p:txBody>
      </p:sp>
      <p:sp>
        <p:nvSpPr>
          <p:cNvPr id="5" name="Shape 2"/>
          <p:cNvSpPr/>
          <p:nvPr/>
        </p:nvSpPr>
        <p:spPr>
          <a:xfrm>
            <a:off x="6280190" y="4650105"/>
            <a:ext cx="3664863" cy="2047994"/>
          </a:xfrm>
          <a:prstGeom prst="roundRect">
            <a:avLst>
              <a:gd name="adj" fmla="val 4652"/>
            </a:avLst>
          </a:prstGeom>
          <a:solidFill>
            <a:srgbClr val="F7EDD4"/>
          </a:solidFill>
          <a:ln w="7620">
            <a:solidFill>
              <a:srgbClr val="DDD3BA"/>
            </a:solidFill>
            <a:prstDash val="solid"/>
          </a:ln>
        </p:spPr>
      </p:sp>
      <p:sp>
        <p:nvSpPr>
          <p:cNvPr id="6" name="Text 3"/>
          <p:cNvSpPr/>
          <p:nvPr/>
        </p:nvSpPr>
        <p:spPr>
          <a:xfrm>
            <a:off x="6514624" y="4884539"/>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Example</a:t>
            </a:r>
            <a:endParaRPr lang="en-US" sz="2200" dirty="0"/>
          </a:p>
        </p:txBody>
      </p:sp>
      <p:sp>
        <p:nvSpPr>
          <p:cNvPr id="7" name="Text 4"/>
          <p:cNvSpPr/>
          <p:nvPr/>
        </p:nvSpPr>
        <p:spPr>
          <a:xfrm>
            <a:off x="6514624" y="5374958"/>
            <a:ext cx="3195995" cy="1088708"/>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Let's say "x" represents the number of apples you have. If you have 3 apples, then "x = 3".</a:t>
            </a:r>
            <a:endParaRPr lang="en-US" sz="1750" dirty="0"/>
          </a:p>
        </p:txBody>
      </p:sp>
      <p:sp>
        <p:nvSpPr>
          <p:cNvPr id="8" name="Shape 5"/>
          <p:cNvSpPr/>
          <p:nvPr/>
        </p:nvSpPr>
        <p:spPr>
          <a:xfrm>
            <a:off x="10171867" y="4650105"/>
            <a:ext cx="3664863" cy="2047994"/>
          </a:xfrm>
          <a:prstGeom prst="roundRect">
            <a:avLst>
              <a:gd name="adj" fmla="val 4652"/>
            </a:avLst>
          </a:prstGeom>
          <a:solidFill>
            <a:srgbClr val="F7EDD4"/>
          </a:solidFill>
          <a:ln w="7620">
            <a:solidFill>
              <a:srgbClr val="DDD3BA"/>
            </a:solidFill>
            <a:prstDash val="solid"/>
          </a:ln>
        </p:spPr>
      </p:sp>
      <p:sp>
        <p:nvSpPr>
          <p:cNvPr id="9" name="Text 6"/>
          <p:cNvSpPr/>
          <p:nvPr/>
        </p:nvSpPr>
        <p:spPr>
          <a:xfrm>
            <a:off x="10406301" y="4884539"/>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Think about it!</a:t>
            </a:r>
            <a:endParaRPr lang="en-US" sz="2200" dirty="0"/>
          </a:p>
        </p:txBody>
      </p:sp>
      <p:sp>
        <p:nvSpPr>
          <p:cNvPr id="10" name="Text 7"/>
          <p:cNvSpPr/>
          <p:nvPr/>
        </p:nvSpPr>
        <p:spPr>
          <a:xfrm>
            <a:off x="10406301" y="5374958"/>
            <a:ext cx="3195995" cy="1088708"/>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Can you think of some other examples of things that could be represented by variables?</a:t>
            </a:r>
            <a:endParaRPr lang="en-US" sz="1750" dirty="0"/>
          </a:p>
        </p:txBody>
      </p:sp>
      <p:pic>
        <p:nvPicPr>
          <p:cNvPr id="12" name="Picture 11">
            <a:extLst>
              <a:ext uri="{FF2B5EF4-FFF2-40B4-BE49-F238E27FC236}">
                <a16:creationId xmlns:a16="http://schemas.microsoft.com/office/drawing/2014/main" id="{17936638-A386-4199-9314-62C0D84705BB}"/>
              </a:ext>
            </a:extLst>
          </p:cNvPr>
          <p:cNvPicPr>
            <a:picLocks noChangeAspect="1"/>
          </p:cNvPicPr>
          <p:nvPr/>
        </p:nvPicPr>
        <p:blipFill>
          <a:blip r:embed="rId4"/>
          <a:stretch>
            <a:fillRect/>
          </a:stretch>
        </p:blipFill>
        <p:spPr>
          <a:xfrm>
            <a:off x="11950718" y="7793802"/>
            <a:ext cx="2581635" cy="39058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78034" y="701040"/>
            <a:ext cx="6508433" cy="617458"/>
          </a:xfrm>
          <a:prstGeom prst="rect">
            <a:avLst/>
          </a:prstGeom>
          <a:noFill/>
          <a:ln/>
        </p:spPr>
        <p:txBody>
          <a:bodyPr wrap="none" lIns="0" tIns="0" rIns="0" bIns="0" rtlCol="0" anchor="t"/>
          <a:lstStyle/>
          <a:p>
            <a:pPr marL="0" indent="0">
              <a:lnSpc>
                <a:spcPts val="4850"/>
              </a:lnSpc>
              <a:buNone/>
            </a:pPr>
            <a:r>
              <a:rPr lang="en-US" sz="3850" dirty="0">
                <a:solidFill>
                  <a:srgbClr val="5C4E3D"/>
                </a:solidFill>
                <a:latin typeface="Libre Baskerville" pitchFamily="34" charset="0"/>
                <a:ea typeface="Libre Baskerville" pitchFamily="34" charset="-122"/>
                <a:cs typeface="Libre Baskerville" pitchFamily="34" charset="-120"/>
              </a:rPr>
              <a:t>Solving Simple Equations</a:t>
            </a:r>
            <a:endParaRPr lang="en-US" sz="3850" dirty="0"/>
          </a:p>
        </p:txBody>
      </p:sp>
      <p:sp>
        <p:nvSpPr>
          <p:cNvPr id="4" name="Text 1"/>
          <p:cNvSpPr/>
          <p:nvPr/>
        </p:nvSpPr>
        <p:spPr>
          <a:xfrm>
            <a:off x="6178034" y="1614845"/>
            <a:ext cx="7760732" cy="948690"/>
          </a:xfrm>
          <a:prstGeom prst="rect">
            <a:avLst/>
          </a:prstGeom>
          <a:noFill/>
          <a:ln/>
        </p:spPr>
        <p:txBody>
          <a:bodyPr wrap="square" lIns="0" tIns="0" rIns="0" bIns="0" rtlCol="0" anchor="t"/>
          <a:lstStyle/>
          <a:p>
            <a:pPr marL="0" indent="0">
              <a:lnSpc>
                <a:spcPts val="2450"/>
              </a:lnSpc>
              <a:buNone/>
            </a:pPr>
            <a:r>
              <a:rPr lang="en-US" sz="1550" dirty="0">
                <a:solidFill>
                  <a:srgbClr val="454240"/>
                </a:solidFill>
                <a:latin typeface="DM Sans" pitchFamily="34" charset="0"/>
                <a:ea typeface="DM Sans" pitchFamily="34" charset="-122"/>
                <a:cs typeface="DM Sans" pitchFamily="34" charset="-120"/>
              </a:rPr>
              <a:t>An equation is like a statement that says two things are equal. For example, "x + 2 = 5" is an equation. To solve an equation, we need to find the value of the variable that makes the equation true. It's like figuring out the missing piece of a puzzle!</a:t>
            </a:r>
            <a:endParaRPr lang="en-US" sz="1550" dirty="0"/>
          </a:p>
        </p:txBody>
      </p:sp>
      <p:pic>
        <p:nvPicPr>
          <p:cNvPr id="5" name="Image 1" descr="preencoded.png"/>
          <p:cNvPicPr>
            <a:picLocks noChangeAspect="1"/>
          </p:cNvPicPr>
          <p:nvPr/>
        </p:nvPicPr>
        <p:blipFill>
          <a:blip r:embed="rId4"/>
          <a:stretch>
            <a:fillRect/>
          </a:stretch>
        </p:blipFill>
        <p:spPr>
          <a:xfrm>
            <a:off x="6178034" y="2785824"/>
            <a:ext cx="987981" cy="1580912"/>
          </a:xfrm>
          <a:prstGeom prst="rect">
            <a:avLst/>
          </a:prstGeom>
        </p:spPr>
      </p:pic>
      <p:sp>
        <p:nvSpPr>
          <p:cNvPr id="6" name="Text 2"/>
          <p:cNvSpPr/>
          <p:nvPr/>
        </p:nvSpPr>
        <p:spPr>
          <a:xfrm>
            <a:off x="7462361" y="2983349"/>
            <a:ext cx="2470190" cy="308729"/>
          </a:xfrm>
          <a:prstGeom prst="rect">
            <a:avLst/>
          </a:prstGeom>
          <a:noFill/>
          <a:ln/>
        </p:spPr>
        <p:txBody>
          <a:bodyPr wrap="none" lIns="0" tIns="0" rIns="0" bIns="0" rtlCol="0" anchor="t"/>
          <a:lstStyle/>
          <a:p>
            <a:pPr marL="0" indent="0" algn="l">
              <a:lnSpc>
                <a:spcPts val="2400"/>
              </a:lnSpc>
              <a:buNone/>
            </a:pPr>
            <a:r>
              <a:rPr lang="en-US" sz="1900" dirty="0">
                <a:solidFill>
                  <a:srgbClr val="454240"/>
                </a:solidFill>
                <a:latin typeface="Libre Baskerville" pitchFamily="34" charset="0"/>
                <a:ea typeface="Libre Baskerville" pitchFamily="34" charset="-122"/>
                <a:cs typeface="Libre Baskerville" pitchFamily="34" charset="-120"/>
              </a:rPr>
              <a:t>Step 1</a:t>
            </a:r>
            <a:endParaRPr lang="en-US" sz="1900" dirty="0"/>
          </a:p>
        </p:txBody>
      </p:sp>
      <p:sp>
        <p:nvSpPr>
          <p:cNvPr id="7" name="Text 3"/>
          <p:cNvSpPr/>
          <p:nvPr/>
        </p:nvSpPr>
        <p:spPr>
          <a:xfrm>
            <a:off x="7462361" y="3410545"/>
            <a:ext cx="6476405" cy="632460"/>
          </a:xfrm>
          <a:prstGeom prst="rect">
            <a:avLst/>
          </a:prstGeom>
          <a:noFill/>
          <a:ln/>
        </p:spPr>
        <p:txBody>
          <a:bodyPr wrap="square" lIns="0" tIns="0" rIns="0" bIns="0" rtlCol="0" anchor="t"/>
          <a:lstStyle/>
          <a:p>
            <a:pPr marL="0" indent="0" algn="l">
              <a:lnSpc>
                <a:spcPts val="2450"/>
              </a:lnSpc>
              <a:buNone/>
            </a:pPr>
            <a:r>
              <a:rPr lang="en-US" sz="1550" dirty="0">
                <a:solidFill>
                  <a:srgbClr val="454240"/>
                </a:solidFill>
                <a:latin typeface="DM Sans" pitchFamily="34" charset="0"/>
                <a:ea typeface="DM Sans" pitchFamily="34" charset="-122"/>
                <a:cs typeface="DM Sans" pitchFamily="34" charset="-120"/>
              </a:rPr>
              <a:t>Start by isolating the variable on one side of the equation. In this case, we want to get "x" by itself.</a:t>
            </a:r>
            <a:endParaRPr lang="en-US" sz="1550" dirty="0"/>
          </a:p>
        </p:txBody>
      </p:sp>
      <p:pic>
        <p:nvPicPr>
          <p:cNvPr id="8" name="Image 2" descr="preencoded.png"/>
          <p:cNvPicPr>
            <a:picLocks noChangeAspect="1"/>
          </p:cNvPicPr>
          <p:nvPr/>
        </p:nvPicPr>
        <p:blipFill>
          <a:blip r:embed="rId5"/>
          <a:stretch>
            <a:fillRect/>
          </a:stretch>
        </p:blipFill>
        <p:spPr>
          <a:xfrm>
            <a:off x="6178034" y="4366736"/>
            <a:ext cx="987981" cy="1580912"/>
          </a:xfrm>
          <a:prstGeom prst="rect">
            <a:avLst/>
          </a:prstGeom>
        </p:spPr>
      </p:pic>
      <p:sp>
        <p:nvSpPr>
          <p:cNvPr id="9" name="Text 4"/>
          <p:cNvSpPr/>
          <p:nvPr/>
        </p:nvSpPr>
        <p:spPr>
          <a:xfrm>
            <a:off x="7462361" y="4564261"/>
            <a:ext cx="2470190" cy="308729"/>
          </a:xfrm>
          <a:prstGeom prst="rect">
            <a:avLst/>
          </a:prstGeom>
          <a:noFill/>
          <a:ln/>
        </p:spPr>
        <p:txBody>
          <a:bodyPr wrap="none" lIns="0" tIns="0" rIns="0" bIns="0" rtlCol="0" anchor="t"/>
          <a:lstStyle/>
          <a:p>
            <a:pPr marL="0" indent="0" algn="l">
              <a:lnSpc>
                <a:spcPts val="2400"/>
              </a:lnSpc>
              <a:buNone/>
            </a:pPr>
            <a:r>
              <a:rPr lang="en-US" sz="1900" dirty="0">
                <a:solidFill>
                  <a:srgbClr val="454240"/>
                </a:solidFill>
                <a:latin typeface="Libre Baskerville" pitchFamily="34" charset="0"/>
                <a:ea typeface="Libre Baskerville" pitchFamily="34" charset="-122"/>
                <a:cs typeface="Libre Baskerville" pitchFamily="34" charset="-120"/>
              </a:rPr>
              <a:t>Step 2</a:t>
            </a:r>
            <a:endParaRPr lang="en-US" sz="1900" dirty="0"/>
          </a:p>
        </p:txBody>
      </p:sp>
      <p:sp>
        <p:nvSpPr>
          <p:cNvPr id="10" name="Text 5"/>
          <p:cNvSpPr/>
          <p:nvPr/>
        </p:nvSpPr>
        <p:spPr>
          <a:xfrm>
            <a:off x="7462361" y="4991457"/>
            <a:ext cx="6476405" cy="632460"/>
          </a:xfrm>
          <a:prstGeom prst="rect">
            <a:avLst/>
          </a:prstGeom>
          <a:noFill/>
          <a:ln/>
        </p:spPr>
        <p:txBody>
          <a:bodyPr wrap="square" lIns="0" tIns="0" rIns="0" bIns="0" rtlCol="0" anchor="t"/>
          <a:lstStyle/>
          <a:p>
            <a:pPr marL="0" indent="0" algn="l">
              <a:lnSpc>
                <a:spcPts val="2450"/>
              </a:lnSpc>
              <a:buNone/>
            </a:pPr>
            <a:r>
              <a:rPr lang="en-US" sz="1550" dirty="0">
                <a:solidFill>
                  <a:srgbClr val="454240"/>
                </a:solidFill>
                <a:latin typeface="DM Sans" pitchFamily="34" charset="0"/>
                <a:ea typeface="DM Sans" pitchFamily="34" charset="-122"/>
                <a:cs typeface="DM Sans" pitchFamily="34" charset="-120"/>
              </a:rPr>
              <a:t>Subtract "2" from both sides of the equation. This keeps the equation balanced. (x + 2) - 2 = 5 - 2</a:t>
            </a:r>
            <a:endParaRPr lang="en-US" sz="1550" dirty="0"/>
          </a:p>
        </p:txBody>
      </p:sp>
      <p:pic>
        <p:nvPicPr>
          <p:cNvPr id="11" name="Image 3" descr="preencoded.png"/>
          <p:cNvPicPr>
            <a:picLocks noChangeAspect="1"/>
          </p:cNvPicPr>
          <p:nvPr/>
        </p:nvPicPr>
        <p:blipFill>
          <a:blip r:embed="rId6"/>
          <a:stretch>
            <a:fillRect/>
          </a:stretch>
        </p:blipFill>
        <p:spPr>
          <a:xfrm>
            <a:off x="6178034" y="5947648"/>
            <a:ext cx="987981" cy="1580912"/>
          </a:xfrm>
          <a:prstGeom prst="rect">
            <a:avLst/>
          </a:prstGeom>
        </p:spPr>
      </p:pic>
      <p:sp>
        <p:nvSpPr>
          <p:cNvPr id="12" name="Text 6"/>
          <p:cNvSpPr/>
          <p:nvPr/>
        </p:nvSpPr>
        <p:spPr>
          <a:xfrm>
            <a:off x="7462361" y="6145173"/>
            <a:ext cx="2470190" cy="308729"/>
          </a:xfrm>
          <a:prstGeom prst="rect">
            <a:avLst/>
          </a:prstGeom>
          <a:noFill/>
          <a:ln/>
        </p:spPr>
        <p:txBody>
          <a:bodyPr wrap="none" lIns="0" tIns="0" rIns="0" bIns="0" rtlCol="0" anchor="t"/>
          <a:lstStyle/>
          <a:p>
            <a:pPr marL="0" indent="0" algn="l">
              <a:lnSpc>
                <a:spcPts val="2400"/>
              </a:lnSpc>
              <a:buNone/>
            </a:pPr>
            <a:r>
              <a:rPr lang="en-US" sz="1900" dirty="0">
                <a:solidFill>
                  <a:srgbClr val="454240"/>
                </a:solidFill>
                <a:latin typeface="Libre Baskerville" pitchFamily="34" charset="0"/>
                <a:ea typeface="Libre Baskerville" pitchFamily="34" charset="-122"/>
                <a:cs typeface="Libre Baskerville" pitchFamily="34" charset="-120"/>
              </a:rPr>
              <a:t>Step 3</a:t>
            </a:r>
            <a:endParaRPr lang="en-US" sz="1900" dirty="0"/>
          </a:p>
        </p:txBody>
      </p:sp>
      <p:sp>
        <p:nvSpPr>
          <p:cNvPr id="13" name="Text 7"/>
          <p:cNvSpPr/>
          <p:nvPr/>
        </p:nvSpPr>
        <p:spPr>
          <a:xfrm>
            <a:off x="7462361" y="6572369"/>
            <a:ext cx="6476405" cy="632460"/>
          </a:xfrm>
          <a:prstGeom prst="rect">
            <a:avLst/>
          </a:prstGeom>
          <a:noFill/>
          <a:ln/>
        </p:spPr>
        <p:txBody>
          <a:bodyPr wrap="square" lIns="0" tIns="0" rIns="0" bIns="0" rtlCol="0" anchor="t"/>
          <a:lstStyle/>
          <a:p>
            <a:pPr marL="0" indent="0" algn="l">
              <a:lnSpc>
                <a:spcPts val="2450"/>
              </a:lnSpc>
              <a:buNone/>
            </a:pPr>
            <a:r>
              <a:rPr lang="en-US" sz="1550" dirty="0">
                <a:solidFill>
                  <a:srgbClr val="454240"/>
                </a:solidFill>
                <a:latin typeface="DM Sans" pitchFamily="34" charset="0"/>
                <a:ea typeface="DM Sans" pitchFamily="34" charset="-122"/>
                <a:cs typeface="DM Sans" pitchFamily="34" charset="-120"/>
              </a:rPr>
              <a:t>This simplifies to x = 3. We have found the value of "x" that makes the equation true!</a:t>
            </a:r>
            <a:endParaRPr lang="en-US" sz="1550" dirty="0"/>
          </a:p>
        </p:txBody>
      </p:sp>
      <p:pic>
        <p:nvPicPr>
          <p:cNvPr id="15" name="Picture 14">
            <a:extLst>
              <a:ext uri="{FF2B5EF4-FFF2-40B4-BE49-F238E27FC236}">
                <a16:creationId xmlns:a16="http://schemas.microsoft.com/office/drawing/2014/main" id="{25D8A85A-DCC2-454F-AFBB-75CC72B00BDF}"/>
              </a:ext>
            </a:extLst>
          </p:cNvPr>
          <p:cNvPicPr>
            <a:picLocks noChangeAspect="1"/>
          </p:cNvPicPr>
          <p:nvPr/>
        </p:nvPicPr>
        <p:blipFill>
          <a:blip r:embed="rId7"/>
          <a:stretch>
            <a:fillRect/>
          </a:stretch>
        </p:blipFill>
        <p:spPr>
          <a:xfrm>
            <a:off x="12028668" y="7796414"/>
            <a:ext cx="2581635" cy="39058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892850"/>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Exploring Algebraic Patterns</a:t>
            </a:r>
            <a:endParaRPr lang="en-US" sz="4450" dirty="0"/>
          </a:p>
        </p:txBody>
      </p:sp>
      <p:sp>
        <p:nvSpPr>
          <p:cNvPr id="4" name="Text 1"/>
          <p:cNvSpPr/>
          <p:nvPr/>
        </p:nvSpPr>
        <p:spPr>
          <a:xfrm>
            <a:off x="6280190" y="2650569"/>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Algebra helps us discover hidden patterns in math! Patterns can be found in shapes, numbers, and even in everyday life. Imagine a growing pattern of dots. The first row has 1 dot, the second row has 2 dots, and so on. We can write this pattern as an equation: "y = x", where "x" is the number of the row and "y" is the number of dots in that row.</a:t>
            </a:r>
            <a:endParaRPr lang="en-US" sz="1750" dirty="0"/>
          </a:p>
        </p:txBody>
      </p:sp>
      <p:sp>
        <p:nvSpPr>
          <p:cNvPr id="5" name="Shape 2"/>
          <p:cNvSpPr/>
          <p:nvPr/>
        </p:nvSpPr>
        <p:spPr>
          <a:xfrm>
            <a:off x="6280190" y="4720233"/>
            <a:ext cx="7556421" cy="2616518"/>
          </a:xfrm>
          <a:prstGeom prst="roundRect">
            <a:avLst>
              <a:gd name="adj" fmla="val 3641"/>
            </a:avLst>
          </a:prstGeom>
          <a:noFill/>
          <a:ln w="7620">
            <a:solidFill>
              <a:srgbClr val="000000">
                <a:alpha val="8000"/>
              </a:srgbClr>
            </a:solidFill>
            <a:prstDash val="solid"/>
          </a:ln>
        </p:spPr>
      </p:sp>
      <p:sp>
        <p:nvSpPr>
          <p:cNvPr id="6" name="Shape 3"/>
          <p:cNvSpPr/>
          <p:nvPr/>
        </p:nvSpPr>
        <p:spPr>
          <a:xfrm>
            <a:off x="6287810" y="4727853"/>
            <a:ext cx="7541181" cy="650319"/>
          </a:xfrm>
          <a:prstGeom prst="rect">
            <a:avLst/>
          </a:prstGeom>
          <a:solidFill>
            <a:srgbClr val="FFFFFF">
              <a:alpha val="4000"/>
            </a:srgbClr>
          </a:solidFill>
          <a:ln/>
        </p:spPr>
      </p:sp>
      <p:sp>
        <p:nvSpPr>
          <p:cNvPr id="7" name="Text 4"/>
          <p:cNvSpPr/>
          <p:nvPr/>
        </p:nvSpPr>
        <p:spPr>
          <a:xfrm>
            <a:off x="6514624" y="4871561"/>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Row Number (x)</a:t>
            </a:r>
            <a:endParaRPr lang="en-US" sz="1750" dirty="0"/>
          </a:p>
        </p:txBody>
      </p:sp>
      <p:sp>
        <p:nvSpPr>
          <p:cNvPr id="8" name="Text 5"/>
          <p:cNvSpPr/>
          <p:nvPr/>
        </p:nvSpPr>
        <p:spPr>
          <a:xfrm>
            <a:off x="10289024" y="4871561"/>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Number of Dots (y)</a:t>
            </a:r>
            <a:endParaRPr lang="en-US" sz="1750" dirty="0"/>
          </a:p>
        </p:txBody>
      </p:sp>
      <p:sp>
        <p:nvSpPr>
          <p:cNvPr id="9" name="Shape 6"/>
          <p:cNvSpPr/>
          <p:nvPr/>
        </p:nvSpPr>
        <p:spPr>
          <a:xfrm>
            <a:off x="6287810" y="5378172"/>
            <a:ext cx="7541181" cy="650319"/>
          </a:xfrm>
          <a:prstGeom prst="rect">
            <a:avLst/>
          </a:prstGeom>
          <a:solidFill>
            <a:srgbClr val="000000">
              <a:alpha val="4000"/>
            </a:srgbClr>
          </a:solidFill>
          <a:ln/>
        </p:spPr>
      </p:sp>
      <p:sp>
        <p:nvSpPr>
          <p:cNvPr id="10" name="Text 7"/>
          <p:cNvSpPr/>
          <p:nvPr/>
        </p:nvSpPr>
        <p:spPr>
          <a:xfrm>
            <a:off x="6514624" y="5521881"/>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1</a:t>
            </a:r>
            <a:endParaRPr lang="en-US" sz="1750" dirty="0"/>
          </a:p>
        </p:txBody>
      </p:sp>
      <p:sp>
        <p:nvSpPr>
          <p:cNvPr id="11" name="Text 8"/>
          <p:cNvSpPr/>
          <p:nvPr/>
        </p:nvSpPr>
        <p:spPr>
          <a:xfrm>
            <a:off x="10289024" y="5521881"/>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1</a:t>
            </a:r>
            <a:endParaRPr lang="en-US" sz="1750" dirty="0"/>
          </a:p>
        </p:txBody>
      </p:sp>
      <p:sp>
        <p:nvSpPr>
          <p:cNvPr id="12" name="Shape 9"/>
          <p:cNvSpPr/>
          <p:nvPr/>
        </p:nvSpPr>
        <p:spPr>
          <a:xfrm>
            <a:off x="6287810" y="6028492"/>
            <a:ext cx="7541181" cy="650319"/>
          </a:xfrm>
          <a:prstGeom prst="rect">
            <a:avLst/>
          </a:prstGeom>
          <a:solidFill>
            <a:srgbClr val="FFFFFF">
              <a:alpha val="4000"/>
            </a:srgbClr>
          </a:solidFill>
          <a:ln/>
        </p:spPr>
      </p:sp>
      <p:sp>
        <p:nvSpPr>
          <p:cNvPr id="13" name="Text 10"/>
          <p:cNvSpPr/>
          <p:nvPr/>
        </p:nvSpPr>
        <p:spPr>
          <a:xfrm>
            <a:off x="6514624" y="6172200"/>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2</a:t>
            </a:r>
            <a:endParaRPr lang="en-US" sz="1750" dirty="0"/>
          </a:p>
        </p:txBody>
      </p:sp>
      <p:sp>
        <p:nvSpPr>
          <p:cNvPr id="14" name="Text 11"/>
          <p:cNvSpPr/>
          <p:nvPr/>
        </p:nvSpPr>
        <p:spPr>
          <a:xfrm>
            <a:off x="10289024" y="6172200"/>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2</a:t>
            </a:r>
            <a:endParaRPr lang="en-US" sz="1750" dirty="0"/>
          </a:p>
        </p:txBody>
      </p:sp>
      <p:sp>
        <p:nvSpPr>
          <p:cNvPr id="15" name="Shape 12"/>
          <p:cNvSpPr/>
          <p:nvPr/>
        </p:nvSpPr>
        <p:spPr>
          <a:xfrm>
            <a:off x="6287810" y="6678811"/>
            <a:ext cx="7541181" cy="650319"/>
          </a:xfrm>
          <a:prstGeom prst="rect">
            <a:avLst/>
          </a:prstGeom>
          <a:solidFill>
            <a:srgbClr val="000000">
              <a:alpha val="4000"/>
            </a:srgbClr>
          </a:solidFill>
          <a:ln/>
        </p:spPr>
      </p:sp>
      <p:sp>
        <p:nvSpPr>
          <p:cNvPr id="16" name="Text 13"/>
          <p:cNvSpPr/>
          <p:nvPr/>
        </p:nvSpPr>
        <p:spPr>
          <a:xfrm>
            <a:off x="6514624" y="6822519"/>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3</a:t>
            </a:r>
            <a:endParaRPr lang="en-US" sz="1750" dirty="0"/>
          </a:p>
        </p:txBody>
      </p:sp>
      <p:sp>
        <p:nvSpPr>
          <p:cNvPr id="17" name="Text 14"/>
          <p:cNvSpPr/>
          <p:nvPr/>
        </p:nvSpPr>
        <p:spPr>
          <a:xfrm>
            <a:off x="10289024" y="6822519"/>
            <a:ext cx="3313152"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3</a:t>
            </a:r>
            <a:endParaRPr lang="en-US" sz="1750" dirty="0"/>
          </a:p>
        </p:txBody>
      </p:sp>
      <p:pic>
        <p:nvPicPr>
          <p:cNvPr id="19" name="Picture 18">
            <a:extLst>
              <a:ext uri="{FF2B5EF4-FFF2-40B4-BE49-F238E27FC236}">
                <a16:creationId xmlns:a16="http://schemas.microsoft.com/office/drawing/2014/main" id="{39E38812-0A83-4B7C-84D0-163D58311E3F}"/>
              </a:ext>
            </a:extLst>
          </p:cNvPr>
          <p:cNvPicPr>
            <a:picLocks noChangeAspect="1"/>
          </p:cNvPicPr>
          <p:nvPr/>
        </p:nvPicPr>
        <p:blipFill>
          <a:blip r:embed="rId4"/>
          <a:stretch>
            <a:fillRect/>
          </a:stretch>
        </p:blipFill>
        <p:spPr>
          <a:xfrm>
            <a:off x="12048765" y="7784159"/>
            <a:ext cx="2581635" cy="3905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739616"/>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Positive and Negative Numbers</a:t>
            </a:r>
            <a:endParaRPr lang="en-US" sz="4450" dirty="0"/>
          </a:p>
        </p:txBody>
      </p:sp>
      <p:sp>
        <p:nvSpPr>
          <p:cNvPr id="4" name="Text 1"/>
          <p:cNvSpPr/>
          <p:nvPr/>
        </p:nvSpPr>
        <p:spPr>
          <a:xfrm>
            <a:off x="6280190" y="2497336"/>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You know about positive numbers, like 1, 2, 3, and so on. But there are also negative numbers, like -1, -2, -3, and so on. Negative numbers are like the opposite of positive numbers. Imagine a thermometer. The numbers above zero are positive, and the numbers below zero are negative.</a:t>
            </a:r>
            <a:endParaRPr lang="en-US" sz="1750" dirty="0"/>
          </a:p>
        </p:txBody>
      </p:sp>
      <p:sp>
        <p:nvSpPr>
          <p:cNvPr id="5" name="Shape 2"/>
          <p:cNvSpPr/>
          <p:nvPr/>
        </p:nvSpPr>
        <p:spPr>
          <a:xfrm>
            <a:off x="6280190" y="4822150"/>
            <a:ext cx="510302" cy="510302"/>
          </a:xfrm>
          <a:prstGeom prst="roundRect">
            <a:avLst>
              <a:gd name="adj" fmla="val 18669"/>
            </a:avLst>
          </a:prstGeom>
          <a:solidFill>
            <a:srgbClr val="F7EDD4"/>
          </a:solidFill>
          <a:ln w="7620">
            <a:solidFill>
              <a:srgbClr val="DDD3BA"/>
            </a:solidFill>
            <a:prstDash val="solid"/>
          </a:ln>
        </p:spPr>
      </p:sp>
      <p:sp>
        <p:nvSpPr>
          <p:cNvPr id="6" name="Text 3"/>
          <p:cNvSpPr/>
          <p:nvPr/>
        </p:nvSpPr>
        <p:spPr>
          <a:xfrm>
            <a:off x="6459379" y="4907161"/>
            <a:ext cx="151805"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1</a:t>
            </a:r>
            <a:endParaRPr lang="en-US" sz="2650" dirty="0"/>
          </a:p>
        </p:txBody>
      </p:sp>
      <p:sp>
        <p:nvSpPr>
          <p:cNvPr id="7" name="Text 4"/>
          <p:cNvSpPr/>
          <p:nvPr/>
        </p:nvSpPr>
        <p:spPr>
          <a:xfrm>
            <a:off x="7017306" y="4822150"/>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Addition</a:t>
            </a:r>
            <a:endParaRPr lang="en-US" sz="2200" dirty="0"/>
          </a:p>
        </p:txBody>
      </p:sp>
      <p:sp>
        <p:nvSpPr>
          <p:cNvPr id="8" name="Text 5"/>
          <p:cNvSpPr/>
          <p:nvPr/>
        </p:nvSpPr>
        <p:spPr>
          <a:xfrm>
            <a:off x="7017306" y="5312569"/>
            <a:ext cx="2927747" cy="1814513"/>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Adding a positive number moves you to the right on the number line, and adding a negative number moves you to the left.</a:t>
            </a:r>
            <a:endParaRPr lang="en-US" sz="1750" dirty="0"/>
          </a:p>
        </p:txBody>
      </p:sp>
      <p:sp>
        <p:nvSpPr>
          <p:cNvPr id="9" name="Shape 6"/>
          <p:cNvSpPr/>
          <p:nvPr/>
        </p:nvSpPr>
        <p:spPr>
          <a:xfrm>
            <a:off x="10171867" y="4822150"/>
            <a:ext cx="510302" cy="510302"/>
          </a:xfrm>
          <a:prstGeom prst="roundRect">
            <a:avLst>
              <a:gd name="adj" fmla="val 18669"/>
            </a:avLst>
          </a:prstGeom>
          <a:solidFill>
            <a:srgbClr val="F7EDD4"/>
          </a:solidFill>
          <a:ln w="7620">
            <a:solidFill>
              <a:srgbClr val="DDD3BA"/>
            </a:solidFill>
            <a:prstDash val="solid"/>
          </a:ln>
        </p:spPr>
      </p:sp>
      <p:sp>
        <p:nvSpPr>
          <p:cNvPr id="10" name="Text 7"/>
          <p:cNvSpPr/>
          <p:nvPr/>
        </p:nvSpPr>
        <p:spPr>
          <a:xfrm>
            <a:off x="10322243" y="4907161"/>
            <a:ext cx="209550" cy="340281"/>
          </a:xfrm>
          <a:prstGeom prst="rect">
            <a:avLst/>
          </a:prstGeom>
          <a:noFill/>
          <a:ln/>
        </p:spPr>
        <p:txBody>
          <a:bodyPr wrap="none" lIns="0" tIns="0" rIns="0" bIns="0" rtlCol="0" anchor="t"/>
          <a:lstStyle/>
          <a:p>
            <a:pPr marL="0" indent="0" algn="ctr">
              <a:lnSpc>
                <a:spcPts val="2650"/>
              </a:lnSpc>
              <a:buNone/>
            </a:pPr>
            <a:r>
              <a:rPr lang="en-US" sz="2650" dirty="0">
                <a:solidFill>
                  <a:srgbClr val="454240"/>
                </a:solidFill>
                <a:latin typeface="Libre Baskerville" pitchFamily="34" charset="0"/>
                <a:ea typeface="Libre Baskerville" pitchFamily="34" charset="-122"/>
                <a:cs typeface="Libre Baskerville" pitchFamily="34" charset="-120"/>
              </a:rPr>
              <a:t>2</a:t>
            </a:r>
            <a:endParaRPr lang="en-US" sz="2650" dirty="0"/>
          </a:p>
        </p:txBody>
      </p:sp>
      <p:sp>
        <p:nvSpPr>
          <p:cNvPr id="11" name="Text 8"/>
          <p:cNvSpPr/>
          <p:nvPr/>
        </p:nvSpPr>
        <p:spPr>
          <a:xfrm>
            <a:off x="10908983" y="4822150"/>
            <a:ext cx="2835235" cy="354330"/>
          </a:xfrm>
          <a:prstGeom prst="rect">
            <a:avLst/>
          </a:prstGeom>
          <a:noFill/>
          <a:ln/>
        </p:spPr>
        <p:txBody>
          <a:bodyPr wrap="none" lIns="0" tIns="0" rIns="0" bIns="0" rtlCol="0" anchor="t"/>
          <a:lstStyle/>
          <a:p>
            <a:pPr marL="0" indent="0">
              <a:lnSpc>
                <a:spcPts val="2750"/>
              </a:lnSpc>
              <a:buNone/>
            </a:pPr>
            <a:r>
              <a:rPr lang="en-US" sz="2200" dirty="0">
                <a:solidFill>
                  <a:srgbClr val="454240"/>
                </a:solidFill>
                <a:latin typeface="Libre Baskerville" pitchFamily="34" charset="0"/>
                <a:ea typeface="Libre Baskerville" pitchFamily="34" charset="-122"/>
                <a:cs typeface="Libre Baskerville" pitchFamily="34" charset="-120"/>
              </a:rPr>
              <a:t>Subtraction</a:t>
            </a:r>
            <a:endParaRPr lang="en-US" sz="2200" dirty="0"/>
          </a:p>
        </p:txBody>
      </p:sp>
      <p:sp>
        <p:nvSpPr>
          <p:cNvPr id="12" name="Text 9"/>
          <p:cNvSpPr/>
          <p:nvPr/>
        </p:nvSpPr>
        <p:spPr>
          <a:xfrm>
            <a:off x="10908983" y="5312569"/>
            <a:ext cx="2927747" cy="2177415"/>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Subtracting a positive number moves you to the left on the number line, and subtracting a negative number moves you to the right.</a:t>
            </a:r>
            <a:endParaRPr lang="en-US" sz="1750" dirty="0"/>
          </a:p>
        </p:txBody>
      </p:sp>
      <p:pic>
        <p:nvPicPr>
          <p:cNvPr id="14" name="Picture 13">
            <a:extLst>
              <a:ext uri="{FF2B5EF4-FFF2-40B4-BE49-F238E27FC236}">
                <a16:creationId xmlns:a16="http://schemas.microsoft.com/office/drawing/2014/main" id="{D4ECE92B-0C81-47D2-B260-5CA2851F104D}"/>
              </a:ext>
            </a:extLst>
          </p:cNvPr>
          <p:cNvPicPr>
            <a:picLocks noChangeAspect="1"/>
          </p:cNvPicPr>
          <p:nvPr/>
        </p:nvPicPr>
        <p:blipFill>
          <a:blip r:embed="rId4"/>
          <a:stretch>
            <a:fillRect/>
          </a:stretch>
        </p:blipFill>
        <p:spPr>
          <a:xfrm>
            <a:off x="11962958" y="7737883"/>
            <a:ext cx="2581635" cy="3905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1890713"/>
            <a:ext cx="6728341"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Combining Like Terms</a:t>
            </a:r>
            <a:endParaRPr lang="en-US" sz="4450" dirty="0"/>
          </a:p>
        </p:txBody>
      </p:sp>
      <p:sp>
        <p:nvSpPr>
          <p:cNvPr id="3" name="Text 1"/>
          <p:cNvSpPr/>
          <p:nvPr/>
        </p:nvSpPr>
        <p:spPr>
          <a:xfrm>
            <a:off x="793790" y="3053120"/>
            <a:ext cx="13042821" cy="1088708"/>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Imagine you have apples and oranges. You can only add apples to apples and oranges to oranges. It's the same with variables! We can only combine terms that have the same variable and the same exponent. For example, 2x + 3x = 5x, because both terms have the variable "x". But 2x + 3y cannot be combined because they have different variables.</a:t>
            </a:r>
            <a:endParaRPr lang="en-US" sz="1750" dirty="0"/>
          </a:p>
        </p:txBody>
      </p:sp>
      <p:sp>
        <p:nvSpPr>
          <p:cNvPr id="4" name="Text 2"/>
          <p:cNvSpPr/>
          <p:nvPr/>
        </p:nvSpPr>
        <p:spPr>
          <a:xfrm>
            <a:off x="793790" y="4623792"/>
            <a:ext cx="3362801"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Combining Like Terms</a:t>
            </a:r>
            <a:endParaRPr lang="en-US" sz="2200" dirty="0"/>
          </a:p>
        </p:txBody>
      </p:sp>
      <p:sp>
        <p:nvSpPr>
          <p:cNvPr id="5" name="Text 3"/>
          <p:cNvSpPr/>
          <p:nvPr/>
        </p:nvSpPr>
        <p:spPr>
          <a:xfrm>
            <a:off x="793790" y="5204936"/>
            <a:ext cx="6244709"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3x + 5x = 8x</a:t>
            </a:r>
            <a:endParaRPr lang="en-US" sz="1750" dirty="0"/>
          </a:p>
        </p:txBody>
      </p:sp>
      <p:sp>
        <p:nvSpPr>
          <p:cNvPr id="6" name="Text 4"/>
          <p:cNvSpPr/>
          <p:nvPr/>
        </p:nvSpPr>
        <p:spPr>
          <a:xfrm>
            <a:off x="793790" y="5771912"/>
            <a:ext cx="6244709"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4y - 2y = 2y</a:t>
            </a:r>
            <a:endParaRPr lang="en-US" sz="1750" dirty="0"/>
          </a:p>
        </p:txBody>
      </p:sp>
      <p:sp>
        <p:nvSpPr>
          <p:cNvPr id="7" name="Text 5"/>
          <p:cNvSpPr/>
          <p:nvPr/>
        </p:nvSpPr>
        <p:spPr>
          <a:xfrm>
            <a:off x="7599521" y="4623792"/>
            <a:ext cx="3983355" cy="354330"/>
          </a:xfrm>
          <a:prstGeom prst="rect">
            <a:avLst/>
          </a:prstGeom>
          <a:noFill/>
          <a:ln/>
        </p:spPr>
        <p:txBody>
          <a:bodyPr wrap="none" lIns="0" tIns="0" rIns="0" bIns="0" rtlCol="0" anchor="t"/>
          <a:lstStyle/>
          <a:p>
            <a:pPr marL="0" indent="0">
              <a:lnSpc>
                <a:spcPts val="2750"/>
              </a:lnSpc>
              <a:buNone/>
            </a:pPr>
            <a:r>
              <a:rPr lang="en-US" sz="2200" dirty="0">
                <a:solidFill>
                  <a:srgbClr val="5C4E3D"/>
                </a:solidFill>
                <a:latin typeface="Libre Baskerville" pitchFamily="34" charset="0"/>
                <a:ea typeface="Libre Baskerville" pitchFamily="34" charset="-122"/>
                <a:cs typeface="Libre Baskerville" pitchFamily="34" charset="-120"/>
              </a:rPr>
              <a:t>Not Combining Like Terms</a:t>
            </a:r>
            <a:endParaRPr lang="en-US" sz="2200" dirty="0"/>
          </a:p>
        </p:txBody>
      </p:sp>
      <p:sp>
        <p:nvSpPr>
          <p:cNvPr id="8" name="Text 6"/>
          <p:cNvSpPr/>
          <p:nvPr/>
        </p:nvSpPr>
        <p:spPr>
          <a:xfrm>
            <a:off x="7599521" y="5204936"/>
            <a:ext cx="6244709"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2x + 3y cannot be combined</a:t>
            </a:r>
            <a:endParaRPr lang="en-US" sz="1750" dirty="0"/>
          </a:p>
        </p:txBody>
      </p:sp>
      <p:sp>
        <p:nvSpPr>
          <p:cNvPr id="9" name="Text 7"/>
          <p:cNvSpPr/>
          <p:nvPr/>
        </p:nvSpPr>
        <p:spPr>
          <a:xfrm>
            <a:off x="7599521" y="5771912"/>
            <a:ext cx="6244709" cy="362903"/>
          </a:xfrm>
          <a:prstGeom prst="rect">
            <a:avLst/>
          </a:prstGeom>
          <a:noFill/>
          <a:ln/>
        </p:spPr>
        <p:txBody>
          <a:bodyPr wrap="non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5a + 2b^2 cannot be combined</a:t>
            </a:r>
            <a:endParaRPr lang="en-US" sz="1750" dirty="0"/>
          </a:p>
        </p:txBody>
      </p:sp>
      <p:pic>
        <p:nvPicPr>
          <p:cNvPr id="11" name="Picture 10">
            <a:extLst>
              <a:ext uri="{FF2B5EF4-FFF2-40B4-BE49-F238E27FC236}">
                <a16:creationId xmlns:a16="http://schemas.microsoft.com/office/drawing/2014/main" id="{5F0B2DF0-DD8B-4AFE-AE41-C96913BC28BA}"/>
              </a:ext>
            </a:extLst>
          </p:cNvPr>
          <p:cNvPicPr>
            <a:picLocks noChangeAspect="1"/>
          </p:cNvPicPr>
          <p:nvPr/>
        </p:nvPicPr>
        <p:blipFill>
          <a:blip r:embed="rId3"/>
          <a:stretch>
            <a:fillRect/>
          </a:stretch>
        </p:blipFill>
        <p:spPr>
          <a:xfrm>
            <a:off x="12044681" y="7780637"/>
            <a:ext cx="2581635" cy="3905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11967" y="690920"/>
            <a:ext cx="7209711" cy="647819"/>
          </a:xfrm>
          <a:prstGeom prst="rect">
            <a:avLst/>
          </a:prstGeom>
          <a:noFill/>
          <a:ln/>
        </p:spPr>
        <p:txBody>
          <a:bodyPr wrap="none" lIns="0" tIns="0" rIns="0" bIns="0" rtlCol="0" anchor="t"/>
          <a:lstStyle/>
          <a:p>
            <a:pPr marL="0" indent="0">
              <a:lnSpc>
                <a:spcPts val="5100"/>
              </a:lnSpc>
              <a:buNone/>
            </a:pPr>
            <a:r>
              <a:rPr lang="en-US" sz="4050" dirty="0">
                <a:solidFill>
                  <a:srgbClr val="5C4E3D"/>
                </a:solidFill>
                <a:latin typeface="Libre Baskerville" pitchFamily="34" charset="0"/>
                <a:ea typeface="Libre Baskerville" pitchFamily="34" charset="-122"/>
                <a:cs typeface="Libre Baskerville" pitchFamily="34" charset="-120"/>
              </a:rPr>
              <a:t>Graphing Linear Equations</a:t>
            </a:r>
            <a:endParaRPr lang="en-US" sz="4050" dirty="0"/>
          </a:p>
        </p:txBody>
      </p:sp>
      <p:sp>
        <p:nvSpPr>
          <p:cNvPr id="4" name="Text 1"/>
          <p:cNvSpPr/>
          <p:nvPr/>
        </p:nvSpPr>
        <p:spPr>
          <a:xfrm>
            <a:off x="6211967" y="1649611"/>
            <a:ext cx="7692866" cy="1326356"/>
          </a:xfrm>
          <a:prstGeom prst="rect">
            <a:avLst/>
          </a:prstGeom>
          <a:noFill/>
          <a:ln/>
        </p:spPr>
        <p:txBody>
          <a:bodyPr wrap="square" lIns="0" tIns="0" rIns="0" bIns="0" rtlCol="0" anchor="t"/>
          <a:lstStyle/>
          <a:p>
            <a:pPr marL="0" indent="0">
              <a:lnSpc>
                <a:spcPts val="2600"/>
              </a:lnSpc>
              <a:buNone/>
            </a:pPr>
            <a:r>
              <a:rPr lang="en-US" sz="1600" dirty="0">
                <a:solidFill>
                  <a:srgbClr val="454240"/>
                </a:solidFill>
                <a:latin typeface="DM Sans" pitchFamily="34" charset="0"/>
                <a:ea typeface="DM Sans" pitchFamily="34" charset="-122"/>
                <a:cs typeface="DM Sans" pitchFamily="34" charset="-120"/>
              </a:rPr>
              <a:t>A linear equation is an equation that creates a straight line when graphed. To graph a linear equation, we need to find two points on the line. Then, we connect those points with a straight line. The equation tells us how the "x" and "y" values are related.</a:t>
            </a:r>
            <a:endParaRPr lang="en-US" sz="1600" dirty="0"/>
          </a:p>
        </p:txBody>
      </p:sp>
      <p:sp>
        <p:nvSpPr>
          <p:cNvPr id="5" name="Shape 2"/>
          <p:cNvSpPr/>
          <p:nvPr/>
        </p:nvSpPr>
        <p:spPr>
          <a:xfrm>
            <a:off x="6511409" y="3209092"/>
            <a:ext cx="22860" cy="4329470"/>
          </a:xfrm>
          <a:prstGeom prst="roundRect">
            <a:avLst>
              <a:gd name="adj" fmla="val 380895"/>
            </a:avLst>
          </a:prstGeom>
          <a:solidFill>
            <a:srgbClr val="DDD3BA"/>
          </a:solidFill>
          <a:ln/>
        </p:spPr>
      </p:sp>
      <p:sp>
        <p:nvSpPr>
          <p:cNvPr id="6" name="Shape 3"/>
          <p:cNvSpPr/>
          <p:nvPr/>
        </p:nvSpPr>
        <p:spPr>
          <a:xfrm>
            <a:off x="6733163" y="3663910"/>
            <a:ext cx="725567" cy="22860"/>
          </a:xfrm>
          <a:prstGeom prst="roundRect">
            <a:avLst>
              <a:gd name="adj" fmla="val 380895"/>
            </a:avLst>
          </a:prstGeom>
          <a:solidFill>
            <a:srgbClr val="DDD3BA"/>
          </a:solidFill>
          <a:ln/>
        </p:spPr>
      </p:sp>
      <p:sp>
        <p:nvSpPr>
          <p:cNvPr id="7" name="Shape 4"/>
          <p:cNvSpPr/>
          <p:nvPr/>
        </p:nvSpPr>
        <p:spPr>
          <a:xfrm>
            <a:off x="6289655" y="3442216"/>
            <a:ext cx="466368" cy="466368"/>
          </a:xfrm>
          <a:prstGeom prst="roundRect">
            <a:avLst>
              <a:gd name="adj" fmla="val 18670"/>
            </a:avLst>
          </a:prstGeom>
          <a:solidFill>
            <a:srgbClr val="F7EDD4"/>
          </a:solidFill>
          <a:ln w="7620">
            <a:solidFill>
              <a:srgbClr val="DDD3BA"/>
            </a:solidFill>
            <a:prstDash val="solid"/>
          </a:ln>
        </p:spPr>
      </p:sp>
      <p:sp>
        <p:nvSpPr>
          <p:cNvPr id="8" name="Text 5"/>
          <p:cNvSpPr/>
          <p:nvPr/>
        </p:nvSpPr>
        <p:spPr>
          <a:xfrm>
            <a:off x="6453485" y="3519845"/>
            <a:ext cx="138708" cy="310991"/>
          </a:xfrm>
          <a:prstGeom prst="rect">
            <a:avLst/>
          </a:prstGeom>
          <a:noFill/>
          <a:ln/>
        </p:spPr>
        <p:txBody>
          <a:bodyPr wrap="none" lIns="0" tIns="0" rIns="0" bIns="0" rtlCol="0" anchor="t"/>
          <a:lstStyle/>
          <a:p>
            <a:pPr marL="0" indent="0" algn="ctr">
              <a:lnSpc>
                <a:spcPts val="2400"/>
              </a:lnSpc>
              <a:buNone/>
            </a:pPr>
            <a:r>
              <a:rPr lang="en-US" sz="2400" dirty="0">
                <a:solidFill>
                  <a:srgbClr val="454240"/>
                </a:solidFill>
                <a:latin typeface="Libre Baskerville" pitchFamily="34" charset="0"/>
                <a:ea typeface="Libre Baskerville" pitchFamily="34" charset="-122"/>
                <a:cs typeface="Libre Baskerville" pitchFamily="34" charset="-120"/>
              </a:rPr>
              <a:t>1</a:t>
            </a:r>
            <a:endParaRPr lang="en-US" sz="2400" dirty="0"/>
          </a:p>
        </p:txBody>
      </p:sp>
      <p:sp>
        <p:nvSpPr>
          <p:cNvPr id="9" name="Text 6"/>
          <p:cNvSpPr/>
          <p:nvPr/>
        </p:nvSpPr>
        <p:spPr>
          <a:xfrm>
            <a:off x="7662982" y="3416379"/>
            <a:ext cx="2591395" cy="323969"/>
          </a:xfrm>
          <a:prstGeom prst="rect">
            <a:avLst/>
          </a:prstGeom>
          <a:noFill/>
          <a:ln/>
        </p:spPr>
        <p:txBody>
          <a:bodyPr wrap="none" lIns="0" tIns="0" rIns="0" bIns="0" rtlCol="0" anchor="t"/>
          <a:lstStyle/>
          <a:p>
            <a:pPr marL="0" indent="0" algn="l">
              <a:lnSpc>
                <a:spcPts val="2550"/>
              </a:lnSpc>
              <a:buNone/>
            </a:pPr>
            <a:r>
              <a:rPr lang="en-US" sz="2000" dirty="0">
                <a:solidFill>
                  <a:srgbClr val="454240"/>
                </a:solidFill>
                <a:latin typeface="Libre Baskerville" pitchFamily="34" charset="0"/>
                <a:ea typeface="Libre Baskerville" pitchFamily="34" charset="-122"/>
                <a:cs typeface="Libre Baskerville" pitchFamily="34" charset="-120"/>
              </a:rPr>
              <a:t>Step 1</a:t>
            </a:r>
            <a:endParaRPr lang="en-US" sz="2000" dirty="0"/>
          </a:p>
        </p:txBody>
      </p:sp>
      <p:sp>
        <p:nvSpPr>
          <p:cNvPr id="10" name="Text 7"/>
          <p:cNvSpPr/>
          <p:nvPr/>
        </p:nvSpPr>
        <p:spPr>
          <a:xfrm>
            <a:off x="7662982" y="3864650"/>
            <a:ext cx="6241852" cy="663178"/>
          </a:xfrm>
          <a:prstGeom prst="rect">
            <a:avLst/>
          </a:prstGeom>
          <a:noFill/>
          <a:ln/>
        </p:spPr>
        <p:txBody>
          <a:bodyPr wrap="square" lIns="0" tIns="0" rIns="0" bIns="0" rtlCol="0" anchor="t"/>
          <a:lstStyle/>
          <a:p>
            <a:pPr marL="0" indent="0" algn="l">
              <a:lnSpc>
                <a:spcPts val="2600"/>
              </a:lnSpc>
              <a:buNone/>
            </a:pPr>
            <a:r>
              <a:rPr lang="en-US" sz="1600" dirty="0">
                <a:solidFill>
                  <a:srgbClr val="454240"/>
                </a:solidFill>
                <a:latin typeface="DM Sans" pitchFamily="34" charset="0"/>
                <a:ea typeface="DM Sans" pitchFamily="34" charset="-122"/>
                <a:cs typeface="DM Sans" pitchFamily="34" charset="-120"/>
              </a:rPr>
              <a:t>Choose two values for "x" and substitute them into the equation to find the corresponding "y" values.</a:t>
            </a:r>
            <a:endParaRPr lang="en-US" sz="1600" dirty="0"/>
          </a:p>
        </p:txBody>
      </p:sp>
      <p:sp>
        <p:nvSpPr>
          <p:cNvPr id="11" name="Shape 8"/>
          <p:cNvSpPr/>
          <p:nvPr/>
        </p:nvSpPr>
        <p:spPr>
          <a:xfrm>
            <a:off x="6733163" y="5397222"/>
            <a:ext cx="725567" cy="22860"/>
          </a:xfrm>
          <a:prstGeom prst="roundRect">
            <a:avLst>
              <a:gd name="adj" fmla="val 380895"/>
            </a:avLst>
          </a:prstGeom>
          <a:solidFill>
            <a:srgbClr val="DDD3BA"/>
          </a:solidFill>
          <a:ln/>
        </p:spPr>
      </p:sp>
      <p:sp>
        <p:nvSpPr>
          <p:cNvPr id="12" name="Shape 9"/>
          <p:cNvSpPr/>
          <p:nvPr/>
        </p:nvSpPr>
        <p:spPr>
          <a:xfrm>
            <a:off x="6289655" y="5175528"/>
            <a:ext cx="466368" cy="466368"/>
          </a:xfrm>
          <a:prstGeom prst="roundRect">
            <a:avLst>
              <a:gd name="adj" fmla="val 18670"/>
            </a:avLst>
          </a:prstGeom>
          <a:solidFill>
            <a:srgbClr val="F7EDD4"/>
          </a:solidFill>
          <a:ln w="7620">
            <a:solidFill>
              <a:srgbClr val="DDD3BA"/>
            </a:solidFill>
            <a:prstDash val="solid"/>
          </a:ln>
        </p:spPr>
      </p:sp>
      <p:sp>
        <p:nvSpPr>
          <p:cNvPr id="13" name="Text 10"/>
          <p:cNvSpPr/>
          <p:nvPr/>
        </p:nvSpPr>
        <p:spPr>
          <a:xfrm>
            <a:off x="6427053" y="5253157"/>
            <a:ext cx="191572" cy="310991"/>
          </a:xfrm>
          <a:prstGeom prst="rect">
            <a:avLst/>
          </a:prstGeom>
          <a:noFill/>
          <a:ln/>
        </p:spPr>
        <p:txBody>
          <a:bodyPr wrap="none" lIns="0" tIns="0" rIns="0" bIns="0" rtlCol="0" anchor="t"/>
          <a:lstStyle/>
          <a:p>
            <a:pPr marL="0" indent="0" algn="ctr">
              <a:lnSpc>
                <a:spcPts val="2400"/>
              </a:lnSpc>
              <a:buNone/>
            </a:pPr>
            <a:r>
              <a:rPr lang="en-US" sz="2400" dirty="0">
                <a:solidFill>
                  <a:srgbClr val="454240"/>
                </a:solidFill>
                <a:latin typeface="Libre Baskerville" pitchFamily="34" charset="0"/>
                <a:ea typeface="Libre Baskerville" pitchFamily="34" charset="-122"/>
                <a:cs typeface="Libre Baskerville" pitchFamily="34" charset="-120"/>
              </a:rPr>
              <a:t>2</a:t>
            </a:r>
            <a:endParaRPr lang="en-US" sz="2400" dirty="0"/>
          </a:p>
        </p:txBody>
      </p:sp>
      <p:sp>
        <p:nvSpPr>
          <p:cNvPr id="14" name="Text 11"/>
          <p:cNvSpPr/>
          <p:nvPr/>
        </p:nvSpPr>
        <p:spPr>
          <a:xfrm>
            <a:off x="7662982" y="5149691"/>
            <a:ext cx="2591395" cy="323969"/>
          </a:xfrm>
          <a:prstGeom prst="rect">
            <a:avLst/>
          </a:prstGeom>
          <a:noFill/>
          <a:ln/>
        </p:spPr>
        <p:txBody>
          <a:bodyPr wrap="none" lIns="0" tIns="0" rIns="0" bIns="0" rtlCol="0" anchor="t"/>
          <a:lstStyle/>
          <a:p>
            <a:pPr marL="0" indent="0" algn="l">
              <a:lnSpc>
                <a:spcPts val="2550"/>
              </a:lnSpc>
              <a:buNone/>
            </a:pPr>
            <a:r>
              <a:rPr lang="en-US" sz="2000" dirty="0">
                <a:solidFill>
                  <a:srgbClr val="454240"/>
                </a:solidFill>
                <a:latin typeface="Libre Baskerville" pitchFamily="34" charset="0"/>
                <a:ea typeface="Libre Baskerville" pitchFamily="34" charset="-122"/>
                <a:cs typeface="Libre Baskerville" pitchFamily="34" charset="-120"/>
              </a:rPr>
              <a:t>Step 2</a:t>
            </a:r>
            <a:endParaRPr lang="en-US" sz="2000" dirty="0"/>
          </a:p>
        </p:txBody>
      </p:sp>
      <p:sp>
        <p:nvSpPr>
          <p:cNvPr id="15" name="Text 12"/>
          <p:cNvSpPr/>
          <p:nvPr/>
        </p:nvSpPr>
        <p:spPr>
          <a:xfrm>
            <a:off x="7662982" y="5597962"/>
            <a:ext cx="6241852" cy="331589"/>
          </a:xfrm>
          <a:prstGeom prst="rect">
            <a:avLst/>
          </a:prstGeom>
          <a:noFill/>
          <a:ln/>
        </p:spPr>
        <p:txBody>
          <a:bodyPr wrap="none" lIns="0" tIns="0" rIns="0" bIns="0" rtlCol="0" anchor="t"/>
          <a:lstStyle/>
          <a:p>
            <a:pPr marL="0" indent="0" algn="l">
              <a:lnSpc>
                <a:spcPts val="2600"/>
              </a:lnSpc>
              <a:buNone/>
            </a:pPr>
            <a:r>
              <a:rPr lang="en-US" sz="1600" dirty="0">
                <a:solidFill>
                  <a:srgbClr val="454240"/>
                </a:solidFill>
                <a:latin typeface="DM Sans" pitchFamily="34" charset="0"/>
                <a:ea typeface="DM Sans" pitchFamily="34" charset="-122"/>
                <a:cs typeface="DM Sans" pitchFamily="34" charset="-120"/>
              </a:rPr>
              <a:t>Plot the two points on a coordinate plane.</a:t>
            </a:r>
            <a:endParaRPr lang="en-US" sz="1600" dirty="0"/>
          </a:p>
        </p:txBody>
      </p:sp>
      <p:sp>
        <p:nvSpPr>
          <p:cNvPr id="16" name="Shape 13"/>
          <p:cNvSpPr/>
          <p:nvPr/>
        </p:nvSpPr>
        <p:spPr>
          <a:xfrm>
            <a:off x="6733163" y="6798945"/>
            <a:ext cx="725567" cy="22860"/>
          </a:xfrm>
          <a:prstGeom prst="roundRect">
            <a:avLst>
              <a:gd name="adj" fmla="val 380895"/>
            </a:avLst>
          </a:prstGeom>
          <a:solidFill>
            <a:srgbClr val="DDD3BA"/>
          </a:solidFill>
          <a:ln/>
        </p:spPr>
      </p:sp>
      <p:sp>
        <p:nvSpPr>
          <p:cNvPr id="17" name="Shape 14"/>
          <p:cNvSpPr/>
          <p:nvPr/>
        </p:nvSpPr>
        <p:spPr>
          <a:xfrm>
            <a:off x="6289655" y="6577251"/>
            <a:ext cx="466368" cy="466368"/>
          </a:xfrm>
          <a:prstGeom prst="roundRect">
            <a:avLst>
              <a:gd name="adj" fmla="val 18670"/>
            </a:avLst>
          </a:prstGeom>
          <a:solidFill>
            <a:srgbClr val="F7EDD4"/>
          </a:solidFill>
          <a:ln w="7620">
            <a:solidFill>
              <a:srgbClr val="DDD3BA"/>
            </a:solidFill>
            <a:prstDash val="solid"/>
          </a:ln>
        </p:spPr>
      </p:sp>
      <p:sp>
        <p:nvSpPr>
          <p:cNvPr id="18" name="Text 15"/>
          <p:cNvSpPr/>
          <p:nvPr/>
        </p:nvSpPr>
        <p:spPr>
          <a:xfrm>
            <a:off x="6427053" y="6654879"/>
            <a:ext cx="191572" cy="310991"/>
          </a:xfrm>
          <a:prstGeom prst="rect">
            <a:avLst/>
          </a:prstGeom>
          <a:noFill/>
          <a:ln/>
        </p:spPr>
        <p:txBody>
          <a:bodyPr wrap="none" lIns="0" tIns="0" rIns="0" bIns="0" rtlCol="0" anchor="t"/>
          <a:lstStyle/>
          <a:p>
            <a:pPr marL="0" indent="0" algn="ctr">
              <a:lnSpc>
                <a:spcPts val="2400"/>
              </a:lnSpc>
              <a:buNone/>
            </a:pPr>
            <a:r>
              <a:rPr lang="en-US" sz="2400" dirty="0">
                <a:solidFill>
                  <a:srgbClr val="454240"/>
                </a:solidFill>
                <a:latin typeface="Libre Baskerville" pitchFamily="34" charset="0"/>
                <a:ea typeface="Libre Baskerville" pitchFamily="34" charset="-122"/>
                <a:cs typeface="Libre Baskerville" pitchFamily="34" charset="-120"/>
              </a:rPr>
              <a:t>3</a:t>
            </a:r>
            <a:endParaRPr lang="en-US" sz="2400" dirty="0"/>
          </a:p>
        </p:txBody>
      </p:sp>
      <p:sp>
        <p:nvSpPr>
          <p:cNvPr id="19" name="Text 16"/>
          <p:cNvSpPr/>
          <p:nvPr/>
        </p:nvSpPr>
        <p:spPr>
          <a:xfrm>
            <a:off x="7662982" y="6551414"/>
            <a:ext cx="2591395" cy="323969"/>
          </a:xfrm>
          <a:prstGeom prst="rect">
            <a:avLst/>
          </a:prstGeom>
          <a:noFill/>
          <a:ln/>
        </p:spPr>
        <p:txBody>
          <a:bodyPr wrap="none" lIns="0" tIns="0" rIns="0" bIns="0" rtlCol="0" anchor="t"/>
          <a:lstStyle/>
          <a:p>
            <a:pPr marL="0" indent="0" algn="l">
              <a:lnSpc>
                <a:spcPts val="2550"/>
              </a:lnSpc>
              <a:buNone/>
            </a:pPr>
            <a:r>
              <a:rPr lang="en-US" sz="2000" dirty="0">
                <a:solidFill>
                  <a:srgbClr val="454240"/>
                </a:solidFill>
                <a:latin typeface="Libre Baskerville" pitchFamily="34" charset="0"/>
                <a:ea typeface="Libre Baskerville" pitchFamily="34" charset="-122"/>
                <a:cs typeface="Libre Baskerville" pitchFamily="34" charset="-120"/>
              </a:rPr>
              <a:t>Step 3</a:t>
            </a:r>
            <a:endParaRPr lang="en-US" sz="2000" dirty="0"/>
          </a:p>
        </p:txBody>
      </p:sp>
      <p:sp>
        <p:nvSpPr>
          <p:cNvPr id="20" name="Text 17"/>
          <p:cNvSpPr/>
          <p:nvPr/>
        </p:nvSpPr>
        <p:spPr>
          <a:xfrm>
            <a:off x="7662982" y="6999684"/>
            <a:ext cx="6241852" cy="331589"/>
          </a:xfrm>
          <a:prstGeom prst="rect">
            <a:avLst/>
          </a:prstGeom>
          <a:noFill/>
          <a:ln/>
        </p:spPr>
        <p:txBody>
          <a:bodyPr wrap="none" lIns="0" tIns="0" rIns="0" bIns="0" rtlCol="0" anchor="t"/>
          <a:lstStyle/>
          <a:p>
            <a:pPr marL="0" indent="0" algn="l">
              <a:lnSpc>
                <a:spcPts val="2600"/>
              </a:lnSpc>
              <a:buNone/>
            </a:pPr>
            <a:r>
              <a:rPr lang="en-US" sz="1600" dirty="0">
                <a:solidFill>
                  <a:srgbClr val="454240"/>
                </a:solidFill>
                <a:latin typeface="DM Sans" pitchFamily="34" charset="0"/>
                <a:ea typeface="DM Sans" pitchFamily="34" charset="-122"/>
                <a:cs typeface="DM Sans" pitchFamily="34" charset="-120"/>
              </a:rPr>
              <a:t>Draw a straight line through the two points.</a:t>
            </a:r>
            <a:endParaRPr lang="en-US" sz="1600" dirty="0"/>
          </a:p>
        </p:txBody>
      </p:sp>
      <p:pic>
        <p:nvPicPr>
          <p:cNvPr id="22" name="Picture 21">
            <a:extLst>
              <a:ext uri="{FF2B5EF4-FFF2-40B4-BE49-F238E27FC236}">
                <a16:creationId xmlns:a16="http://schemas.microsoft.com/office/drawing/2014/main" id="{A8AB8F27-3091-4B34-9088-8D179BC348A4}"/>
              </a:ext>
            </a:extLst>
          </p:cNvPr>
          <p:cNvPicPr>
            <a:picLocks noChangeAspect="1"/>
          </p:cNvPicPr>
          <p:nvPr/>
        </p:nvPicPr>
        <p:blipFill>
          <a:blip r:embed="rId4"/>
          <a:stretch>
            <a:fillRect/>
          </a:stretch>
        </p:blipFill>
        <p:spPr>
          <a:xfrm>
            <a:off x="12048765" y="7737884"/>
            <a:ext cx="2581635" cy="3905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20170" y="499467"/>
            <a:ext cx="7659291" cy="565785"/>
          </a:xfrm>
          <a:prstGeom prst="rect">
            <a:avLst/>
          </a:prstGeom>
          <a:noFill/>
          <a:ln/>
        </p:spPr>
        <p:txBody>
          <a:bodyPr wrap="none" lIns="0" tIns="0" rIns="0" bIns="0" rtlCol="0" anchor="t"/>
          <a:lstStyle/>
          <a:p>
            <a:pPr marL="0" indent="0">
              <a:lnSpc>
                <a:spcPts val="4450"/>
              </a:lnSpc>
              <a:buNone/>
            </a:pPr>
            <a:r>
              <a:rPr lang="en-US" sz="3550" dirty="0">
                <a:solidFill>
                  <a:srgbClr val="5C4E3D"/>
                </a:solidFill>
                <a:latin typeface="Libre Baskerville" pitchFamily="34" charset="0"/>
                <a:ea typeface="Libre Baskerville" pitchFamily="34" charset="-122"/>
                <a:cs typeface="Libre Baskerville" pitchFamily="34" charset="-120"/>
              </a:rPr>
              <a:t>Word Problems and Applications</a:t>
            </a:r>
            <a:endParaRPr lang="en-US" sz="3550" dirty="0"/>
          </a:p>
        </p:txBody>
      </p:sp>
      <p:sp>
        <p:nvSpPr>
          <p:cNvPr id="4" name="Text 1"/>
          <p:cNvSpPr/>
          <p:nvPr/>
        </p:nvSpPr>
        <p:spPr>
          <a:xfrm>
            <a:off x="6120170" y="1336834"/>
            <a:ext cx="7876461" cy="1158716"/>
          </a:xfrm>
          <a:prstGeom prst="rect">
            <a:avLst/>
          </a:prstGeom>
          <a:noFill/>
          <a:ln/>
        </p:spPr>
        <p:txBody>
          <a:bodyPr wrap="square" lIns="0" tIns="0" rIns="0" bIns="0" rtlCol="0" anchor="t"/>
          <a:lstStyle/>
          <a:p>
            <a:pPr marL="0" indent="0">
              <a:lnSpc>
                <a:spcPts val="2250"/>
              </a:lnSpc>
              <a:buNone/>
            </a:pPr>
            <a:r>
              <a:rPr lang="en-US" sz="1400" dirty="0">
                <a:solidFill>
                  <a:srgbClr val="454240"/>
                </a:solidFill>
                <a:latin typeface="DM Sans" pitchFamily="34" charset="0"/>
                <a:ea typeface="DM Sans" pitchFamily="34" charset="-122"/>
                <a:cs typeface="DM Sans" pitchFamily="34" charset="-120"/>
              </a:rPr>
              <a:t>Algebra can be used to solve real-life problems! Word problems are like puzzles that describe a situation using words. We need to translate the words into an equation to solve the problem. For example, "John has 5 apples, and his friend gives him 3 more apples. How many apples does John have now?"</a:t>
            </a:r>
            <a:endParaRPr lang="en-US" sz="1400" dirty="0"/>
          </a:p>
        </p:txBody>
      </p:sp>
      <p:pic>
        <p:nvPicPr>
          <p:cNvPr id="5" name="Image 1" descr="preencoded.png"/>
          <p:cNvPicPr>
            <a:picLocks noChangeAspect="1"/>
          </p:cNvPicPr>
          <p:nvPr/>
        </p:nvPicPr>
        <p:blipFill>
          <a:blip r:embed="rId4"/>
          <a:stretch>
            <a:fillRect/>
          </a:stretch>
        </p:blipFill>
        <p:spPr>
          <a:xfrm>
            <a:off x="6120170" y="2699266"/>
            <a:ext cx="452676" cy="452676"/>
          </a:xfrm>
          <a:prstGeom prst="rect">
            <a:avLst/>
          </a:prstGeom>
        </p:spPr>
      </p:pic>
      <p:sp>
        <p:nvSpPr>
          <p:cNvPr id="6" name="Text 2"/>
          <p:cNvSpPr/>
          <p:nvPr/>
        </p:nvSpPr>
        <p:spPr>
          <a:xfrm>
            <a:off x="6120170" y="3332917"/>
            <a:ext cx="2263497" cy="282893"/>
          </a:xfrm>
          <a:prstGeom prst="rect">
            <a:avLst/>
          </a:prstGeom>
          <a:noFill/>
          <a:ln/>
        </p:spPr>
        <p:txBody>
          <a:bodyPr wrap="none" lIns="0" tIns="0" rIns="0" bIns="0" rtlCol="0" anchor="t"/>
          <a:lstStyle/>
          <a:p>
            <a:pPr marL="0" indent="0" algn="l">
              <a:lnSpc>
                <a:spcPts val="2200"/>
              </a:lnSpc>
              <a:buNone/>
            </a:pPr>
            <a:r>
              <a:rPr lang="en-US" sz="1750" dirty="0">
                <a:solidFill>
                  <a:srgbClr val="454240"/>
                </a:solidFill>
                <a:latin typeface="Libre Baskerville" pitchFamily="34" charset="0"/>
                <a:ea typeface="Libre Baskerville" pitchFamily="34" charset="-122"/>
                <a:cs typeface="Libre Baskerville" pitchFamily="34" charset="-120"/>
              </a:rPr>
              <a:t>Step 1</a:t>
            </a:r>
            <a:endParaRPr lang="en-US" sz="1750" dirty="0"/>
          </a:p>
        </p:txBody>
      </p:sp>
      <p:sp>
        <p:nvSpPr>
          <p:cNvPr id="7" name="Text 3"/>
          <p:cNvSpPr/>
          <p:nvPr/>
        </p:nvSpPr>
        <p:spPr>
          <a:xfrm>
            <a:off x="6120170" y="3724394"/>
            <a:ext cx="7876461" cy="289679"/>
          </a:xfrm>
          <a:prstGeom prst="rect">
            <a:avLst/>
          </a:prstGeom>
          <a:noFill/>
          <a:ln/>
        </p:spPr>
        <p:txBody>
          <a:bodyPr wrap="none" lIns="0" tIns="0" rIns="0" bIns="0" rtlCol="0" anchor="t"/>
          <a:lstStyle/>
          <a:p>
            <a:pPr marL="0" indent="0" algn="l">
              <a:lnSpc>
                <a:spcPts val="2250"/>
              </a:lnSpc>
              <a:buNone/>
            </a:pPr>
            <a:r>
              <a:rPr lang="en-US" sz="1400" dirty="0">
                <a:solidFill>
                  <a:srgbClr val="454240"/>
                </a:solidFill>
                <a:latin typeface="DM Sans" pitchFamily="34" charset="0"/>
                <a:ea typeface="DM Sans" pitchFamily="34" charset="-122"/>
                <a:cs typeface="DM Sans" pitchFamily="34" charset="-120"/>
              </a:rPr>
              <a:t>Identify the unknown. Let's say "x" represents the total number of apples John has.</a:t>
            </a:r>
            <a:endParaRPr lang="en-US" sz="1400" dirty="0"/>
          </a:p>
        </p:txBody>
      </p:sp>
      <p:pic>
        <p:nvPicPr>
          <p:cNvPr id="8" name="Image 2" descr="preencoded.png"/>
          <p:cNvPicPr>
            <a:picLocks noChangeAspect="1"/>
          </p:cNvPicPr>
          <p:nvPr/>
        </p:nvPicPr>
        <p:blipFill>
          <a:blip r:embed="rId5"/>
          <a:stretch>
            <a:fillRect/>
          </a:stretch>
        </p:blipFill>
        <p:spPr>
          <a:xfrm>
            <a:off x="6120170" y="4557236"/>
            <a:ext cx="452676" cy="452676"/>
          </a:xfrm>
          <a:prstGeom prst="rect">
            <a:avLst/>
          </a:prstGeom>
        </p:spPr>
      </p:pic>
      <p:sp>
        <p:nvSpPr>
          <p:cNvPr id="9" name="Text 4"/>
          <p:cNvSpPr/>
          <p:nvPr/>
        </p:nvSpPr>
        <p:spPr>
          <a:xfrm>
            <a:off x="6120170" y="5190887"/>
            <a:ext cx="2263497" cy="282893"/>
          </a:xfrm>
          <a:prstGeom prst="rect">
            <a:avLst/>
          </a:prstGeom>
          <a:noFill/>
          <a:ln/>
        </p:spPr>
        <p:txBody>
          <a:bodyPr wrap="none" lIns="0" tIns="0" rIns="0" bIns="0" rtlCol="0" anchor="t"/>
          <a:lstStyle/>
          <a:p>
            <a:pPr marL="0" indent="0" algn="l">
              <a:lnSpc>
                <a:spcPts val="2200"/>
              </a:lnSpc>
              <a:buNone/>
            </a:pPr>
            <a:r>
              <a:rPr lang="en-US" sz="1750" dirty="0">
                <a:solidFill>
                  <a:srgbClr val="454240"/>
                </a:solidFill>
                <a:latin typeface="Libre Baskerville" pitchFamily="34" charset="0"/>
                <a:ea typeface="Libre Baskerville" pitchFamily="34" charset="-122"/>
                <a:cs typeface="Libre Baskerville" pitchFamily="34" charset="-120"/>
              </a:rPr>
              <a:t>Step 2</a:t>
            </a:r>
            <a:endParaRPr lang="en-US" sz="1750" dirty="0"/>
          </a:p>
        </p:txBody>
      </p:sp>
      <p:sp>
        <p:nvSpPr>
          <p:cNvPr id="10" name="Text 5"/>
          <p:cNvSpPr/>
          <p:nvPr/>
        </p:nvSpPr>
        <p:spPr>
          <a:xfrm>
            <a:off x="6120170" y="5582364"/>
            <a:ext cx="7876461" cy="289679"/>
          </a:xfrm>
          <a:prstGeom prst="rect">
            <a:avLst/>
          </a:prstGeom>
          <a:noFill/>
          <a:ln/>
        </p:spPr>
        <p:txBody>
          <a:bodyPr wrap="none" lIns="0" tIns="0" rIns="0" bIns="0" rtlCol="0" anchor="t"/>
          <a:lstStyle/>
          <a:p>
            <a:pPr marL="0" indent="0" algn="l">
              <a:lnSpc>
                <a:spcPts val="2250"/>
              </a:lnSpc>
              <a:buNone/>
            </a:pPr>
            <a:r>
              <a:rPr lang="en-US" sz="1400" dirty="0">
                <a:solidFill>
                  <a:srgbClr val="454240"/>
                </a:solidFill>
                <a:latin typeface="DM Sans" pitchFamily="34" charset="0"/>
                <a:ea typeface="DM Sans" pitchFamily="34" charset="-122"/>
                <a:cs typeface="DM Sans" pitchFamily="34" charset="-120"/>
              </a:rPr>
              <a:t>Write the equation. x = 5 + 3</a:t>
            </a:r>
            <a:endParaRPr lang="en-US" sz="1400" dirty="0"/>
          </a:p>
        </p:txBody>
      </p:sp>
      <p:pic>
        <p:nvPicPr>
          <p:cNvPr id="11" name="Image 3" descr="preencoded.png"/>
          <p:cNvPicPr>
            <a:picLocks noChangeAspect="1"/>
          </p:cNvPicPr>
          <p:nvPr/>
        </p:nvPicPr>
        <p:blipFill>
          <a:blip r:embed="rId6"/>
          <a:stretch>
            <a:fillRect/>
          </a:stretch>
        </p:blipFill>
        <p:spPr>
          <a:xfrm>
            <a:off x="6120170" y="6415207"/>
            <a:ext cx="452676" cy="452676"/>
          </a:xfrm>
          <a:prstGeom prst="rect">
            <a:avLst/>
          </a:prstGeom>
        </p:spPr>
      </p:pic>
      <p:sp>
        <p:nvSpPr>
          <p:cNvPr id="12" name="Text 6"/>
          <p:cNvSpPr/>
          <p:nvPr/>
        </p:nvSpPr>
        <p:spPr>
          <a:xfrm>
            <a:off x="6120170" y="7048857"/>
            <a:ext cx="2263497" cy="282893"/>
          </a:xfrm>
          <a:prstGeom prst="rect">
            <a:avLst/>
          </a:prstGeom>
          <a:noFill/>
          <a:ln/>
        </p:spPr>
        <p:txBody>
          <a:bodyPr wrap="none" lIns="0" tIns="0" rIns="0" bIns="0" rtlCol="0" anchor="t"/>
          <a:lstStyle/>
          <a:p>
            <a:pPr marL="0" indent="0" algn="l">
              <a:lnSpc>
                <a:spcPts val="2200"/>
              </a:lnSpc>
              <a:buNone/>
            </a:pPr>
            <a:r>
              <a:rPr lang="en-US" sz="1750" dirty="0">
                <a:solidFill>
                  <a:srgbClr val="454240"/>
                </a:solidFill>
                <a:latin typeface="Libre Baskerville" pitchFamily="34" charset="0"/>
                <a:ea typeface="Libre Baskerville" pitchFamily="34" charset="-122"/>
                <a:cs typeface="Libre Baskerville" pitchFamily="34" charset="-120"/>
              </a:rPr>
              <a:t>Step 3</a:t>
            </a:r>
            <a:endParaRPr lang="en-US" sz="1750" dirty="0"/>
          </a:p>
        </p:txBody>
      </p:sp>
      <p:sp>
        <p:nvSpPr>
          <p:cNvPr id="13" name="Text 7"/>
          <p:cNvSpPr/>
          <p:nvPr/>
        </p:nvSpPr>
        <p:spPr>
          <a:xfrm>
            <a:off x="6120170" y="7440335"/>
            <a:ext cx="7876461" cy="289679"/>
          </a:xfrm>
          <a:prstGeom prst="rect">
            <a:avLst/>
          </a:prstGeom>
          <a:noFill/>
          <a:ln/>
        </p:spPr>
        <p:txBody>
          <a:bodyPr wrap="none" lIns="0" tIns="0" rIns="0" bIns="0" rtlCol="0" anchor="t"/>
          <a:lstStyle/>
          <a:p>
            <a:pPr marL="0" indent="0" algn="l">
              <a:lnSpc>
                <a:spcPts val="2250"/>
              </a:lnSpc>
              <a:buNone/>
            </a:pPr>
            <a:r>
              <a:rPr lang="en-US" sz="1400" dirty="0">
                <a:solidFill>
                  <a:srgbClr val="454240"/>
                </a:solidFill>
                <a:latin typeface="DM Sans" pitchFamily="34" charset="0"/>
                <a:ea typeface="DM Sans" pitchFamily="34" charset="-122"/>
                <a:cs typeface="DM Sans" pitchFamily="34" charset="-120"/>
              </a:rPr>
              <a:t>Solve for "x". x = 8. John has 8 apples.</a:t>
            </a:r>
            <a:endParaRPr lang="en-US" sz="1400" dirty="0"/>
          </a:p>
        </p:txBody>
      </p:sp>
      <p:pic>
        <p:nvPicPr>
          <p:cNvPr id="15" name="Picture 14">
            <a:extLst>
              <a:ext uri="{FF2B5EF4-FFF2-40B4-BE49-F238E27FC236}">
                <a16:creationId xmlns:a16="http://schemas.microsoft.com/office/drawing/2014/main" id="{CF3F86CD-3ED4-452D-BA8C-399E2D24D7B0}"/>
              </a:ext>
            </a:extLst>
          </p:cNvPr>
          <p:cNvPicPr>
            <a:picLocks noChangeAspect="1"/>
          </p:cNvPicPr>
          <p:nvPr/>
        </p:nvPicPr>
        <p:blipFill>
          <a:blip r:embed="rId7"/>
          <a:stretch>
            <a:fillRect/>
          </a:stretch>
        </p:blipFill>
        <p:spPr>
          <a:xfrm>
            <a:off x="12048765" y="7730014"/>
            <a:ext cx="2581635" cy="39058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2683073"/>
            <a:ext cx="6146006" cy="708779"/>
          </a:xfrm>
          <a:prstGeom prst="rect">
            <a:avLst/>
          </a:prstGeom>
          <a:noFill/>
          <a:ln/>
        </p:spPr>
        <p:txBody>
          <a:bodyPr wrap="none" lIns="0" tIns="0" rIns="0" bIns="0" rtlCol="0" anchor="t"/>
          <a:lstStyle/>
          <a:p>
            <a:pPr marL="0" indent="0">
              <a:lnSpc>
                <a:spcPts val="5550"/>
              </a:lnSpc>
              <a:buNone/>
            </a:pPr>
            <a:r>
              <a:rPr lang="en-US" sz="4450" dirty="0">
                <a:solidFill>
                  <a:srgbClr val="5C4E3D"/>
                </a:solidFill>
                <a:latin typeface="Libre Baskerville" pitchFamily="34" charset="0"/>
                <a:ea typeface="Libre Baskerville" pitchFamily="34" charset="-122"/>
                <a:cs typeface="Libre Baskerville" pitchFamily="34" charset="-120"/>
              </a:rPr>
              <a:t>Wrap-up and Review</a:t>
            </a:r>
            <a:endParaRPr lang="en-US" sz="4450" dirty="0"/>
          </a:p>
        </p:txBody>
      </p:sp>
      <p:sp>
        <p:nvSpPr>
          <p:cNvPr id="4" name="Text 1"/>
          <p:cNvSpPr/>
          <p:nvPr/>
        </p:nvSpPr>
        <p:spPr>
          <a:xfrm>
            <a:off x="793790" y="3732014"/>
            <a:ext cx="7556421" cy="3171204"/>
          </a:xfrm>
          <a:prstGeom prst="rect">
            <a:avLst/>
          </a:prstGeom>
          <a:noFill/>
          <a:ln/>
        </p:spPr>
        <p:txBody>
          <a:bodyPr wrap="square" lIns="0" tIns="0" rIns="0" bIns="0" rtlCol="0" anchor="t"/>
          <a:lstStyle/>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Congratulations! You've learned so much about algebra. You've discovered the power of variables, solved equations, explored patterns, and even used algebra to solve word problems. Algebra is a valuable tool that helps us understand the world around us. Keep practicing, and you'll become a master of algebra in no time!</a:t>
            </a:r>
          </a:p>
          <a:p>
            <a:pPr marL="0" indent="0">
              <a:lnSpc>
                <a:spcPts val="2850"/>
              </a:lnSpc>
              <a:buNone/>
            </a:pPr>
            <a:endParaRPr lang="en-US" sz="1750" dirty="0">
              <a:solidFill>
                <a:srgbClr val="454240"/>
              </a:solidFill>
              <a:latin typeface="DM Sans" pitchFamily="34" charset="0"/>
              <a:ea typeface="DM Sans" pitchFamily="34" charset="-122"/>
              <a:cs typeface="DM Sans" pitchFamily="34" charset="-120"/>
            </a:endParaRPr>
          </a:p>
          <a:p>
            <a:pPr marL="0" indent="0">
              <a:lnSpc>
                <a:spcPts val="2850"/>
              </a:lnSpc>
              <a:buNone/>
            </a:pPr>
            <a:r>
              <a:rPr lang="en-US" sz="1750" dirty="0">
                <a:solidFill>
                  <a:srgbClr val="454240"/>
                </a:solidFill>
                <a:latin typeface="DM Sans" pitchFamily="34" charset="0"/>
                <a:ea typeface="DM Sans" pitchFamily="34" charset="-122"/>
                <a:cs typeface="DM Sans" pitchFamily="34" charset="-120"/>
              </a:rPr>
              <a:t>Am available to take your wards to any level of knowledge in mathematics.</a:t>
            </a:r>
          </a:p>
          <a:p>
            <a:pPr marL="0" indent="0">
              <a:lnSpc>
                <a:spcPts val="2850"/>
              </a:lnSpc>
              <a:buNone/>
            </a:pPr>
            <a:endParaRPr lang="en-US" sz="1750" dirty="0">
              <a:solidFill>
                <a:srgbClr val="454240"/>
              </a:solidFill>
              <a:latin typeface="DM Sans" pitchFamily="34" charset="0"/>
            </a:endParaRPr>
          </a:p>
          <a:p>
            <a:pPr marL="0" indent="0">
              <a:lnSpc>
                <a:spcPts val="2850"/>
              </a:lnSpc>
              <a:buNone/>
            </a:pPr>
            <a:endParaRPr lang="en-US" sz="1750" dirty="0">
              <a:solidFill>
                <a:srgbClr val="454240"/>
              </a:solidFill>
              <a:latin typeface="DM Sans"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989</Words>
  <Application>Microsoft Office PowerPoint</Application>
  <PresentationFormat>Custom</PresentationFormat>
  <Paragraphs>75</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Libre Baskerville</vt:lpstr>
      <vt:lpstr>DM Sans</vt:lpstr>
      <vt:lpstr>Calibri</vt:lpstr>
      <vt:lpstr>DM Sans Bold</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3</cp:revision>
  <dcterms:created xsi:type="dcterms:W3CDTF">2024-11-14T11:59:37Z</dcterms:created>
  <dcterms:modified xsi:type="dcterms:W3CDTF">2024-11-14T12:05:40Z</dcterms:modified>
</cp:coreProperties>
</file>