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6" r:id="rId3"/>
    <p:sldId id="299" r:id="rId4"/>
    <p:sldId id="296" r:id="rId5"/>
    <p:sldId id="300" r:id="rId6"/>
    <p:sldId id="258" r:id="rId7"/>
    <p:sldId id="297" r:id="rId8"/>
    <p:sldId id="298" r:id="rId9"/>
    <p:sldId id="301" r:id="rId10"/>
    <p:sldId id="275" r:id="rId11"/>
    <p:sldId id="307" r:id="rId12"/>
    <p:sldId id="302" r:id="rId13"/>
    <p:sldId id="303" r:id="rId14"/>
    <p:sldId id="304" r:id="rId15"/>
    <p:sldId id="30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FF21"/>
    <a:srgbClr val="F55854"/>
    <a:srgbClr val="F5969D"/>
    <a:srgbClr val="3DDBFF"/>
    <a:srgbClr val="C4B91B"/>
    <a:srgbClr val="881C7B"/>
    <a:srgbClr val="D32CB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–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4254" autoAdjust="0"/>
  </p:normalViewPr>
  <p:slideViewPr>
    <p:cSldViewPr snapToGrid="0" snapToObjects="1">
      <p:cViewPr varScale="1">
        <p:scale>
          <a:sx n="64" d="100"/>
          <a:sy n="64" d="100"/>
        </p:scale>
        <p:origin x="14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80CBC-92DF-2C4B-A157-1909EAB63AD6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451B1-AC81-F34D-8075-2B0122DF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2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51B1-AC81-F34D-8075-2B0122DFE7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0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Variables:</a:t>
            </a:r>
            <a:r>
              <a:rPr lang="en-US" baseline="0" dirty="0" smtClean="0"/>
              <a:t> Student ID, Student Name, University, Leisure Time (Hours)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51B1-AC81-F34D-8075-2B0122DFE7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Pr(1</a:t>
            </a:r>
            <a:r>
              <a:rPr lang="en-US" baseline="30000" dirty="0" smtClean="0"/>
              <a:t>st</a:t>
            </a:r>
            <a:r>
              <a:rPr lang="en-US" baseline="0" dirty="0" smtClean="0"/>
              <a:t> train late (L)) = 0.1, Pr(2</a:t>
            </a:r>
            <a:r>
              <a:rPr lang="en-US" baseline="30000" dirty="0" smtClean="0"/>
              <a:t>nd</a:t>
            </a:r>
            <a:r>
              <a:rPr lang="en-US" baseline="0" dirty="0" smtClean="0"/>
              <a:t> train late (L)) = 0.2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Sample space = { (OT, OT), (OT,L), (L, OT), (L, L) }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P(OT, OT) = 0.9*0.8 = 0.72, P(OT, L) = 0.9*0.2 = 0.18, P(L, OT) = 0.1*0.8 = 0.08, P(L, L) = 0.2*0.1 = 0.02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P(L, L) = 0.2*0.1 = 0.02 therefore there is a 2% chance that both trains will be late.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51B1-AC81-F34D-8075-2B0122DFE7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1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51B1-AC81-F34D-8075-2B0122DFE7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Note:</a:t>
            </a:r>
            <a:r>
              <a:rPr lang="en-US" baseline="0" dirty="0" smtClean="0"/>
              <a:t> understand that at least means greater than equal to (≥</a:t>
            </a:r>
            <a:r>
              <a:rPr lang="en-US" dirty="0" smtClean="0"/>
              <a:t>), at most means </a:t>
            </a:r>
            <a:r>
              <a:rPr lang="en-US" baseline="0" dirty="0" smtClean="0"/>
              <a:t>less than equal to (</a:t>
            </a:r>
            <a:r>
              <a:rPr lang="en-US" dirty="0" smtClean="0"/>
              <a:t>≤), more than</a:t>
            </a:r>
            <a:r>
              <a:rPr lang="en-US" baseline="0" dirty="0" smtClean="0"/>
              <a:t> means greater than (&gt;) and less than (&lt;).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P(Commute time &gt; 15 minutes) = 1 - P(Commute time ≤ 15 minutes) = 1 – 0.2 = 0.58 + 0.22 = 0.8</a:t>
            </a:r>
          </a:p>
          <a:p>
            <a:pPr marL="228600" indent="-228600">
              <a:buAutoNum type="arabicPeriod"/>
            </a:pPr>
            <a:r>
              <a:rPr lang="en-US" dirty="0" smtClean="0"/>
              <a:t>P(Commute time ≤ 20 minutes) = 1 - P(Commute time &gt; 20 minutes)</a:t>
            </a:r>
            <a:r>
              <a:rPr lang="en-US" baseline="0" dirty="0" smtClean="0"/>
              <a:t> = 1 – 0.22 = 0.58 + 0.2 = 0.78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51B1-AC81-F34D-8075-2B0122DFE7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451B1-AC81-F34D-8075-2B0122DFE7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51B1-AC81-F34D-8075-2B0122DFE7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7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51B1-AC81-F34D-8075-2B0122DFE7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6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 the 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=2000+0.8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 </a:t>
                </a:r>
                <a:r>
                  <a:rPr lang="en-GB" b="1" dirty="0" smtClean="0"/>
                  <a:t>0.8</a:t>
                </a:r>
                <a:r>
                  <a:rPr lang="en-GB" dirty="0" smtClean="0"/>
                  <a:t> affects both the </a:t>
                </a:r>
                <a:r>
                  <a:rPr lang="en-GB" b="1" dirty="0" smtClean="0"/>
                  <a:t>mean</a:t>
                </a:r>
                <a:r>
                  <a:rPr lang="en-GB" dirty="0" smtClean="0"/>
                  <a:t> and the </a:t>
                </a:r>
                <a:r>
                  <a:rPr lang="en-GB" b="1" dirty="0" smtClean="0"/>
                  <a:t>spread (standard deviation)</a:t>
                </a:r>
                <a:r>
                  <a:rPr lang="en-GB" dirty="0" smtClean="0"/>
                  <a:t> of the distribution of Y.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“shifted by $2000”</a:t>
                </a:r>
                <a:r>
                  <a:rPr lang="en-GB" dirty="0" smtClean="0"/>
                  <a:t> part refers to the </a:t>
                </a:r>
                <a:r>
                  <a:rPr lang="en-GB" b="1" dirty="0" smtClean="0"/>
                  <a:t>+2000</a:t>
                </a:r>
                <a:r>
                  <a:rPr lang="en-GB" dirty="0" smtClean="0"/>
                  <a:t>, which moves the entire distribution to the right — but doesn’t change its shape or spread.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“compressed by 20%”</a:t>
                </a:r>
                <a:r>
                  <a:rPr lang="en-GB" dirty="0" smtClean="0"/>
                  <a:t> refers to the </a:t>
                </a:r>
                <a:r>
                  <a:rPr lang="en-GB" b="1" dirty="0" smtClean="0"/>
                  <a:t>0.8</a:t>
                </a:r>
                <a:r>
                  <a:rPr lang="en-GB" dirty="0" smtClean="0"/>
                  <a:t>, which scales down the variability.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 the example:</a:t>
                </a:r>
              </a:p>
              <a:p>
                <a:r>
                  <a:rPr lang="en-GB" i="0" dirty="0" smtClean="0">
                    <a:latin typeface="Cambria Math" panose="02040503050406030204" pitchFamily="18" charset="0"/>
                  </a:rPr>
                  <a:t>𝑌=2000+0.8𝑋</a:t>
                </a:r>
                <a:endParaRPr lang="en-GB" dirty="0" smtClean="0"/>
              </a:p>
              <a:p>
                <a:r>
                  <a:rPr lang="en-GB" dirty="0" smtClean="0"/>
                  <a:t>the </a:t>
                </a:r>
                <a:r>
                  <a:rPr lang="en-GB" b="1" dirty="0" smtClean="0"/>
                  <a:t>0.8</a:t>
                </a:r>
                <a:r>
                  <a:rPr lang="en-GB" dirty="0" smtClean="0"/>
                  <a:t> affects both the </a:t>
                </a:r>
                <a:r>
                  <a:rPr lang="en-GB" b="1" dirty="0" smtClean="0"/>
                  <a:t>mean</a:t>
                </a:r>
                <a:r>
                  <a:rPr lang="en-GB" dirty="0" smtClean="0"/>
                  <a:t> and the </a:t>
                </a:r>
                <a:r>
                  <a:rPr lang="en-GB" b="1" dirty="0" smtClean="0"/>
                  <a:t>spread (standard deviation)</a:t>
                </a:r>
                <a:r>
                  <a:rPr lang="en-GB" dirty="0" smtClean="0"/>
                  <a:t> of the distribution of Y.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“shifted by $2000”</a:t>
                </a:r>
                <a:r>
                  <a:rPr lang="en-GB" dirty="0" smtClean="0"/>
                  <a:t> part refers to the </a:t>
                </a:r>
                <a:r>
                  <a:rPr lang="en-GB" b="1" dirty="0" smtClean="0"/>
                  <a:t>+2000</a:t>
                </a:r>
                <a:r>
                  <a:rPr lang="en-GB" dirty="0" smtClean="0"/>
                  <a:t>, which moves the entire distribution to the right — but doesn’t change its shape or spread.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“compressed by 20%”</a:t>
                </a:r>
                <a:r>
                  <a:rPr lang="en-GB" dirty="0" smtClean="0"/>
                  <a:t> refers to the </a:t>
                </a:r>
                <a:r>
                  <a:rPr lang="en-GB" b="1" dirty="0" smtClean="0"/>
                  <a:t>0.8</a:t>
                </a:r>
                <a:r>
                  <a:rPr lang="en-GB" dirty="0" smtClean="0"/>
                  <a:t>, which scales down the variability.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51B1-AC81-F34D-8075-2B0122DFE7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8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2425-2762-DD4D-B019-5C19ECE5B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CB4B9-73F8-734B-A93F-3E7E4202C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EE2E-E8FB-524A-91F3-423C51AE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FFB3-BDF5-4A68-AD02-C0FC3C5D945C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7083C-F8C5-BD44-9441-68326430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F3467-5F52-F644-852A-C4BB8092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8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162C-7264-1640-B832-3CA5FF5D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BD571-6652-7642-B2B1-CEB67A244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3054-EA7C-904C-B598-B9B54B06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964C-FA4A-42E3-9ABA-87462A696632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1E20B-754E-7E48-B550-E44D4CA3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BCBD-D6E5-0044-BF72-931EA655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0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FB2DAE-90BF-5B4F-8BA2-1BD58899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B56E7-A1C7-A24C-A694-DCCDB6335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97661-8856-FB41-8429-63BE6AF7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8DCA-0788-4481-8764-663218720310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B9BFA-9B10-964D-80EC-E7A2F192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CB2F1-F3AE-DB4F-9D17-C5A69EAF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E82A-A055-7842-86DF-D5DB976D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74D6-CE9A-BA4A-9993-12523141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10FCE-ECF2-1243-B772-AF550AF9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5B6A-D657-4B49-93B0-538C0A6D81A0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317FA-9511-5049-BDBC-E0FF95CD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027DC-8BFE-ED40-A921-667446A4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0AF7-0F63-EE42-A460-89EB069AF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C93CD-A699-3443-AA2A-54BF667CC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2BD0A-ABE9-E447-AB27-7D5EA70E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3ED7-52BA-45A9-82C8-51139D3D3098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AA727-F7B5-BC44-B8E3-42B4885C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F17DD-A0AE-1341-B285-E8224E8C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9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2038-C13D-394E-ACAB-B7BD7BF4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3DB14-176A-C045-8C7C-EFE49264E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4AAF6-2D0A-4E4D-8033-9DB288CB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1A52B-2ACF-CD4E-9A50-4DD9A191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8510-BDB6-4B00-8233-558105CF02E8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3DA68-DE03-C14D-A51E-713100C5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1AEAF-EAD3-3B47-B706-9D257574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1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0DC-17D7-4B48-8768-16E6CE77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4520C-0187-E44B-90AA-E2422C4F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B4B97-2F01-0845-A2CC-94168DFAD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AA9FF-8459-1341-AA77-4D6B755CB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BB387-2E1B-6340-874A-74BB6B772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4DDDB-2DA2-614C-9695-8B7F19AC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0F3F-BDEF-4617-A114-6EF62BFD72B3}" type="datetime1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B34D4-0A5A-604A-A110-E33812F2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3C1CA-4BE4-6C48-801A-A403D7F6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01B6-5996-104C-8B45-B2C0E929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47364-27B3-BB43-ADA8-AD90FFA5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DBA2-AE10-48E4-B6B4-BFA4F22D3C76}" type="datetime1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62F9C-BBAA-484F-9D19-0D6740EB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F660D-A224-6846-8AE0-C9A046C4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3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E325E-0038-8142-AF23-D3EAC5E0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BB81-9553-4BC6-8BEC-F655B36D8791}" type="datetime1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4B254-8077-9A46-8DED-04DD0DA6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2D851-CB9F-5244-98CF-10126324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84DF-48C5-594C-A44A-5BC5CBA2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A3C6-6C07-3643-B244-8E534F87D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5A6DA-3C8F-5740-BE0B-20C4957D7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C2D90-A964-7748-A6F0-107B3EA4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A95C-F6A5-40FD-8AEF-EDE1512F58CC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6F9C8-AE0B-0A4C-8687-6F40B1CD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90DD1-5C49-7344-BB85-E6CBB672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496D-7284-F644-9121-518C9393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3F282-7373-9645-9D4E-28367A1A9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6C88B-EBBE-8748-B926-A047A95DA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A3BBD-D0E6-D745-8715-E8B7A01E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29CD-EDD1-4CC6-8737-297B897B040A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A2662-877D-864F-8C6B-ED1F5512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62D2F-607B-E74F-B3B0-258BA65E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2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B2BB2-85BB-B247-831E-2CD2D9CF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5EE0-A408-EE44-883D-5C9FE62D7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0D5EB-A835-AC48-AB90-33C6477C4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E10E7-5417-42E2-982E-F4A6F398E816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991F-0DAF-CC43-AC4A-0D5607F5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AA513-1A8E-D14B-9EB7-34ED82959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AAF90-82B6-AB46-973D-7ECBBF2E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DD649C-76E1-F14F-B946-91A80A7C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67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Probability</a:t>
            </a:r>
            <a:endParaRPr lang="en-US" sz="54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Zola S.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9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88030F20-DA12-734B-B164-73C66BB5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27898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/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E46A5A-2F10-164A-A2CB-467818C5E581}"/>
              </a:ext>
            </a:extLst>
          </p:cNvPr>
          <p:cNvSpPr txBox="1"/>
          <p:nvPr/>
        </p:nvSpPr>
        <p:spPr>
          <a:xfrm>
            <a:off x="295275" y="162637"/>
            <a:ext cx="1163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Probability Distribution of a </a:t>
            </a:r>
            <a:r>
              <a:rPr lang="en-GB" sz="3200" b="1" dirty="0" smtClean="0">
                <a:solidFill>
                  <a:schemeClr val="bg1"/>
                </a:solidFill>
              </a:rPr>
              <a:t>Continuous </a:t>
            </a:r>
            <a:r>
              <a:rPr lang="en-GB" sz="3200" b="1" dirty="0">
                <a:solidFill>
                  <a:schemeClr val="bg1"/>
                </a:solidFill>
              </a:rPr>
              <a:t>Random </a:t>
            </a:r>
            <a:r>
              <a:rPr lang="en-GB" sz="3200" b="1" dirty="0" smtClean="0">
                <a:solidFill>
                  <a:schemeClr val="bg1"/>
                </a:solidFill>
              </a:rPr>
              <a:t>Variable - Example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20EC03-EF48-EA4E-B893-4AF34D8D93FE}"/>
              </a:ext>
            </a:extLst>
          </p:cNvPr>
          <p:cNvSpPr txBox="1"/>
          <p:nvPr/>
        </p:nvSpPr>
        <p:spPr>
          <a:xfrm>
            <a:off x="295275" y="1010720"/>
            <a:ext cx="11630025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CASE: A student’s commuting time is a continuous random variable since it can take on any value depending on factors like traffic or weather.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7BBD8-E41A-7A4C-8FF1-E25413928980}"/>
              </a:ext>
            </a:extLst>
          </p:cNvPr>
          <p:cNvSpPr txBox="1"/>
          <p:nvPr/>
        </p:nvSpPr>
        <p:spPr>
          <a:xfrm>
            <a:off x="295275" y="2090772"/>
            <a:ext cx="11630025" cy="1200329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Based on </a:t>
            </a:r>
            <a:r>
              <a:rPr lang="en-ZA" sz="24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case study </a:t>
            </a:r>
            <a:r>
              <a:rPr lang="en-ZA" sz="2400" b="1" dirty="0" smtClean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above and the graphs given below:</a:t>
            </a:r>
            <a:endParaRPr lang="en-ZA" sz="2400" b="1" dirty="0">
              <a:solidFill>
                <a:srgbClr val="C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What is the likelihood that the commute will take </a:t>
            </a:r>
            <a:r>
              <a:rPr lang="en-ZA" sz="2400" u="sng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more</a:t>
            </a:r>
            <a:r>
              <a:rPr lang="en-ZA" sz="24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than 15 minutes?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What is the likelihood that the commute will take </a:t>
            </a:r>
            <a:r>
              <a:rPr lang="en-ZA" sz="2400" u="sng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at most </a:t>
            </a:r>
            <a:r>
              <a:rPr lang="en-ZA" sz="24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20 minutes? </a:t>
            </a:r>
            <a:endParaRPr lang="en-ZA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6" y="3512295"/>
            <a:ext cx="5876924" cy="3107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512294"/>
            <a:ext cx="5580470" cy="310757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C88DDE-5485-EB47-9EA0-C51456716AA4}"/>
              </a:ext>
            </a:extLst>
          </p:cNvPr>
          <p:cNvSpPr txBox="1"/>
          <p:nvPr/>
        </p:nvSpPr>
        <p:spPr>
          <a:xfrm>
            <a:off x="2103120" y="350520"/>
            <a:ext cx="8229600" cy="1815882"/>
          </a:xfrm>
          <a:prstGeom prst="rect">
            <a:avLst/>
          </a:prstGeom>
          <a:solidFill>
            <a:srgbClr val="3DDB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LESSON THEME</a:t>
            </a:r>
          </a:p>
          <a:p>
            <a:pPr algn="ctr"/>
            <a:endParaRPr lang="en-US" sz="1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sz="4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REVIEW OF PROBABILITY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9DE66-FC13-174C-B74B-22C985DE28AA}"/>
              </a:ext>
            </a:extLst>
          </p:cNvPr>
          <p:cNvSpPr txBox="1"/>
          <p:nvPr/>
        </p:nvSpPr>
        <p:spPr>
          <a:xfrm>
            <a:off x="2675467" y="2402208"/>
            <a:ext cx="7112000" cy="830997"/>
          </a:xfrm>
          <a:prstGeom prst="rect">
            <a:avLst/>
          </a:prstGeom>
          <a:solidFill>
            <a:srgbClr val="3DDB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STUDY UNIT </a:t>
            </a:r>
            <a:r>
              <a:rPr lang="en-US" sz="24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2.2</a:t>
            </a:r>
            <a:endParaRPr lang="en-US" sz="2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Expected Values, Mean and Variance</a:t>
            </a:r>
            <a:endParaRPr lang="en-US" sz="2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8F90A-D0FB-9E4D-BD7E-022B22CD5F11}"/>
              </a:ext>
            </a:extLst>
          </p:cNvPr>
          <p:cNvSpPr txBox="1"/>
          <p:nvPr/>
        </p:nvSpPr>
        <p:spPr>
          <a:xfrm>
            <a:off x="259080" y="3497167"/>
            <a:ext cx="76487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Learning Objectives:</a:t>
            </a:r>
          </a:p>
          <a:p>
            <a:endParaRPr lang="en-US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ZA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On completion of this study unit it will be expected of you to: 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Understand </a:t>
            </a:r>
            <a:r>
              <a:rPr lang="en-GB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the concepts of mathematical expectation (expected value), mean, and variance of a single random variable</a:t>
            </a:r>
            <a:r>
              <a:rPr lang="en-GB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  <a:r>
              <a:rPr lang="en-GB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alculate </a:t>
            </a:r>
            <a:r>
              <a:rPr lang="en-GB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and interpret the expected value and variance in practical </a:t>
            </a:r>
            <a:r>
              <a:rPr lang="en-GB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contexts.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Recognize </a:t>
            </a:r>
            <a:r>
              <a:rPr lang="en-GB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the importance of extending these concepts to situations involving more than one variable.</a:t>
            </a:r>
            <a:endParaRPr lang="en-ZA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DD5B66-3F34-304D-8849-5E1275637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867" y="3469010"/>
            <a:ext cx="4039566" cy="326243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E56B47-8643-594C-81F0-1425E903CB96}"/>
              </a:ext>
            </a:extLst>
          </p:cNvPr>
          <p:cNvSpPr txBox="1"/>
          <p:nvPr/>
        </p:nvSpPr>
        <p:spPr>
          <a:xfrm>
            <a:off x="330784" y="535645"/>
            <a:ext cx="1582057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Definitions: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8F40F3-04FE-9649-BA29-B5E99E4327E9}"/>
                  </a:ext>
                </a:extLst>
              </p:cNvPr>
              <p:cNvSpPr txBox="1"/>
              <p:nvPr/>
            </p:nvSpPr>
            <p:spPr>
              <a:xfrm>
                <a:off x="3051314" y="3627081"/>
                <a:ext cx="8997812" cy="3113225"/>
              </a:xfrm>
              <a:prstGeom prst="rect">
                <a:avLst/>
              </a:prstGeom>
              <a:solidFill>
                <a:srgbClr val="3DDB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Arial Narrow" panose="020B0606020202030204" pitchFamily="34" charset="0"/>
                  </a:rPr>
                  <a:t>For a Discrete Random Variable</a:t>
                </a:r>
              </a:p>
              <a:p>
                <a:r>
                  <a:rPr lang="en-US" sz="2200" dirty="0">
                    <a:latin typeface="Arial Narrow" panose="020B0606020202030204" pitchFamily="34" charset="0"/>
                  </a:rPr>
                  <a:t>The expected </a:t>
                </a:r>
                <a:r>
                  <a:rPr lang="en-US" sz="2200" dirty="0" smtClean="0">
                    <a:latin typeface="Arial Narrow" panose="020B0606020202030204" pitchFamily="34" charset="0"/>
                  </a:rPr>
                  <a:t>value of </a:t>
                </a:r>
                <a:r>
                  <a:rPr lang="en-US" sz="2200" b="1" i="1" dirty="0" smtClean="0">
                    <a:latin typeface="Arial Narrow" panose="020B0606020202030204" pitchFamily="34" charset="0"/>
                  </a:rPr>
                  <a:t>Y</a:t>
                </a:r>
                <a:r>
                  <a:rPr lang="en-US" sz="2200" dirty="0" smtClean="0">
                    <a:latin typeface="Arial Narrow" panose="020B0606020202030204" pitchFamily="34" charset="0"/>
                  </a:rPr>
                  <a:t> </a:t>
                </a:r>
                <a:r>
                  <a:rPr lang="en-US" sz="2200" dirty="0">
                    <a:latin typeface="Arial Narrow" panose="020B0606020202030204" pitchFamily="34" charset="0"/>
                  </a:rPr>
                  <a:t>is calculated as a </a:t>
                </a:r>
                <a:r>
                  <a:rPr lang="en-US" sz="2200" b="1" dirty="0">
                    <a:latin typeface="Arial Narrow" panose="020B0606020202030204" pitchFamily="34" charset="0"/>
                  </a:rPr>
                  <a:t>weighted average</a:t>
                </a:r>
                <a:r>
                  <a:rPr lang="en-US" sz="2200" dirty="0">
                    <a:latin typeface="Arial Narrow" panose="020B0606020202030204" pitchFamily="34" charset="0"/>
                  </a:rPr>
                  <a:t> of all possible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 smtClean="0">
                  <a:latin typeface="Arial Narrow" panose="020B0606020202030204" pitchFamily="34" charset="0"/>
                </a:endParaRPr>
              </a:p>
              <a:p>
                <a:r>
                  <a:rPr lang="en-US" sz="2200" dirty="0" smtClean="0">
                    <a:latin typeface="Arial Narrow" panose="020B0606020202030204" pitchFamily="34" charset="0"/>
                  </a:rPr>
                  <a:t>where</a:t>
                </a:r>
                <a:r>
                  <a:rPr lang="en-US" sz="2200" dirty="0">
                    <a:latin typeface="Arial Narrow" panose="020B0606020202030204" pitchFamily="34" charset="0"/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Arial Narrow" panose="020B0606020202030204" pitchFamily="34" charset="0"/>
                  </a:rPr>
                  <a:t>= </a:t>
                </a:r>
                <a:r>
                  <a:rPr lang="en-US" sz="2200" dirty="0">
                    <a:latin typeface="Arial Narrow" panose="020B0606020202030204" pitchFamily="34" charset="0"/>
                  </a:rPr>
                  <a:t>possible value of the random </a:t>
                </a:r>
                <a:r>
                  <a:rPr lang="en-US" sz="2200" dirty="0" smtClean="0">
                    <a:latin typeface="Arial Narrow" panose="020B0606020202030204" pitchFamily="34" charset="0"/>
                  </a:rPr>
                  <a:t>variable.</a:t>
                </a:r>
                <a:endParaRPr lang="en-US" sz="2200" dirty="0">
                  <a:latin typeface="Arial Narrow" panose="020B0606020202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Arial Narrow" panose="020B0606020202030204" pitchFamily="34" charset="0"/>
                  </a:rPr>
                  <a:t>= probability of that </a:t>
                </a:r>
                <a:r>
                  <a:rPr lang="en-US" sz="2200" dirty="0" smtClean="0">
                    <a:latin typeface="Arial Narrow" panose="020B0606020202030204" pitchFamily="34" charset="0"/>
                  </a:rPr>
                  <a:t>value (i.e.,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200" dirty="0" smtClean="0">
                    <a:latin typeface="Arial Narrow" panose="020B0606020202030204" pitchFamily="34" charset="0"/>
                  </a:rPr>
                  <a:t>.</a:t>
                </a:r>
                <a:endParaRPr lang="en-US" sz="22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8F40F3-04FE-9649-BA29-B5E99E432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314" y="3627081"/>
                <a:ext cx="8997812" cy="3113225"/>
              </a:xfrm>
              <a:prstGeom prst="rect">
                <a:avLst/>
              </a:prstGeom>
              <a:blipFill>
                <a:blip r:embed="rId2"/>
                <a:stretch>
                  <a:fillRect l="-1015" t="-1365" b="-292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9AEBC65-F6BA-BA48-9DFF-084F87C768B6}"/>
              </a:ext>
            </a:extLst>
          </p:cNvPr>
          <p:cNvSpPr txBox="1"/>
          <p:nvPr/>
        </p:nvSpPr>
        <p:spPr>
          <a:xfrm>
            <a:off x="528627" y="14278"/>
            <a:ext cx="1083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Expected Value of a Random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FF92DE-EB94-4F4D-8E79-97F64AD68A20}"/>
                  </a:ext>
                </a:extLst>
              </p:cNvPr>
              <p:cNvSpPr txBox="1"/>
              <p:nvPr/>
            </p:nvSpPr>
            <p:spPr>
              <a:xfrm>
                <a:off x="259766" y="1089377"/>
                <a:ext cx="5355843" cy="2462213"/>
              </a:xfrm>
              <a:prstGeom prst="rect">
                <a:avLst/>
              </a:prstGeom>
              <a:solidFill>
                <a:srgbClr val="3DDB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</a:t>
                </a:r>
                <a:r>
                  <a:rPr lang="en-GB" sz="2200" b="1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expected value </a:t>
                </a:r>
                <a:r>
                  <a:rPr lang="en-GB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of a random variable (denoted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𝑬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(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𝒀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) is the </a:t>
                </a:r>
                <a:r>
                  <a:rPr lang="en-GB" sz="22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long-run average value </a:t>
                </a:r>
                <a:r>
                  <a:rPr lang="en-GB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obtained if an experiment or random process were repeated many times</a:t>
                </a:r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</a:t>
                </a:r>
              </a:p>
              <a:p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It </a:t>
                </a:r>
                <a:r>
                  <a:rPr lang="en-GB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represents the </a:t>
                </a:r>
                <a:r>
                  <a:rPr lang="en-GB" sz="22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mean or average </a:t>
                </a:r>
                <a:r>
                  <a:rPr lang="en-GB" sz="22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outcome of </a:t>
                </a:r>
                <a:r>
                  <a:rPr lang="en-GB" sz="2200" b="1" i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Y</a:t>
                </a:r>
                <a:r>
                  <a:rPr lang="en-GB" sz="22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(denoted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200" b="1" i="1" dirty="0"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</m:oMath>
                </a14:m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), </a:t>
                </a:r>
                <a:r>
                  <a:rPr lang="en-GB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weighted by the </a:t>
                </a:r>
                <a:r>
                  <a:rPr lang="en-GB" sz="22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probabilities </a:t>
                </a:r>
                <a:r>
                  <a:rPr lang="en-GB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of each possible </a:t>
                </a:r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result.</a:t>
                </a:r>
                <a:endParaRPr lang="en-ZA" sz="22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FF92DE-EB94-4F4D-8E79-97F64AD68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66" y="1089377"/>
                <a:ext cx="5355843" cy="2462213"/>
              </a:xfrm>
              <a:prstGeom prst="rect">
                <a:avLst/>
              </a:prstGeom>
              <a:blipFill>
                <a:blip r:embed="rId3"/>
                <a:stretch>
                  <a:fillRect l="-1364" t="-1478" r="-1136" b="-394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21" y="1188511"/>
            <a:ext cx="6005513" cy="2263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6" y="3670841"/>
            <a:ext cx="2682218" cy="31132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8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0EC03-EF48-EA4E-B893-4AF34D8D93FE}"/>
              </a:ext>
            </a:extLst>
          </p:cNvPr>
          <p:cNvSpPr txBox="1"/>
          <p:nvPr/>
        </p:nvSpPr>
        <p:spPr>
          <a:xfrm>
            <a:off x="353600" y="902368"/>
            <a:ext cx="1156159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CASE: </a:t>
            </a:r>
            <a:r>
              <a:rPr lang="en-GB" sz="24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You </a:t>
            </a:r>
            <a:r>
              <a:rPr lang="en-GB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loan a friend $100 at 10% interest. If the loan is </a:t>
            </a:r>
            <a:r>
              <a:rPr lang="en-GB" sz="24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repaid, you </a:t>
            </a:r>
            <a:r>
              <a:rPr lang="en-GB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get $110 (the principal of $100 plus interest of $10), but there is a risk of 1% </a:t>
            </a:r>
            <a:r>
              <a:rPr lang="en-GB" sz="24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that your </a:t>
            </a:r>
            <a:r>
              <a:rPr lang="en-GB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friend will default and you will get nothing at all</a:t>
            </a:r>
            <a:r>
              <a:rPr lang="en-GB" sz="24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. What is the expected value of your repayment?</a:t>
            </a:r>
            <a:endParaRPr lang="en-US" sz="2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B7BBD8-E41A-7A4C-8FF1-E25413928980}"/>
                  </a:ext>
                </a:extLst>
              </p:cNvPr>
              <p:cNvSpPr txBox="1"/>
              <p:nvPr/>
            </p:nvSpPr>
            <p:spPr>
              <a:xfrm>
                <a:off x="354441" y="2254395"/>
                <a:ext cx="11560751" cy="4454617"/>
              </a:xfrm>
              <a:prstGeom prst="rect">
                <a:avLst/>
              </a:prstGeom>
              <a:solidFill>
                <a:srgbClr val="3DDB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ZA" sz="2400" b="1" dirty="0" smtClean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Given the case study above: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If the </a:t>
                </a:r>
                <a:r>
                  <a:rPr lang="en-GB" sz="24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loan is repaid </a:t>
                </a:r>
                <a:r>
                  <a:rPr lang="en-GB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then you get </a:t>
                </a:r>
                <a:r>
                  <a:rPr lang="en-GB" sz="24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$110 </a:t>
                </a:r>
                <a:r>
                  <a:rPr lang="en-GB" sz="24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with probability </a:t>
                </a:r>
                <a:r>
                  <a:rPr lang="en-GB" sz="24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0.99 </a:t>
                </a:r>
                <a:r>
                  <a:rPr lang="en-GB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=110</m:t>
                    </m:r>
                  </m:oMath>
                </a14:m>
                <a:r>
                  <a:rPr lang="en-GB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0.99)</m:t>
                    </m:r>
                  </m:oMath>
                </a14:m>
                <a:r>
                  <a:rPr lang="en-GB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</a:t>
                </a:r>
                <a:r>
                  <a:rPr lang="en-GB" sz="2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endParaRPr lang="en-GB" sz="24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If there is a </a:t>
                </a:r>
                <a:r>
                  <a:rPr lang="en-GB" sz="24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loan default </a:t>
                </a:r>
                <a:r>
                  <a:rPr lang="en-GB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then you get </a:t>
                </a:r>
                <a:r>
                  <a:rPr lang="en-GB" sz="24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$0 </a:t>
                </a:r>
                <a:r>
                  <a:rPr lang="en-GB" sz="24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with probability </a:t>
                </a:r>
                <a:r>
                  <a:rPr lang="en-GB" sz="24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0.01</a:t>
                </a:r>
                <a:r>
                  <a:rPr lang="en-ZA" sz="24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GB" sz="2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</a:t>
                </a:r>
                <a:r>
                  <a:rPr lang="en-GB" sz="2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endParaRPr lang="en-GB" sz="24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Thus the </a:t>
                </a:r>
                <a:r>
                  <a:rPr lang="en-GB" sz="24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expected value of repayment</a:t>
                </a:r>
                <a:r>
                  <a:rPr lang="en-GB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is calculated as follows: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b="0" dirty="0" smtClean="0">
                    <a:cs typeface="Arial Narrow" panose="020B0604020202020204" pitchFamily="34" charset="0"/>
                  </a:rPr>
                  <a:t>					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					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110×0.99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0×0.01</m:t>
                        </m:r>
                      </m:e>
                    </m:d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b="0" dirty="0" smtClean="0"/>
                  <a:t>					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=108.9+0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b="0" dirty="0" smtClean="0"/>
                  <a:t>					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=$108.90</m:t>
                    </m:r>
                  </m:oMath>
                </a14:m>
                <a:endParaRPr lang="en-GB" sz="24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Thus the expected value of your repayment </a:t>
                </a:r>
                <a:r>
                  <a:rPr lang="en-GB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is </a:t>
                </a:r>
                <a:r>
                  <a:rPr lang="en-GB" sz="24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$108.90</a:t>
                </a:r>
                <a:r>
                  <a:rPr lang="en-GB" sz="2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</a:t>
                </a:r>
                <a:endParaRPr lang="en-ZA" sz="24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B7BBD8-E41A-7A4C-8FF1-E25413928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41" y="2254395"/>
                <a:ext cx="11560751" cy="4454617"/>
              </a:xfrm>
              <a:prstGeom prst="rect">
                <a:avLst/>
              </a:prstGeom>
              <a:blipFill>
                <a:blip r:embed="rId3"/>
                <a:stretch>
                  <a:fillRect l="-737" t="-955" b="-218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">
            <a:extLst>
              <a:ext uri="{FF2B5EF4-FFF2-40B4-BE49-F238E27FC236}">
                <a16:creationId xmlns:a16="http://schemas.microsoft.com/office/drawing/2014/main" id="{88030F20-DA12-734B-B164-73C66BB5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27898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/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E46A5A-2F10-164A-A2CB-467818C5E581}"/>
              </a:ext>
            </a:extLst>
          </p:cNvPr>
          <p:cNvSpPr txBox="1"/>
          <p:nvPr/>
        </p:nvSpPr>
        <p:spPr>
          <a:xfrm>
            <a:off x="449944" y="181760"/>
            <a:ext cx="1146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Expected Value of a Random </a:t>
            </a:r>
            <a:r>
              <a:rPr lang="en-GB" sz="3200" b="1" dirty="0" smtClean="0">
                <a:solidFill>
                  <a:schemeClr val="bg1"/>
                </a:solidFill>
              </a:rPr>
              <a:t>Variable – Example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41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E56B47-8643-594C-81F0-1425E903CB96}"/>
              </a:ext>
            </a:extLst>
          </p:cNvPr>
          <p:cNvSpPr txBox="1"/>
          <p:nvPr/>
        </p:nvSpPr>
        <p:spPr>
          <a:xfrm>
            <a:off x="144790" y="385275"/>
            <a:ext cx="1582057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Definitions: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8F40F3-04FE-9649-BA29-B5E99E4327E9}"/>
                  </a:ext>
                </a:extLst>
              </p:cNvPr>
              <p:cNvSpPr txBox="1"/>
              <p:nvPr/>
            </p:nvSpPr>
            <p:spPr>
              <a:xfrm>
                <a:off x="144790" y="947773"/>
                <a:ext cx="6805940" cy="2319546"/>
              </a:xfrm>
              <a:prstGeom prst="rect">
                <a:avLst/>
              </a:prstGeom>
              <a:solidFill>
                <a:srgbClr val="3DDB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100" dirty="0" smtClean="0">
                    <a:latin typeface="Arial Narrow" panose="020B0606020202030204" pitchFamily="34" charset="0"/>
                  </a:rPr>
                  <a:t>The </a:t>
                </a:r>
                <a:r>
                  <a:rPr lang="en-GB" sz="21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variance</a:t>
                </a:r>
                <a:r>
                  <a:rPr lang="en-GB" sz="2100" dirty="0" smtClean="0">
                    <a:latin typeface="Arial Narrow" panose="020B0606020202030204" pitchFamily="34" charset="0"/>
                  </a:rPr>
                  <a:t> of a random variable </a:t>
                </a:r>
                <a:r>
                  <a:rPr lang="en-GB" sz="2100" b="1" i="1" dirty="0" smtClean="0">
                    <a:latin typeface="Arial Narrow" panose="020B0606020202030204" pitchFamily="34" charset="0"/>
                  </a:rPr>
                  <a:t>Y</a:t>
                </a:r>
                <a:r>
                  <a:rPr lang="en-GB" sz="2100" dirty="0" smtClean="0">
                    <a:latin typeface="Arial Narrow" panose="020B0606020202030204" pitchFamily="34" charset="0"/>
                  </a:rPr>
                  <a:t>, </a:t>
                </a:r>
                <a:r>
                  <a:rPr lang="en-GB" sz="2100" dirty="0">
                    <a:latin typeface="Arial Narrow" panose="020B0606020202030204" pitchFamily="34" charset="0"/>
                  </a:rPr>
                  <a:t>denoted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latin typeface="Cambria Math" panose="02040503050406030204" pitchFamily="18" charset="0"/>
                      </a:rPr>
                      <m:t>𝑽𝒂𝒓</m:t>
                    </m:r>
                    <m:r>
                      <a:rPr lang="en-GB" sz="21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b="1" i="1" dirty="0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GB" sz="2100" b="1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latin typeface="Arial Narrow" panose="020B0606020202030204" pitchFamily="34" charset="0"/>
                  </a:rPr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1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  <m:sup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GB" sz="2100" dirty="0">
                    <a:latin typeface="Arial Narrow" panose="020B0606020202030204" pitchFamily="34" charset="0"/>
                  </a:rPr>
                  <a:t>	​, is the </a:t>
                </a:r>
                <a:r>
                  <a:rPr lang="en-GB" sz="2100" b="1" dirty="0">
                    <a:latin typeface="Arial Narrow" panose="020B0606020202030204" pitchFamily="34" charset="0"/>
                  </a:rPr>
                  <a:t>expected value of the squared deviations </a:t>
                </a:r>
                <a:r>
                  <a:rPr lang="en-GB" sz="2100" dirty="0">
                    <a:latin typeface="Arial Narrow" panose="020B0606020202030204" pitchFamily="34" charset="0"/>
                  </a:rPr>
                  <a:t>from the </a:t>
                </a:r>
                <a:r>
                  <a:rPr lang="en-GB" sz="2100" dirty="0" smtClean="0">
                    <a:latin typeface="Arial Narrow" panose="020B0606020202030204" pitchFamily="34" charset="0"/>
                  </a:rPr>
                  <a:t>mean</a:t>
                </a:r>
                <a:r>
                  <a:rPr lang="en-US" sz="2100" dirty="0" smtClean="0">
                    <a:latin typeface="Arial Narrow" panose="020B0606020202030204" pitchFamily="34" charset="0"/>
                  </a:rPr>
                  <a:t>:</a:t>
                </a:r>
                <a:endParaRPr lang="en-US" sz="2100" dirty="0"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1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100" b="0" i="1" dirty="0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1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1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1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1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100" b="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100" dirty="0" smtClean="0">
                  <a:latin typeface="Arial Narrow" panose="020B0606020202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100" dirty="0">
                    <a:latin typeface="Arial Narrow" panose="020B0606020202030204" pitchFamily="34" charset="0"/>
                  </a:rPr>
                  <a:t>It shows how much the values of </a:t>
                </a:r>
                <a:r>
                  <a:rPr lang="en-GB" sz="2100" b="1" i="1" dirty="0" smtClean="0">
                    <a:latin typeface="Arial Narrow" panose="020B0606020202030204" pitchFamily="34" charset="0"/>
                  </a:rPr>
                  <a:t>Y</a:t>
                </a:r>
                <a:r>
                  <a:rPr lang="en-GB" sz="2100" dirty="0" smtClean="0">
                    <a:latin typeface="Arial Narrow" panose="020B0606020202030204" pitchFamily="34" charset="0"/>
                  </a:rPr>
                  <a:t> </a:t>
                </a:r>
                <a:r>
                  <a:rPr lang="en-GB" sz="2100" dirty="0">
                    <a:latin typeface="Arial Narrow" panose="020B0606020202030204" pitchFamily="34" charset="0"/>
                  </a:rPr>
                  <a:t>vary on average, but its units are </a:t>
                </a:r>
                <a:r>
                  <a:rPr lang="en-GB" sz="2100" dirty="0" smtClean="0">
                    <a:latin typeface="Arial Narrow" panose="020B0606020202030204" pitchFamily="34" charset="0"/>
                  </a:rPr>
                  <a:t>squared, making </a:t>
                </a:r>
                <a:r>
                  <a:rPr lang="en-GB" sz="2100" dirty="0">
                    <a:latin typeface="Arial Narrow" panose="020B0606020202030204" pitchFamily="34" charset="0"/>
                  </a:rPr>
                  <a:t>it less intuitive to </a:t>
                </a:r>
                <a:r>
                  <a:rPr lang="en-GB" sz="2100" dirty="0" smtClean="0">
                    <a:latin typeface="Arial Narrow" panose="020B0606020202030204" pitchFamily="34" charset="0"/>
                  </a:rPr>
                  <a:t>interpret.</a:t>
                </a:r>
                <a:endParaRPr lang="en-US" sz="21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8F40F3-04FE-9649-BA29-B5E99E432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90" y="947773"/>
                <a:ext cx="6805940" cy="2319546"/>
              </a:xfrm>
              <a:prstGeom prst="rect">
                <a:avLst/>
              </a:prstGeom>
              <a:blipFill>
                <a:blip r:embed="rId2"/>
                <a:stretch>
                  <a:fillRect l="-984" t="-783" r="-1163" b="-391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9AEBC65-F6BA-BA48-9DFF-084F87C768B6}"/>
              </a:ext>
            </a:extLst>
          </p:cNvPr>
          <p:cNvSpPr txBox="1"/>
          <p:nvPr/>
        </p:nvSpPr>
        <p:spPr>
          <a:xfrm>
            <a:off x="528627" y="-30223"/>
            <a:ext cx="1083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Standard Deviation and Variance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FF92DE-EB94-4F4D-8E79-97F64AD68A20}"/>
              </a:ext>
            </a:extLst>
          </p:cNvPr>
          <p:cNvSpPr txBox="1"/>
          <p:nvPr/>
        </p:nvSpPr>
        <p:spPr>
          <a:xfrm>
            <a:off x="145577" y="5897511"/>
            <a:ext cx="11865292" cy="80021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3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Note: </a:t>
            </a:r>
            <a:r>
              <a:rPr lang="en-GB" sz="2300" dirty="0" smtClean="0">
                <a:latin typeface="Arial Narrow" panose="020B0606020202030204" pitchFamily="34" charset="0"/>
              </a:rPr>
              <a:t>The </a:t>
            </a:r>
            <a:r>
              <a:rPr lang="en-GB" sz="2300" b="1" dirty="0">
                <a:latin typeface="Arial Narrow" panose="020B0606020202030204" pitchFamily="34" charset="0"/>
              </a:rPr>
              <a:t>variance</a:t>
            </a:r>
            <a:r>
              <a:rPr lang="en-GB" sz="2300" dirty="0">
                <a:latin typeface="Arial Narrow" panose="020B0606020202030204" pitchFamily="34" charset="0"/>
              </a:rPr>
              <a:t> and </a:t>
            </a:r>
            <a:r>
              <a:rPr lang="en-GB" sz="2300" b="1" dirty="0">
                <a:latin typeface="Arial Narrow" panose="020B0606020202030204" pitchFamily="34" charset="0"/>
              </a:rPr>
              <a:t>standard deviation</a:t>
            </a:r>
            <a:r>
              <a:rPr lang="en-GB" sz="2300" dirty="0">
                <a:latin typeface="Arial Narrow" panose="020B0606020202030204" pitchFamily="34" charset="0"/>
              </a:rPr>
              <a:t> measure the </a:t>
            </a:r>
            <a:r>
              <a:rPr lang="en-GB" sz="2300" b="1" dirty="0">
                <a:latin typeface="Arial Narrow" panose="020B0606020202030204" pitchFamily="34" charset="0"/>
              </a:rPr>
              <a:t>spread or dispersion</a:t>
            </a:r>
            <a:r>
              <a:rPr lang="en-GB" sz="2300" dirty="0">
                <a:latin typeface="Arial Narrow" panose="020B0606020202030204" pitchFamily="34" charset="0"/>
              </a:rPr>
              <a:t> of a probability distribution — how far the values of a random variable typically are from the mean.</a:t>
            </a:r>
            <a:endParaRPr lang="en-ZA" sz="2300" dirty="0" smtClean="0"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8F40F3-04FE-9649-BA29-B5E99E4327E9}"/>
                  </a:ext>
                </a:extLst>
              </p:cNvPr>
              <p:cNvSpPr txBox="1"/>
              <p:nvPr/>
            </p:nvSpPr>
            <p:spPr>
              <a:xfrm>
                <a:off x="144790" y="3368152"/>
                <a:ext cx="6803449" cy="2422651"/>
              </a:xfrm>
              <a:prstGeom prst="rect">
                <a:avLst/>
              </a:prstGeom>
              <a:solidFill>
                <a:srgbClr val="3DDB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100" dirty="0" smtClean="0">
                    <a:latin typeface="Arial Narrow" panose="020B0606020202030204" pitchFamily="34" charset="0"/>
                  </a:rPr>
                  <a:t>The </a:t>
                </a:r>
                <a:r>
                  <a:rPr lang="en-GB" sz="21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standard deviation </a:t>
                </a:r>
                <a:r>
                  <a:rPr lang="en-US" sz="2100" dirty="0" smtClean="0">
                    <a:latin typeface="Arial Narrow" panose="020B0606020202030204" pitchFamily="34" charset="0"/>
                  </a:rPr>
                  <a:t>of </a:t>
                </a:r>
                <a:r>
                  <a:rPr lang="en-US" sz="2100" b="1" i="1" dirty="0" smtClean="0">
                    <a:latin typeface="Arial Narrow" panose="020B0606020202030204" pitchFamily="34" charset="0"/>
                  </a:rPr>
                  <a:t>Y</a:t>
                </a:r>
                <a:r>
                  <a:rPr lang="en-US" sz="2100" dirty="0" smtClean="0">
                    <a:latin typeface="Arial Narrow" panose="020B0606020202030204" pitchFamily="34" charset="0"/>
                  </a:rPr>
                  <a:t> </a:t>
                </a:r>
                <a:r>
                  <a:rPr lang="en-GB" sz="2100" dirty="0" smtClean="0">
                    <a:latin typeface="Arial Narrow" panose="020B0606020202030204" pitchFamily="34" charset="0"/>
                  </a:rPr>
                  <a:t>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</m:oMath>
                </a14:m>
                <a:r>
                  <a:rPr lang="en-GB" sz="2100" dirty="0" smtClean="0">
                    <a:latin typeface="Arial Narrow" panose="020B0606020202030204" pitchFamily="34" charset="0"/>
                  </a:rPr>
                  <a:t>​</a:t>
                </a:r>
                <a:r>
                  <a:rPr lang="en-GB" sz="2100" dirty="0">
                    <a:latin typeface="Arial Narrow" panose="020B0606020202030204" pitchFamily="34" charset="0"/>
                  </a:rPr>
                  <a:t>, is the </a:t>
                </a:r>
                <a:r>
                  <a:rPr lang="en-GB" sz="2100" b="1" dirty="0">
                    <a:latin typeface="Arial Narrow" panose="020B0606020202030204" pitchFamily="34" charset="0"/>
                  </a:rPr>
                  <a:t>square root of the </a:t>
                </a:r>
                <a:r>
                  <a:rPr lang="en-GB" sz="2100" b="1" dirty="0" smtClean="0">
                    <a:latin typeface="Arial Narrow" panose="020B0606020202030204" pitchFamily="34" charset="0"/>
                  </a:rPr>
                  <a:t>variance</a:t>
                </a:r>
                <a:r>
                  <a:rPr lang="en-US" sz="2100" dirty="0" smtClean="0">
                    <a:latin typeface="Arial Narrow" panose="020B0606020202030204" pitchFamily="34" charset="0"/>
                  </a:rPr>
                  <a:t>:</a:t>
                </a:r>
                <a:endParaRPr lang="en-US" sz="2100" dirty="0"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1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100" b="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100" dirty="0" smtClean="0">
                  <a:latin typeface="Arial Narrow" panose="020B0606020202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100" dirty="0">
                    <a:latin typeface="Arial Narrow" panose="020B0606020202030204" pitchFamily="34" charset="0"/>
                  </a:rPr>
                  <a:t>It measures the </a:t>
                </a:r>
                <a:r>
                  <a:rPr lang="en-GB" sz="2100" b="1" dirty="0">
                    <a:latin typeface="Arial Narrow" panose="020B0606020202030204" pitchFamily="34" charset="0"/>
                  </a:rPr>
                  <a:t>average distance from the mean </a:t>
                </a:r>
                <a:r>
                  <a:rPr lang="en-GB" sz="2100" dirty="0">
                    <a:latin typeface="Arial Narrow" panose="020B0606020202030204" pitchFamily="34" charset="0"/>
                  </a:rPr>
                  <a:t>and is expressed in </a:t>
                </a:r>
                <a:r>
                  <a:rPr lang="en-GB" sz="2100" b="1" dirty="0">
                    <a:latin typeface="Arial Narrow" panose="020B0606020202030204" pitchFamily="34" charset="0"/>
                  </a:rPr>
                  <a:t>the same units </a:t>
                </a:r>
                <a:r>
                  <a:rPr lang="en-GB" sz="2100" b="1" dirty="0" smtClean="0">
                    <a:latin typeface="Arial Narrow" panose="020B0606020202030204" pitchFamily="34" charset="0"/>
                  </a:rPr>
                  <a:t>as </a:t>
                </a:r>
                <a:r>
                  <a:rPr lang="en-GB" sz="2100" b="1" i="1" dirty="0" smtClean="0">
                    <a:latin typeface="Arial Narrow" panose="020B0606020202030204" pitchFamily="34" charset="0"/>
                  </a:rPr>
                  <a:t>Y</a:t>
                </a:r>
                <a:r>
                  <a:rPr lang="en-GB" sz="2100" dirty="0" smtClean="0">
                    <a:latin typeface="Arial Narrow" panose="020B0606020202030204" pitchFamily="34" charset="0"/>
                  </a:rPr>
                  <a:t>, </a:t>
                </a:r>
                <a:r>
                  <a:rPr lang="en-GB" sz="2100" dirty="0">
                    <a:latin typeface="Arial Narrow" panose="020B0606020202030204" pitchFamily="34" charset="0"/>
                  </a:rPr>
                  <a:t>making it easier to </a:t>
                </a:r>
                <a:r>
                  <a:rPr lang="en-GB" sz="2100" dirty="0" smtClean="0">
                    <a:latin typeface="Arial Narrow" panose="020B0606020202030204" pitchFamily="34" charset="0"/>
                  </a:rPr>
                  <a:t>understand.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100" dirty="0" smtClean="0">
                    <a:latin typeface="Arial Narrow" panose="020B0606020202030204" pitchFamily="34" charset="0"/>
                  </a:rPr>
                  <a:t>A larger SD means larger range of values.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8F40F3-04FE-9649-BA29-B5E99E432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90" y="3368152"/>
                <a:ext cx="6803449" cy="2422651"/>
              </a:xfrm>
              <a:prstGeom prst="rect">
                <a:avLst/>
              </a:prstGeom>
              <a:blipFill>
                <a:blip r:embed="rId3"/>
                <a:stretch>
                  <a:fillRect l="-984" t="-1504" r="-1878" b="-37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89" y="3368152"/>
            <a:ext cx="4905168" cy="2380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89" y="947773"/>
            <a:ext cx="4880980" cy="231954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2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20EC03-EF48-EA4E-B893-4AF34D8D93FE}"/>
                  </a:ext>
                </a:extLst>
              </p:cNvPr>
              <p:cNvSpPr txBox="1"/>
              <p:nvPr/>
            </p:nvSpPr>
            <p:spPr>
              <a:xfrm>
                <a:off x="401772" y="766535"/>
                <a:ext cx="11561592" cy="20313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CASE: </a:t>
                </a:r>
                <a:r>
                  <a:rPr lang="en-GB" sz="21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Based on the loan repayment example we know that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If the </a:t>
                </a:r>
                <a:r>
                  <a:rPr lang="en-GB" sz="21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loan is repaid </a:t>
                </a:r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then you get </a:t>
                </a:r>
                <a:r>
                  <a:rPr lang="en-GB" sz="21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$110 with probability 0.99 </a:t>
                </a:r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=110</m:t>
                    </m:r>
                  </m:oMath>
                </a14:m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=0.99)</m:t>
                    </m:r>
                  </m:oMath>
                </a14:m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If there is a </a:t>
                </a:r>
                <a:r>
                  <a:rPr lang="en-GB" sz="21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loan default </a:t>
                </a:r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then you get </a:t>
                </a:r>
                <a:r>
                  <a:rPr lang="en-GB" sz="21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$0 with probability 0.01</a:t>
                </a:r>
                <a:r>
                  <a:rPr lang="en-ZA" sz="21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=0.01)</m:t>
                    </m:r>
                  </m:oMath>
                </a14:m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 </a:t>
                </a:r>
                <a:endParaRPr lang="en-GB" sz="21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1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Then the </a:t>
                </a:r>
                <a:r>
                  <a:rPr lang="en-GB" sz="21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expected 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1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1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21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1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of your repayment is </a:t>
                </a:r>
                <a:r>
                  <a:rPr lang="en-GB" sz="21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$108.90</a:t>
                </a:r>
                <a:r>
                  <a:rPr lang="en-GB" sz="21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</a:t>
                </a:r>
                <a:endParaRPr lang="en-GB" sz="2100" b="1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1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What is the variance of the loan repayment?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1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What is the standard deviation of the loan repayment?</a:t>
                </a:r>
                <a:endParaRPr lang="en-US" sz="2100" b="1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20EC03-EF48-EA4E-B893-4AF34D8D9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2" y="766535"/>
                <a:ext cx="11561592" cy="2031325"/>
              </a:xfrm>
              <a:prstGeom prst="rect">
                <a:avLst/>
              </a:prstGeom>
              <a:blipFill>
                <a:blip r:embed="rId3"/>
                <a:stretch>
                  <a:fillRect l="-580" t="-1791" b="-44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B7BBD8-E41A-7A4C-8FF1-E25413928980}"/>
                  </a:ext>
                </a:extLst>
              </p:cNvPr>
              <p:cNvSpPr txBox="1"/>
              <p:nvPr/>
            </p:nvSpPr>
            <p:spPr>
              <a:xfrm>
                <a:off x="353600" y="2903728"/>
                <a:ext cx="6716435" cy="3834832"/>
              </a:xfrm>
              <a:prstGeom prst="rect">
                <a:avLst/>
              </a:prstGeom>
              <a:solidFill>
                <a:srgbClr val="3DDB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ZA" sz="2400" b="1" dirty="0" smtClean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Variance:</a:t>
                </a:r>
              </a:p>
              <a:p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 </a:t>
                </a:r>
                <a:r>
                  <a:rPr lang="en-GB" sz="22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variance of repayment</a:t>
                </a:r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is calculated as follows:</a:t>
                </a:r>
              </a:p>
              <a:p>
                <a:endParaRPr lang="en-GB" sz="10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2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2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200" dirty="0" smtClean="0">
                    <a:solidFill>
                      <a:prstClr val="black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2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200" b="0" dirty="0" smtClean="0">
                    <a:solidFill>
                      <a:prstClr val="black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200" b="0" dirty="0" smtClean="0">
                    <a:solidFill>
                      <a:prstClr val="black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110−108.9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×0.99</m:t>
                        </m:r>
                        <m:r>
                          <m:rPr>
                            <m:nor/>
                          </m:rPr>
                          <a:rPr lang="en-US" sz="2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200" b="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200" dirty="0" smtClean="0">
                    <a:solidFill>
                      <a:prstClr val="black"/>
                    </a:solidFill>
                  </a:rPr>
                  <a:t>			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0−108.9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×0.01</m:t>
                        </m:r>
                      </m:e>
                    </m:d>
                  </m:oMath>
                </a14:m>
                <a:endParaRPr lang="en-US" sz="22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200" b="0" dirty="0" smtClean="0"/>
                  <a:t>			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=1.1979+118.5921</m:t>
                    </m:r>
                  </m:oMath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200" b="0" dirty="0" smtClean="0"/>
                  <a:t>			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=119.79</m:t>
                    </m:r>
                  </m:oMath>
                </a14:m>
                <a:endParaRPr lang="en-US" sz="2200" b="0" dirty="0" smtClean="0">
                  <a:cs typeface="Arial Narrow" panose="020B0604020202020204" pitchFamily="34" charset="0"/>
                </a:endParaRPr>
              </a:p>
              <a:p>
                <a:endParaRPr lang="en-GB" sz="5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Thus </a:t>
                </a:r>
                <a:r>
                  <a:rPr lang="en-GB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 </a:t>
                </a:r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variance of </a:t>
                </a:r>
                <a:r>
                  <a:rPr lang="en-GB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your repayment </a:t>
                </a:r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200" b="1" i="1" dirty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𝟏𝟏𝟗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.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𝟕𝟗</m:t>
                    </m:r>
                  </m:oMath>
                </a14:m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</a:t>
                </a:r>
                <a:endParaRPr lang="en-ZA" sz="22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B7BBD8-E41A-7A4C-8FF1-E25413928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00" y="2903728"/>
                <a:ext cx="6716435" cy="3834832"/>
              </a:xfrm>
              <a:prstGeom prst="rect">
                <a:avLst/>
              </a:prstGeom>
              <a:blipFill>
                <a:blip r:embed="rId4"/>
                <a:stretch>
                  <a:fillRect l="-1268" t="-1109" b="-63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">
            <a:extLst>
              <a:ext uri="{FF2B5EF4-FFF2-40B4-BE49-F238E27FC236}">
                <a16:creationId xmlns:a16="http://schemas.microsoft.com/office/drawing/2014/main" id="{88030F20-DA12-734B-B164-73C66BB5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27898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/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E46A5A-2F10-164A-A2CB-467818C5E581}"/>
              </a:ext>
            </a:extLst>
          </p:cNvPr>
          <p:cNvSpPr txBox="1"/>
          <p:nvPr/>
        </p:nvSpPr>
        <p:spPr>
          <a:xfrm>
            <a:off x="449944" y="181760"/>
            <a:ext cx="1146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Standard Deviation and </a:t>
            </a:r>
            <a:r>
              <a:rPr lang="en-GB" sz="3200" b="1" dirty="0" smtClean="0">
                <a:solidFill>
                  <a:schemeClr val="bg1"/>
                </a:solidFill>
              </a:rPr>
              <a:t>Variance – Example</a:t>
            </a:r>
            <a:endParaRPr lang="en-GB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B7BBD8-E41A-7A4C-8FF1-E25413928980}"/>
                  </a:ext>
                </a:extLst>
              </p:cNvPr>
              <p:cNvSpPr txBox="1"/>
              <p:nvPr/>
            </p:nvSpPr>
            <p:spPr>
              <a:xfrm>
                <a:off x="7213601" y="2903728"/>
                <a:ext cx="4749764" cy="3842911"/>
              </a:xfrm>
              <a:prstGeom prst="rect">
                <a:avLst/>
              </a:prstGeom>
              <a:solidFill>
                <a:srgbClr val="3DDB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ZA" sz="2400" b="1" dirty="0" smtClean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Standard Deviation (SD):</a:t>
                </a:r>
              </a:p>
              <a:p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 </a:t>
                </a:r>
                <a:r>
                  <a:rPr lang="en-GB" sz="22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standard deviation of repayment</a:t>
                </a:r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is calculated as follows:</a:t>
                </a:r>
              </a:p>
              <a:p>
                <a:endParaRPr lang="en-GB" sz="5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endParaRPr lang="en-GB" sz="5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2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200" b="0" dirty="0" smtClean="0"/>
                  <a:t>		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119.79</m:t>
                        </m:r>
                      </m:e>
                    </m:rad>
                  </m:oMath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200" b="0" dirty="0" smtClean="0"/>
                  <a:t>		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=10.94486181</m:t>
                    </m:r>
                  </m:oMath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200" b="0" dirty="0" smtClean="0">
                    <a:ea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≅$10.94</m:t>
                    </m:r>
                  </m:oMath>
                </a14:m>
                <a:endParaRPr lang="en-US" sz="2200" i="1" dirty="0" smtClean="0">
                  <a:latin typeface="Cambria Math" panose="02040503050406030204" pitchFamily="18" charset="0"/>
                </a:endParaRPr>
              </a:p>
              <a:p>
                <a:endParaRPr lang="en-GB" sz="5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Thus </a:t>
                </a:r>
                <a:r>
                  <a:rPr lang="en-GB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 </a:t>
                </a:r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standard deviation (i.e., average distance from the mean) of </a:t>
                </a:r>
                <a:r>
                  <a:rPr lang="en-GB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your repayment </a:t>
                </a:r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is </a:t>
                </a:r>
                <a:r>
                  <a:rPr lang="en-GB" sz="22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$10.94</a:t>
                </a:r>
                <a:r>
                  <a:rPr lang="en-GB" sz="22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</a:t>
                </a:r>
                <a:endParaRPr lang="en-ZA" sz="22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B7BBD8-E41A-7A4C-8FF1-E25413928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01" y="2903728"/>
                <a:ext cx="4749764" cy="3842911"/>
              </a:xfrm>
              <a:prstGeom prst="rect">
                <a:avLst/>
              </a:prstGeom>
              <a:blipFill>
                <a:blip r:embed="rId5"/>
                <a:stretch>
                  <a:fillRect l="-1793" t="-1106" b="-221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A05807-C17E-8D48-BC31-BEA3411BAF8C}"/>
              </a:ext>
            </a:extLst>
          </p:cNvPr>
          <p:cNvSpPr txBox="1"/>
          <p:nvPr/>
        </p:nvSpPr>
        <p:spPr>
          <a:xfrm>
            <a:off x="393729" y="164084"/>
            <a:ext cx="1141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Mean and Variance of a Linear Function of a Random Variable</a:t>
            </a:r>
            <a:endParaRPr 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05EB7B-F655-5A4A-8F4A-49F62B557D84}"/>
                  </a:ext>
                </a:extLst>
              </p:cNvPr>
              <p:cNvSpPr txBox="1"/>
              <p:nvPr/>
            </p:nvSpPr>
            <p:spPr>
              <a:xfrm>
                <a:off x="473243" y="1126516"/>
                <a:ext cx="5082731" cy="489884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When </a:t>
                </a:r>
                <a:r>
                  <a:rPr lang="en-GB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one </a:t>
                </a:r>
                <a:r>
                  <a:rPr lang="en-GB" sz="2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random variable </a:t>
                </a:r>
                <a:r>
                  <a:rPr lang="en-GB" sz="24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(Y) </a:t>
                </a:r>
                <a:r>
                  <a:rPr lang="en-GB" sz="2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is a </a:t>
                </a:r>
                <a:r>
                  <a:rPr lang="en-GB" sz="24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linear function of another (X), </a:t>
                </a:r>
                <a:r>
                  <a:rPr lang="en-GB" sz="2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it can be </a:t>
                </a:r>
                <a:r>
                  <a:rPr lang="en-GB" sz="24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written: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𝑏𝑋</m:t>
                      </m:r>
                    </m:oMath>
                  </m:oMathPara>
                </a14:m>
                <a:endParaRPr lang="en-ZA" sz="24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r>
                  <a:rPr lang="en-US" sz="2400" dirty="0">
                    <a:latin typeface="Arial Narrow" panose="020B0606020202030204" pitchFamily="34" charset="0"/>
                  </a:rPr>
                  <a:t>where: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Arial Narrow" panose="020B0606020202030204" pitchFamily="34" charset="0"/>
                  </a:rPr>
                  <a:t> </a:t>
                </a:r>
                <a:r>
                  <a:rPr lang="en-US" sz="2400" dirty="0">
                    <a:latin typeface="Arial Narrow" panose="020B0606020202030204" pitchFamily="34" charset="0"/>
                  </a:rPr>
                  <a:t>= </a:t>
                </a:r>
                <a:r>
                  <a:rPr lang="en-US" sz="2400" dirty="0" smtClean="0">
                    <a:latin typeface="Arial Narrow" panose="020B0606020202030204" pitchFamily="34" charset="0"/>
                  </a:rPr>
                  <a:t>intercept (a constant shift).</a:t>
                </a:r>
                <a:endParaRPr lang="en-US" sz="2400" dirty="0">
                  <a:latin typeface="Arial Narrow" panose="020B0606020202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latin typeface="Arial Narrow" panose="020B0606020202030204" pitchFamily="34" charset="0"/>
                  </a:rPr>
                  <a:t> </a:t>
                </a:r>
                <a:r>
                  <a:rPr lang="en-US" sz="2400" dirty="0">
                    <a:latin typeface="Arial Narrow" panose="020B0606020202030204" pitchFamily="34" charset="0"/>
                  </a:rPr>
                  <a:t>= </a:t>
                </a:r>
                <a:r>
                  <a:rPr lang="en-US" sz="2400" dirty="0" smtClean="0">
                    <a:latin typeface="Arial Narrow" panose="020B0606020202030204" pitchFamily="34" charset="0"/>
                  </a:rPr>
                  <a:t>slope (scaling factor).</a:t>
                </a:r>
                <a:endParaRPr lang="en-US" sz="2400" dirty="0">
                  <a:latin typeface="Arial Narrow" panose="020B0606020202030204" pitchFamily="34" charset="0"/>
                </a:endParaRPr>
              </a:p>
              <a:p>
                <a:endParaRPr lang="en-ZA" sz="24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r>
                  <a:rPr lang="en-GB" sz="24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Mean and Variance</a:t>
                </a:r>
              </a:p>
              <a:p>
                <a:r>
                  <a:rPr lang="en-GB" sz="2400" dirty="0">
                    <a:latin typeface="Arial Narrow" panose="020B0606020202030204" pitchFamily="34" charset="0"/>
                  </a:rPr>
                  <a:t>For any linear </a:t>
                </a:r>
                <a:r>
                  <a:rPr lang="en-GB" sz="2400" dirty="0" smtClean="0">
                    <a:latin typeface="Arial Narrow" panose="020B0606020202030204" pitchFamily="34" charset="0"/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𝑏𝑋</m:t>
                    </m:r>
                  </m:oMath>
                </a14:m>
                <a:endParaRPr lang="en-ZA" sz="24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𝑴𝒆𝒂𝒏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𝑽𝒂𝒓𝒊𝒂𝒏𝒄𝒆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: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400" dirty="0" smtClean="0"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𝑺𝒕𝒂𝒏𝒅𝒂𝒓𝒅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𝑫𝒆𝒗𝒊𝒂𝒕𝒊𝒐𝒏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Arial Narrow" panose="020B0606020202030204" pitchFamily="34" charset="0"/>
                </a:endParaRPr>
              </a:p>
              <a:p>
                <a:endParaRPr lang="en-ZA" sz="24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05EB7B-F655-5A4A-8F4A-49F62B557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43" y="1126516"/>
                <a:ext cx="5082731" cy="4898842"/>
              </a:xfrm>
              <a:prstGeom prst="rect">
                <a:avLst/>
              </a:prstGeom>
              <a:blipFill>
                <a:blip r:embed="rId3"/>
                <a:stretch>
                  <a:fillRect l="-1796" t="-87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20EC03-EF48-EA4E-B893-4AF34D8D93FE}"/>
                  </a:ext>
                </a:extLst>
              </p:cNvPr>
              <p:cNvSpPr txBox="1"/>
              <p:nvPr/>
            </p:nvSpPr>
            <p:spPr>
              <a:xfrm>
                <a:off x="5798720" y="767757"/>
                <a:ext cx="6197810" cy="235449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CASE: </a:t>
                </a:r>
              </a:p>
              <a:p>
                <a:r>
                  <a:rPr lang="en-GB" sz="2100" dirty="0" smtClean="0">
                    <a:latin typeface="Arial Narrow" panose="020B0606020202030204" pitchFamily="34" charset="0"/>
                  </a:rPr>
                  <a:t>Suppose </a:t>
                </a:r>
                <a:r>
                  <a:rPr lang="en-GB" sz="2100" dirty="0">
                    <a:latin typeface="Arial Narrow" panose="020B0606020202030204" pitchFamily="34" charset="0"/>
                  </a:rPr>
                  <a:t>a worker pays </a:t>
                </a:r>
                <a:r>
                  <a:rPr lang="en-GB" sz="2100" b="1" dirty="0">
                    <a:latin typeface="Arial Narrow" panose="020B0606020202030204" pitchFamily="34" charset="0"/>
                  </a:rPr>
                  <a:t>20% tax</a:t>
                </a:r>
                <a:r>
                  <a:rPr lang="en-GB" sz="2100" dirty="0">
                    <a:latin typeface="Arial Narrow" panose="020B0606020202030204" pitchFamily="34" charset="0"/>
                  </a:rPr>
                  <a:t> and receives a </a:t>
                </a:r>
                <a:r>
                  <a:rPr lang="en-GB" sz="2100" b="1" dirty="0">
                    <a:latin typeface="Arial Narrow" panose="020B0606020202030204" pitchFamily="34" charset="0"/>
                  </a:rPr>
                  <a:t>$2000 grant</a:t>
                </a:r>
                <a:r>
                  <a:rPr lang="en-GB" sz="2100" dirty="0">
                    <a:latin typeface="Arial Narrow" panose="020B0606020202030204" pitchFamily="34" charset="0"/>
                  </a:rPr>
                  <a:t>.</a:t>
                </a:r>
                <a:br>
                  <a:rPr lang="en-GB" sz="2100" dirty="0">
                    <a:latin typeface="Arial Narrow" panose="020B0606020202030204" pitchFamily="34" charset="0"/>
                  </a:rPr>
                </a:br>
                <a:r>
                  <a:rPr lang="en-GB" sz="2100" dirty="0">
                    <a:latin typeface="Arial Narrow" panose="020B0606020202030204" pitchFamily="34" charset="0"/>
                  </a:rPr>
                  <a:t>Then after-tax earnings (</a:t>
                </a:r>
                <a:r>
                  <a:rPr lang="en-GB" sz="2100" b="1" dirty="0">
                    <a:latin typeface="Arial Narrow" panose="020B0606020202030204" pitchFamily="34" charset="0"/>
                  </a:rPr>
                  <a:t>Y</a:t>
                </a:r>
                <a:r>
                  <a:rPr lang="en-GB" sz="2100" dirty="0">
                    <a:latin typeface="Arial Narrow" panose="020B0606020202030204" pitchFamily="34" charset="0"/>
                  </a:rPr>
                  <a:t>) relate to pre-tax earnings (</a:t>
                </a:r>
                <a:r>
                  <a:rPr lang="en-GB" sz="2100" b="1" dirty="0">
                    <a:latin typeface="Arial Narrow" panose="020B0606020202030204" pitchFamily="34" charset="0"/>
                  </a:rPr>
                  <a:t>X</a:t>
                </a:r>
                <a:r>
                  <a:rPr lang="en-GB" sz="2100" dirty="0">
                    <a:latin typeface="Arial Narrow" panose="020B0606020202030204" pitchFamily="34" charset="0"/>
                  </a:rPr>
                  <a:t>) as</a:t>
                </a:r>
                <a:r>
                  <a:rPr lang="en-GB" sz="2100" dirty="0" smtClean="0">
                    <a:latin typeface="Arial Narrow" panose="020B0606020202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𝒀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=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𝟐𝟎𝟎𝟎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+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𝟎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.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𝟖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𝑿</m:t>
                      </m:r>
                    </m:oMath>
                  </m:oMathPara>
                </a14:m>
                <a:endParaRPr lang="en-GB" sz="2100" b="1" dirty="0" smtClean="0">
                  <a:latin typeface="Arial Narrow" panose="020B0606020202030204" pitchFamily="34" charset="0"/>
                  <a:cs typeface="Arial Narrow" panose="020B0604020202020204" pitchFamily="34" charset="0"/>
                </a:endParaRPr>
              </a:p>
              <a:p>
                <a:r>
                  <a:rPr lang="en-GB" sz="2100" dirty="0">
                    <a:latin typeface="Arial Narrow" panose="020B0606020202030204" pitchFamily="34" charset="0"/>
                    <a:cs typeface="Arial Narrow" panose="020B0604020202020204" pitchFamily="34" charset="0"/>
                  </a:rPr>
                  <a:t>where: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100" b="1" i="1" dirty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𝟎</m:t>
                    </m:r>
                    <m:r>
                      <a:rPr lang="en-GB" sz="2100" b="1" i="1" dirty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.</m:t>
                    </m:r>
                    <m:r>
                      <a:rPr lang="en-GB" sz="2100" b="1" i="1" dirty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𝟖</m:t>
                    </m:r>
                    <m:r>
                      <a:rPr lang="en-GB" sz="2100" b="1" i="1" dirty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𝑿</m:t>
                    </m:r>
                  </m:oMath>
                </a14:m>
                <a:r>
                  <a:rPr lang="en-GB" sz="2100" b="1" dirty="0" smtClean="0">
                    <a:latin typeface="Arial Narrow" panose="020B0606020202030204" pitchFamily="34" charset="0"/>
                    <a:cs typeface="Arial Narrow" panose="020B0604020202020204" pitchFamily="34" charset="0"/>
                  </a:rPr>
                  <a:t>: </a:t>
                </a:r>
                <a:r>
                  <a:rPr lang="en-GB" sz="2100" dirty="0" smtClean="0">
                    <a:latin typeface="Arial Narrow" panose="020B0606020202030204" pitchFamily="34" charset="0"/>
                    <a:cs typeface="Arial Narrow" panose="020B0604020202020204" pitchFamily="34" charset="0"/>
                  </a:rPr>
                  <a:t>80% of pre-tax income.</a:t>
                </a:r>
                <a:endParaRPr lang="en-GB" sz="2100" dirty="0">
                  <a:latin typeface="Arial Narrow" panose="020B0606020202030204" pitchFamily="34" charset="0"/>
                  <a:cs typeface="Arial Narrow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1" i="1" dirty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+</m:t>
                    </m:r>
                    <m:r>
                      <a:rPr lang="en-US" sz="2100" b="1" i="1" dirty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𝟐𝟎𝟎𝟎</m:t>
                    </m:r>
                  </m:oMath>
                </a14:m>
                <a:r>
                  <a:rPr lang="en-GB" sz="2100" b="1" dirty="0">
                    <a:latin typeface="Arial Narrow" panose="020B0606020202030204" pitchFamily="34" charset="0"/>
                    <a:cs typeface="Arial Narrow" panose="020B0604020202020204" pitchFamily="34" charset="0"/>
                  </a:rPr>
                  <a:t>: </a:t>
                </a:r>
                <a:r>
                  <a:rPr lang="en-GB" sz="2100" dirty="0" smtClean="0">
                    <a:latin typeface="Arial Narrow" panose="020B0606020202030204" pitchFamily="34" charset="0"/>
                    <a:cs typeface="Arial Narrow" panose="020B0604020202020204" pitchFamily="34" charset="0"/>
                  </a:rPr>
                  <a:t>tax-free grant.</a:t>
                </a:r>
                <a:endParaRPr lang="en-GB" sz="2100" dirty="0">
                  <a:latin typeface="Arial Narrow" panose="020B060602020203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20EC03-EF48-EA4E-B893-4AF34D8D9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720" y="767757"/>
                <a:ext cx="6197810" cy="2354491"/>
              </a:xfrm>
              <a:prstGeom prst="rect">
                <a:avLst/>
              </a:prstGeom>
              <a:blipFill>
                <a:blip r:embed="rId4"/>
                <a:stretch>
                  <a:fillRect l="-1079" t="-1289" r="-785" b="-38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05EB7B-F655-5A4A-8F4A-49F62B557D84}"/>
                  </a:ext>
                </a:extLst>
              </p:cNvPr>
              <p:cNvSpPr txBox="1"/>
              <p:nvPr/>
            </p:nvSpPr>
            <p:spPr>
              <a:xfrm>
                <a:off x="5798720" y="3251259"/>
                <a:ext cx="6197810" cy="3313151"/>
              </a:xfrm>
              <a:prstGeom prst="rect">
                <a:avLst/>
              </a:prstGeom>
              <a:solidFill>
                <a:srgbClr val="3DDB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1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If pre-tax income has </a:t>
                </a:r>
                <a:r>
                  <a:rPr lang="en-GB" sz="21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lang="en-GB" sz="21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and </a:t>
                </a:r>
                <a:r>
                  <a:rPr lang="en-GB" sz="21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standard deviation,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lang="en-GB" sz="21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then the mean and variance of the after-tax income </a:t>
                </a:r>
                <a:r>
                  <a:rPr lang="en-GB" sz="21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(Y) </a:t>
                </a:r>
                <a:r>
                  <a:rPr lang="en-GB" sz="21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linear function</a:t>
                </a:r>
                <a:r>
                  <a:rPr lang="en-GB" sz="21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𝑌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=2000+0.8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𝑋</m:t>
                      </m:r>
                    </m:oMath>
                  </m:oMathPara>
                </a14:m>
                <a:endParaRPr lang="en-ZA" sz="21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endParaRPr lang="en-US" sz="1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𝑴𝒆𝒂𝒏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=2000+0.8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sz="2100" dirty="0" smtClean="0"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𝑽𝒂𝒓𝒊𝒂𝒏𝒄𝒆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: </m:t>
                      </m:r>
                      <m:sSubSup>
                        <m:sSubSup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=0.64</m:t>
                      </m:r>
                      <m:sSubSup>
                        <m:sSubSup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100" dirty="0" smtClean="0"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𝑺𝒕𝒂𝒏𝒅𝒂𝒓𝒅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𝑫𝒆𝒗𝒊𝒂𝒕𝒊𝒐𝒏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=0.8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sz="2100" dirty="0" smtClean="0">
                  <a:latin typeface="Arial Narrow" panose="020B0606020202030204" pitchFamily="34" charset="0"/>
                </a:endParaRPr>
              </a:p>
              <a:p>
                <a:endParaRPr lang="en-GB" sz="10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r>
                  <a:rPr lang="en-GB" sz="21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After-tax </a:t>
                </a:r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earnings have the </a:t>
                </a:r>
                <a:r>
                  <a:rPr lang="en-GB" sz="21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same shape of </a:t>
                </a:r>
                <a:r>
                  <a:rPr lang="en-GB" sz="21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distribution</a:t>
                </a:r>
                <a:r>
                  <a:rPr lang="en-GB" sz="21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,</a:t>
                </a:r>
                <a:r>
                  <a:rPr lang="en-GB" sz="2100" b="1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GB" sz="2100" dirty="0" smtClean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but </a:t>
                </a:r>
                <a:r>
                  <a:rPr lang="en-GB" sz="21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shifted by $2000 </a:t>
                </a:r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and </a:t>
                </a:r>
                <a:r>
                  <a:rPr lang="en-GB" sz="21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compressed by 20% </a:t>
                </a:r>
                <a:r>
                  <a:rPr lang="en-GB" sz="21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(less variability).</a:t>
                </a:r>
                <a:endParaRPr lang="en-ZA" sz="2100" dirty="0" smtClean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05EB7B-F655-5A4A-8F4A-49F62B557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720" y="3251259"/>
                <a:ext cx="6197810" cy="3313151"/>
              </a:xfrm>
              <a:prstGeom prst="rect">
                <a:avLst/>
              </a:prstGeom>
              <a:blipFill>
                <a:blip r:embed="rId5"/>
                <a:stretch>
                  <a:fillRect l="-1079" t="-916" r="-294" b="-256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3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C88DDE-5485-EB47-9EA0-C51456716AA4}"/>
              </a:ext>
            </a:extLst>
          </p:cNvPr>
          <p:cNvSpPr txBox="1"/>
          <p:nvPr/>
        </p:nvSpPr>
        <p:spPr>
          <a:xfrm>
            <a:off x="2103120" y="350520"/>
            <a:ext cx="8229600" cy="1815882"/>
          </a:xfrm>
          <a:prstGeom prst="rect">
            <a:avLst/>
          </a:prstGeom>
          <a:solidFill>
            <a:srgbClr val="3DDB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LESSON THEME</a:t>
            </a:r>
          </a:p>
          <a:p>
            <a:pPr algn="ctr"/>
            <a:endParaRPr lang="en-US" sz="1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sz="48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REVIEW OF PROBABILITY</a:t>
            </a:r>
            <a:endParaRPr lang="en-US" sz="4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9DE66-FC13-174C-B74B-22C985DE28AA}"/>
              </a:ext>
            </a:extLst>
          </p:cNvPr>
          <p:cNvSpPr txBox="1"/>
          <p:nvPr/>
        </p:nvSpPr>
        <p:spPr>
          <a:xfrm>
            <a:off x="3125755" y="2402208"/>
            <a:ext cx="5794310" cy="830997"/>
          </a:xfrm>
          <a:prstGeom prst="rect">
            <a:avLst/>
          </a:prstGeom>
          <a:solidFill>
            <a:srgbClr val="3DDB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STUDY UNIT </a:t>
            </a:r>
            <a:r>
              <a:rPr lang="en-US" sz="24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2.1</a:t>
            </a:r>
            <a:endParaRPr lang="en-US" sz="2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Random Variables &amp; Probability Distributions</a:t>
            </a:r>
            <a:endParaRPr lang="en-US" sz="2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8F90A-D0FB-9E4D-BD7E-022B22CD5F11}"/>
              </a:ext>
            </a:extLst>
          </p:cNvPr>
          <p:cNvSpPr txBox="1"/>
          <p:nvPr/>
        </p:nvSpPr>
        <p:spPr>
          <a:xfrm>
            <a:off x="259080" y="3497167"/>
            <a:ext cx="82296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Learning Objectives:</a:t>
            </a:r>
          </a:p>
          <a:p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ZA" sz="2300" dirty="0">
                <a:latin typeface="Arial Narrow" panose="020B0604020202020204" pitchFamily="34" charset="0"/>
                <a:cs typeface="Arial Narrow" panose="020B0604020202020204" pitchFamily="34" charset="0"/>
              </a:rPr>
              <a:t>On completion of this study unit it will be expected of you to: 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ZA" sz="23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Understand </a:t>
            </a:r>
            <a:r>
              <a:rPr lang="en-ZA" sz="2300" dirty="0">
                <a:latin typeface="Arial Narrow" panose="020B0604020202020204" pitchFamily="34" charset="0"/>
                <a:cs typeface="Arial Narrow" panose="020B0604020202020204" pitchFamily="34" charset="0"/>
              </a:rPr>
              <a:t>what a random variable is and distinguish between discrete and continuous random variables</a:t>
            </a:r>
            <a:r>
              <a:rPr lang="en-ZA" sz="23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ZA" sz="2300" dirty="0">
                <a:latin typeface="Arial Narrow" panose="020B0604020202020204" pitchFamily="34" charset="0"/>
                <a:cs typeface="Arial Narrow" panose="020B0604020202020204" pitchFamily="34" charset="0"/>
              </a:rPr>
              <a:t>I</a:t>
            </a:r>
            <a:r>
              <a:rPr lang="en-ZA" sz="23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nterpret </a:t>
            </a:r>
            <a:r>
              <a:rPr lang="en-ZA" sz="2300" dirty="0">
                <a:latin typeface="Arial Narrow" panose="020B0604020202020204" pitchFamily="34" charset="0"/>
                <a:cs typeface="Arial Narrow" panose="020B0604020202020204" pitchFamily="34" charset="0"/>
              </a:rPr>
              <a:t>and construct probability distributions for a single </a:t>
            </a:r>
            <a:r>
              <a:rPr lang="en-ZA" sz="23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random variable.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ZA" sz="2300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  <a:r>
              <a:rPr lang="en-ZA" sz="23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alculate </a:t>
            </a:r>
            <a:r>
              <a:rPr lang="en-ZA" sz="2300" dirty="0">
                <a:latin typeface="Arial Narrow" panose="020B0604020202020204" pitchFamily="34" charset="0"/>
                <a:cs typeface="Arial Narrow" panose="020B0604020202020204" pitchFamily="34" charset="0"/>
              </a:rPr>
              <a:t>and interpret event probabilities and cumulative probability distributions.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67" y="3410565"/>
            <a:ext cx="3312305" cy="32527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Zola S.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2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E56B47-8643-594C-81F0-1425E903CB96}"/>
              </a:ext>
            </a:extLst>
          </p:cNvPr>
          <p:cNvSpPr txBox="1"/>
          <p:nvPr/>
        </p:nvSpPr>
        <p:spPr>
          <a:xfrm>
            <a:off x="330784" y="535645"/>
            <a:ext cx="1582057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Definitions: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F40F3-04FE-9649-BA29-B5E99E4327E9}"/>
              </a:ext>
            </a:extLst>
          </p:cNvPr>
          <p:cNvSpPr txBox="1"/>
          <p:nvPr/>
        </p:nvSpPr>
        <p:spPr>
          <a:xfrm>
            <a:off x="6615440" y="1053540"/>
            <a:ext cx="5353870" cy="3139321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2200" b="1" dirty="0" smtClean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Probability</a:t>
            </a:r>
            <a:r>
              <a:rPr lang="en-ZA" sz="2200" dirty="0" smtClean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GB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is </a:t>
            </a:r>
            <a:r>
              <a:rPr lang="en-GB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a measure of the likelihood or chance that a particular event will occur. It quantifies uncertainty and is expressed as a number between </a:t>
            </a:r>
            <a:r>
              <a:rPr lang="en-GB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0 and 1</a:t>
            </a:r>
            <a:r>
              <a:rPr lang="en-ZA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0: </a:t>
            </a:r>
            <a:r>
              <a:rPr lang="en-GB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The event is impossible</a:t>
            </a:r>
            <a:r>
              <a:rPr lang="en-GB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  <a:r>
              <a:rPr lang="en-GB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en-GB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The event is certain</a:t>
            </a:r>
            <a:r>
              <a:rPr lang="en-GB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r>
              <a:rPr lang="en-GB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Therefore the </a:t>
            </a:r>
            <a:r>
              <a:rPr lang="en-GB" sz="2200" b="1" dirty="0" smtClean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probability</a:t>
            </a:r>
            <a:r>
              <a:rPr lang="en-GB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of </a:t>
            </a:r>
            <a:r>
              <a:rPr lang="en-GB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an </a:t>
            </a:r>
            <a:r>
              <a:rPr lang="en-GB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outcome is </a:t>
            </a:r>
            <a:r>
              <a:rPr lang="en-GB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the proportion of the time that the outcome</a:t>
            </a:r>
          </a:p>
          <a:p>
            <a:r>
              <a:rPr lang="en-GB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occurs in the long run.</a:t>
            </a:r>
            <a:endParaRPr lang="en-ZA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FF92DE-EB94-4F4D-8E79-97F64AD68A20}"/>
              </a:ext>
            </a:extLst>
          </p:cNvPr>
          <p:cNvSpPr txBox="1"/>
          <p:nvPr/>
        </p:nvSpPr>
        <p:spPr>
          <a:xfrm>
            <a:off x="330785" y="3402318"/>
            <a:ext cx="6098044" cy="769441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2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Statistics</a:t>
            </a:r>
            <a:r>
              <a:rPr lang="en-ZA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is the art and science of collecting, analysing, presenting and interpreting data.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EBC65-F6BA-BA48-9DFF-084F87C768B6}"/>
              </a:ext>
            </a:extLst>
          </p:cNvPr>
          <p:cNvSpPr txBox="1"/>
          <p:nvPr/>
        </p:nvSpPr>
        <p:spPr>
          <a:xfrm>
            <a:off x="528627" y="-13615"/>
            <a:ext cx="1083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Probability &amp; Statistics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5" y="4239046"/>
            <a:ext cx="5365102" cy="2469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40" y="4264089"/>
            <a:ext cx="5353870" cy="2469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FF92DE-EB94-4F4D-8E79-97F64AD68A20}"/>
              </a:ext>
            </a:extLst>
          </p:cNvPr>
          <p:cNvSpPr txBox="1"/>
          <p:nvPr/>
        </p:nvSpPr>
        <p:spPr>
          <a:xfrm>
            <a:off x="330784" y="1053540"/>
            <a:ext cx="6098044" cy="769441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2200" b="1" dirty="0" smtClean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Outcomes</a:t>
            </a:r>
            <a:r>
              <a:rPr lang="en-ZA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ZA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is </a:t>
            </a:r>
            <a:r>
              <a:rPr lang="en-GB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are the mutually exclusive possible results that can occur from a random process or </a:t>
            </a:r>
            <a:r>
              <a:rPr lang="en-GB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experiment</a:t>
            </a:r>
            <a:r>
              <a:rPr lang="en-ZA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5" y="1856623"/>
            <a:ext cx="4637315" cy="147840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9AEBC65-F6BA-BA48-9DFF-084F87C768B6}"/>
              </a:ext>
            </a:extLst>
          </p:cNvPr>
          <p:cNvSpPr txBox="1"/>
          <p:nvPr/>
        </p:nvSpPr>
        <p:spPr>
          <a:xfrm>
            <a:off x="677917" y="394138"/>
            <a:ext cx="10830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Probability </a:t>
            </a:r>
            <a:r>
              <a:rPr lang="en-US" sz="3600" b="1" dirty="0">
                <a:solidFill>
                  <a:schemeClr val="bg1"/>
                </a:solidFill>
              </a:rPr>
              <a:t>and Statistics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" y="1151467"/>
            <a:ext cx="11548532" cy="5105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8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350C3C-4043-8347-90A4-5B93BC2813E5}"/>
              </a:ext>
            </a:extLst>
          </p:cNvPr>
          <p:cNvSpPr txBox="1"/>
          <p:nvPr/>
        </p:nvSpPr>
        <p:spPr>
          <a:xfrm>
            <a:off x="603272" y="85057"/>
            <a:ext cx="1083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Sample Space &amp; Random Variables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16CAF-59CD-4F4D-987F-31BD57322B8E}"/>
              </a:ext>
            </a:extLst>
          </p:cNvPr>
          <p:cNvSpPr txBox="1"/>
          <p:nvPr/>
        </p:nvSpPr>
        <p:spPr>
          <a:xfrm>
            <a:off x="335902" y="714509"/>
            <a:ext cx="160486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Definitions: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E03E0-924E-C64C-A524-9DE833D2ECE2}"/>
              </a:ext>
            </a:extLst>
          </p:cNvPr>
          <p:cNvSpPr txBox="1"/>
          <p:nvPr/>
        </p:nvSpPr>
        <p:spPr>
          <a:xfrm>
            <a:off x="335902" y="1333022"/>
            <a:ext cx="11541967" cy="1154162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3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The </a:t>
            </a:r>
            <a:r>
              <a:rPr lang="en-GB" sz="23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sample space </a:t>
            </a:r>
            <a:r>
              <a:rPr lang="en-GB" sz="2300" dirty="0">
                <a:latin typeface="Arial Narrow" panose="020B0604020202020204" pitchFamily="34" charset="0"/>
                <a:cs typeface="Arial Narrow" panose="020B0604020202020204" pitchFamily="34" charset="0"/>
              </a:rPr>
              <a:t>is the set of all possible outcomes of a random process</a:t>
            </a:r>
            <a:r>
              <a:rPr lang="en-GB" sz="23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r>
              <a:rPr lang="en-GB" sz="23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Example</a:t>
            </a:r>
            <a:r>
              <a:rPr lang="en-GB" sz="2300" b="1" i="1" dirty="0">
                <a:solidFill>
                  <a:schemeClr val="accent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:</a:t>
            </a:r>
            <a:r>
              <a:rPr lang="en-GB" sz="2300" i="1" dirty="0">
                <a:solidFill>
                  <a:schemeClr val="accent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GB" sz="23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When rolling a six-sided die, the </a:t>
            </a:r>
            <a:r>
              <a:rPr lang="en-GB" sz="23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sample space is {1, 2, 3, 4, 5, 6</a:t>
            </a:r>
            <a:r>
              <a:rPr lang="en-GB" sz="2300" b="1" i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} </a:t>
            </a:r>
            <a:r>
              <a:rPr lang="en-GB" sz="2300" i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which represents each side of the die.</a:t>
            </a:r>
            <a:r>
              <a:rPr lang="en-ZA" sz="2300" i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en-ZA" sz="23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0F6C8-C522-2E4C-8202-D4B61C417359}"/>
              </a:ext>
            </a:extLst>
          </p:cNvPr>
          <p:cNvSpPr txBox="1"/>
          <p:nvPr/>
        </p:nvSpPr>
        <p:spPr>
          <a:xfrm>
            <a:off x="335901" y="2628813"/>
            <a:ext cx="11541968" cy="1508105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300" dirty="0">
                <a:latin typeface="Arial Narrow" panose="020B0606020202030204" pitchFamily="34" charset="0"/>
              </a:rPr>
              <a:t>An </a:t>
            </a:r>
            <a:r>
              <a:rPr lang="en-GB" sz="2300" b="1" dirty="0">
                <a:solidFill>
                  <a:srgbClr val="FF0000"/>
                </a:solidFill>
                <a:latin typeface="Arial Narrow" panose="020B0606020202030204" pitchFamily="34" charset="0"/>
              </a:rPr>
              <a:t>event</a:t>
            </a:r>
            <a:r>
              <a:rPr lang="en-GB" sz="23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GB" sz="2300" dirty="0">
                <a:latin typeface="Arial Narrow" panose="020B0606020202030204" pitchFamily="34" charset="0"/>
              </a:rPr>
              <a:t>is a </a:t>
            </a:r>
            <a:r>
              <a:rPr lang="en-GB" sz="2300" b="1" dirty="0">
                <a:latin typeface="Arial Narrow" panose="020B0606020202030204" pitchFamily="34" charset="0"/>
              </a:rPr>
              <a:t>subset of the sample space</a:t>
            </a:r>
            <a:r>
              <a:rPr lang="en-GB" sz="2300" dirty="0">
                <a:latin typeface="Arial Narrow" panose="020B0606020202030204" pitchFamily="34" charset="0"/>
              </a:rPr>
              <a:t>, meaning it includes one or more possible outcomes.</a:t>
            </a:r>
            <a:br>
              <a:rPr lang="en-GB" sz="2300" dirty="0">
                <a:latin typeface="Arial Narrow" panose="020B0606020202030204" pitchFamily="34" charset="0"/>
              </a:rPr>
            </a:br>
            <a:r>
              <a:rPr lang="en-GB" sz="23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Example:</a:t>
            </a:r>
            <a:r>
              <a:rPr lang="en-GB" sz="23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300" i="1" dirty="0">
                <a:latin typeface="Arial Narrow" panose="020B0606020202030204" pitchFamily="34" charset="0"/>
              </a:rPr>
              <a:t>The event </a:t>
            </a:r>
            <a:r>
              <a:rPr lang="en-GB" sz="2300" b="1" i="1" dirty="0">
                <a:latin typeface="Arial Narrow" panose="020B0606020202030204" pitchFamily="34" charset="0"/>
              </a:rPr>
              <a:t>“rolling an even number” </a:t>
            </a:r>
            <a:r>
              <a:rPr lang="en-GB" sz="2300" i="1" dirty="0">
                <a:latin typeface="Arial Narrow" panose="020B0606020202030204" pitchFamily="34" charset="0"/>
              </a:rPr>
              <a:t>is the set </a:t>
            </a:r>
            <a:r>
              <a:rPr lang="en-GB" sz="2300" b="1" i="1" dirty="0">
                <a:latin typeface="Arial Narrow" panose="020B0606020202030204" pitchFamily="34" charset="0"/>
              </a:rPr>
              <a:t>{2, 4, 6}.</a:t>
            </a:r>
            <a:r>
              <a:rPr lang="en-GB" sz="2300" i="1" dirty="0">
                <a:latin typeface="Arial Narrow" panose="020B0606020202030204" pitchFamily="34" charset="0"/>
              </a:rPr>
              <a:t/>
            </a:r>
            <a:br>
              <a:rPr lang="en-GB" sz="2300" i="1" dirty="0">
                <a:latin typeface="Arial Narrow" panose="020B0606020202030204" pitchFamily="34" charset="0"/>
              </a:rPr>
            </a:br>
            <a:r>
              <a:rPr lang="en-GB" sz="2300" i="1" dirty="0">
                <a:latin typeface="Arial Narrow" panose="020B0606020202030204" pitchFamily="34" charset="0"/>
              </a:rPr>
              <a:t>Similarly, the event </a:t>
            </a:r>
            <a:r>
              <a:rPr lang="en-GB" sz="2300" b="1" i="1" dirty="0">
                <a:latin typeface="Arial Narrow" panose="020B0606020202030204" pitchFamily="34" charset="0"/>
              </a:rPr>
              <a:t>“my wireless connection will fail no more than once” </a:t>
            </a:r>
            <a:r>
              <a:rPr lang="en-GB" sz="2300" i="1" dirty="0">
                <a:latin typeface="Arial Narrow" panose="020B0606020202030204" pitchFamily="34" charset="0"/>
              </a:rPr>
              <a:t>includes the outcomes </a:t>
            </a:r>
            <a:r>
              <a:rPr lang="en-GB" sz="2300" b="1" i="1" dirty="0">
                <a:latin typeface="Arial Narrow" panose="020B0606020202030204" pitchFamily="34" charset="0"/>
              </a:rPr>
              <a:t>“no failures”</a:t>
            </a:r>
            <a:r>
              <a:rPr lang="en-GB" sz="2300" i="1" dirty="0">
                <a:latin typeface="Arial Narrow" panose="020B0606020202030204" pitchFamily="34" charset="0"/>
              </a:rPr>
              <a:t> and </a:t>
            </a:r>
            <a:r>
              <a:rPr lang="en-GB" sz="2300" b="1" i="1" dirty="0">
                <a:latin typeface="Arial Narrow" panose="020B0606020202030204" pitchFamily="34" charset="0"/>
              </a:rPr>
              <a:t>“one failure.”</a:t>
            </a:r>
            <a:endParaRPr lang="en-GB" sz="2300" b="1" i="1" dirty="0"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05EB7B-F655-5A4A-8F4A-49F62B557D84}"/>
              </a:ext>
            </a:extLst>
          </p:cNvPr>
          <p:cNvSpPr txBox="1"/>
          <p:nvPr/>
        </p:nvSpPr>
        <p:spPr>
          <a:xfrm>
            <a:off x="335902" y="4278547"/>
            <a:ext cx="11541968" cy="2215991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300" dirty="0" smtClean="0">
                <a:latin typeface="Arial Narrow" panose="020B0606020202030204" pitchFamily="34" charset="0"/>
              </a:rPr>
              <a:t>A </a:t>
            </a:r>
            <a:r>
              <a:rPr lang="en-GB" sz="2300" b="1" dirty="0">
                <a:solidFill>
                  <a:srgbClr val="FF0000"/>
                </a:solidFill>
                <a:latin typeface="Arial Narrow" panose="020B0606020202030204" pitchFamily="34" charset="0"/>
              </a:rPr>
              <a:t>random variable </a:t>
            </a:r>
            <a:r>
              <a:rPr lang="en-GB" sz="2300" dirty="0" smtClean="0">
                <a:latin typeface="Arial Narrow" panose="020B0606020202030204" pitchFamily="34" charset="0"/>
              </a:rPr>
              <a:t>is a numerical summary of a random outcome (i.e</a:t>
            </a:r>
            <a:r>
              <a:rPr lang="en-GB" sz="2300" dirty="0">
                <a:latin typeface="Arial Narrow" panose="020B0606020202030204" pitchFamily="34" charset="0"/>
              </a:rPr>
              <a:t>. represents the possible outcomes of a random </a:t>
            </a:r>
            <a:r>
              <a:rPr lang="en-GB" sz="2300" dirty="0" smtClean="0">
                <a:latin typeface="Arial Narrow" panose="020B0606020202030204" pitchFamily="34" charset="0"/>
              </a:rPr>
              <a:t>process):</a:t>
            </a:r>
            <a:endParaRPr lang="en-GB" sz="2300" dirty="0" smtClean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sz="2300" b="1" dirty="0">
                <a:solidFill>
                  <a:srgbClr val="FF0000"/>
                </a:solidFill>
                <a:latin typeface="Arial Narrow" panose="020B0606020202030204" pitchFamily="34" charset="0"/>
                <a:cs typeface="Arial Narrow" panose="020B0604020202020204" pitchFamily="34" charset="0"/>
              </a:rPr>
              <a:t>Discrete Random Variable: </a:t>
            </a:r>
            <a:r>
              <a:rPr lang="en-GB" sz="2300" dirty="0">
                <a:latin typeface="Arial Narrow" panose="020B0606020202030204" pitchFamily="34" charset="0"/>
                <a:cs typeface="Arial Narrow" panose="020B0604020202020204" pitchFamily="34" charset="0"/>
              </a:rPr>
              <a:t>Takes on specific, countable values (</a:t>
            </a:r>
            <a:r>
              <a:rPr lang="en-GB" sz="23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4020202020204" pitchFamily="34" charset="0"/>
              </a:rPr>
              <a:t>e.g.,</a:t>
            </a:r>
            <a:r>
              <a:rPr lang="en-GB" sz="2300" dirty="0">
                <a:latin typeface="Arial Narrow" panose="020B0606020202030204" pitchFamily="34" charset="0"/>
                <a:cs typeface="Arial Narrow" panose="020B0604020202020204" pitchFamily="34" charset="0"/>
              </a:rPr>
              <a:t> number of heads in a coin </a:t>
            </a:r>
            <a:r>
              <a:rPr lang="en-GB" sz="23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toss, like 0, 1, 2,…).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23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 Narrow" panose="020B0604020202020204" pitchFamily="34" charset="0"/>
              </a:rPr>
              <a:t>Continuous </a:t>
            </a:r>
            <a:r>
              <a:rPr lang="en-GB" sz="2300" b="1" dirty="0">
                <a:solidFill>
                  <a:srgbClr val="FF0000"/>
                </a:solidFill>
                <a:latin typeface="Arial Narrow" panose="020B0606020202030204" pitchFamily="34" charset="0"/>
                <a:cs typeface="Arial Narrow" panose="020B0604020202020204" pitchFamily="34" charset="0"/>
              </a:rPr>
              <a:t>Random Variable: </a:t>
            </a:r>
            <a:r>
              <a:rPr lang="en-GB" sz="2300" dirty="0">
                <a:latin typeface="Arial Narrow" panose="020B0606020202030204" pitchFamily="34" charset="0"/>
                <a:cs typeface="Arial Narrow" panose="020B0604020202020204" pitchFamily="34" charset="0"/>
              </a:rPr>
              <a:t>Takes on any value within a </a:t>
            </a:r>
            <a:r>
              <a:rPr lang="en-GB" sz="23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range on a continuum of possible values </a:t>
            </a:r>
            <a:r>
              <a:rPr lang="en-GB" sz="2300" dirty="0">
                <a:latin typeface="Arial Narrow" panose="020B0606020202030204" pitchFamily="34" charset="0"/>
                <a:cs typeface="Arial Narrow" panose="020B0604020202020204" pitchFamily="34" charset="0"/>
              </a:rPr>
              <a:t>(</a:t>
            </a:r>
            <a:r>
              <a:rPr lang="en-GB" sz="23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4020202020204" pitchFamily="34" charset="0"/>
              </a:rPr>
              <a:t>e.g., </a:t>
            </a:r>
            <a:r>
              <a:rPr lang="en-GB" sz="2300" dirty="0">
                <a:latin typeface="Arial Narrow" panose="020B0606020202030204" pitchFamily="34" charset="0"/>
                <a:cs typeface="Arial Narrow" panose="020B0604020202020204" pitchFamily="34" charset="0"/>
              </a:rPr>
              <a:t>height, temperature).</a:t>
            </a:r>
            <a:endParaRPr lang="en-ZA" sz="2300" dirty="0" smtClean="0"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7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E56B47-8643-594C-81F0-1425E903CB96}"/>
              </a:ext>
            </a:extLst>
          </p:cNvPr>
          <p:cNvSpPr txBox="1"/>
          <p:nvPr/>
        </p:nvSpPr>
        <p:spPr>
          <a:xfrm>
            <a:off x="316477" y="677026"/>
            <a:ext cx="175491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Definitions: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F40F3-04FE-9649-BA29-B5E99E4327E9}"/>
              </a:ext>
            </a:extLst>
          </p:cNvPr>
          <p:cNvSpPr txBox="1"/>
          <p:nvPr/>
        </p:nvSpPr>
        <p:spPr>
          <a:xfrm>
            <a:off x="2174068" y="677026"/>
            <a:ext cx="9952579" cy="707886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ZA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 Narrow" panose="020B0604020202020204" pitchFamily="34" charset="0"/>
              </a:rPr>
              <a:t>Probability distribution </a:t>
            </a:r>
            <a:r>
              <a:rPr lang="en-GB" sz="2000" dirty="0">
                <a:solidFill>
                  <a:prstClr val="black"/>
                </a:solidFill>
                <a:latin typeface="Arial Narrow" panose="020B0606020202030204" pitchFamily="34" charset="0"/>
                <a:cs typeface="Arial Narrow" panose="020B0604020202020204" pitchFamily="34" charset="0"/>
              </a:rPr>
              <a:t>describes how probabilities are assigned to the outcomes of a random variable, providing a complete picture of all possible outcomes and their likelihoods.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FF92DE-EB94-4F4D-8E79-97F64AD68A20}"/>
              </a:ext>
            </a:extLst>
          </p:cNvPr>
          <p:cNvSpPr txBox="1"/>
          <p:nvPr/>
        </p:nvSpPr>
        <p:spPr>
          <a:xfrm>
            <a:off x="6093372" y="1462377"/>
            <a:ext cx="6033276" cy="1323439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Narrow" panose="020B0606020202030204" pitchFamily="34" charset="0"/>
              </a:rPr>
              <a:t>The </a:t>
            </a:r>
            <a:r>
              <a:rPr lang="en-GB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probability distribution</a:t>
            </a:r>
            <a:r>
              <a:rPr lang="en-GB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of a </a:t>
            </a:r>
            <a:r>
              <a:rPr lang="en-GB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discrete random variable</a:t>
            </a:r>
            <a:r>
              <a:rPr lang="en-GB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>
                <a:latin typeface="Arial Narrow" panose="020B0606020202030204" pitchFamily="34" charset="0"/>
              </a:rPr>
              <a:t>shows </a:t>
            </a:r>
            <a:r>
              <a:rPr lang="en-GB" sz="2000" b="1" dirty="0">
                <a:latin typeface="Arial Narrow" panose="020B0606020202030204" pitchFamily="34" charset="0"/>
              </a:rPr>
              <a:t>all the possible values</a:t>
            </a:r>
            <a:r>
              <a:rPr lang="en-GB" sz="2000" dirty="0">
                <a:latin typeface="Arial Narrow" panose="020B0606020202030204" pitchFamily="34" charset="0"/>
              </a:rPr>
              <a:t> the variable can take and the </a:t>
            </a:r>
            <a:r>
              <a:rPr lang="en-GB" sz="2000" b="1" dirty="0">
                <a:latin typeface="Arial Narrow" panose="020B0606020202030204" pitchFamily="34" charset="0"/>
              </a:rPr>
              <a:t>probability associated with each value</a:t>
            </a:r>
            <a:r>
              <a:rPr lang="en-GB" sz="2000" dirty="0">
                <a:latin typeface="Arial Narrow" panose="020B0606020202030204" pitchFamily="34" charset="0"/>
              </a:rPr>
              <a:t>. The </a:t>
            </a:r>
            <a:r>
              <a:rPr lang="en-GB" sz="2000" b="1" dirty="0">
                <a:latin typeface="Arial Narrow" panose="020B0606020202030204" pitchFamily="34" charset="0"/>
              </a:rPr>
              <a:t>sum of all these probabilities is equal to 1.</a:t>
            </a:r>
            <a:endParaRPr lang="en-ZA" sz="2000" dirty="0"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EBC65-F6BA-BA48-9DFF-084F87C768B6}"/>
              </a:ext>
            </a:extLst>
          </p:cNvPr>
          <p:cNvSpPr txBox="1"/>
          <p:nvPr/>
        </p:nvSpPr>
        <p:spPr>
          <a:xfrm>
            <a:off x="754117" y="44765"/>
            <a:ext cx="1083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Probability Distribution of a Discrete Random Variable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6" y="2655907"/>
            <a:ext cx="5649412" cy="2251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20EC03-EF48-EA4E-B893-4AF34D8D93FE}"/>
              </a:ext>
            </a:extLst>
          </p:cNvPr>
          <p:cNvSpPr txBox="1"/>
          <p:nvPr/>
        </p:nvSpPr>
        <p:spPr>
          <a:xfrm>
            <a:off x="316477" y="1487031"/>
            <a:ext cx="5649413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CASE: </a:t>
            </a:r>
            <a:r>
              <a:rPr lang="en-US" sz="20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If you were to toss a fair twice, what would the probability of getting a head and a tail? Let M, be number of times the outcome of the toss is heads. </a:t>
            </a:r>
            <a:endParaRPr lang="en-US" sz="20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11363C91-EA21-834F-BC1E-E33C4DF9C0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29068"/>
                  </p:ext>
                </p:extLst>
              </p:nvPr>
            </p:nvGraphicFramePr>
            <p:xfrm>
              <a:off x="316475" y="5002068"/>
              <a:ext cx="5649413" cy="17416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18532">
                      <a:extLst>
                        <a:ext uri="{9D8B030D-6E8A-4147-A177-3AD203B41FA5}">
                          <a16:colId xmlns:a16="http://schemas.microsoft.com/office/drawing/2014/main" val="2828013317"/>
                        </a:ext>
                      </a:extLst>
                    </a:gridCol>
                    <a:gridCol w="1329907">
                      <a:extLst>
                        <a:ext uri="{9D8B030D-6E8A-4147-A177-3AD203B41FA5}">
                          <a16:colId xmlns:a16="http://schemas.microsoft.com/office/drawing/2014/main" val="3448006046"/>
                        </a:ext>
                      </a:extLst>
                    </a:gridCol>
                    <a:gridCol w="1222801">
                      <a:extLst>
                        <a:ext uri="{9D8B030D-6E8A-4147-A177-3AD203B41FA5}">
                          <a16:colId xmlns:a16="http://schemas.microsoft.com/office/drawing/2014/main" val="2284717183"/>
                        </a:ext>
                      </a:extLst>
                    </a:gridCol>
                    <a:gridCol w="1178173">
                      <a:extLst>
                        <a:ext uri="{9D8B030D-6E8A-4147-A177-3AD203B41FA5}">
                          <a16:colId xmlns:a16="http://schemas.microsoft.com/office/drawing/2014/main" val="4188153647"/>
                        </a:ext>
                      </a:extLst>
                    </a:gridCol>
                  </a:tblGrid>
                  <a:tr h="185752">
                    <a:tc rowSpan="2">
                      <a:txBody>
                        <a:bodyPr/>
                        <a:lstStyle/>
                        <a:p>
                          <a:pPr algn="ctr" fontAlgn="b"/>
                          <a:endParaRPr lang="en-ZA" sz="15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600" b="1" i="0" u="none" strike="noStrike" dirty="0" smtClean="0">
                              <a:effectLst/>
                              <a:latin typeface="Calibri" panose="020F0502020204030204" pitchFamily="34" charset="0"/>
                            </a:rPr>
                            <a:t>Outcomes (number of heads) - m</a:t>
                          </a:r>
                          <a:endParaRPr lang="en-ZA" sz="16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ZA" sz="20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ZA" sz="20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282697"/>
                      </a:ext>
                    </a:extLst>
                  </a:tr>
                  <a:tr h="326227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ZA" sz="20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b="1" u="none" strike="noStrike" dirty="0" smtClean="0">
                              <a:effectLst/>
                            </a:rPr>
                            <a:t>0 </a:t>
                          </a:r>
                          <a:endParaRPr lang="en-ZA" sz="15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b="1" u="none" strike="noStrike" dirty="0" smtClean="0">
                              <a:effectLst/>
                            </a:rPr>
                            <a:t>1</a:t>
                          </a:r>
                          <a:endParaRPr lang="en-ZA" sz="15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b="1" u="none" strike="noStrike" dirty="0" smtClean="0">
                              <a:effectLst/>
                            </a:rPr>
                            <a:t>2</a:t>
                          </a:r>
                          <a:endParaRPr lang="en-ZA" sz="15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5534525"/>
                      </a:ext>
                    </a:extLst>
                  </a:tr>
                  <a:tr h="28787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b="1" u="none" strike="noStrike" dirty="0" smtClean="0">
                              <a:effectLst/>
                            </a:rPr>
                            <a:t>Probability distribution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ZA" sz="15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ZA" sz="15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ZA" sz="1500" b="1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ZA" sz="1500" b="1" i="1" u="none" strike="noStrike" baseline="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ZA" sz="1500" b="1" i="1" u="none" strike="noStrike" baseline="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ZA" sz="1500" b="1" i="1" u="none" strike="noStrike" baseline="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ZA" sz="15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u="none" strike="noStrike" dirty="0" smtClean="0">
                              <a:effectLst/>
                            </a:rPr>
                            <a:t>0.25</a:t>
                          </a:r>
                          <a:endParaRPr lang="en-ZA" sz="1500" b="0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u="none" strike="noStrike" dirty="0" smtClean="0">
                              <a:effectLst/>
                            </a:rPr>
                            <a:t>0.5</a:t>
                          </a:r>
                          <a:endParaRPr lang="en-ZA" sz="1500" b="0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u="none" strike="noStrike" dirty="0" smtClean="0">
                              <a:effectLst/>
                            </a:rPr>
                            <a:t>0.25</a:t>
                          </a:r>
                          <a:endParaRPr lang="en-ZA" sz="1500" b="0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30985815"/>
                      </a:ext>
                    </a:extLst>
                  </a:tr>
                  <a:tr h="44195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b="1" u="none" strike="noStrike" dirty="0" smtClean="0">
                              <a:effectLst/>
                            </a:rPr>
                            <a:t>Cumulative</a:t>
                          </a:r>
                          <a:r>
                            <a:rPr lang="en-ZA" sz="1500" b="1" u="none" strike="noStrike" baseline="0" dirty="0" smtClean="0">
                              <a:effectLst/>
                            </a:rPr>
                            <a:t> probability distribution</a:t>
                          </a:r>
                        </a:p>
                        <a:p>
                          <a:pPr algn="ctr" fontAlgn="b"/>
                          <a:r>
                            <a:rPr lang="en-ZA" sz="1500" b="1" u="none" strike="noStrike" baseline="0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ZA" sz="1500" b="1" i="1" u="none" strike="noStrike" baseline="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ZA" sz="1500" b="1" i="1" u="none" strike="noStrike" baseline="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ZA" sz="1500" b="1" i="1" u="none" strike="noStrike" baseline="0" dirty="0" err="1" smtClean="0">
                                  <a:effectLst/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ZA" sz="1500" b="1" i="1" u="none" strike="noStrike" baseline="0" dirty="0" err="1" smtClean="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ZA" sz="1500" b="1" i="1" u="none" strike="noStrike" baseline="0" dirty="0" err="1" smtClean="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ZA" sz="1500" b="1" i="1" u="none" strike="noStrike" baseline="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ZA" sz="15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u="none" strike="noStrike" dirty="0" smtClean="0">
                              <a:effectLst/>
                            </a:rPr>
                            <a:t>0.25</a:t>
                          </a:r>
                          <a:endParaRPr lang="en-ZA" sz="1500" b="0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u="none" strike="noStrike" dirty="0" smtClean="0">
                              <a:effectLst/>
                            </a:rPr>
                            <a:t>0.75</a:t>
                          </a:r>
                          <a:endParaRPr lang="en-ZA" sz="1500" b="0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b="0" i="0" u="none" strike="noStrike" dirty="0" smtClean="0">
                              <a:effectLst/>
                              <a:latin typeface="+mn-lt"/>
                            </a:rPr>
                            <a:t>1.00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523161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11363C91-EA21-834F-BC1E-E33C4DF9C0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29068"/>
                  </p:ext>
                </p:extLst>
              </p:nvPr>
            </p:nvGraphicFramePr>
            <p:xfrm>
              <a:off x="316475" y="5002068"/>
              <a:ext cx="5649413" cy="17416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18532">
                      <a:extLst>
                        <a:ext uri="{9D8B030D-6E8A-4147-A177-3AD203B41FA5}">
                          <a16:colId xmlns:a16="http://schemas.microsoft.com/office/drawing/2014/main" val="2828013317"/>
                        </a:ext>
                      </a:extLst>
                    </a:gridCol>
                    <a:gridCol w="1329907">
                      <a:extLst>
                        <a:ext uri="{9D8B030D-6E8A-4147-A177-3AD203B41FA5}">
                          <a16:colId xmlns:a16="http://schemas.microsoft.com/office/drawing/2014/main" val="3448006046"/>
                        </a:ext>
                      </a:extLst>
                    </a:gridCol>
                    <a:gridCol w="1222801">
                      <a:extLst>
                        <a:ext uri="{9D8B030D-6E8A-4147-A177-3AD203B41FA5}">
                          <a16:colId xmlns:a16="http://schemas.microsoft.com/office/drawing/2014/main" val="2284717183"/>
                        </a:ext>
                      </a:extLst>
                    </a:gridCol>
                    <a:gridCol w="1178173">
                      <a:extLst>
                        <a:ext uri="{9D8B030D-6E8A-4147-A177-3AD203B41FA5}">
                          <a16:colId xmlns:a16="http://schemas.microsoft.com/office/drawing/2014/main" val="4188153647"/>
                        </a:ext>
                      </a:extLst>
                    </a:gridCol>
                  </a:tblGrid>
                  <a:tr h="253365">
                    <a:tc rowSpan="2">
                      <a:txBody>
                        <a:bodyPr/>
                        <a:lstStyle/>
                        <a:p>
                          <a:pPr algn="ctr" fontAlgn="b"/>
                          <a:endParaRPr lang="en-ZA" sz="15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600" b="1" i="0" u="none" strike="noStrike" dirty="0" smtClean="0">
                              <a:effectLst/>
                              <a:latin typeface="Calibri" panose="020F0502020204030204" pitchFamily="34" charset="0"/>
                            </a:rPr>
                            <a:t>Outcomes (number of heads) - m</a:t>
                          </a:r>
                          <a:endParaRPr lang="en-ZA" sz="16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ZA" sz="20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ZA" sz="20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282697"/>
                      </a:ext>
                    </a:extLst>
                  </a:tr>
                  <a:tr h="326227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ZA" sz="20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b="1" u="none" strike="noStrike" dirty="0" smtClean="0">
                              <a:effectLst/>
                            </a:rPr>
                            <a:t>0 </a:t>
                          </a:r>
                          <a:endParaRPr lang="en-ZA" sz="15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b="1" u="none" strike="noStrike" dirty="0" smtClean="0">
                              <a:effectLst/>
                            </a:rPr>
                            <a:t>1</a:t>
                          </a:r>
                          <a:endParaRPr lang="en-ZA" sz="15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b="1" u="none" strike="noStrike" dirty="0" smtClean="0">
                              <a:effectLst/>
                            </a:rPr>
                            <a:t>2</a:t>
                          </a:r>
                          <a:endParaRPr lang="en-ZA" sz="1500" b="1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5534525"/>
                      </a:ext>
                    </a:extLst>
                  </a:tr>
                  <a:tr h="4667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7" t="-135526" r="-195238" b="-169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u="none" strike="noStrike" dirty="0" smtClean="0">
                              <a:effectLst/>
                            </a:rPr>
                            <a:t>0.25</a:t>
                          </a:r>
                          <a:endParaRPr lang="en-ZA" sz="1500" b="0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u="none" strike="noStrike" dirty="0" smtClean="0">
                              <a:effectLst/>
                            </a:rPr>
                            <a:t>0.5</a:t>
                          </a:r>
                          <a:endParaRPr lang="en-ZA" sz="1500" b="0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u="none" strike="noStrike" dirty="0" smtClean="0">
                              <a:effectLst/>
                            </a:rPr>
                            <a:t>0.25</a:t>
                          </a:r>
                          <a:endParaRPr lang="en-ZA" sz="1500" b="0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30985815"/>
                      </a:ext>
                    </a:extLst>
                  </a:tr>
                  <a:tr h="6953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7" t="-155652" r="-195238" b="-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u="none" strike="noStrike" dirty="0" smtClean="0">
                              <a:effectLst/>
                            </a:rPr>
                            <a:t>0.25</a:t>
                          </a:r>
                          <a:endParaRPr lang="en-ZA" sz="1500" b="0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u="none" strike="noStrike" dirty="0" smtClean="0">
                              <a:effectLst/>
                            </a:rPr>
                            <a:t>0.75</a:t>
                          </a:r>
                          <a:endParaRPr lang="en-ZA" sz="1500" b="0" i="0" u="none" strike="noStrike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ZA" sz="1500" b="0" i="0" u="none" strike="noStrike" dirty="0" smtClean="0">
                              <a:effectLst/>
                              <a:latin typeface="+mn-lt"/>
                            </a:rPr>
                            <a:t>1.00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523161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FFF92DE-EB94-4F4D-8E79-97F64AD68A20}"/>
              </a:ext>
            </a:extLst>
          </p:cNvPr>
          <p:cNvSpPr txBox="1"/>
          <p:nvPr/>
        </p:nvSpPr>
        <p:spPr>
          <a:xfrm>
            <a:off x="6093372" y="2868724"/>
            <a:ext cx="6033277" cy="2246769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Narrow" panose="020B0606020202030204" pitchFamily="34" charset="0"/>
              </a:rPr>
              <a:t>The </a:t>
            </a:r>
            <a:r>
              <a:rPr lang="en-GB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probability of an event </a:t>
            </a:r>
            <a:r>
              <a:rPr lang="en-GB" sz="2000" dirty="0">
                <a:latin typeface="Arial Narrow" panose="020B0606020202030204" pitchFamily="34" charset="0"/>
              </a:rPr>
              <a:t>can be found using the probability </a:t>
            </a:r>
            <a:r>
              <a:rPr lang="en-GB" sz="2000" dirty="0" smtClean="0">
                <a:latin typeface="Arial Narrow" panose="020B0606020202030204" pitchFamily="34" charset="0"/>
              </a:rPr>
              <a:t>distribution and calculated </a:t>
            </a:r>
            <a:r>
              <a:rPr lang="en-GB" sz="2000" dirty="0">
                <a:latin typeface="Arial Narrow" panose="020B0606020202030204" pitchFamily="34" charset="0"/>
              </a:rPr>
              <a:t>by adding the probabilities of all outcomes that make up the event</a:t>
            </a:r>
            <a:r>
              <a:rPr lang="en-GB" sz="2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GB" sz="20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latin typeface="Arial Narrow" panose="020B0606020202030204" pitchFamily="34" charset="0"/>
              </a:rPr>
              <a:t>Event</a:t>
            </a:r>
            <a:r>
              <a:rPr lang="en-GB" sz="2000" i="1" dirty="0">
                <a:latin typeface="Arial Narrow" panose="020B0606020202030204" pitchFamily="34" charset="0"/>
              </a:rPr>
              <a:t>: </a:t>
            </a:r>
            <a:r>
              <a:rPr lang="en-GB" sz="2000" i="1" dirty="0" smtClean="0">
                <a:latin typeface="Arial Narrow" panose="020B0606020202030204" pitchFamily="34" charset="0"/>
              </a:rPr>
              <a:t>“Zero </a:t>
            </a:r>
            <a:r>
              <a:rPr lang="en-GB" sz="2000" i="1" dirty="0">
                <a:latin typeface="Arial Narrow" panose="020B0606020202030204" pitchFamily="34" charset="0"/>
              </a:rPr>
              <a:t>or two </a:t>
            </a:r>
            <a:r>
              <a:rPr lang="en-GB" sz="2000" i="1" dirty="0" smtClean="0">
                <a:latin typeface="Arial Narrow" panose="020B0606020202030204" pitchFamily="34" charset="0"/>
              </a:rPr>
              <a:t>heads”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latin typeface="Arial Narrow" panose="020B0606020202030204" pitchFamily="34" charset="0"/>
              </a:rPr>
              <a:t>Calculation: Pr(M = 0 or M = 2) = Pr(M = 0) + Pr(M = 2) </a:t>
            </a:r>
          </a:p>
          <a:p>
            <a:r>
              <a:rPr lang="en-GB" sz="2000" i="1" dirty="0" smtClean="0">
                <a:latin typeface="Arial Narrow" panose="020B0606020202030204" pitchFamily="34" charset="0"/>
              </a:rPr>
              <a:t>	          = 0.25 + 0.25 = </a:t>
            </a:r>
            <a:r>
              <a:rPr lang="en-GB" sz="2000" b="1" i="1" dirty="0" smtClean="0">
                <a:latin typeface="Arial Narrow" panose="020B0606020202030204" pitchFamily="34" charset="0"/>
              </a:rPr>
              <a:t>0.50 (50%)</a:t>
            </a:r>
            <a:endParaRPr lang="en-ZA" sz="2000" b="1" i="1" dirty="0"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F92DE-EB94-4F4D-8E79-97F64AD68A20}"/>
              </a:ext>
            </a:extLst>
          </p:cNvPr>
          <p:cNvSpPr txBox="1"/>
          <p:nvPr/>
        </p:nvSpPr>
        <p:spPr>
          <a:xfrm>
            <a:off x="6093373" y="5198401"/>
            <a:ext cx="6033276" cy="1631216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Narrow" panose="020B0606020202030204" pitchFamily="34" charset="0"/>
              </a:rPr>
              <a:t>The </a:t>
            </a:r>
            <a:r>
              <a:rPr lang="en-GB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cumulative probability distribution</a:t>
            </a:r>
            <a:r>
              <a:rPr lang="en-GB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(or cumulative distribution function c.d.f.) </a:t>
            </a:r>
            <a:r>
              <a:rPr lang="en-GB" sz="2000" dirty="0" smtClean="0">
                <a:latin typeface="Arial Narrow" panose="020B0606020202030204" pitchFamily="34" charset="0"/>
              </a:rPr>
              <a:t>gives </a:t>
            </a:r>
            <a:r>
              <a:rPr lang="en-GB" sz="2000" dirty="0">
                <a:latin typeface="Arial Narrow" panose="020B0606020202030204" pitchFamily="34" charset="0"/>
              </a:rPr>
              <a:t>the </a:t>
            </a:r>
            <a:r>
              <a:rPr lang="en-GB" sz="2000" b="1" dirty="0">
                <a:latin typeface="Arial Narrow" panose="020B0606020202030204" pitchFamily="34" charset="0"/>
              </a:rPr>
              <a:t>probability that a random variable is less than or equal to</a:t>
            </a:r>
            <a:r>
              <a:rPr lang="en-GB" sz="2000" dirty="0">
                <a:latin typeface="Arial Narrow" panose="020B0606020202030204" pitchFamily="34" charset="0"/>
              </a:rPr>
              <a:t> a certain value</a:t>
            </a:r>
            <a:r>
              <a:rPr lang="en-GB" sz="2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GB" sz="20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Example</a:t>
            </a:r>
            <a:r>
              <a:rPr lang="en-GB" sz="20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GB" sz="2000" i="1" dirty="0">
                <a:latin typeface="Arial Narrow" panose="020B0606020202030204" pitchFamily="34" charset="0"/>
              </a:rPr>
              <a:t>Probability of at most one </a:t>
            </a:r>
            <a:r>
              <a:rPr lang="en-GB" sz="2000" i="1" dirty="0" smtClean="0">
                <a:latin typeface="Arial Narrow" panose="020B0606020202030204" pitchFamily="34" charset="0"/>
              </a:rPr>
              <a:t>head:</a:t>
            </a:r>
            <a:r>
              <a:rPr lang="en-GB" sz="2000" i="1" dirty="0">
                <a:latin typeface="Arial Narrow" panose="020B0606020202030204" pitchFamily="34" charset="0"/>
              </a:rPr>
              <a:t/>
            </a:r>
            <a:br>
              <a:rPr lang="en-GB" sz="2000" i="1" dirty="0">
                <a:latin typeface="Arial Narrow" panose="020B0606020202030204" pitchFamily="34" charset="0"/>
              </a:rPr>
            </a:br>
            <a:r>
              <a:rPr lang="en-GB" sz="2000" i="1" dirty="0">
                <a:latin typeface="Arial Narrow" panose="020B0606020202030204" pitchFamily="34" charset="0"/>
              </a:rPr>
              <a:t>Pr(M ≤ 1) = Pr(M = 0) + Pr(M = 1) = </a:t>
            </a:r>
            <a:r>
              <a:rPr lang="en-GB" sz="2000" i="1" dirty="0" smtClean="0">
                <a:latin typeface="Arial Narrow" panose="020B0606020202030204" pitchFamily="34" charset="0"/>
              </a:rPr>
              <a:t>0.25 </a:t>
            </a:r>
            <a:r>
              <a:rPr lang="en-GB" sz="2000" i="1" dirty="0">
                <a:latin typeface="Arial Narrow" panose="020B0606020202030204" pitchFamily="34" charset="0"/>
              </a:rPr>
              <a:t>+ </a:t>
            </a:r>
            <a:r>
              <a:rPr lang="en-GB" sz="2000" i="1" dirty="0" smtClean="0">
                <a:latin typeface="Arial Narrow" panose="020B0606020202030204" pitchFamily="34" charset="0"/>
              </a:rPr>
              <a:t>0.5 </a:t>
            </a:r>
            <a:r>
              <a:rPr lang="en-GB" sz="2000" i="1" dirty="0">
                <a:latin typeface="Arial Narrow" panose="020B0606020202030204" pitchFamily="34" charset="0"/>
              </a:rPr>
              <a:t>= </a:t>
            </a:r>
            <a:r>
              <a:rPr lang="en-GB" sz="2000" b="1" i="1" dirty="0" smtClean="0">
                <a:latin typeface="Arial Narrow" panose="020B0606020202030204" pitchFamily="34" charset="0"/>
              </a:rPr>
              <a:t>0.75 (75%)</a:t>
            </a:r>
            <a:endParaRPr lang="en-GB" sz="2000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9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0EC03-EF48-EA4E-B893-4AF34D8D93FE}"/>
              </a:ext>
            </a:extLst>
          </p:cNvPr>
          <p:cNvSpPr txBox="1"/>
          <p:nvPr/>
        </p:nvSpPr>
        <p:spPr>
          <a:xfrm>
            <a:off x="457195" y="853620"/>
            <a:ext cx="1138767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CASE: </a:t>
            </a:r>
            <a:r>
              <a:rPr lang="en-US" sz="20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Charles has a bag of 9 sweets which are a mixture of red and yellow. He picks two sweets from the bag.</a:t>
            </a:r>
            <a:endParaRPr lang="en-US" sz="20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7BBD8-E41A-7A4C-8FF1-E25413928980}"/>
              </a:ext>
            </a:extLst>
          </p:cNvPr>
          <p:cNvSpPr txBox="1"/>
          <p:nvPr/>
        </p:nvSpPr>
        <p:spPr>
          <a:xfrm>
            <a:off x="449943" y="1427520"/>
            <a:ext cx="11394921" cy="707886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Given the case study above:</a:t>
            </a:r>
          </a:p>
          <a:p>
            <a:pPr marL="342900" indent="-342900">
              <a:buFontTx/>
              <a:buChar char="-"/>
            </a:pPr>
            <a:r>
              <a:rPr lang="en-ZA" sz="20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How likely is Charles to pick two red sweets without replacement?</a:t>
            </a:r>
            <a:endParaRPr lang="en-ZA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8030F20-DA12-734B-B164-73C66BB5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27898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/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E46A5A-2F10-164A-A2CB-467818C5E581}"/>
              </a:ext>
            </a:extLst>
          </p:cNvPr>
          <p:cNvSpPr txBox="1"/>
          <p:nvPr/>
        </p:nvSpPr>
        <p:spPr>
          <a:xfrm>
            <a:off x="223936" y="63332"/>
            <a:ext cx="1162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Probability Distribution of a Discrete Random </a:t>
            </a:r>
            <a:r>
              <a:rPr lang="en-GB" sz="3200" b="1" dirty="0" smtClean="0">
                <a:solidFill>
                  <a:schemeClr val="bg1"/>
                </a:solidFill>
              </a:rPr>
              <a:t>Variable –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2309196"/>
            <a:ext cx="11387671" cy="43983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0EC03-EF48-EA4E-B893-4AF34D8D93FE}"/>
              </a:ext>
            </a:extLst>
          </p:cNvPr>
          <p:cNvSpPr txBox="1"/>
          <p:nvPr/>
        </p:nvSpPr>
        <p:spPr>
          <a:xfrm>
            <a:off x="353600" y="987093"/>
            <a:ext cx="5828126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CASE: </a:t>
            </a:r>
            <a:r>
              <a:rPr lang="en-US" sz="24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Two trains leave Amsterdam Central Station for Groningen. There is a 90% chance that the first train arrives on-time and a 80% chance that the second is also arrives on-time. </a:t>
            </a:r>
            <a:endParaRPr lang="en-US" sz="2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7BBD8-E41A-7A4C-8FF1-E25413928980}"/>
              </a:ext>
            </a:extLst>
          </p:cNvPr>
          <p:cNvSpPr txBox="1"/>
          <p:nvPr/>
        </p:nvSpPr>
        <p:spPr>
          <a:xfrm>
            <a:off x="353598" y="2739187"/>
            <a:ext cx="5828127" cy="2677656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Given the case study above: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Fill in the missing probabilities in the diagram.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Provide the sample space of events.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Provide the probability distribution of for both train journeys.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What is the likelihood of both trains arriving late? </a:t>
            </a:r>
            <a:endParaRPr lang="en-ZA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8030F20-DA12-734B-B164-73C66BB5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27898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/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E46A5A-2F10-164A-A2CB-467818C5E581}"/>
              </a:ext>
            </a:extLst>
          </p:cNvPr>
          <p:cNvSpPr txBox="1"/>
          <p:nvPr/>
        </p:nvSpPr>
        <p:spPr>
          <a:xfrm>
            <a:off x="449944" y="181760"/>
            <a:ext cx="1146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Probability Distribution of a Discrete Random Variable – </a:t>
            </a:r>
            <a:r>
              <a:rPr lang="en-GB" sz="3200" b="1" dirty="0" smtClean="0">
                <a:solidFill>
                  <a:schemeClr val="bg1"/>
                </a:solidFill>
              </a:rPr>
              <a:t>Example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986662"/>
            <a:ext cx="5068183" cy="564911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4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E56B47-8643-594C-81F0-1425E903CB96}"/>
              </a:ext>
            </a:extLst>
          </p:cNvPr>
          <p:cNvSpPr txBox="1"/>
          <p:nvPr/>
        </p:nvSpPr>
        <p:spPr>
          <a:xfrm>
            <a:off x="316477" y="715914"/>
            <a:ext cx="558047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Definitions: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FF92DE-EB94-4F4D-8E79-97F64AD68A20}"/>
              </a:ext>
            </a:extLst>
          </p:cNvPr>
          <p:cNvSpPr txBox="1"/>
          <p:nvPr/>
        </p:nvSpPr>
        <p:spPr>
          <a:xfrm>
            <a:off x="6048375" y="758220"/>
            <a:ext cx="5981316" cy="2246769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Narrow" panose="020B0606020202030204" pitchFamily="34" charset="0"/>
              </a:rPr>
              <a:t>A </a:t>
            </a:r>
            <a:r>
              <a:rPr lang="en-GB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probability density function (p.d.f.)</a:t>
            </a:r>
            <a:r>
              <a:rPr lang="en-GB" sz="2000" dirty="0">
                <a:latin typeface="Arial Narrow" panose="020B0606020202030204" pitchFamily="34" charset="0"/>
              </a:rPr>
              <a:t> is used for continuous variables </a:t>
            </a:r>
            <a:r>
              <a:rPr lang="en-GB" sz="2000" dirty="0" smtClean="0">
                <a:latin typeface="Arial Narrow" panose="020B0606020202030204" pitchFamily="34" charset="0"/>
              </a:rPr>
              <a:t>to describe how </a:t>
            </a:r>
            <a:r>
              <a:rPr lang="en-GB" sz="2000" b="1" dirty="0" smtClean="0">
                <a:latin typeface="Arial Narrow" panose="020B0606020202030204" pitchFamily="34" charset="0"/>
              </a:rPr>
              <a:t>probability is distributed </a:t>
            </a:r>
            <a:r>
              <a:rPr lang="en-GB" sz="2000" dirty="0" smtClean="0">
                <a:latin typeface="Arial Narrow" panose="020B0606020202030204" pitchFamily="34" charset="0"/>
              </a:rPr>
              <a:t>over possible values. The </a:t>
            </a:r>
            <a:r>
              <a:rPr lang="en-GB" sz="2000" b="1" dirty="0">
                <a:latin typeface="Arial Narrow" panose="020B0606020202030204" pitchFamily="34" charset="0"/>
              </a:rPr>
              <a:t>area under the curve</a:t>
            </a:r>
            <a:r>
              <a:rPr lang="en-GB" sz="2000" dirty="0">
                <a:latin typeface="Arial Narrow" panose="020B0606020202030204" pitchFamily="34" charset="0"/>
              </a:rPr>
              <a:t> between two points represents the </a:t>
            </a:r>
            <a:r>
              <a:rPr lang="en-GB" sz="2000" b="1" dirty="0">
                <a:latin typeface="Arial Narrow" panose="020B0606020202030204" pitchFamily="34" charset="0"/>
              </a:rPr>
              <a:t>probability</a:t>
            </a:r>
            <a:r>
              <a:rPr lang="en-GB" sz="2000" dirty="0">
                <a:latin typeface="Arial Narrow" panose="020B0606020202030204" pitchFamily="34" charset="0"/>
              </a:rPr>
              <a:t> that the variable falls within that range</a:t>
            </a:r>
            <a:r>
              <a:rPr lang="en-GB" sz="2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GB" sz="20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Example</a:t>
            </a:r>
            <a:r>
              <a:rPr lang="en-GB" sz="20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GB" sz="2000" i="1" dirty="0">
                <a:latin typeface="Arial Narrow" panose="020B0606020202030204" pitchFamily="34" charset="0"/>
              </a:rPr>
              <a:t>Probability that commute takes </a:t>
            </a:r>
            <a:r>
              <a:rPr lang="en-GB" sz="2000" b="1" i="1" dirty="0">
                <a:latin typeface="Arial Narrow" panose="020B0606020202030204" pitchFamily="34" charset="0"/>
              </a:rPr>
              <a:t>between 15 and 20 minutes = 58% </a:t>
            </a:r>
            <a:r>
              <a:rPr lang="en-GB" sz="2000" i="1" dirty="0">
                <a:latin typeface="Arial Narrow" panose="020B0606020202030204" pitchFamily="34" charset="0"/>
              </a:rPr>
              <a:t>(area under the curve between 15 and 20).</a:t>
            </a:r>
            <a:endParaRPr lang="en-ZA" sz="2000" i="1" dirty="0"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EBC65-F6BA-BA48-9DFF-084F87C768B6}"/>
              </a:ext>
            </a:extLst>
          </p:cNvPr>
          <p:cNvSpPr txBox="1"/>
          <p:nvPr/>
        </p:nvSpPr>
        <p:spPr>
          <a:xfrm>
            <a:off x="677917" y="188864"/>
            <a:ext cx="1083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Probability Distribution of a Continuous Random Variable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0EC03-EF48-EA4E-B893-4AF34D8D93FE}"/>
              </a:ext>
            </a:extLst>
          </p:cNvPr>
          <p:cNvSpPr txBox="1"/>
          <p:nvPr/>
        </p:nvSpPr>
        <p:spPr>
          <a:xfrm>
            <a:off x="6019416" y="3081773"/>
            <a:ext cx="6010275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4020202020204" pitchFamily="34" charset="0"/>
                <a:cs typeface="Arial Narrow" panose="020B0604020202020204" pitchFamily="34" charset="0"/>
              </a:rPr>
              <a:t>CASE: </a:t>
            </a:r>
            <a:r>
              <a:rPr lang="en-GB" b="1" dirty="0">
                <a:latin typeface="Arial Narrow" panose="020B0604020202020204" pitchFamily="34" charset="0"/>
                <a:cs typeface="Arial Narrow" panose="020B0604020202020204" pitchFamily="34" charset="0"/>
              </a:rPr>
              <a:t>A student’s commuting time is a continuous random variable since it can take on any value depending on factors like traffic or weather.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F92DE-EB94-4F4D-8E79-97F64AD68A20}"/>
              </a:ext>
            </a:extLst>
          </p:cNvPr>
          <p:cNvSpPr txBox="1"/>
          <p:nvPr/>
        </p:nvSpPr>
        <p:spPr>
          <a:xfrm>
            <a:off x="316477" y="1247481"/>
            <a:ext cx="5580470" cy="2554545"/>
          </a:xfrm>
          <a:prstGeom prst="rect">
            <a:avLst/>
          </a:prstGeom>
          <a:solidFill>
            <a:srgbClr val="3DDB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Narrow" panose="020B0606020202030204" pitchFamily="34" charset="0"/>
              </a:rPr>
              <a:t>The </a:t>
            </a:r>
            <a:r>
              <a:rPr lang="en-GB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cumulative probability </a:t>
            </a:r>
            <a:r>
              <a:rPr lang="en-GB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distribution (C.D.F.) </a:t>
            </a:r>
            <a:r>
              <a:rPr lang="en-GB" sz="2000" dirty="0">
                <a:latin typeface="Arial Narrow" panose="020B0606020202030204" pitchFamily="34" charset="0"/>
              </a:rPr>
              <a:t>of a continuous random variable gives the </a:t>
            </a:r>
            <a:r>
              <a:rPr lang="en-GB" sz="2000" b="1" dirty="0">
                <a:latin typeface="Arial Narrow" panose="020B0606020202030204" pitchFamily="34" charset="0"/>
              </a:rPr>
              <a:t>probability that the variable is less than or equal to a specific value</a:t>
            </a:r>
            <a:r>
              <a:rPr lang="en-GB" sz="2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GB" sz="20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Example: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latin typeface="Arial Narrow" panose="020B0606020202030204" pitchFamily="34" charset="0"/>
              </a:rPr>
              <a:t>Probability </a:t>
            </a:r>
            <a:r>
              <a:rPr lang="en-GB" sz="2000" i="1" dirty="0">
                <a:latin typeface="Arial Narrow" panose="020B0606020202030204" pitchFamily="34" charset="0"/>
              </a:rPr>
              <a:t>that commute takes </a:t>
            </a:r>
            <a:r>
              <a:rPr lang="en-GB" sz="2000" b="1" i="1" dirty="0">
                <a:latin typeface="Arial Narrow" panose="020B0606020202030204" pitchFamily="34" charset="0"/>
              </a:rPr>
              <a:t>less than 15 minutes = 20</a:t>
            </a:r>
            <a:r>
              <a:rPr lang="en-GB" sz="2000" b="1" i="1" dirty="0" smtClean="0">
                <a:latin typeface="Arial Narrow" panose="020B0606020202030204" pitchFamily="34" charset="0"/>
              </a:rPr>
              <a:t>% (i.e., </a:t>
            </a:r>
            <a:r>
              <a:rPr lang="en-GB" sz="2000" i="1" dirty="0" smtClean="0">
                <a:latin typeface="Arial Narrow" panose="020B0606020202030204" pitchFamily="34" charset="0"/>
              </a:rPr>
              <a:t>Pr(Commute time ≤15) = 0.2</a:t>
            </a:r>
            <a:r>
              <a:rPr lang="en-GB" sz="2000" b="1" i="1" dirty="0" smtClean="0">
                <a:latin typeface="Arial Narrow" panose="020B0606020202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latin typeface="Arial Narrow" panose="020B0606020202030204" pitchFamily="34" charset="0"/>
              </a:rPr>
              <a:t>Probability </a:t>
            </a:r>
            <a:r>
              <a:rPr lang="en-GB" sz="2000" i="1" dirty="0">
                <a:latin typeface="Arial Narrow" panose="020B0606020202030204" pitchFamily="34" charset="0"/>
              </a:rPr>
              <a:t>that commute takes </a:t>
            </a:r>
            <a:r>
              <a:rPr lang="en-GB" sz="2000" b="1" i="1" dirty="0">
                <a:latin typeface="Arial Narrow" panose="020B0606020202030204" pitchFamily="34" charset="0"/>
              </a:rPr>
              <a:t>less than 20 minutes = 78</a:t>
            </a:r>
            <a:r>
              <a:rPr lang="en-GB" sz="2000" b="1" i="1" dirty="0" smtClean="0">
                <a:latin typeface="Arial Narrow" panose="020B0606020202030204" pitchFamily="34" charset="0"/>
              </a:rPr>
              <a:t>% </a:t>
            </a:r>
            <a:r>
              <a:rPr lang="en-GB" sz="2000" b="1" i="1" dirty="0">
                <a:latin typeface="Arial Narrow" panose="020B0606020202030204" pitchFamily="34" charset="0"/>
              </a:rPr>
              <a:t>(i.e., </a:t>
            </a:r>
            <a:r>
              <a:rPr lang="en-GB" sz="2000" i="1" dirty="0" smtClean="0">
                <a:latin typeface="Arial Narrow" panose="020B0606020202030204" pitchFamily="34" charset="0"/>
              </a:rPr>
              <a:t>Pr(Commute time ≤20) </a:t>
            </a:r>
            <a:r>
              <a:rPr lang="en-GB" sz="2000" i="1" dirty="0">
                <a:latin typeface="Arial Narrow" panose="020B0606020202030204" pitchFamily="34" charset="0"/>
              </a:rPr>
              <a:t>= </a:t>
            </a:r>
            <a:r>
              <a:rPr lang="en-GB" sz="2000" i="1" dirty="0" smtClean="0">
                <a:latin typeface="Arial Narrow" panose="020B0606020202030204" pitchFamily="34" charset="0"/>
              </a:rPr>
              <a:t>0.78</a:t>
            </a:r>
            <a:r>
              <a:rPr lang="en-GB" sz="2000" b="1" i="1" dirty="0" smtClean="0">
                <a:latin typeface="Arial Narrow" panose="020B0606020202030204" pitchFamily="34" charset="0"/>
              </a:rPr>
              <a:t>)</a:t>
            </a:r>
            <a:endParaRPr lang="en-GB" sz="2000" b="1" i="1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8" y="3968386"/>
            <a:ext cx="5580470" cy="2784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4081888"/>
            <a:ext cx="5981316" cy="267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Zola 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AF90-82B6-AB46-973D-7ECBBF2E84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76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{CCE49771-EF1C-7149-AA58-7C1035754264}tf10001063</Template>
  <TotalTime>6282</TotalTime>
  <Words>1665</Words>
  <Application>Microsoft Office PowerPoint</Application>
  <PresentationFormat>Widescreen</PresentationFormat>
  <Paragraphs>237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Cambria Math</vt:lpstr>
      <vt:lpstr>Helvetica</vt:lpstr>
      <vt:lpstr>Wingdings</vt:lpstr>
      <vt:lpstr>Office Theme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Zola Sibanda</dc:creator>
  <cp:lastModifiedBy>warrenthalefo@gmail.com</cp:lastModifiedBy>
  <cp:revision>253</cp:revision>
  <dcterms:created xsi:type="dcterms:W3CDTF">2020-04-21T18:38:37Z</dcterms:created>
  <dcterms:modified xsi:type="dcterms:W3CDTF">2026-01-25T10:03:21Z</dcterms:modified>
</cp:coreProperties>
</file>