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40"/>
  </p:notesMasterIdLst>
  <p:sldIdLst>
    <p:sldId id="256" r:id="rId2"/>
    <p:sldId id="289" r:id="rId3"/>
    <p:sldId id="290" r:id="rId4"/>
    <p:sldId id="291" r:id="rId5"/>
    <p:sldId id="293" r:id="rId6"/>
    <p:sldId id="294" r:id="rId7"/>
    <p:sldId id="292" r:id="rId8"/>
    <p:sldId id="295" r:id="rId9"/>
    <p:sldId id="296" r:id="rId10"/>
    <p:sldId id="297" r:id="rId11"/>
    <p:sldId id="298" r:id="rId12"/>
    <p:sldId id="299" r:id="rId13"/>
    <p:sldId id="300" r:id="rId14"/>
    <p:sldId id="301" r:id="rId15"/>
    <p:sldId id="302" r:id="rId16"/>
    <p:sldId id="303" r:id="rId17"/>
    <p:sldId id="313" r:id="rId18"/>
    <p:sldId id="314" r:id="rId19"/>
    <p:sldId id="315" r:id="rId20"/>
    <p:sldId id="316" r:id="rId21"/>
    <p:sldId id="312" r:id="rId22"/>
    <p:sldId id="317" r:id="rId23"/>
    <p:sldId id="318" r:id="rId24"/>
    <p:sldId id="311" r:id="rId25"/>
    <p:sldId id="310" r:id="rId26"/>
    <p:sldId id="309" r:id="rId27"/>
    <p:sldId id="308" r:id="rId28"/>
    <p:sldId id="307" r:id="rId29"/>
    <p:sldId id="305" r:id="rId30"/>
    <p:sldId id="304" r:id="rId31"/>
    <p:sldId id="319" r:id="rId32"/>
    <p:sldId id="320" r:id="rId33"/>
    <p:sldId id="321" r:id="rId34"/>
    <p:sldId id="322" r:id="rId35"/>
    <p:sldId id="323" r:id="rId36"/>
    <p:sldId id="324" r:id="rId37"/>
    <p:sldId id="325" r:id="rId38"/>
    <p:sldId id="28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210"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AF802-60C4-49A6-8F6B-684777401DE5}" type="datetimeFigureOut">
              <a:rPr lang="en-US" smtClean="0"/>
              <a:pPr/>
              <a:t>2/24/2026</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0DFA66-412B-4ACF-93BA-0BA575B52BE6}" type="slidenum">
              <a:rPr lang="en-PH" smtClean="0"/>
              <a:pPr/>
              <a:t>‹#›</a:t>
            </a:fld>
            <a:endParaRPr lang="en-P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530DFA66-412B-4ACF-93BA-0BA575B52BE6}" type="slidenum">
              <a:rPr lang="en-PH" smtClean="0"/>
              <a:pPr/>
              <a:t>1</a:t>
            </a:fld>
            <a:endParaRPr lang="en-PH"/>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1" y="4650640"/>
            <a:ext cx="8551480" cy="1018032"/>
          </a:xfrm>
          <a:noFill/>
          <a:effectLst>
            <a:outerShdw blurRad="50800" dist="38100" dir="2700000" algn="tl" rotWithShape="0">
              <a:prstClr val="black">
                <a:alpha val="40000"/>
              </a:prstClr>
            </a:outerShdw>
          </a:effectLst>
        </p:spPr>
        <p:txBody>
          <a:bodyPr>
            <a:normAutofit/>
          </a:bodyPr>
          <a:lstStyle>
            <a:lvl1pPr algn="ctr">
              <a:defRPr sz="3600">
                <a:solidFill>
                  <a:srgbClr val="FF0000"/>
                </a:solidFill>
              </a:defRPr>
            </a:lvl1pPr>
          </a:lstStyle>
          <a:p>
            <a:r>
              <a:rPr lang="en-US"/>
              <a:t>Click to edit Master title style</a:t>
            </a:r>
            <a:endParaRPr lang="en-US" dirty="0"/>
          </a:p>
        </p:txBody>
      </p:sp>
      <p:sp>
        <p:nvSpPr>
          <p:cNvPr id="3" name="Subtitle 2"/>
          <p:cNvSpPr>
            <a:spLocks noGrp="1"/>
          </p:cNvSpPr>
          <p:nvPr>
            <p:ph type="subTitle" idx="1"/>
          </p:nvPr>
        </p:nvSpPr>
        <p:spPr>
          <a:xfrm>
            <a:off x="296260" y="5668673"/>
            <a:ext cx="8551480" cy="814427"/>
          </a:xfrm>
        </p:spPr>
        <p:txBody>
          <a:bodyPr>
            <a:normAutofit/>
          </a:bodyPr>
          <a:lstStyle>
            <a:lvl1pPr marL="0" indent="0" algn="ctr">
              <a:buNone/>
              <a:defRPr sz="2800" b="0" i="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D19FF2-0297-4AF5-8EB1-97746BA03720}"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410E1-A37C-44CA-AB0D-61BE70DBAAC1}"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D19FF2-0297-4AF5-8EB1-97746BA03720}" type="datetimeFigureOut">
              <a:rPr lang="en-US" smtClean="0"/>
              <a:pPr/>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2410E1-A37C-44CA-AB0D-61BE70DBAAC1}"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D19FF2-0297-4AF5-8EB1-97746BA03720}"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410E1-A37C-44CA-AB0D-61BE70DBAAC1}"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D19FF2-0297-4AF5-8EB1-97746BA03720}"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410E1-A37C-44CA-AB0D-61BE70DBAAC1}"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68A79D9D-1337-44E7-BDE2-306458E5DCD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18306" y="3101618"/>
            <a:ext cx="1463784" cy="70261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8246070" cy="814427"/>
          </a:xfrm>
        </p:spPr>
        <p:txBody>
          <a:bodyPr>
            <a:normAutofit/>
          </a:bodyPr>
          <a:lstStyle>
            <a:lvl1pPr algn="ctr">
              <a:defRPr sz="3600" baseline="0">
                <a:solidFill>
                  <a:srgbClr val="FF0000"/>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448966" y="1392935"/>
            <a:ext cx="8246070" cy="4886552"/>
          </a:xfrm>
        </p:spPr>
        <p:txBody>
          <a:bodyPr/>
          <a:lstStyle>
            <a:lvl1pPr algn="ctr">
              <a:defRPr sz="2800">
                <a:solidFill>
                  <a:schemeClr val="tx1"/>
                </a:solidFill>
              </a:defRPr>
            </a:lvl1pPr>
            <a:lvl2pPr algn="ctr">
              <a:defRPr>
                <a:solidFill>
                  <a:schemeClr val="tx1"/>
                </a:solidFill>
              </a:defRPr>
            </a:lvl2pPr>
            <a:lvl3pPr algn="ctr">
              <a:defRPr>
                <a:solidFill>
                  <a:schemeClr val="tx1"/>
                </a:solidFill>
              </a:defRPr>
            </a:lvl3pPr>
            <a:lvl4pPr algn="ctr">
              <a:defRPr>
                <a:solidFill>
                  <a:schemeClr val="tx1"/>
                </a:solidFill>
              </a:defRPr>
            </a:lvl4pPr>
            <a:lvl5pPr algn="ct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D19FF2-0297-4AF5-8EB1-97746BA03720}"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410E1-A37C-44CA-AB0D-61BE70DBAAC1}"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1426" y="578507"/>
            <a:ext cx="6260905" cy="763525"/>
          </a:xfrm>
        </p:spPr>
        <p:txBody>
          <a:bodyPr>
            <a:normAutofit/>
          </a:bodyPr>
          <a:lstStyle>
            <a:lvl1pPr algn="l">
              <a:defRPr sz="3600">
                <a:solidFill>
                  <a:srgbClr val="FF0000"/>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2281426" y="1596541"/>
            <a:ext cx="6260905" cy="4477808"/>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9D19FF2-0297-4AF5-8EB1-97746BA03720}"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410E1-A37C-44CA-AB0D-61BE70DBAAC1}"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D19FF2-0297-4AF5-8EB1-97746BA03720}" type="datetimeFigureOut">
              <a:rPr lang="en-US" smtClean="0"/>
              <a:pPr/>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2410E1-A37C-44CA-AB0D-61BE70DBAAC1}"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D19FF2-0297-4AF5-8EB1-97746BA03720}" type="datetimeFigureOut">
              <a:rPr lang="en-US" smtClean="0"/>
              <a:pPr/>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2410E1-A37C-44CA-AB0D-61BE70DBAAC1}"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374900"/>
            <a:ext cx="8246071" cy="814427"/>
          </a:xfrm>
        </p:spPr>
        <p:txBody>
          <a:bodyPr>
            <a:normAutofit/>
          </a:bodyPr>
          <a:lstStyle>
            <a:lvl1pPr algn="ctr">
              <a:defRPr sz="3600" baseline="0">
                <a:solidFill>
                  <a:srgbClr val="FF0000"/>
                </a:solidFill>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531812" y="2207360"/>
            <a:ext cx="4040188" cy="639763"/>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6879" y="3021787"/>
            <a:ext cx="4040188" cy="2850495"/>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1" y="2207360"/>
            <a:ext cx="4041775" cy="639763"/>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1" y="3021787"/>
            <a:ext cx="4041775" cy="2850495"/>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D19FF2-0297-4AF5-8EB1-97746BA03720}" type="datetimeFigureOut">
              <a:rPr lang="en-US" smtClean="0"/>
              <a:pPr/>
              <a:t>2/24/2026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2410E1-A37C-44CA-AB0D-61BE70DBAAC1}"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D19FF2-0297-4AF5-8EB1-97746BA03720}" type="datetimeFigureOut">
              <a:rPr lang="en-US" smtClean="0"/>
              <a:pPr/>
              <a:t>2/24/2026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2410E1-A37C-44CA-AB0D-61BE70DBAAC1}"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19FF2-0297-4AF5-8EB1-97746BA03720}" type="datetimeFigureOut">
              <a:rPr lang="en-US" smtClean="0"/>
              <a:pPr/>
              <a:t>2/24/2026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2410E1-A37C-44CA-AB0D-61BE70DBAAC1}"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D19FF2-0297-4AF5-8EB1-97746BA03720}" type="datetimeFigureOut">
              <a:rPr lang="en-US" smtClean="0"/>
              <a:pPr/>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2410E1-A37C-44CA-AB0D-61BE70DBAAC1}"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D19FF2-0297-4AF5-8EB1-97746BA03720}" type="datetimeFigureOut">
              <a:rPr lang="en-US" smtClean="0"/>
              <a:pPr/>
              <a:t>2/24/2026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410E1-A37C-44CA-AB0D-61BE70DBAAC1}" type="slidenum">
              <a:rPr lang="en-US" smtClean="0"/>
              <a:pPr/>
              <a:t>‹#›</a:t>
            </a:fld>
            <a:endParaRPr lang="en-US"/>
          </a:p>
        </p:txBody>
      </p:sp>
      <p:sp>
        <p:nvSpPr>
          <p:cNvPr id="7" name="TextBox 6">
            <a:extLst>
              <a:ext uri="{FF2B5EF4-FFF2-40B4-BE49-F238E27FC236}">
                <a16:creationId xmlns:a16="http://schemas.microsoft.com/office/drawing/2014/main" id="{44E88B8C-760B-4796-BCA7-F4E51D25CF7C}"/>
              </a:ext>
            </a:extLst>
          </p:cNvPr>
          <p:cNvSpPr txBox="1"/>
          <p:nvPr/>
        </p:nvSpPr>
        <p:spPr>
          <a:xfrm>
            <a:off x="-9150" y="6951663"/>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851648" cy="6019800"/>
          </a:xfrm>
        </p:spPr>
        <p:txBody>
          <a:bodyPr>
            <a:normAutofit/>
          </a:bodyPr>
          <a:lstStyle/>
          <a:p>
            <a:r>
              <a:rPr lang="en-US" sz="5600" b="1" dirty="0">
                <a:solidFill>
                  <a:srgbClr val="FFFF00"/>
                </a:solidFill>
                <a:latin typeface="Trebuchet MS" pitchFamily="34" charset="0"/>
              </a:rPr>
              <a:t>LANGUAGE VARIETIES</a:t>
            </a:r>
            <a:br>
              <a:rPr lang="en-US" sz="5600" b="1" dirty="0">
                <a:solidFill>
                  <a:srgbClr val="FFFF00"/>
                </a:solidFill>
                <a:latin typeface="Trebuchet MS" pitchFamily="34" charset="0"/>
              </a:rPr>
            </a:br>
            <a:r>
              <a:rPr lang="en-US" sz="5600" b="1" dirty="0">
                <a:solidFill>
                  <a:srgbClr val="FFFF00"/>
                </a:solidFill>
                <a:latin typeface="Trebuchet MS" pitchFamily="34" charset="0"/>
              </a:rPr>
              <a:t>AND</a:t>
            </a:r>
            <a:br>
              <a:rPr lang="en-US" sz="5600" b="1" dirty="0">
                <a:solidFill>
                  <a:srgbClr val="FFFF00"/>
                </a:solidFill>
                <a:latin typeface="Trebuchet MS" pitchFamily="34" charset="0"/>
              </a:rPr>
            </a:br>
            <a:r>
              <a:rPr lang="en-US" sz="5600" b="1" dirty="0">
                <a:solidFill>
                  <a:srgbClr val="FFFF00"/>
                </a:solidFill>
                <a:latin typeface="Trebuchet MS" pitchFamily="34" charset="0"/>
              </a:rPr>
              <a:t>LANGUAGE REGISTERS</a:t>
            </a:r>
            <a:br>
              <a:rPr lang="en-US" b="1" dirty="0">
                <a:solidFill>
                  <a:srgbClr val="FFFF00"/>
                </a:solidFill>
                <a:latin typeface="Trebuchet MS" pitchFamily="34" charset="0"/>
              </a:rPr>
            </a:br>
            <a:br>
              <a:rPr lang="en-US" b="1" dirty="0">
                <a:solidFill>
                  <a:srgbClr val="FFFF00"/>
                </a:solidFill>
                <a:latin typeface="Trebuchet MS" pitchFamily="34" charset="0"/>
              </a:rPr>
            </a:br>
            <a:br>
              <a:rPr lang="en-US" b="1" dirty="0">
                <a:solidFill>
                  <a:srgbClr val="FFFF00"/>
                </a:solidFill>
                <a:latin typeface="Trebuchet MS" pitchFamily="34" charset="0"/>
              </a:rPr>
            </a:br>
            <a:br>
              <a:rPr lang="en-US" b="1" dirty="0">
                <a:solidFill>
                  <a:srgbClr val="FFFF00"/>
                </a:solidFill>
                <a:latin typeface="Trebuchet MS" pitchFamily="34" charset="0"/>
              </a:rPr>
            </a:br>
            <a:br>
              <a:rPr lang="en-US" b="1" dirty="0">
                <a:solidFill>
                  <a:srgbClr val="FFFF00"/>
                </a:solidFill>
                <a:latin typeface="Trebuchet MS" pitchFamily="34" charset="0"/>
              </a:rPr>
            </a:br>
            <a:r>
              <a:rPr lang="en-US" sz="3500" b="1" dirty="0">
                <a:solidFill>
                  <a:schemeClr val="tx2">
                    <a:lumMod val="50000"/>
                  </a:schemeClr>
                </a:solidFill>
                <a:latin typeface="Trebuchet MS" pitchFamily="34" charset="0"/>
              </a:rPr>
              <a:t>James Henry Abrina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VARIETIES OF ENGLISH</a:t>
            </a:r>
          </a:p>
        </p:txBody>
      </p:sp>
      <p:sp>
        <p:nvSpPr>
          <p:cNvPr id="3" name="Content Placeholder 2"/>
          <p:cNvSpPr>
            <a:spLocks noGrp="1"/>
          </p:cNvSpPr>
          <p:nvPr>
            <p:ph idx="1"/>
          </p:nvPr>
        </p:nvSpPr>
        <p:spPr>
          <a:xfrm>
            <a:off x="152400" y="1219200"/>
            <a:ext cx="8458200" cy="5410199"/>
          </a:xfrm>
        </p:spPr>
        <p:txBody>
          <a:bodyPr>
            <a:noAutofit/>
          </a:bodyPr>
          <a:lstStyle/>
          <a:p>
            <a:pPr lvl="1" algn="just">
              <a:buNone/>
            </a:pPr>
            <a:r>
              <a:rPr lang="en-PH" sz="2900" dirty="0">
                <a:solidFill>
                  <a:srgbClr val="002060"/>
                </a:solidFill>
              </a:rPr>
              <a:t>			Standard American English (SAE) is sometimes called “</a:t>
            </a:r>
            <a:r>
              <a:rPr lang="en-PH" sz="2900" b="1" dirty="0">
                <a:solidFill>
                  <a:srgbClr val="002060"/>
                </a:solidFill>
              </a:rPr>
              <a:t>White English</a:t>
            </a:r>
            <a:r>
              <a:rPr lang="en-PH" sz="2900" dirty="0">
                <a:solidFill>
                  <a:srgbClr val="002060"/>
                </a:solidFill>
              </a:rPr>
              <a:t>” while Ebonics or African American English (AAE) is sometimes called “</a:t>
            </a:r>
            <a:r>
              <a:rPr lang="en-PH" sz="2900" b="1" dirty="0">
                <a:solidFill>
                  <a:srgbClr val="002060"/>
                </a:solidFill>
              </a:rPr>
              <a:t>Black English</a:t>
            </a:r>
            <a:r>
              <a:rPr lang="en-PH" sz="2900" dirty="0">
                <a:solidFill>
                  <a:srgbClr val="002060"/>
                </a:solidFill>
              </a:rPr>
              <a:t>.”</a:t>
            </a:r>
          </a:p>
          <a:p>
            <a:pPr lvl="1" algn="just">
              <a:buNone/>
            </a:pPr>
            <a:r>
              <a:rPr lang="en-PH" sz="2900" dirty="0">
                <a:solidFill>
                  <a:srgbClr val="002060"/>
                </a:solidFill>
              </a:rPr>
              <a:t>			Moreover, SAE is considered “</a:t>
            </a:r>
            <a:r>
              <a:rPr lang="en-PH" sz="2900" b="1" dirty="0">
                <a:solidFill>
                  <a:srgbClr val="002060"/>
                </a:solidFill>
              </a:rPr>
              <a:t>formal</a:t>
            </a:r>
            <a:r>
              <a:rPr lang="en-PH" sz="2900" dirty="0">
                <a:solidFill>
                  <a:srgbClr val="002060"/>
                </a:solidFill>
              </a:rPr>
              <a:t>” and “</a:t>
            </a:r>
            <a:r>
              <a:rPr lang="en-PH" sz="2900" b="1" dirty="0">
                <a:solidFill>
                  <a:srgbClr val="002060"/>
                </a:solidFill>
              </a:rPr>
              <a:t>educated</a:t>
            </a:r>
            <a:r>
              <a:rPr lang="en-PH" sz="2900" dirty="0">
                <a:solidFill>
                  <a:srgbClr val="002060"/>
                </a:solidFill>
              </a:rPr>
              <a:t>” while AAE is considered as “</a:t>
            </a:r>
            <a:r>
              <a:rPr lang="en-PH" sz="2900" b="1" dirty="0">
                <a:solidFill>
                  <a:srgbClr val="002060"/>
                </a:solidFill>
              </a:rPr>
              <a:t>informal</a:t>
            </a:r>
            <a:r>
              <a:rPr lang="en-PH" sz="2900" dirty="0">
                <a:solidFill>
                  <a:srgbClr val="002060"/>
                </a:solidFill>
              </a:rPr>
              <a:t>” and “</a:t>
            </a:r>
            <a:r>
              <a:rPr lang="en-PH" sz="2900" b="1" dirty="0">
                <a:solidFill>
                  <a:srgbClr val="002060"/>
                </a:solidFill>
              </a:rPr>
              <a:t>low class</a:t>
            </a:r>
            <a:r>
              <a:rPr lang="en-PH" sz="2900" dirty="0">
                <a:solidFill>
                  <a:srgbClr val="002060"/>
                </a:solidFill>
              </a:rPr>
              <a:t>.”</a:t>
            </a:r>
          </a:p>
          <a:p>
            <a:pPr lvl="1" algn="just">
              <a:buNone/>
            </a:pPr>
            <a:r>
              <a:rPr lang="en-PH" sz="2900" dirty="0">
                <a:solidFill>
                  <a:srgbClr val="002060"/>
                </a:solidFill>
              </a:rPr>
              <a:t>			Nevertheless, these comparisons are seen as discriminatory, although the reasons for these descriptions are quite obvious (i.e. African Americans used to lack education in the early 20</a:t>
            </a:r>
            <a:r>
              <a:rPr lang="en-PH" sz="2900" baseline="30000" dirty="0">
                <a:solidFill>
                  <a:srgbClr val="002060"/>
                </a:solidFill>
              </a:rPr>
              <a:t>th</a:t>
            </a:r>
            <a:r>
              <a:rPr lang="en-PH" sz="2900" dirty="0">
                <a:solidFill>
                  <a:srgbClr val="002060"/>
                </a:solidFill>
              </a:rPr>
              <a:t> century).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VARIETIES OF ENGLISH</a:t>
            </a:r>
          </a:p>
        </p:txBody>
      </p:sp>
      <p:graphicFrame>
        <p:nvGraphicFramePr>
          <p:cNvPr id="6" name="Content Placeholder 5"/>
          <p:cNvGraphicFramePr>
            <a:graphicFrameLocks noGrp="1"/>
          </p:cNvGraphicFramePr>
          <p:nvPr>
            <p:ph idx="1"/>
          </p:nvPr>
        </p:nvGraphicFramePr>
        <p:xfrm>
          <a:off x="381000" y="1447800"/>
          <a:ext cx="8458200" cy="469392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pPr algn="ctr"/>
                      <a:r>
                        <a:rPr lang="en-PH" sz="2000" dirty="0"/>
                        <a:t>ASPECT</a:t>
                      </a:r>
                    </a:p>
                  </a:txBody>
                  <a:tcPr/>
                </a:tc>
                <a:tc>
                  <a:txBody>
                    <a:bodyPr/>
                    <a:lstStyle/>
                    <a:p>
                      <a:pPr algn="ctr"/>
                      <a:r>
                        <a:rPr lang="en-PH" sz="2000" dirty="0"/>
                        <a:t>AMERICAN ENGLISH</a:t>
                      </a:r>
                    </a:p>
                  </a:txBody>
                  <a:tcPr/>
                </a:tc>
                <a:tc>
                  <a:txBody>
                    <a:bodyPr/>
                    <a:lstStyle/>
                    <a:p>
                      <a:pPr algn="ctr"/>
                      <a:r>
                        <a:rPr lang="en-PH" sz="2000" dirty="0"/>
                        <a:t>BRITISH ENGLISH</a:t>
                      </a:r>
                    </a:p>
                  </a:txBody>
                  <a:tcPr/>
                </a:tc>
                <a:extLst>
                  <a:ext uri="{0D108BD9-81ED-4DB2-BD59-A6C34878D82A}">
                    <a16:rowId xmlns:a16="http://schemas.microsoft.com/office/drawing/2014/main" val="10000"/>
                  </a:ext>
                </a:extLst>
              </a:tr>
              <a:tr h="370840">
                <a:tc>
                  <a:txBody>
                    <a:bodyPr/>
                    <a:lstStyle/>
                    <a:p>
                      <a:pPr algn="ctr"/>
                      <a:r>
                        <a:rPr lang="en-PH" sz="2000" dirty="0"/>
                        <a:t>Punctuation</a:t>
                      </a:r>
                    </a:p>
                  </a:txBody>
                  <a:tcPr/>
                </a:tc>
                <a:tc>
                  <a:txBody>
                    <a:bodyPr/>
                    <a:lstStyle/>
                    <a:p>
                      <a:pPr algn="ctr"/>
                      <a:r>
                        <a:rPr lang="en-PH" sz="2000" dirty="0"/>
                        <a:t>I like eating strawberry,</a:t>
                      </a:r>
                      <a:r>
                        <a:rPr lang="en-PH" sz="2000" baseline="0" dirty="0"/>
                        <a:t> kiwi</a:t>
                      </a:r>
                      <a:r>
                        <a:rPr lang="en-PH" sz="2000" b="1" baseline="0" dirty="0"/>
                        <a:t>,</a:t>
                      </a:r>
                      <a:r>
                        <a:rPr lang="en-PH" sz="2000" baseline="0" dirty="0"/>
                        <a:t> and banana.</a:t>
                      </a:r>
                      <a:endParaRPr lang="en-PH" sz="2000" dirty="0"/>
                    </a:p>
                  </a:txBody>
                  <a:tcPr/>
                </a:tc>
                <a:tc>
                  <a:txBody>
                    <a:bodyPr/>
                    <a:lstStyle/>
                    <a:p>
                      <a:pPr algn="ctr"/>
                      <a:r>
                        <a:rPr lang="en-PH" sz="2000" dirty="0"/>
                        <a:t>I like</a:t>
                      </a:r>
                      <a:r>
                        <a:rPr lang="en-PH" sz="2000" baseline="0" dirty="0"/>
                        <a:t> eating strawberry, kiwi</a:t>
                      </a:r>
                      <a:r>
                        <a:rPr lang="en-PH" sz="2000" b="1" baseline="0" dirty="0"/>
                        <a:t> </a:t>
                      </a:r>
                      <a:r>
                        <a:rPr lang="en-PH" sz="2000" b="0" baseline="0" dirty="0"/>
                        <a:t>and banana.</a:t>
                      </a:r>
                      <a:endParaRPr lang="en-PH" sz="2000" dirty="0"/>
                    </a:p>
                  </a:txBody>
                  <a:tcPr/>
                </a:tc>
                <a:extLst>
                  <a:ext uri="{0D108BD9-81ED-4DB2-BD59-A6C34878D82A}">
                    <a16:rowId xmlns:a16="http://schemas.microsoft.com/office/drawing/2014/main" val="10001"/>
                  </a:ext>
                </a:extLst>
              </a:tr>
              <a:tr h="370840">
                <a:tc>
                  <a:txBody>
                    <a:bodyPr/>
                    <a:lstStyle/>
                    <a:p>
                      <a:pPr algn="ctr"/>
                      <a:r>
                        <a:rPr lang="en-PH" sz="2000" dirty="0"/>
                        <a:t>Date</a:t>
                      </a:r>
                    </a:p>
                  </a:txBody>
                  <a:tcPr/>
                </a:tc>
                <a:tc>
                  <a:txBody>
                    <a:bodyPr/>
                    <a:lstStyle/>
                    <a:p>
                      <a:pPr algn="ctr"/>
                      <a:r>
                        <a:rPr lang="en-PH" sz="2000" dirty="0"/>
                        <a:t>September 26,</a:t>
                      </a:r>
                      <a:r>
                        <a:rPr lang="en-PH" sz="2000" baseline="0" dirty="0"/>
                        <a:t> 2020</a:t>
                      </a:r>
                      <a:endParaRPr lang="en-PH" sz="2000" dirty="0"/>
                    </a:p>
                  </a:txBody>
                  <a:tcPr/>
                </a:tc>
                <a:tc>
                  <a:txBody>
                    <a:bodyPr/>
                    <a:lstStyle/>
                    <a:p>
                      <a:pPr algn="ctr"/>
                      <a:r>
                        <a:rPr lang="en-PH" sz="2000" dirty="0"/>
                        <a:t>26 September 2020</a:t>
                      </a:r>
                    </a:p>
                  </a:txBody>
                  <a:tcPr/>
                </a:tc>
                <a:extLst>
                  <a:ext uri="{0D108BD9-81ED-4DB2-BD59-A6C34878D82A}">
                    <a16:rowId xmlns:a16="http://schemas.microsoft.com/office/drawing/2014/main" val="10002"/>
                  </a:ext>
                </a:extLst>
              </a:tr>
              <a:tr h="370840">
                <a:tc>
                  <a:txBody>
                    <a:bodyPr/>
                    <a:lstStyle/>
                    <a:p>
                      <a:pPr algn="ctr"/>
                      <a:r>
                        <a:rPr lang="en-PH" sz="2000" dirty="0"/>
                        <a:t>Spelling</a:t>
                      </a:r>
                    </a:p>
                  </a:txBody>
                  <a:tcPr/>
                </a:tc>
                <a:tc>
                  <a:txBody>
                    <a:bodyPr/>
                    <a:lstStyle/>
                    <a:p>
                      <a:pPr algn="ctr"/>
                      <a:r>
                        <a:rPr lang="en-PH" sz="2000" dirty="0" err="1"/>
                        <a:t>center</a:t>
                      </a:r>
                      <a:r>
                        <a:rPr lang="en-PH" sz="2000" dirty="0"/>
                        <a:t>,</a:t>
                      </a:r>
                      <a:r>
                        <a:rPr lang="en-PH" sz="2000" baseline="0" dirty="0"/>
                        <a:t>  </a:t>
                      </a:r>
                      <a:r>
                        <a:rPr lang="en-PH" sz="2000" baseline="0" dirty="0" err="1"/>
                        <a:t>color</a:t>
                      </a:r>
                      <a:r>
                        <a:rPr lang="en-PH" sz="2000" baseline="0" dirty="0"/>
                        <a:t>, organize, program</a:t>
                      </a:r>
                      <a:endParaRPr lang="en-PH" sz="2000" dirty="0"/>
                    </a:p>
                  </a:txBody>
                  <a:tcPr/>
                </a:tc>
                <a:tc>
                  <a:txBody>
                    <a:bodyPr/>
                    <a:lstStyle/>
                    <a:p>
                      <a:pPr algn="ctr"/>
                      <a:r>
                        <a:rPr lang="en-PH" sz="2000" dirty="0"/>
                        <a:t>centre, colour,</a:t>
                      </a:r>
                      <a:r>
                        <a:rPr lang="en-PH" sz="2000" baseline="0" dirty="0"/>
                        <a:t>  organise, programme</a:t>
                      </a:r>
                      <a:endParaRPr lang="en-PH" sz="2000" dirty="0"/>
                    </a:p>
                  </a:txBody>
                  <a:tcPr/>
                </a:tc>
                <a:extLst>
                  <a:ext uri="{0D108BD9-81ED-4DB2-BD59-A6C34878D82A}">
                    <a16:rowId xmlns:a16="http://schemas.microsoft.com/office/drawing/2014/main" val="10003"/>
                  </a:ext>
                </a:extLst>
              </a:tr>
              <a:tr h="370840">
                <a:tc>
                  <a:txBody>
                    <a:bodyPr/>
                    <a:lstStyle/>
                    <a:p>
                      <a:pPr algn="ctr"/>
                      <a:r>
                        <a:rPr lang="en-PH" sz="2000" dirty="0"/>
                        <a:t>Words</a:t>
                      </a:r>
                    </a:p>
                  </a:txBody>
                  <a:tcPr/>
                </a:tc>
                <a:tc>
                  <a:txBody>
                    <a:bodyPr/>
                    <a:lstStyle/>
                    <a:p>
                      <a:pPr algn="ctr"/>
                      <a:r>
                        <a:rPr lang="en-PH" sz="2000" dirty="0"/>
                        <a:t>elevator, pants, diaper</a:t>
                      </a:r>
                    </a:p>
                  </a:txBody>
                  <a:tcPr/>
                </a:tc>
                <a:tc>
                  <a:txBody>
                    <a:bodyPr/>
                    <a:lstStyle/>
                    <a:p>
                      <a:pPr algn="ctr"/>
                      <a:r>
                        <a:rPr lang="en-PH" sz="2000" dirty="0"/>
                        <a:t>lift, trousers, nappy</a:t>
                      </a:r>
                    </a:p>
                  </a:txBody>
                  <a:tcPr/>
                </a:tc>
                <a:extLst>
                  <a:ext uri="{0D108BD9-81ED-4DB2-BD59-A6C34878D82A}">
                    <a16:rowId xmlns:a16="http://schemas.microsoft.com/office/drawing/2014/main" val="10004"/>
                  </a:ext>
                </a:extLst>
              </a:tr>
              <a:tr h="370840">
                <a:tc>
                  <a:txBody>
                    <a:bodyPr/>
                    <a:lstStyle/>
                    <a:p>
                      <a:pPr algn="ctr"/>
                      <a:r>
                        <a:rPr lang="en-PH" sz="2000" dirty="0"/>
                        <a:t>Expression/Local Idiom</a:t>
                      </a:r>
                    </a:p>
                  </a:txBody>
                  <a:tcPr/>
                </a:tc>
                <a:tc>
                  <a:txBody>
                    <a:bodyPr/>
                    <a:lstStyle/>
                    <a:p>
                      <a:pPr algn="ctr"/>
                      <a:r>
                        <a:rPr lang="en-PH" sz="2000" dirty="0"/>
                        <a:t>ruffled feathers (</a:t>
                      </a:r>
                      <a:r>
                        <a:rPr lang="en-PH" sz="2000" dirty="0" err="1"/>
                        <a:t>agiated</a:t>
                      </a:r>
                      <a:r>
                        <a:rPr lang="en-PH" sz="2000" dirty="0"/>
                        <a:t>)</a:t>
                      </a:r>
                    </a:p>
                  </a:txBody>
                  <a:tcPr/>
                </a:tc>
                <a:tc>
                  <a:txBody>
                    <a:bodyPr/>
                    <a:lstStyle/>
                    <a:p>
                      <a:pPr algn="ctr"/>
                      <a:r>
                        <a:rPr lang="en-PH" sz="2000" dirty="0"/>
                        <a:t>knickers</a:t>
                      </a:r>
                      <a:r>
                        <a:rPr lang="en-PH" sz="2000" baseline="0" dirty="0"/>
                        <a:t> in a twist (agitated)</a:t>
                      </a:r>
                      <a:endParaRPr lang="en-PH" sz="2000" dirty="0"/>
                    </a:p>
                  </a:txBody>
                  <a:tcPr/>
                </a:tc>
                <a:extLst>
                  <a:ext uri="{0D108BD9-81ED-4DB2-BD59-A6C34878D82A}">
                    <a16:rowId xmlns:a16="http://schemas.microsoft.com/office/drawing/2014/main" val="10005"/>
                  </a:ext>
                </a:extLst>
              </a:tr>
              <a:tr h="370840">
                <a:tc>
                  <a:txBody>
                    <a:bodyPr/>
                    <a:lstStyle/>
                    <a:p>
                      <a:pPr algn="ctr"/>
                      <a:r>
                        <a:rPr lang="en-PH" sz="2000" dirty="0"/>
                        <a:t>Grammar</a:t>
                      </a:r>
                    </a:p>
                  </a:txBody>
                  <a:tcPr/>
                </a:tc>
                <a:tc>
                  <a:txBody>
                    <a:bodyPr/>
                    <a:lstStyle/>
                    <a:p>
                      <a:pPr algn="ctr"/>
                      <a:r>
                        <a:rPr lang="en-PH" sz="2000" dirty="0"/>
                        <a:t>Do you have that book?</a:t>
                      </a:r>
                    </a:p>
                  </a:txBody>
                  <a:tcPr/>
                </a:tc>
                <a:tc>
                  <a:txBody>
                    <a:bodyPr/>
                    <a:lstStyle/>
                    <a:p>
                      <a:pPr algn="ctr"/>
                      <a:r>
                        <a:rPr lang="en-PH" sz="2000" dirty="0"/>
                        <a:t>Have you</a:t>
                      </a:r>
                      <a:r>
                        <a:rPr lang="en-PH" sz="2000" baseline="0" dirty="0"/>
                        <a:t> got that book?</a:t>
                      </a:r>
                      <a:endParaRPr lang="en-PH" sz="2000" dirty="0"/>
                    </a:p>
                  </a:txBody>
                  <a:tcPr/>
                </a:tc>
                <a:extLst>
                  <a:ext uri="{0D108BD9-81ED-4DB2-BD59-A6C34878D82A}">
                    <a16:rowId xmlns:a16="http://schemas.microsoft.com/office/drawing/2014/main" val="10006"/>
                  </a:ext>
                </a:extLst>
              </a:tr>
              <a:tr h="370840">
                <a:tc>
                  <a:txBody>
                    <a:bodyPr/>
                    <a:lstStyle/>
                    <a:p>
                      <a:pPr algn="ctr"/>
                      <a:r>
                        <a:rPr lang="en-PH" sz="2000" dirty="0"/>
                        <a:t>Pronunciation</a:t>
                      </a:r>
                      <a:r>
                        <a:rPr lang="en-PH" sz="2000" baseline="0" dirty="0"/>
                        <a:t> (irrelevant in writing)</a:t>
                      </a:r>
                      <a:endParaRPr lang="en-PH" sz="2000" dirty="0"/>
                    </a:p>
                  </a:txBody>
                  <a:tcPr/>
                </a:tc>
                <a:tc>
                  <a:txBody>
                    <a:bodyPr/>
                    <a:lstStyle/>
                    <a:p>
                      <a:pPr algn="ctr"/>
                      <a:r>
                        <a:rPr lang="en-PH" sz="2000" dirty="0"/>
                        <a:t>Vase</a:t>
                      </a:r>
                      <a:r>
                        <a:rPr lang="en-PH" sz="2000" baseline="0" dirty="0"/>
                        <a:t> is pronounced as “VEYZ”</a:t>
                      </a:r>
                      <a:endParaRPr lang="en-PH" sz="2000" dirty="0"/>
                    </a:p>
                  </a:txBody>
                  <a:tcPr/>
                </a:tc>
                <a:tc>
                  <a:txBody>
                    <a:bodyPr/>
                    <a:lstStyle/>
                    <a:p>
                      <a:pPr algn="ctr"/>
                      <a:r>
                        <a:rPr lang="en-PH" sz="2000" dirty="0"/>
                        <a:t>Vase is pronounced</a:t>
                      </a:r>
                      <a:r>
                        <a:rPr lang="en-PH" sz="2000" baseline="0" dirty="0"/>
                        <a:t> as “VAHZ”</a:t>
                      </a:r>
                      <a:endParaRPr lang="en-PH" sz="2000" dirty="0"/>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VARIETIES OF ENGLISH</a:t>
            </a:r>
          </a:p>
        </p:txBody>
      </p:sp>
      <p:sp>
        <p:nvSpPr>
          <p:cNvPr id="3" name="Content Placeholder 2"/>
          <p:cNvSpPr>
            <a:spLocks noGrp="1"/>
          </p:cNvSpPr>
          <p:nvPr>
            <p:ph idx="1"/>
          </p:nvPr>
        </p:nvSpPr>
        <p:spPr>
          <a:xfrm>
            <a:off x="152400" y="1219200"/>
            <a:ext cx="8458200" cy="5410199"/>
          </a:xfrm>
        </p:spPr>
        <p:txBody>
          <a:bodyPr>
            <a:noAutofit/>
          </a:bodyPr>
          <a:lstStyle/>
          <a:p>
            <a:pPr lvl="1" algn="just">
              <a:buNone/>
            </a:pPr>
            <a:r>
              <a:rPr lang="en-PH" sz="2900" dirty="0">
                <a:solidFill>
                  <a:srgbClr val="002060"/>
                </a:solidFill>
              </a:rPr>
              <a:t>			In the Philippines, there are also terminologies that are only used in the Philippine English and not in the other English varieties.</a:t>
            </a:r>
          </a:p>
          <a:p>
            <a:pPr lvl="1" algn="just">
              <a:buNone/>
            </a:pPr>
            <a:endParaRPr lang="en-PH" sz="2900" dirty="0">
              <a:solidFill>
                <a:srgbClr val="002060"/>
              </a:solidFill>
            </a:endParaRPr>
          </a:p>
          <a:p>
            <a:pPr lvl="1" algn="just">
              <a:buNone/>
            </a:pPr>
            <a:endParaRPr lang="en-PH" sz="2900" dirty="0">
              <a:solidFill>
                <a:srgbClr val="002060"/>
              </a:solidFill>
            </a:endParaRPr>
          </a:p>
        </p:txBody>
      </p:sp>
      <p:graphicFrame>
        <p:nvGraphicFramePr>
          <p:cNvPr id="5" name="Table 4"/>
          <p:cNvGraphicFramePr>
            <a:graphicFrameLocks noGrp="1"/>
          </p:cNvGraphicFramePr>
          <p:nvPr/>
        </p:nvGraphicFramePr>
        <p:xfrm>
          <a:off x="228600" y="2743200"/>
          <a:ext cx="8763000" cy="3586480"/>
        </p:xfrm>
        <a:graphic>
          <a:graphicData uri="http://schemas.openxmlformats.org/drawingml/2006/table">
            <a:tbl>
              <a:tblPr firstRow="1" bandRow="1">
                <a:tableStyleId>{5C22544A-7EE6-4342-B048-85BDC9FD1C3A}</a:tableStyleId>
              </a:tblPr>
              <a:tblGrid>
                <a:gridCol w="4381500">
                  <a:extLst>
                    <a:ext uri="{9D8B030D-6E8A-4147-A177-3AD203B41FA5}">
                      <a16:colId xmlns:a16="http://schemas.microsoft.com/office/drawing/2014/main" val="20000"/>
                    </a:ext>
                  </a:extLst>
                </a:gridCol>
                <a:gridCol w="4381500">
                  <a:extLst>
                    <a:ext uri="{9D8B030D-6E8A-4147-A177-3AD203B41FA5}">
                      <a16:colId xmlns:a16="http://schemas.microsoft.com/office/drawing/2014/main" val="20001"/>
                    </a:ext>
                  </a:extLst>
                </a:gridCol>
              </a:tblGrid>
              <a:tr h="508000">
                <a:tc>
                  <a:txBody>
                    <a:bodyPr/>
                    <a:lstStyle/>
                    <a:p>
                      <a:r>
                        <a:rPr lang="en-PH" sz="2300" dirty="0">
                          <a:solidFill>
                            <a:schemeClr val="tx1"/>
                          </a:solidFill>
                        </a:rPr>
                        <a:t>comfort room </a:t>
                      </a:r>
                      <a:r>
                        <a:rPr lang="en-PH" sz="2300" b="0" dirty="0">
                          <a:solidFill>
                            <a:schemeClr val="tx1"/>
                          </a:solidFill>
                        </a:rPr>
                        <a:t>(toilet)</a:t>
                      </a:r>
                      <a:endParaRPr lang="en-PH" sz="2300" dirty="0">
                        <a:solidFill>
                          <a:schemeClr val="tx1"/>
                        </a:solidFill>
                      </a:endParaRPr>
                    </a:p>
                  </a:txBody>
                  <a:tcPr/>
                </a:tc>
                <a:tc>
                  <a:txBody>
                    <a:bodyPr/>
                    <a:lstStyle/>
                    <a:p>
                      <a:r>
                        <a:rPr lang="en-PH" sz="2300" b="1" dirty="0">
                          <a:solidFill>
                            <a:schemeClr val="tx1"/>
                          </a:solidFill>
                        </a:rPr>
                        <a:t>traffic</a:t>
                      </a:r>
                      <a:r>
                        <a:rPr lang="en-PH" sz="2300" b="1" baseline="0" dirty="0">
                          <a:solidFill>
                            <a:schemeClr val="tx1"/>
                          </a:solidFill>
                        </a:rPr>
                        <a:t> </a:t>
                      </a:r>
                      <a:r>
                        <a:rPr lang="en-PH" sz="2300" b="0" baseline="0" dirty="0">
                          <a:solidFill>
                            <a:schemeClr val="tx1"/>
                          </a:solidFill>
                        </a:rPr>
                        <a:t>(heavy traffic/traffic jam)</a:t>
                      </a:r>
                      <a:endParaRPr lang="en-PH" sz="2300" b="1" dirty="0">
                        <a:solidFill>
                          <a:schemeClr val="tx1"/>
                        </a:solidFill>
                      </a:endParaRPr>
                    </a:p>
                  </a:txBody>
                  <a:tcPr/>
                </a:tc>
                <a:extLst>
                  <a:ext uri="{0D108BD9-81ED-4DB2-BD59-A6C34878D82A}">
                    <a16:rowId xmlns:a16="http://schemas.microsoft.com/office/drawing/2014/main" val="10000"/>
                  </a:ext>
                </a:extLst>
              </a:tr>
              <a:tr h="508000">
                <a:tc>
                  <a:txBody>
                    <a:bodyPr/>
                    <a:lstStyle/>
                    <a:p>
                      <a:r>
                        <a:rPr lang="en-PH" sz="2300" b="1" dirty="0"/>
                        <a:t>salvage</a:t>
                      </a:r>
                      <a:r>
                        <a:rPr lang="en-PH" sz="2300" b="1" baseline="0" dirty="0"/>
                        <a:t> </a:t>
                      </a:r>
                      <a:r>
                        <a:rPr lang="en-PH" sz="2300" b="0" baseline="0" dirty="0"/>
                        <a:t>(means “brutally murdered in the Philippines, but means “to save” in the US)</a:t>
                      </a:r>
                      <a:endParaRPr lang="en-PH" sz="2300" b="1" dirty="0"/>
                    </a:p>
                  </a:txBody>
                  <a:tcPr/>
                </a:tc>
                <a:tc>
                  <a:txBody>
                    <a:bodyPr/>
                    <a:lstStyle/>
                    <a:p>
                      <a:r>
                        <a:rPr lang="en-PH" sz="2300" b="1" dirty="0"/>
                        <a:t>for</a:t>
                      </a:r>
                      <a:r>
                        <a:rPr lang="en-PH" sz="2300" b="1" baseline="0" dirty="0"/>
                        <a:t> a while </a:t>
                      </a:r>
                      <a:r>
                        <a:rPr lang="en-PH" sz="2300" b="0" baseline="0" dirty="0"/>
                        <a:t>(just a second/just a moment)</a:t>
                      </a:r>
                      <a:endParaRPr lang="en-PH" sz="2300" b="1" dirty="0"/>
                    </a:p>
                  </a:txBody>
                  <a:tcPr/>
                </a:tc>
                <a:extLst>
                  <a:ext uri="{0D108BD9-81ED-4DB2-BD59-A6C34878D82A}">
                    <a16:rowId xmlns:a16="http://schemas.microsoft.com/office/drawing/2014/main" val="10001"/>
                  </a:ext>
                </a:extLst>
              </a:tr>
              <a:tr h="508000">
                <a:tc>
                  <a:txBody>
                    <a:bodyPr/>
                    <a:lstStyle/>
                    <a:p>
                      <a:r>
                        <a:rPr lang="en-PH" sz="2300" b="1" dirty="0"/>
                        <a:t>dirty kitchen </a:t>
                      </a:r>
                      <a:r>
                        <a:rPr lang="en-PH" sz="2300" b="0" dirty="0"/>
                        <a:t>(kitchen/second</a:t>
                      </a:r>
                      <a:r>
                        <a:rPr lang="en-PH" sz="2300" b="0" baseline="0" dirty="0"/>
                        <a:t> kitchen)</a:t>
                      </a:r>
                      <a:endParaRPr lang="en-PH" sz="2300" b="1" dirty="0"/>
                    </a:p>
                  </a:txBody>
                  <a:tcPr/>
                </a:tc>
                <a:tc>
                  <a:txBody>
                    <a:bodyPr/>
                    <a:lstStyle/>
                    <a:p>
                      <a:r>
                        <a:rPr lang="en-PH" sz="2300" b="1" dirty="0"/>
                        <a:t>I’ll</a:t>
                      </a:r>
                      <a:r>
                        <a:rPr lang="en-PH" sz="2300" b="1" baseline="0" dirty="0"/>
                        <a:t> go ahead </a:t>
                      </a:r>
                      <a:r>
                        <a:rPr lang="en-PH" sz="2300" b="0" baseline="0" dirty="0"/>
                        <a:t>(I’ll be going now)</a:t>
                      </a:r>
                      <a:endParaRPr lang="en-PH" sz="2300" b="1" dirty="0"/>
                    </a:p>
                  </a:txBody>
                  <a:tcPr/>
                </a:tc>
                <a:extLst>
                  <a:ext uri="{0D108BD9-81ED-4DB2-BD59-A6C34878D82A}">
                    <a16:rowId xmlns:a16="http://schemas.microsoft.com/office/drawing/2014/main" val="10002"/>
                  </a:ext>
                </a:extLst>
              </a:tr>
              <a:tr h="508000">
                <a:tc>
                  <a:txBody>
                    <a:bodyPr/>
                    <a:lstStyle/>
                    <a:p>
                      <a:r>
                        <a:rPr lang="en-PH" sz="2300" b="1" dirty="0"/>
                        <a:t>hostess</a:t>
                      </a:r>
                      <a:r>
                        <a:rPr lang="en-PH" sz="2300" b="1" baseline="0" dirty="0"/>
                        <a:t> </a:t>
                      </a:r>
                      <a:r>
                        <a:rPr lang="en-PH" sz="2300" b="0" baseline="0" dirty="0"/>
                        <a:t>(it means “prostitute” in the Philippines, but means “female host” in the US)</a:t>
                      </a:r>
                      <a:endParaRPr lang="en-PH" sz="2300" b="1" dirty="0"/>
                    </a:p>
                  </a:txBody>
                  <a:tcPr/>
                </a:tc>
                <a:tc>
                  <a:txBody>
                    <a:bodyPr/>
                    <a:lstStyle/>
                    <a:p>
                      <a:r>
                        <a:rPr lang="en-PH" sz="2300" b="1" dirty="0"/>
                        <a:t>tomboy </a:t>
                      </a:r>
                      <a:r>
                        <a:rPr lang="en-PH" sz="2300" b="0" dirty="0"/>
                        <a:t>(it</a:t>
                      </a:r>
                      <a:r>
                        <a:rPr lang="en-PH" sz="2300" b="0" baseline="0" dirty="0"/>
                        <a:t> means “lesbian” in the Philippines, but means “a girl who enjoys manly activities” in the US)</a:t>
                      </a:r>
                      <a:endParaRPr lang="en-PH" sz="2300" b="1"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VARIETIES OF ENGLISH</a:t>
            </a:r>
          </a:p>
        </p:txBody>
      </p:sp>
      <p:sp>
        <p:nvSpPr>
          <p:cNvPr id="3" name="Content Placeholder 2"/>
          <p:cNvSpPr>
            <a:spLocks noGrp="1"/>
          </p:cNvSpPr>
          <p:nvPr>
            <p:ph idx="1"/>
          </p:nvPr>
        </p:nvSpPr>
        <p:spPr>
          <a:xfrm>
            <a:off x="152400" y="1219200"/>
            <a:ext cx="8458200" cy="5410199"/>
          </a:xfrm>
        </p:spPr>
        <p:txBody>
          <a:bodyPr>
            <a:noAutofit/>
          </a:bodyPr>
          <a:lstStyle/>
          <a:p>
            <a:pPr lvl="1" algn="just">
              <a:buNone/>
            </a:pPr>
            <a:r>
              <a:rPr lang="en-PH" sz="2900" dirty="0">
                <a:solidFill>
                  <a:srgbClr val="002060"/>
                </a:solidFill>
              </a:rPr>
              <a:t>			Other English terminologies that probably only Filipinos understand are:</a:t>
            </a:r>
          </a:p>
          <a:p>
            <a:pPr lvl="1" algn="just">
              <a:buFont typeface="Wingdings" pitchFamily="2" charset="2"/>
              <a:buChar char="Ø"/>
            </a:pPr>
            <a:r>
              <a:rPr lang="en-PH" sz="2900" dirty="0">
                <a:solidFill>
                  <a:srgbClr val="002060"/>
                </a:solidFill>
              </a:rPr>
              <a:t> 	</a:t>
            </a:r>
            <a:r>
              <a:rPr lang="en-PH" sz="2900" b="1" dirty="0">
                <a:solidFill>
                  <a:srgbClr val="002060"/>
                </a:solidFill>
              </a:rPr>
              <a:t>nose bleed </a:t>
            </a:r>
            <a:r>
              <a:rPr lang="en-PH" sz="2900" dirty="0">
                <a:solidFill>
                  <a:srgbClr val="002060"/>
                </a:solidFill>
              </a:rPr>
              <a:t>(means “having a hard time speaking the English language)</a:t>
            </a:r>
          </a:p>
          <a:p>
            <a:pPr lvl="1" algn="just">
              <a:buFont typeface="Wingdings" pitchFamily="2" charset="2"/>
              <a:buChar char="Ø"/>
            </a:pPr>
            <a:r>
              <a:rPr lang="en-PH" sz="2900" dirty="0">
                <a:solidFill>
                  <a:srgbClr val="002060"/>
                </a:solidFill>
              </a:rPr>
              <a:t> </a:t>
            </a:r>
            <a:r>
              <a:rPr lang="en-PH" sz="2900" b="1" dirty="0">
                <a:solidFill>
                  <a:srgbClr val="002060"/>
                </a:solidFill>
              </a:rPr>
              <a:t>ref</a:t>
            </a:r>
            <a:r>
              <a:rPr lang="en-PH" sz="2900" dirty="0">
                <a:solidFill>
                  <a:srgbClr val="002060"/>
                </a:solidFill>
              </a:rPr>
              <a:t> (usually called “fridge” in other countries)</a:t>
            </a:r>
          </a:p>
          <a:p>
            <a:pPr lvl="1" algn="just">
              <a:buFont typeface="Wingdings" pitchFamily="2" charset="2"/>
              <a:buChar char="Ø"/>
            </a:pPr>
            <a:r>
              <a:rPr lang="en-PH" sz="2900" dirty="0">
                <a:solidFill>
                  <a:srgbClr val="002060"/>
                </a:solidFill>
              </a:rPr>
              <a:t> </a:t>
            </a:r>
            <a:r>
              <a:rPr lang="en-PH" sz="2900" b="1" dirty="0">
                <a:solidFill>
                  <a:srgbClr val="002060"/>
                </a:solidFill>
              </a:rPr>
              <a:t>napkin</a:t>
            </a:r>
            <a:r>
              <a:rPr lang="en-PH" sz="2900" dirty="0">
                <a:solidFill>
                  <a:srgbClr val="002060"/>
                </a:solidFill>
              </a:rPr>
              <a:t> (means “sanitary pad” in the Philippines)</a:t>
            </a:r>
          </a:p>
          <a:p>
            <a:pPr lvl="1" algn="just">
              <a:buFont typeface="Wingdings" pitchFamily="2" charset="2"/>
              <a:buChar char="Ø"/>
            </a:pPr>
            <a:r>
              <a:rPr lang="en-PH" sz="2900" dirty="0">
                <a:solidFill>
                  <a:srgbClr val="002060"/>
                </a:solidFill>
              </a:rPr>
              <a:t> </a:t>
            </a:r>
            <a:r>
              <a:rPr lang="en-PH" sz="2900" b="1" dirty="0">
                <a:solidFill>
                  <a:srgbClr val="002060"/>
                </a:solidFill>
              </a:rPr>
              <a:t>high blood </a:t>
            </a:r>
            <a:r>
              <a:rPr lang="en-PH" sz="2900" dirty="0">
                <a:solidFill>
                  <a:srgbClr val="002060"/>
                </a:solidFill>
              </a:rPr>
              <a:t>(means “angry” or “stressed out” in the Philippines)</a:t>
            </a:r>
          </a:p>
          <a:p>
            <a:pPr lvl="1" algn="just">
              <a:buFont typeface="Wingdings" pitchFamily="2" charset="2"/>
              <a:buChar char="Ø"/>
            </a:pPr>
            <a:r>
              <a:rPr lang="en-PH" sz="2900" dirty="0">
                <a:solidFill>
                  <a:srgbClr val="002060"/>
                </a:solidFill>
              </a:rPr>
              <a:t> </a:t>
            </a:r>
            <a:r>
              <a:rPr lang="en-PH" sz="2900" b="1" dirty="0" err="1">
                <a:solidFill>
                  <a:srgbClr val="002060"/>
                </a:solidFill>
              </a:rPr>
              <a:t>aircon</a:t>
            </a:r>
            <a:r>
              <a:rPr lang="en-PH" sz="2900" dirty="0">
                <a:solidFill>
                  <a:srgbClr val="002060"/>
                </a:solidFill>
              </a:rPr>
              <a:t> (simply called “A/C” in other countries)</a:t>
            </a:r>
          </a:p>
          <a:p>
            <a:pPr lvl="1" algn="just">
              <a:buFont typeface="Wingdings" pitchFamily="2" charset="2"/>
              <a:buChar char="Ø"/>
            </a:pPr>
            <a:r>
              <a:rPr lang="en-PH" sz="2900" b="1" dirty="0">
                <a:solidFill>
                  <a:srgbClr val="002060"/>
                </a:solidFill>
              </a:rPr>
              <a:t> tricycle </a:t>
            </a:r>
            <a:r>
              <a:rPr lang="en-PH" sz="2900" dirty="0">
                <a:solidFill>
                  <a:srgbClr val="002060"/>
                </a:solidFill>
              </a:rPr>
              <a:t>and </a:t>
            </a:r>
            <a:r>
              <a:rPr lang="en-PH" sz="2900" b="1" dirty="0">
                <a:solidFill>
                  <a:srgbClr val="002060"/>
                </a:solidFill>
              </a:rPr>
              <a:t>jeep/</a:t>
            </a:r>
            <a:r>
              <a:rPr lang="en-PH" sz="2900" b="1" dirty="0" err="1">
                <a:solidFill>
                  <a:srgbClr val="002060"/>
                </a:solidFill>
              </a:rPr>
              <a:t>jeepney</a:t>
            </a:r>
            <a:endParaRPr lang="en-PH" sz="2900" b="1" dirty="0">
              <a:solidFill>
                <a:srgbClr val="00206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VARIETIES OF ENGLISH</a:t>
            </a:r>
          </a:p>
        </p:txBody>
      </p:sp>
      <p:sp>
        <p:nvSpPr>
          <p:cNvPr id="5" name="Content Placeholder 4"/>
          <p:cNvSpPr>
            <a:spLocks noGrp="1"/>
          </p:cNvSpPr>
          <p:nvPr>
            <p:ph idx="1"/>
          </p:nvPr>
        </p:nvSpPr>
        <p:spPr>
          <a:xfrm>
            <a:off x="448966" y="1219200"/>
            <a:ext cx="8246070" cy="5060287"/>
          </a:xfrm>
        </p:spPr>
        <p:txBody>
          <a:bodyPr/>
          <a:lstStyle/>
          <a:p>
            <a:pPr algn="just">
              <a:buNone/>
            </a:pPr>
            <a:r>
              <a:rPr lang="en-PH" dirty="0"/>
              <a:t>		As of 2019, the Philippines no longer belongs to the “3 largest English-speaking countries” in the world. This also shows how fast the English varieties have developed in recent years.</a:t>
            </a:r>
          </a:p>
          <a:p>
            <a:pPr algn="just">
              <a:buNone/>
            </a:pPr>
            <a:endParaRPr lang="en-PH" dirty="0"/>
          </a:p>
        </p:txBody>
      </p:sp>
      <p:pic>
        <p:nvPicPr>
          <p:cNvPr id="6" name="Content Placeholder 3" descr="top 10.png"/>
          <p:cNvPicPr>
            <a:picLocks noChangeAspect="1"/>
          </p:cNvPicPr>
          <p:nvPr/>
        </p:nvPicPr>
        <p:blipFill>
          <a:blip r:embed="rId2"/>
          <a:stretch>
            <a:fillRect/>
          </a:stretch>
        </p:blipFill>
        <p:spPr>
          <a:xfrm>
            <a:off x="609600" y="2971800"/>
            <a:ext cx="7924800" cy="3733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fontScale="90000"/>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WHAT QUALIFIES TO BE A LANGUAGE VARIETY?</a:t>
            </a:r>
          </a:p>
        </p:txBody>
      </p:sp>
      <p:sp>
        <p:nvSpPr>
          <p:cNvPr id="3" name="Content Placeholder 2"/>
          <p:cNvSpPr>
            <a:spLocks noGrp="1"/>
          </p:cNvSpPr>
          <p:nvPr>
            <p:ph idx="1"/>
          </p:nvPr>
        </p:nvSpPr>
        <p:spPr>
          <a:xfrm>
            <a:off x="152400" y="1219200"/>
            <a:ext cx="8458200" cy="5410199"/>
          </a:xfrm>
        </p:spPr>
        <p:txBody>
          <a:bodyPr>
            <a:noAutofit/>
          </a:bodyPr>
          <a:lstStyle/>
          <a:p>
            <a:pPr marL="119063" lvl="1" indent="338138" algn="just">
              <a:buNone/>
            </a:pPr>
            <a:r>
              <a:rPr lang="en-PH" sz="2900" dirty="0">
                <a:solidFill>
                  <a:srgbClr val="002060"/>
                </a:solidFill>
              </a:rPr>
              <a:t>	There is no specific set of rules when determining a language variety. Many linguists believe that any language can be called a language variety if it has attained a certain </a:t>
            </a:r>
            <a:r>
              <a:rPr lang="en-PH" sz="2900" b="1" dirty="0">
                <a:solidFill>
                  <a:srgbClr val="002060"/>
                </a:solidFill>
              </a:rPr>
              <a:t>level of application</a:t>
            </a:r>
            <a:r>
              <a:rPr lang="en-PH" sz="2900" dirty="0">
                <a:solidFill>
                  <a:srgbClr val="002060"/>
                </a:solidFill>
              </a:rPr>
              <a:t>, has attained </a:t>
            </a:r>
            <a:r>
              <a:rPr lang="en-PH" sz="2900" b="1" dirty="0">
                <a:solidFill>
                  <a:srgbClr val="002060"/>
                </a:solidFill>
              </a:rPr>
              <a:t>recognition from a group of people</a:t>
            </a:r>
            <a:r>
              <a:rPr lang="en-PH" sz="2900" dirty="0">
                <a:solidFill>
                  <a:srgbClr val="002060"/>
                </a:solidFill>
              </a:rPr>
              <a:t>, or has achieved a certain </a:t>
            </a:r>
            <a:r>
              <a:rPr lang="en-PH" sz="2900" b="1" dirty="0">
                <a:solidFill>
                  <a:srgbClr val="002060"/>
                </a:solidFill>
              </a:rPr>
              <a:t>level of standardization</a:t>
            </a:r>
            <a:r>
              <a:rPr lang="en-PH" sz="2900" dirty="0">
                <a:solidFill>
                  <a:srgbClr val="002060"/>
                </a:solidFill>
              </a:rPr>
              <a:t>.</a:t>
            </a:r>
          </a:p>
          <a:p>
            <a:pPr marL="119063" lvl="1" indent="338138" algn="just">
              <a:buNone/>
            </a:pPr>
            <a:r>
              <a:rPr lang="en-PH" sz="2900" dirty="0">
                <a:solidFill>
                  <a:srgbClr val="002060"/>
                </a:solidFill>
              </a:rPr>
              <a:t>Nevertheless, most linguists believe that </a:t>
            </a:r>
            <a:r>
              <a:rPr lang="en-PH" sz="2900" b="1" dirty="0">
                <a:solidFill>
                  <a:srgbClr val="002060"/>
                </a:solidFill>
              </a:rPr>
              <a:t>standard language (also called standard variety, standard dialect </a:t>
            </a:r>
            <a:r>
              <a:rPr lang="en-PH" sz="2900" dirty="0">
                <a:solidFill>
                  <a:srgbClr val="002060"/>
                </a:solidFill>
              </a:rPr>
              <a:t>or </a:t>
            </a:r>
            <a:r>
              <a:rPr lang="en-PH" sz="2900" b="1" dirty="0">
                <a:solidFill>
                  <a:srgbClr val="002060"/>
                </a:solidFill>
              </a:rPr>
              <a:t>standard)</a:t>
            </a:r>
            <a:r>
              <a:rPr lang="en-PH" sz="2900" dirty="0">
                <a:solidFill>
                  <a:srgbClr val="002060"/>
                </a:solidFill>
              </a:rPr>
              <a:t>, which is also a type of language variety,</a:t>
            </a:r>
            <a:r>
              <a:rPr lang="en-PH" sz="2900" b="1" dirty="0">
                <a:solidFill>
                  <a:srgbClr val="002060"/>
                </a:solidFill>
              </a:rPr>
              <a:t> </a:t>
            </a:r>
            <a:r>
              <a:rPr lang="en-PH" sz="2900" dirty="0">
                <a:solidFill>
                  <a:srgbClr val="002060"/>
                </a:solidFill>
              </a:rPr>
              <a:t>should follow a specific set of rules.</a:t>
            </a:r>
          </a:p>
          <a:p>
            <a:pPr marL="119063" lvl="1" indent="338138" algn="just">
              <a:buNone/>
            </a:pPr>
            <a:r>
              <a:rPr lang="en-PH" sz="2900" dirty="0">
                <a:solidFill>
                  <a:srgbClr val="002060"/>
                </a:solidFill>
              </a:rPr>
              <a:t>The </a:t>
            </a:r>
            <a:r>
              <a:rPr lang="en-PH" sz="2900" b="1" dirty="0">
                <a:solidFill>
                  <a:srgbClr val="002060"/>
                </a:solidFill>
              </a:rPr>
              <a:t>Standard American English (SAE) </a:t>
            </a:r>
            <a:r>
              <a:rPr lang="en-PH" sz="2900" dirty="0">
                <a:solidFill>
                  <a:srgbClr val="002060"/>
                </a:solidFill>
              </a:rPr>
              <a:t>is one of these standard languages.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fontScale="90000"/>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WHAT IS A STANDARD LANGUAGE?</a:t>
            </a:r>
          </a:p>
        </p:txBody>
      </p:sp>
      <p:sp>
        <p:nvSpPr>
          <p:cNvPr id="3" name="Content Placeholder 2"/>
          <p:cNvSpPr>
            <a:spLocks noGrp="1"/>
          </p:cNvSpPr>
          <p:nvPr>
            <p:ph idx="1"/>
          </p:nvPr>
        </p:nvSpPr>
        <p:spPr>
          <a:xfrm>
            <a:off x="152400" y="1219200"/>
            <a:ext cx="8763000" cy="5410199"/>
          </a:xfrm>
        </p:spPr>
        <p:txBody>
          <a:bodyPr>
            <a:noAutofit/>
          </a:bodyPr>
          <a:lstStyle/>
          <a:p>
            <a:pPr lvl="1" algn="just">
              <a:buFont typeface="Wingdings" pitchFamily="2" charset="2"/>
              <a:buChar char="ü"/>
            </a:pPr>
            <a:r>
              <a:rPr lang="en-PH" sz="2900" b="1" dirty="0">
                <a:solidFill>
                  <a:srgbClr val="002060"/>
                </a:solidFill>
              </a:rPr>
              <a:t> </a:t>
            </a:r>
            <a:r>
              <a:rPr lang="en-PH" sz="2900" dirty="0">
                <a:solidFill>
                  <a:srgbClr val="002060"/>
                </a:solidFill>
              </a:rPr>
              <a:t>Has undergone substantial </a:t>
            </a:r>
            <a:r>
              <a:rPr lang="en-PH" sz="2900" b="1" dirty="0">
                <a:solidFill>
                  <a:srgbClr val="002060"/>
                </a:solidFill>
              </a:rPr>
              <a:t>codification</a:t>
            </a:r>
            <a:r>
              <a:rPr lang="en-PH" sz="2900" dirty="0">
                <a:solidFill>
                  <a:srgbClr val="002060"/>
                </a:solidFill>
              </a:rPr>
              <a:t> of grammar and usage</a:t>
            </a:r>
            <a:endParaRPr lang="en-PH" sz="1300" dirty="0">
              <a:solidFill>
                <a:srgbClr val="002060"/>
              </a:solidFill>
            </a:endParaRPr>
          </a:p>
          <a:p>
            <a:pPr lvl="1" algn="just">
              <a:buFont typeface="Wingdings" pitchFamily="2" charset="2"/>
              <a:buChar char="ü"/>
            </a:pPr>
            <a:r>
              <a:rPr lang="en-PH" sz="2900" b="1" dirty="0">
                <a:solidFill>
                  <a:srgbClr val="002060"/>
                </a:solidFill>
              </a:rPr>
              <a:t> </a:t>
            </a:r>
            <a:r>
              <a:rPr lang="en-PH" sz="2900" dirty="0">
                <a:solidFill>
                  <a:srgbClr val="002060"/>
                </a:solidFill>
              </a:rPr>
              <a:t>Employed by a population for public communication</a:t>
            </a:r>
          </a:p>
          <a:p>
            <a:pPr lvl="1" algn="just">
              <a:buFont typeface="Wingdings" pitchFamily="2" charset="2"/>
              <a:buChar char="ü"/>
            </a:pPr>
            <a:r>
              <a:rPr lang="en-PH" sz="2900" dirty="0">
                <a:solidFill>
                  <a:srgbClr val="002060"/>
                </a:solidFill>
              </a:rPr>
              <a:t>Has been officially declared or legally recognized as a standard language</a:t>
            </a:r>
          </a:p>
          <a:p>
            <a:pPr lvl="1" algn="just">
              <a:buNone/>
            </a:pPr>
            <a:endParaRPr lang="en-PH" sz="2900" dirty="0">
              <a:solidFill>
                <a:srgbClr val="002060"/>
              </a:solidFill>
            </a:endParaRPr>
          </a:p>
          <a:p>
            <a:pPr lvl="1" algn="just">
              <a:buNone/>
            </a:pPr>
            <a:r>
              <a:rPr lang="en-PH" sz="2900" b="1" i="1" dirty="0">
                <a:solidFill>
                  <a:srgbClr val="002060"/>
                </a:solidFill>
              </a:rPr>
              <a:t>Codification: </a:t>
            </a:r>
            <a:r>
              <a:rPr lang="en-PH" sz="2900" i="1" dirty="0">
                <a:solidFill>
                  <a:srgbClr val="002060"/>
                </a:solidFill>
              </a:rPr>
              <a:t>the process of selecting, developing, and laying down a model of standard  language usage</a:t>
            </a:r>
          </a:p>
          <a:p>
            <a:pPr lvl="1" algn="just">
              <a:buFont typeface="Wingdings" pitchFamily="2" charset="2"/>
              <a:buChar char="q"/>
            </a:pPr>
            <a:r>
              <a:rPr lang="en-PH" sz="2900" b="1" i="1" dirty="0">
                <a:solidFill>
                  <a:srgbClr val="002060"/>
                </a:solidFill>
              </a:rPr>
              <a:t> </a:t>
            </a:r>
            <a:r>
              <a:rPr lang="en-PH" sz="2900" i="1" dirty="0">
                <a:solidFill>
                  <a:srgbClr val="002060"/>
                </a:solidFill>
              </a:rPr>
              <a:t>creation of prescriptive grammatical rules</a:t>
            </a:r>
          </a:p>
          <a:p>
            <a:pPr lvl="1" algn="just">
              <a:buFont typeface="Wingdings" pitchFamily="2" charset="2"/>
              <a:buChar char="q"/>
            </a:pPr>
            <a:r>
              <a:rPr lang="en-PH" sz="2900" b="1" i="1" dirty="0">
                <a:solidFill>
                  <a:srgbClr val="002060"/>
                </a:solidFill>
              </a:rPr>
              <a:t> </a:t>
            </a:r>
            <a:r>
              <a:rPr lang="en-PH" sz="2900" i="1" dirty="0">
                <a:solidFill>
                  <a:srgbClr val="002060"/>
                </a:solidFill>
              </a:rPr>
              <a:t>authoritative recognition (e.g. Merriam-Webster)</a:t>
            </a:r>
            <a:endParaRPr lang="en-PH" sz="2900" b="1" i="1"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TYPES OF LECTS</a:t>
            </a:r>
          </a:p>
        </p:txBody>
      </p:sp>
      <p:sp>
        <p:nvSpPr>
          <p:cNvPr id="3" name="Content Placeholder 2"/>
          <p:cNvSpPr>
            <a:spLocks noGrp="1"/>
          </p:cNvSpPr>
          <p:nvPr>
            <p:ph idx="1"/>
          </p:nvPr>
        </p:nvSpPr>
        <p:spPr>
          <a:xfrm>
            <a:off x="152400" y="1219200"/>
            <a:ext cx="8458200" cy="5410199"/>
          </a:xfrm>
        </p:spPr>
        <p:txBody>
          <a:bodyPr>
            <a:noAutofit/>
          </a:bodyPr>
          <a:lstStyle/>
          <a:p>
            <a:pPr lvl="1" algn="just">
              <a:buNone/>
            </a:pPr>
            <a:r>
              <a:rPr lang="en-PH" sz="2900" b="1" u="sng" dirty="0">
                <a:solidFill>
                  <a:srgbClr val="002060"/>
                </a:solidFill>
              </a:rPr>
              <a:t>1. REGIONAL DIALECT  OR DIALECT</a:t>
            </a:r>
          </a:p>
          <a:p>
            <a:pPr lvl="1" algn="just">
              <a:buFont typeface="Wingdings" pitchFamily="2" charset="2"/>
              <a:buChar char="Ø"/>
            </a:pPr>
            <a:r>
              <a:rPr lang="en-PH" sz="2900" dirty="0">
                <a:solidFill>
                  <a:srgbClr val="002060"/>
                </a:solidFill>
              </a:rPr>
              <a:t> Regional or  social variety</a:t>
            </a:r>
          </a:p>
          <a:p>
            <a:pPr lvl="1" algn="just">
              <a:buNone/>
            </a:pPr>
            <a:r>
              <a:rPr lang="en-PH" sz="2900" dirty="0">
                <a:solidFill>
                  <a:srgbClr val="002060"/>
                </a:solidFill>
              </a:rPr>
              <a:t>of language distinguished</a:t>
            </a:r>
          </a:p>
          <a:p>
            <a:pPr lvl="1" algn="just">
              <a:buNone/>
            </a:pPr>
            <a:r>
              <a:rPr lang="en-PH" sz="2900" dirty="0">
                <a:solidFill>
                  <a:srgbClr val="002060"/>
                </a:solidFill>
              </a:rPr>
              <a:t>by pronunciation, grammar</a:t>
            </a:r>
          </a:p>
          <a:p>
            <a:pPr lvl="1" algn="just">
              <a:buNone/>
            </a:pPr>
            <a:r>
              <a:rPr lang="en-PH" sz="2900" dirty="0">
                <a:solidFill>
                  <a:srgbClr val="002060"/>
                </a:solidFill>
              </a:rPr>
              <a:t>or vocabulary</a:t>
            </a:r>
          </a:p>
          <a:p>
            <a:pPr lvl="1" algn="just">
              <a:buFont typeface="Wingdings" pitchFamily="2" charset="2"/>
              <a:buChar char="Ø"/>
            </a:pPr>
            <a:r>
              <a:rPr lang="en-PH" sz="2900" dirty="0">
                <a:solidFill>
                  <a:srgbClr val="002060"/>
                </a:solidFill>
              </a:rPr>
              <a:t> Variety spoken in a</a:t>
            </a:r>
          </a:p>
          <a:p>
            <a:pPr lvl="1" algn="just">
              <a:buNone/>
            </a:pPr>
            <a:r>
              <a:rPr lang="en-PH" sz="2900" dirty="0">
                <a:solidFill>
                  <a:srgbClr val="002060"/>
                </a:solidFill>
              </a:rPr>
              <a:t>particular region</a:t>
            </a:r>
          </a:p>
          <a:p>
            <a:pPr lvl="1" algn="just">
              <a:buFont typeface="Wingdings" pitchFamily="2" charset="2"/>
              <a:buChar char="Ø"/>
            </a:pPr>
            <a:r>
              <a:rPr lang="en-PH" sz="2900" dirty="0">
                <a:solidFill>
                  <a:srgbClr val="002060"/>
                </a:solidFill>
              </a:rPr>
              <a:t> Geographical barriers</a:t>
            </a:r>
          </a:p>
          <a:p>
            <a:pPr lvl="1" algn="just">
              <a:buNone/>
            </a:pPr>
            <a:r>
              <a:rPr lang="en-PH" sz="2900" b="1" i="1" dirty="0">
                <a:solidFill>
                  <a:srgbClr val="002060"/>
                </a:solidFill>
              </a:rPr>
              <a:t>Example:</a:t>
            </a:r>
          </a:p>
          <a:p>
            <a:pPr lvl="1" algn="just">
              <a:buNone/>
            </a:pPr>
            <a:r>
              <a:rPr lang="en-PH" sz="2900" i="1" dirty="0" err="1">
                <a:solidFill>
                  <a:srgbClr val="002060"/>
                </a:solidFill>
              </a:rPr>
              <a:t>Tagalog</a:t>
            </a:r>
            <a:r>
              <a:rPr lang="en-PH" sz="2900" i="1" dirty="0">
                <a:solidFill>
                  <a:srgbClr val="002060"/>
                </a:solidFill>
              </a:rPr>
              <a:t>, Ilocano</a:t>
            </a:r>
          </a:p>
        </p:txBody>
      </p:sp>
      <p:pic>
        <p:nvPicPr>
          <p:cNvPr id="4" name="Picture 2" descr="https://pilipinongfilipino.files.wordpress.com/2017/08/island-dialects.jpg?w=640"/>
          <p:cNvPicPr>
            <a:picLocks noChangeAspect="1" noChangeArrowheads="1"/>
          </p:cNvPicPr>
          <p:nvPr/>
        </p:nvPicPr>
        <p:blipFill>
          <a:blip r:embed="rId2"/>
          <a:srcRect/>
          <a:stretch>
            <a:fillRect/>
          </a:stretch>
        </p:blipFill>
        <p:spPr bwMode="auto">
          <a:xfrm>
            <a:off x="4953000" y="1752600"/>
            <a:ext cx="4191000" cy="5105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LANGUAGE VS DIALECT</a:t>
            </a:r>
          </a:p>
        </p:txBody>
      </p:sp>
      <p:sp>
        <p:nvSpPr>
          <p:cNvPr id="3" name="Content Placeholder 2"/>
          <p:cNvSpPr>
            <a:spLocks noGrp="1"/>
          </p:cNvSpPr>
          <p:nvPr>
            <p:ph idx="1"/>
          </p:nvPr>
        </p:nvSpPr>
        <p:spPr>
          <a:xfrm>
            <a:off x="152400" y="1219200"/>
            <a:ext cx="8763000" cy="5410199"/>
          </a:xfrm>
        </p:spPr>
        <p:txBody>
          <a:bodyPr>
            <a:noAutofit/>
          </a:bodyPr>
          <a:lstStyle/>
          <a:p>
            <a:pPr lvl="1">
              <a:buNone/>
            </a:pPr>
            <a:r>
              <a:rPr lang="en-PH" sz="3200" b="1" dirty="0">
                <a:solidFill>
                  <a:srgbClr val="002060"/>
                </a:solidFill>
              </a:rPr>
              <a:t>SIMILARITIES</a:t>
            </a:r>
          </a:p>
          <a:p>
            <a:pPr lvl="1" algn="just">
              <a:buNone/>
            </a:pPr>
            <a:endParaRPr lang="en-PH" sz="2900" b="1" dirty="0">
              <a:solidFill>
                <a:srgbClr val="002060"/>
              </a:solidFill>
            </a:endParaRPr>
          </a:p>
        </p:txBody>
      </p:sp>
      <p:graphicFrame>
        <p:nvGraphicFramePr>
          <p:cNvPr id="4" name="Table 3"/>
          <p:cNvGraphicFramePr>
            <a:graphicFrameLocks noGrp="1"/>
          </p:cNvGraphicFramePr>
          <p:nvPr/>
        </p:nvGraphicFramePr>
        <p:xfrm>
          <a:off x="381000" y="1905000"/>
          <a:ext cx="8458200" cy="355092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370840">
                <a:tc>
                  <a:txBody>
                    <a:bodyPr/>
                    <a:lstStyle/>
                    <a:p>
                      <a:pPr algn="ctr"/>
                      <a:r>
                        <a:rPr lang="en-PH" sz="2900" dirty="0"/>
                        <a:t>LANGUAGE</a:t>
                      </a:r>
                    </a:p>
                  </a:txBody>
                  <a:tcPr/>
                </a:tc>
                <a:tc>
                  <a:txBody>
                    <a:bodyPr/>
                    <a:lstStyle/>
                    <a:p>
                      <a:pPr algn="ctr"/>
                      <a:r>
                        <a:rPr lang="en-PH" sz="2900" dirty="0"/>
                        <a:t>DIALECT</a:t>
                      </a:r>
                    </a:p>
                  </a:txBody>
                  <a:tcPr/>
                </a:tc>
                <a:extLst>
                  <a:ext uri="{0D108BD9-81ED-4DB2-BD59-A6C34878D82A}">
                    <a16:rowId xmlns:a16="http://schemas.microsoft.com/office/drawing/2014/main" val="10000"/>
                  </a:ext>
                </a:extLst>
              </a:tr>
              <a:tr h="370840">
                <a:tc>
                  <a:txBody>
                    <a:bodyPr/>
                    <a:lstStyle/>
                    <a:p>
                      <a:pPr algn="ctr"/>
                      <a:r>
                        <a:rPr lang="en-PH" sz="2900" dirty="0"/>
                        <a:t>Standardized</a:t>
                      </a:r>
                    </a:p>
                  </a:txBody>
                  <a:tcPr/>
                </a:tc>
                <a:tc>
                  <a:txBody>
                    <a:bodyPr/>
                    <a:lstStyle/>
                    <a:p>
                      <a:pPr algn="ctr"/>
                      <a:r>
                        <a:rPr lang="en-PH" sz="2900" dirty="0"/>
                        <a:t>Standardized</a:t>
                      </a:r>
                    </a:p>
                  </a:txBody>
                  <a:tcPr/>
                </a:tc>
                <a:extLst>
                  <a:ext uri="{0D108BD9-81ED-4DB2-BD59-A6C34878D82A}">
                    <a16:rowId xmlns:a16="http://schemas.microsoft.com/office/drawing/2014/main" val="10001"/>
                  </a:ext>
                </a:extLst>
              </a:tr>
              <a:tr h="370840">
                <a:tc>
                  <a:txBody>
                    <a:bodyPr/>
                    <a:lstStyle/>
                    <a:p>
                      <a:pPr algn="ctr"/>
                      <a:r>
                        <a:rPr lang="en-PH" sz="2900" dirty="0"/>
                        <a:t>Recognized</a:t>
                      </a:r>
                      <a:r>
                        <a:rPr lang="en-PH" sz="2900" baseline="0" dirty="0"/>
                        <a:t> by authorities</a:t>
                      </a:r>
                      <a:endParaRPr lang="en-PH" sz="2900" dirty="0"/>
                    </a:p>
                  </a:txBody>
                  <a:tcPr/>
                </a:tc>
                <a:tc>
                  <a:txBody>
                    <a:bodyPr/>
                    <a:lstStyle/>
                    <a:p>
                      <a:pPr algn="ctr"/>
                      <a:r>
                        <a:rPr lang="en-PH" sz="2900" dirty="0"/>
                        <a:t>Recognized</a:t>
                      </a:r>
                      <a:r>
                        <a:rPr lang="en-PH" sz="2900" baseline="0" dirty="0"/>
                        <a:t> by authorities</a:t>
                      </a:r>
                      <a:endParaRPr lang="en-PH" sz="2900" dirty="0"/>
                    </a:p>
                  </a:txBody>
                  <a:tcPr/>
                </a:tc>
                <a:extLst>
                  <a:ext uri="{0D108BD9-81ED-4DB2-BD59-A6C34878D82A}">
                    <a16:rowId xmlns:a16="http://schemas.microsoft.com/office/drawing/2014/main" val="10002"/>
                  </a:ext>
                </a:extLst>
              </a:tr>
              <a:tr h="370840">
                <a:tc>
                  <a:txBody>
                    <a:bodyPr/>
                    <a:lstStyle/>
                    <a:p>
                      <a:pPr algn="ctr"/>
                      <a:r>
                        <a:rPr lang="en-PH" sz="2900" dirty="0"/>
                        <a:t>Socially,</a:t>
                      </a:r>
                      <a:r>
                        <a:rPr lang="en-PH" sz="2900" baseline="0" dirty="0"/>
                        <a:t> politically and culturally relevant and important</a:t>
                      </a:r>
                      <a:endParaRPr lang="en-PH" sz="29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2900" dirty="0"/>
                        <a:t>Socially,</a:t>
                      </a:r>
                      <a:r>
                        <a:rPr lang="en-PH" sz="2900" baseline="0" dirty="0"/>
                        <a:t> politically and culturally relevant and important</a:t>
                      </a:r>
                      <a:endParaRPr lang="en-PH" sz="2900" dirty="0"/>
                    </a:p>
                  </a:txBody>
                  <a:tcPr/>
                </a:tc>
                <a:extLst>
                  <a:ext uri="{0D108BD9-81ED-4DB2-BD59-A6C34878D82A}">
                    <a16:rowId xmlns:a16="http://schemas.microsoft.com/office/drawing/2014/main" val="10003"/>
                  </a:ext>
                </a:extLst>
              </a:tr>
              <a:tr h="370840">
                <a:tc>
                  <a:txBody>
                    <a:bodyPr/>
                    <a:lstStyle/>
                    <a:p>
                      <a:pPr algn="ctr"/>
                      <a:r>
                        <a:rPr lang="en-PH" sz="2900" dirty="0"/>
                        <a:t>Serves</a:t>
                      </a:r>
                      <a:r>
                        <a:rPr lang="en-PH" sz="2900" baseline="0" dirty="0"/>
                        <a:t> as cultural identity</a:t>
                      </a:r>
                      <a:endParaRPr lang="en-PH" sz="29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2900" dirty="0"/>
                        <a:t>Serves</a:t>
                      </a:r>
                      <a:r>
                        <a:rPr lang="en-PH" sz="2900" baseline="0" dirty="0"/>
                        <a:t> as cultural identity</a:t>
                      </a:r>
                      <a:endParaRPr lang="en-PH" sz="29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LANGUAGE VS DIALECT</a:t>
            </a:r>
          </a:p>
        </p:txBody>
      </p:sp>
      <p:sp>
        <p:nvSpPr>
          <p:cNvPr id="3" name="Content Placeholder 2"/>
          <p:cNvSpPr>
            <a:spLocks noGrp="1"/>
          </p:cNvSpPr>
          <p:nvPr>
            <p:ph idx="1"/>
          </p:nvPr>
        </p:nvSpPr>
        <p:spPr>
          <a:xfrm>
            <a:off x="152400" y="1219200"/>
            <a:ext cx="8763000" cy="5410199"/>
          </a:xfrm>
        </p:spPr>
        <p:txBody>
          <a:bodyPr>
            <a:noAutofit/>
          </a:bodyPr>
          <a:lstStyle/>
          <a:p>
            <a:pPr lvl="1">
              <a:buNone/>
            </a:pPr>
            <a:r>
              <a:rPr lang="en-PH" sz="3200" b="1" dirty="0">
                <a:solidFill>
                  <a:srgbClr val="002060"/>
                </a:solidFill>
              </a:rPr>
              <a:t>DIFFERENCES</a:t>
            </a:r>
          </a:p>
          <a:p>
            <a:pPr lvl="1" algn="just">
              <a:buNone/>
            </a:pPr>
            <a:endParaRPr lang="en-PH" sz="2900" b="1" dirty="0">
              <a:solidFill>
                <a:srgbClr val="002060"/>
              </a:solidFill>
            </a:endParaRPr>
          </a:p>
        </p:txBody>
      </p:sp>
      <p:graphicFrame>
        <p:nvGraphicFramePr>
          <p:cNvPr id="4" name="Table 3"/>
          <p:cNvGraphicFramePr>
            <a:graphicFrameLocks noGrp="1"/>
          </p:cNvGraphicFramePr>
          <p:nvPr/>
        </p:nvGraphicFramePr>
        <p:xfrm>
          <a:off x="381000" y="1752600"/>
          <a:ext cx="8458200" cy="505968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370840">
                <a:tc>
                  <a:txBody>
                    <a:bodyPr/>
                    <a:lstStyle/>
                    <a:p>
                      <a:pPr algn="ctr"/>
                      <a:r>
                        <a:rPr lang="en-PH" sz="2900" dirty="0"/>
                        <a:t>LANGUAGE</a:t>
                      </a:r>
                    </a:p>
                  </a:txBody>
                  <a:tcPr/>
                </a:tc>
                <a:tc>
                  <a:txBody>
                    <a:bodyPr/>
                    <a:lstStyle/>
                    <a:p>
                      <a:pPr algn="ctr"/>
                      <a:r>
                        <a:rPr lang="en-PH" sz="2900" dirty="0"/>
                        <a:t>DIALECT</a:t>
                      </a:r>
                    </a:p>
                  </a:txBody>
                  <a:tcPr/>
                </a:tc>
                <a:extLst>
                  <a:ext uri="{0D108BD9-81ED-4DB2-BD59-A6C34878D82A}">
                    <a16:rowId xmlns:a16="http://schemas.microsoft.com/office/drawing/2014/main" val="10000"/>
                  </a:ext>
                </a:extLst>
              </a:tr>
              <a:tr h="370840">
                <a:tc>
                  <a:txBody>
                    <a:bodyPr/>
                    <a:lstStyle/>
                    <a:p>
                      <a:pPr algn="ctr"/>
                      <a:r>
                        <a:rPr lang="en-PH" sz="2900" dirty="0"/>
                        <a:t>More</a:t>
                      </a:r>
                      <a:r>
                        <a:rPr lang="en-PH" sz="2900" baseline="0" dirty="0"/>
                        <a:t> popular/prestigious</a:t>
                      </a:r>
                      <a:endParaRPr lang="en-PH" sz="2900" dirty="0"/>
                    </a:p>
                  </a:txBody>
                  <a:tcPr/>
                </a:tc>
                <a:tc>
                  <a:txBody>
                    <a:bodyPr/>
                    <a:lstStyle/>
                    <a:p>
                      <a:pPr algn="ctr"/>
                      <a:r>
                        <a:rPr lang="en-PH" sz="2900" dirty="0"/>
                        <a:t>Less</a:t>
                      </a:r>
                      <a:r>
                        <a:rPr lang="en-PH" sz="2900" baseline="0" dirty="0"/>
                        <a:t> popular/prestigious</a:t>
                      </a:r>
                      <a:endParaRPr lang="en-PH" sz="2900" dirty="0"/>
                    </a:p>
                  </a:txBody>
                  <a:tcPr/>
                </a:tc>
                <a:extLst>
                  <a:ext uri="{0D108BD9-81ED-4DB2-BD59-A6C34878D82A}">
                    <a16:rowId xmlns:a16="http://schemas.microsoft.com/office/drawing/2014/main" val="10001"/>
                  </a:ext>
                </a:extLst>
              </a:tr>
              <a:tr h="370840">
                <a:tc>
                  <a:txBody>
                    <a:bodyPr/>
                    <a:lstStyle/>
                    <a:p>
                      <a:pPr algn="ctr"/>
                      <a:r>
                        <a:rPr lang="en-PH" sz="2900" dirty="0"/>
                        <a:t>More speakers</a:t>
                      </a:r>
                    </a:p>
                  </a:txBody>
                  <a:tcPr/>
                </a:tc>
                <a:tc>
                  <a:txBody>
                    <a:bodyPr/>
                    <a:lstStyle/>
                    <a:p>
                      <a:pPr algn="ctr"/>
                      <a:r>
                        <a:rPr lang="en-PH" sz="2900" dirty="0"/>
                        <a:t>Less speakers</a:t>
                      </a:r>
                    </a:p>
                  </a:txBody>
                  <a:tcPr/>
                </a:tc>
                <a:extLst>
                  <a:ext uri="{0D108BD9-81ED-4DB2-BD59-A6C34878D82A}">
                    <a16:rowId xmlns:a16="http://schemas.microsoft.com/office/drawing/2014/main" val="10002"/>
                  </a:ext>
                </a:extLst>
              </a:tr>
              <a:tr h="370840">
                <a:tc>
                  <a:txBody>
                    <a:bodyPr/>
                    <a:lstStyle/>
                    <a:p>
                      <a:pPr algn="ctr"/>
                      <a:r>
                        <a:rPr lang="en-PH" sz="2900" dirty="0"/>
                        <a:t>Officially</a:t>
                      </a:r>
                      <a:r>
                        <a:rPr lang="en-PH" sz="2900" baseline="0" dirty="0"/>
                        <a:t> declared by a country</a:t>
                      </a:r>
                      <a:endParaRPr lang="en-PH" sz="2900" dirty="0"/>
                    </a:p>
                  </a:txBody>
                  <a:tcPr/>
                </a:tc>
                <a:tc>
                  <a:txBody>
                    <a:bodyPr/>
                    <a:lstStyle/>
                    <a:p>
                      <a:pPr algn="ctr"/>
                      <a:r>
                        <a:rPr lang="en-PH" sz="2900" dirty="0"/>
                        <a:t>Officially</a:t>
                      </a:r>
                      <a:r>
                        <a:rPr lang="en-PH" sz="2900" baseline="0" dirty="0"/>
                        <a:t> recognized by a country</a:t>
                      </a:r>
                      <a:endParaRPr lang="en-PH" sz="2900" dirty="0"/>
                    </a:p>
                  </a:txBody>
                  <a:tcPr/>
                </a:tc>
                <a:extLst>
                  <a:ext uri="{0D108BD9-81ED-4DB2-BD59-A6C34878D82A}">
                    <a16:rowId xmlns:a16="http://schemas.microsoft.com/office/drawing/2014/main" val="10003"/>
                  </a:ext>
                </a:extLst>
              </a:tr>
              <a:tr h="370840">
                <a:tc>
                  <a:txBody>
                    <a:bodyPr/>
                    <a:lstStyle/>
                    <a:p>
                      <a:pPr algn="ctr"/>
                      <a:r>
                        <a:rPr lang="en-PH" sz="2900" dirty="0"/>
                        <a:t>Prominent in both spoken and</a:t>
                      </a:r>
                      <a:r>
                        <a:rPr lang="en-PH" sz="2900" baseline="0" dirty="0"/>
                        <a:t> written forms</a:t>
                      </a:r>
                      <a:endParaRPr lang="en-PH" sz="2900" dirty="0"/>
                    </a:p>
                  </a:txBody>
                  <a:tcPr/>
                </a:tc>
                <a:tc>
                  <a:txBody>
                    <a:bodyPr/>
                    <a:lstStyle/>
                    <a:p>
                      <a:pPr algn="ctr"/>
                      <a:r>
                        <a:rPr lang="en-PH" sz="2900" dirty="0"/>
                        <a:t>More</a:t>
                      </a:r>
                      <a:r>
                        <a:rPr lang="en-PH" sz="2900" baseline="0" dirty="0"/>
                        <a:t> prominent in spoken form</a:t>
                      </a:r>
                      <a:endParaRPr lang="en-PH" sz="2900" dirty="0"/>
                    </a:p>
                  </a:txBody>
                  <a:tcPr/>
                </a:tc>
                <a:extLst>
                  <a:ext uri="{0D108BD9-81ED-4DB2-BD59-A6C34878D82A}">
                    <a16:rowId xmlns:a16="http://schemas.microsoft.com/office/drawing/2014/main" val="10004"/>
                  </a:ext>
                </a:extLst>
              </a:tr>
              <a:tr h="370840">
                <a:tc>
                  <a:txBody>
                    <a:bodyPr/>
                    <a:lstStyle/>
                    <a:p>
                      <a:pPr algn="ctr"/>
                      <a:r>
                        <a:rPr lang="en-PH" sz="2900" dirty="0"/>
                        <a:t>Broader</a:t>
                      </a:r>
                    </a:p>
                  </a:txBody>
                  <a:tcPr/>
                </a:tc>
                <a:tc>
                  <a:txBody>
                    <a:bodyPr/>
                    <a:lstStyle/>
                    <a:p>
                      <a:pPr algn="ctr"/>
                      <a:r>
                        <a:rPr lang="en-PH" sz="2900" dirty="0"/>
                        <a:t>May have</a:t>
                      </a:r>
                      <a:r>
                        <a:rPr lang="en-PH" sz="2900" baseline="0" dirty="0"/>
                        <a:t> evolved from the language</a:t>
                      </a:r>
                      <a:endParaRPr lang="en-PH" sz="2900" dirty="0"/>
                    </a:p>
                  </a:txBody>
                  <a:tcPr/>
                </a:tc>
                <a:extLst>
                  <a:ext uri="{0D108BD9-81ED-4DB2-BD59-A6C34878D82A}">
                    <a16:rowId xmlns:a16="http://schemas.microsoft.com/office/drawing/2014/main" val="10005"/>
                  </a:ext>
                </a:extLst>
              </a:tr>
              <a:tr h="370840">
                <a:tc>
                  <a:txBody>
                    <a:bodyPr/>
                    <a:lstStyle/>
                    <a:p>
                      <a:pPr algn="ctr"/>
                      <a:endParaRPr lang="en-PH" sz="2900" dirty="0"/>
                    </a:p>
                  </a:txBody>
                  <a:tcPr/>
                </a:tc>
                <a:tc>
                  <a:txBody>
                    <a:bodyPr/>
                    <a:lstStyle/>
                    <a:p>
                      <a:pPr algn="ctr"/>
                      <a:endParaRPr lang="en-PH" sz="2900" dirty="0"/>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WHAT IS LANGUAGE VARIETY?</a:t>
            </a:r>
          </a:p>
        </p:txBody>
      </p:sp>
      <p:sp>
        <p:nvSpPr>
          <p:cNvPr id="3" name="Content Placeholder 2"/>
          <p:cNvSpPr>
            <a:spLocks noGrp="1"/>
          </p:cNvSpPr>
          <p:nvPr>
            <p:ph idx="1"/>
          </p:nvPr>
        </p:nvSpPr>
        <p:spPr>
          <a:xfrm>
            <a:off x="152400" y="1392934"/>
            <a:ext cx="8763000" cy="5236465"/>
          </a:xfrm>
        </p:spPr>
        <p:txBody>
          <a:bodyPr>
            <a:noAutofit/>
          </a:bodyPr>
          <a:lstStyle/>
          <a:p>
            <a:pPr lvl="1" algn="just">
              <a:buFont typeface="Wingdings" pitchFamily="2" charset="2"/>
              <a:buChar char="Ø"/>
            </a:pPr>
            <a:r>
              <a:rPr lang="en-PH" sz="3100" dirty="0">
                <a:solidFill>
                  <a:srgbClr val="002060"/>
                </a:solidFill>
              </a:rPr>
              <a:t> </a:t>
            </a:r>
            <a:r>
              <a:rPr lang="en-PH" sz="2900" dirty="0">
                <a:solidFill>
                  <a:srgbClr val="002060"/>
                </a:solidFill>
              </a:rPr>
              <a:t>Any distinctive form of language or linguistic expression</a:t>
            </a:r>
          </a:p>
          <a:p>
            <a:pPr lvl="1" algn="just">
              <a:buFont typeface="Wingdings" pitchFamily="2" charset="2"/>
              <a:buChar char="Ø"/>
            </a:pPr>
            <a:r>
              <a:rPr lang="en-PH" sz="2900" dirty="0">
                <a:solidFill>
                  <a:srgbClr val="002060"/>
                </a:solidFill>
              </a:rPr>
              <a:t> Also called “</a:t>
            </a:r>
            <a:r>
              <a:rPr lang="en-PH" sz="2900" b="1" dirty="0" err="1">
                <a:solidFill>
                  <a:srgbClr val="002060"/>
                </a:solidFill>
              </a:rPr>
              <a:t>lect</a:t>
            </a:r>
            <a:r>
              <a:rPr lang="en-PH" sz="2900" dirty="0">
                <a:solidFill>
                  <a:srgbClr val="002060"/>
                </a:solidFill>
              </a:rPr>
              <a:t>” or simply “</a:t>
            </a:r>
            <a:r>
              <a:rPr lang="en-PH" sz="2900" b="1" dirty="0">
                <a:solidFill>
                  <a:srgbClr val="002060"/>
                </a:solidFill>
              </a:rPr>
              <a:t>varieties</a:t>
            </a:r>
            <a:r>
              <a:rPr lang="en-PH" sz="2900" dirty="0">
                <a:solidFill>
                  <a:srgbClr val="002060"/>
                </a:solidFill>
              </a:rPr>
              <a:t>”</a:t>
            </a:r>
          </a:p>
          <a:p>
            <a:pPr lvl="1" algn="just">
              <a:buFont typeface="Wingdings" pitchFamily="2" charset="2"/>
              <a:buChar char="Ø"/>
            </a:pPr>
            <a:r>
              <a:rPr lang="en-PH" sz="2900" dirty="0">
                <a:solidFill>
                  <a:srgbClr val="002060"/>
                </a:solidFill>
              </a:rPr>
              <a:t> Commonly used term to refer to the overlapping subcategories of languages (e.g. dialects, jargons, idiolects, registers, etc.)</a:t>
            </a:r>
          </a:p>
          <a:p>
            <a:pPr lvl="1" algn="just">
              <a:buFont typeface="Wingdings" pitchFamily="2" charset="2"/>
              <a:buChar char="Ø"/>
            </a:pPr>
            <a:r>
              <a:rPr lang="en-PH" sz="2900" dirty="0">
                <a:solidFill>
                  <a:srgbClr val="002060"/>
                </a:solidFill>
              </a:rPr>
              <a:t> Mainly associated with </a:t>
            </a:r>
            <a:r>
              <a:rPr lang="en-PH" sz="2900" b="1" dirty="0">
                <a:solidFill>
                  <a:srgbClr val="002060"/>
                </a:solidFill>
              </a:rPr>
              <a:t>sociolinguistics</a:t>
            </a:r>
            <a:r>
              <a:rPr lang="en-PH" sz="2900" dirty="0">
                <a:solidFill>
                  <a:srgbClr val="002060"/>
                </a:solidFill>
              </a:rPr>
              <a:t> as its forms and its development are trigged by </a:t>
            </a:r>
            <a:r>
              <a:rPr lang="en-PH" sz="2900" b="1" dirty="0">
                <a:solidFill>
                  <a:srgbClr val="002060"/>
                </a:solidFill>
              </a:rPr>
              <a:t>social factors</a:t>
            </a:r>
          </a:p>
          <a:p>
            <a:pPr lvl="1" algn="just">
              <a:buFont typeface="Wingdings" pitchFamily="2" charset="2"/>
              <a:buChar char="Ø"/>
            </a:pPr>
            <a:r>
              <a:rPr lang="en-PH" sz="2900" b="1" dirty="0">
                <a:solidFill>
                  <a:srgbClr val="002060"/>
                </a:solidFill>
              </a:rPr>
              <a:t> </a:t>
            </a:r>
            <a:r>
              <a:rPr lang="en-PH" sz="2900" dirty="0">
                <a:solidFill>
                  <a:srgbClr val="002060"/>
                </a:solidFill>
              </a:rPr>
              <a:t>May change from region to region, from one social class to another, or from individual to individual</a:t>
            </a:r>
            <a:endParaRPr lang="en-PH" sz="2900" b="1"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LANGUAGE VS DIALECT</a:t>
            </a:r>
          </a:p>
        </p:txBody>
      </p:sp>
      <p:sp>
        <p:nvSpPr>
          <p:cNvPr id="3" name="Content Placeholder 2"/>
          <p:cNvSpPr>
            <a:spLocks noGrp="1"/>
          </p:cNvSpPr>
          <p:nvPr>
            <p:ph idx="1"/>
          </p:nvPr>
        </p:nvSpPr>
        <p:spPr>
          <a:xfrm>
            <a:off x="152400" y="1219200"/>
            <a:ext cx="8763000" cy="5410199"/>
          </a:xfrm>
        </p:spPr>
        <p:txBody>
          <a:bodyPr>
            <a:noAutofit/>
          </a:bodyPr>
          <a:lstStyle/>
          <a:p>
            <a:pPr lvl="1" algn="just">
              <a:buNone/>
            </a:pPr>
            <a:r>
              <a:rPr lang="en-PH" sz="2900" b="1" dirty="0">
                <a:solidFill>
                  <a:srgbClr val="002060"/>
                </a:solidFill>
              </a:rPr>
              <a:t>When does a dialect become a language?</a:t>
            </a:r>
          </a:p>
          <a:p>
            <a:pPr lvl="1" algn="just">
              <a:buFont typeface="Wingdings" pitchFamily="2" charset="2"/>
              <a:buChar char="Ø"/>
            </a:pPr>
            <a:r>
              <a:rPr lang="en-PH" sz="2900" b="1" dirty="0">
                <a:solidFill>
                  <a:srgbClr val="002060"/>
                </a:solidFill>
              </a:rPr>
              <a:t> </a:t>
            </a:r>
            <a:r>
              <a:rPr lang="en-PH" sz="2900" dirty="0">
                <a:solidFill>
                  <a:srgbClr val="002060"/>
                </a:solidFill>
              </a:rPr>
              <a:t>When officially declared for political reasons</a:t>
            </a:r>
          </a:p>
          <a:p>
            <a:pPr lvl="1" algn="just">
              <a:buNone/>
            </a:pPr>
            <a:r>
              <a:rPr lang="en-PH" sz="2900" b="1" i="1" dirty="0">
                <a:solidFill>
                  <a:srgbClr val="002060"/>
                </a:solidFill>
              </a:rPr>
              <a:t>Example: </a:t>
            </a:r>
            <a:r>
              <a:rPr lang="en-PH" sz="2900" i="1" dirty="0">
                <a:solidFill>
                  <a:srgbClr val="002060"/>
                </a:solidFill>
              </a:rPr>
              <a:t>Italian (1861) </a:t>
            </a:r>
          </a:p>
          <a:p>
            <a:pPr lvl="1" algn="just">
              <a:buNone/>
            </a:pPr>
            <a:endParaRPr lang="en-PH" sz="2900" b="1" i="1" dirty="0">
              <a:solidFill>
                <a:srgbClr val="002060"/>
              </a:solidFill>
            </a:endParaRPr>
          </a:p>
          <a:p>
            <a:pPr lvl="1" algn="just">
              <a:buFont typeface="Wingdings" pitchFamily="2" charset="2"/>
              <a:buChar char="Ø"/>
            </a:pPr>
            <a:r>
              <a:rPr lang="en-PH" sz="2900" b="1" dirty="0">
                <a:solidFill>
                  <a:srgbClr val="002060"/>
                </a:solidFill>
              </a:rPr>
              <a:t> </a:t>
            </a:r>
            <a:r>
              <a:rPr lang="en-PH" sz="2900" dirty="0">
                <a:solidFill>
                  <a:srgbClr val="002060"/>
                </a:solidFill>
              </a:rPr>
              <a:t>When officially declared for cultural reasons</a:t>
            </a:r>
          </a:p>
          <a:p>
            <a:pPr lvl="1" algn="just">
              <a:buNone/>
            </a:pPr>
            <a:r>
              <a:rPr lang="en-PH" sz="2900" b="1" i="1" dirty="0">
                <a:solidFill>
                  <a:srgbClr val="002060"/>
                </a:solidFill>
              </a:rPr>
              <a:t>Example: </a:t>
            </a:r>
            <a:r>
              <a:rPr lang="en-PH" sz="2900" i="1" dirty="0">
                <a:solidFill>
                  <a:srgbClr val="002060"/>
                </a:solidFill>
              </a:rPr>
              <a:t>Hindi and Urdu (of India and Pakistan, respectively)</a:t>
            </a:r>
          </a:p>
          <a:p>
            <a:pPr lvl="1" algn="just">
              <a:buNone/>
            </a:pPr>
            <a:endParaRPr lang="en-PH" sz="2900" b="1" i="1" dirty="0">
              <a:solidFill>
                <a:srgbClr val="002060"/>
              </a:solidFill>
            </a:endParaRPr>
          </a:p>
          <a:p>
            <a:pPr lvl="1" algn="just">
              <a:buFont typeface="Wingdings" pitchFamily="2" charset="2"/>
              <a:buChar char="Ø"/>
            </a:pPr>
            <a:r>
              <a:rPr lang="en-PH" sz="2900" b="1" i="1" dirty="0">
                <a:solidFill>
                  <a:srgbClr val="002060"/>
                </a:solidFill>
              </a:rPr>
              <a:t> </a:t>
            </a:r>
            <a:r>
              <a:rPr lang="en-PH" sz="2900" i="1" dirty="0">
                <a:solidFill>
                  <a:srgbClr val="002060"/>
                </a:solidFill>
              </a:rPr>
              <a:t>When legally recognized after spreading</a:t>
            </a:r>
          </a:p>
          <a:p>
            <a:pPr lvl="1" algn="just">
              <a:buNone/>
            </a:pPr>
            <a:r>
              <a:rPr lang="en-PH" sz="2900" b="1" i="1" dirty="0">
                <a:solidFill>
                  <a:srgbClr val="002060"/>
                </a:solidFill>
              </a:rPr>
              <a:t>Example</a:t>
            </a:r>
            <a:r>
              <a:rPr lang="en-PH" sz="2900" i="1" dirty="0">
                <a:solidFill>
                  <a:srgbClr val="002060"/>
                </a:solidFill>
              </a:rPr>
              <a:t>: French, Italian and Spanish from Latin</a:t>
            </a:r>
            <a:endParaRPr lang="en-PH" sz="2900" b="1" i="1" dirty="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TYPES OF LECTS</a:t>
            </a:r>
          </a:p>
        </p:txBody>
      </p:sp>
      <p:sp>
        <p:nvSpPr>
          <p:cNvPr id="3" name="Content Placeholder 2"/>
          <p:cNvSpPr>
            <a:spLocks noGrp="1"/>
          </p:cNvSpPr>
          <p:nvPr>
            <p:ph idx="1"/>
          </p:nvPr>
        </p:nvSpPr>
        <p:spPr>
          <a:xfrm>
            <a:off x="152400" y="1219200"/>
            <a:ext cx="8458200" cy="5410199"/>
          </a:xfrm>
        </p:spPr>
        <p:txBody>
          <a:bodyPr>
            <a:noAutofit/>
          </a:bodyPr>
          <a:lstStyle/>
          <a:p>
            <a:pPr lvl="1" algn="just">
              <a:buNone/>
            </a:pPr>
            <a:r>
              <a:rPr lang="en-PH" sz="2900" b="1" u="sng" dirty="0">
                <a:solidFill>
                  <a:srgbClr val="002060"/>
                </a:solidFill>
              </a:rPr>
              <a:t>2. SOCIOLECT</a:t>
            </a:r>
          </a:p>
          <a:p>
            <a:pPr lvl="1" algn="just">
              <a:buFont typeface="Wingdings" pitchFamily="2" charset="2"/>
              <a:buChar char="Ø"/>
            </a:pPr>
            <a:r>
              <a:rPr lang="en-PH" sz="2900" b="1" dirty="0">
                <a:solidFill>
                  <a:srgbClr val="002060"/>
                </a:solidFill>
              </a:rPr>
              <a:t> </a:t>
            </a:r>
            <a:r>
              <a:rPr lang="en-PH" sz="2900" dirty="0">
                <a:solidFill>
                  <a:srgbClr val="002060"/>
                </a:solidFill>
              </a:rPr>
              <a:t>Also known as social dialect</a:t>
            </a:r>
          </a:p>
          <a:p>
            <a:pPr lvl="1" algn="just">
              <a:buFont typeface="Wingdings" pitchFamily="2" charset="2"/>
              <a:buChar char="Ø"/>
            </a:pPr>
            <a:r>
              <a:rPr lang="en-PH" sz="2900" b="1" dirty="0">
                <a:solidFill>
                  <a:srgbClr val="002060"/>
                </a:solidFill>
              </a:rPr>
              <a:t> </a:t>
            </a:r>
            <a:r>
              <a:rPr lang="en-PH" sz="2900" dirty="0">
                <a:solidFill>
                  <a:srgbClr val="002060"/>
                </a:solidFill>
              </a:rPr>
              <a:t>Used by socio-economic class, a profession, an age group, or any other social group</a:t>
            </a:r>
          </a:p>
          <a:p>
            <a:pPr lvl="1" algn="just">
              <a:buFont typeface="Wingdings" pitchFamily="2" charset="2"/>
              <a:buChar char="Ø"/>
            </a:pPr>
            <a:r>
              <a:rPr lang="en-PH" sz="2900" dirty="0">
                <a:solidFill>
                  <a:srgbClr val="002060"/>
                </a:solidFill>
              </a:rPr>
              <a:t> Affected by social barriers</a:t>
            </a:r>
          </a:p>
          <a:p>
            <a:pPr lvl="1" algn="just">
              <a:buFont typeface="Wingdings" pitchFamily="2" charset="2"/>
              <a:buChar char="Ø"/>
            </a:pPr>
            <a:r>
              <a:rPr lang="en-PH" sz="2900" dirty="0">
                <a:solidFill>
                  <a:srgbClr val="002060"/>
                </a:solidFill>
              </a:rPr>
              <a:t> Any variety that develops due to social factors</a:t>
            </a:r>
          </a:p>
          <a:p>
            <a:pPr lvl="1" algn="just">
              <a:buNone/>
            </a:pPr>
            <a:endParaRPr lang="en-PH" sz="2900" dirty="0">
              <a:solidFill>
                <a:srgbClr val="002060"/>
              </a:solidFill>
            </a:endParaRPr>
          </a:p>
          <a:p>
            <a:pPr lvl="1" algn="just">
              <a:buNone/>
            </a:pPr>
            <a:endParaRPr lang="en-PH" sz="2900" b="1" i="1" dirty="0">
              <a:solidFill>
                <a:srgbClr val="002060"/>
              </a:solidFill>
            </a:endParaRPr>
          </a:p>
        </p:txBody>
      </p:sp>
      <p:pic>
        <p:nvPicPr>
          <p:cNvPr id="10244" name="Picture 4" descr="https://assets.rappler.co/612F469A6EA84F6BAE882D2B94A4B421/img/F795559CF158414EB00261A7D3C54170/popular-words-20171202.jpg"/>
          <p:cNvPicPr>
            <a:picLocks noChangeAspect="1" noChangeArrowheads="1"/>
          </p:cNvPicPr>
          <p:nvPr/>
        </p:nvPicPr>
        <p:blipFill>
          <a:blip r:embed="rId2"/>
          <a:srcRect/>
          <a:stretch>
            <a:fillRect/>
          </a:stretch>
        </p:blipFill>
        <p:spPr bwMode="auto">
          <a:xfrm>
            <a:off x="152400" y="4267199"/>
            <a:ext cx="4495800" cy="2590801"/>
          </a:xfrm>
          <a:prstGeom prst="rect">
            <a:avLst/>
          </a:prstGeom>
          <a:noFill/>
        </p:spPr>
      </p:pic>
      <p:pic>
        <p:nvPicPr>
          <p:cNvPr id="6" name="Picture 5" descr="67925400_480702222727900_6200999990131687424_n.jpg"/>
          <p:cNvPicPr>
            <a:picLocks noChangeAspect="1"/>
          </p:cNvPicPr>
          <p:nvPr/>
        </p:nvPicPr>
        <p:blipFill>
          <a:blip r:embed="rId3" cstate="print"/>
          <a:stretch>
            <a:fillRect/>
          </a:stretch>
        </p:blipFill>
        <p:spPr>
          <a:xfrm>
            <a:off x="4648200" y="4267200"/>
            <a:ext cx="4267200"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EXAMPLES OF SOCIOLECT</a:t>
            </a:r>
          </a:p>
        </p:txBody>
      </p:sp>
      <p:sp>
        <p:nvSpPr>
          <p:cNvPr id="3" name="Content Placeholder 2"/>
          <p:cNvSpPr>
            <a:spLocks noGrp="1"/>
          </p:cNvSpPr>
          <p:nvPr>
            <p:ph idx="1"/>
          </p:nvPr>
        </p:nvSpPr>
        <p:spPr>
          <a:xfrm>
            <a:off x="152400" y="1219200"/>
            <a:ext cx="8458200" cy="5410199"/>
          </a:xfrm>
        </p:spPr>
        <p:txBody>
          <a:bodyPr>
            <a:noAutofit/>
          </a:bodyPr>
          <a:lstStyle/>
          <a:p>
            <a:pPr lvl="1" algn="just">
              <a:buNone/>
            </a:pPr>
            <a:r>
              <a:rPr lang="en-PH" sz="2900" b="1" dirty="0">
                <a:solidFill>
                  <a:srgbClr val="002060"/>
                </a:solidFill>
              </a:rPr>
              <a:t>Jargons:</a:t>
            </a:r>
          </a:p>
          <a:p>
            <a:pPr lvl="1" algn="just">
              <a:buFont typeface="Wingdings" pitchFamily="2" charset="2"/>
              <a:buChar char="Ø"/>
            </a:pPr>
            <a:r>
              <a:rPr lang="en-PH" sz="2900" dirty="0">
                <a:solidFill>
                  <a:srgbClr val="002060"/>
                </a:solidFill>
              </a:rPr>
              <a:t> the specialized language of a professional or occupational group</a:t>
            </a:r>
          </a:p>
          <a:p>
            <a:pPr lvl="1" algn="just">
              <a:buFont typeface="Wingdings" pitchFamily="2" charset="2"/>
              <a:buChar char="Ø"/>
            </a:pPr>
            <a:r>
              <a:rPr lang="en-PH" sz="2900" dirty="0">
                <a:solidFill>
                  <a:srgbClr val="002060"/>
                </a:solidFill>
              </a:rPr>
              <a:t> meaningless to outsiders</a:t>
            </a:r>
          </a:p>
          <a:p>
            <a:pPr lvl="1" algn="just">
              <a:buFont typeface="Wingdings" pitchFamily="2" charset="2"/>
              <a:buChar char="Ø"/>
            </a:pPr>
            <a:r>
              <a:rPr lang="en-PH" sz="2900" dirty="0">
                <a:solidFill>
                  <a:srgbClr val="002060"/>
                </a:solidFill>
              </a:rPr>
              <a:t> technical language</a:t>
            </a:r>
          </a:p>
          <a:p>
            <a:pPr lvl="1" algn="just">
              <a:buFont typeface="Wingdings" pitchFamily="2" charset="2"/>
              <a:buChar char="Ø"/>
            </a:pPr>
            <a:r>
              <a:rPr lang="en-PH" sz="2900" dirty="0">
                <a:solidFill>
                  <a:srgbClr val="002060"/>
                </a:solidFill>
              </a:rPr>
              <a:t>usually formal</a:t>
            </a:r>
          </a:p>
          <a:p>
            <a:pPr lvl="1" algn="just">
              <a:buNone/>
            </a:pPr>
            <a:endParaRPr lang="en-PH" sz="2900" dirty="0">
              <a:solidFill>
                <a:srgbClr val="002060"/>
              </a:solidFill>
            </a:endParaRPr>
          </a:p>
          <a:p>
            <a:pPr lvl="1" algn="just">
              <a:buNone/>
            </a:pPr>
            <a:r>
              <a:rPr lang="en-PH" sz="2900" b="1" dirty="0" err="1">
                <a:solidFill>
                  <a:srgbClr val="002060"/>
                </a:solidFill>
              </a:rPr>
              <a:t>Coño</a:t>
            </a:r>
            <a:r>
              <a:rPr lang="en-PH" sz="2900" b="1" dirty="0">
                <a:solidFill>
                  <a:srgbClr val="002060"/>
                </a:solidFill>
              </a:rPr>
              <a:t>:</a:t>
            </a:r>
          </a:p>
          <a:p>
            <a:pPr lvl="1" algn="just">
              <a:buFont typeface="Wingdings" pitchFamily="2" charset="2"/>
              <a:buChar char="Ø"/>
            </a:pPr>
            <a:r>
              <a:rPr lang="en-PH" sz="2900" dirty="0" err="1">
                <a:solidFill>
                  <a:srgbClr val="002060"/>
                </a:solidFill>
              </a:rPr>
              <a:t>Tagalog</a:t>
            </a:r>
            <a:r>
              <a:rPr lang="en-PH" sz="2900" dirty="0">
                <a:solidFill>
                  <a:srgbClr val="002060"/>
                </a:solidFill>
              </a:rPr>
              <a:t> with English</a:t>
            </a:r>
          </a:p>
          <a:p>
            <a:pPr lvl="1" algn="just">
              <a:buNone/>
            </a:pPr>
            <a:r>
              <a:rPr lang="en-PH" sz="2900" dirty="0">
                <a:solidFill>
                  <a:srgbClr val="002060"/>
                </a:solidFill>
              </a:rPr>
              <a:t>accent and words</a:t>
            </a:r>
          </a:p>
          <a:p>
            <a:pPr lvl="1" algn="just">
              <a:buNone/>
            </a:pPr>
            <a:endParaRPr lang="en-PH" sz="2900" dirty="0">
              <a:solidFill>
                <a:srgbClr val="002060"/>
              </a:solidFill>
            </a:endParaRPr>
          </a:p>
          <a:p>
            <a:pPr lvl="1" algn="just">
              <a:buNone/>
            </a:pPr>
            <a:endParaRPr lang="en-PH" sz="2900" b="1" i="1"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EXAMPLE OF SOCIOLECT</a:t>
            </a:r>
          </a:p>
        </p:txBody>
      </p:sp>
      <p:sp>
        <p:nvSpPr>
          <p:cNvPr id="3" name="Content Placeholder 2"/>
          <p:cNvSpPr>
            <a:spLocks noGrp="1"/>
          </p:cNvSpPr>
          <p:nvPr>
            <p:ph idx="1"/>
          </p:nvPr>
        </p:nvSpPr>
        <p:spPr>
          <a:xfrm>
            <a:off x="152400" y="1219200"/>
            <a:ext cx="8458200" cy="5410199"/>
          </a:xfrm>
        </p:spPr>
        <p:txBody>
          <a:bodyPr>
            <a:noAutofit/>
          </a:bodyPr>
          <a:lstStyle/>
          <a:p>
            <a:pPr lvl="1" algn="just">
              <a:buNone/>
            </a:pPr>
            <a:r>
              <a:rPr lang="en-PH" sz="2900" b="1" dirty="0">
                <a:solidFill>
                  <a:srgbClr val="002060"/>
                </a:solidFill>
              </a:rPr>
              <a:t>Examples of jargons:</a:t>
            </a:r>
          </a:p>
          <a:p>
            <a:pPr lvl="1" algn="just">
              <a:buNone/>
            </a:pPr>
            <a:endParaRPr lang="en-PH" sz="2900" b="1" dirty="0">
              <a:solidFill>
                <a:srgbClr val="002060"/>
              </a:solidFill>
            </a:endParaRPr>
          </a:p>
          <a:p>
            <a:pPr lvl="1" algn="just">
              <a:buNone/>
            </a:pPr>
            <a:r>
              <a:rPr lang="en-PH" sz="2900" b="1" dirty="0">
                <a:solidFill>
                  <a:srgbClr val="002060"/>
                </a:solidFill>
              </a:rPr>
              <a:t>Medicine:</a:t>
            </a:r>
            <a:r>
              <a:rPr lang="en-PH" sz="2900" dirty="0">
                <a:solidFill>
                  <a:srgbClr val="002060"/>
                </a:solidFill>
              </a:rPr>
              <a:t> acute, chronic, </a:t>
            </a:r>
            <a:r>
              <a:rPr lang="en-PH" sz="2900" dirty="0" err="1">
                <a:solidFill>
                  <a:srgbClr val="002060"/>
                </a:solidFill>
              </a:rPr>
              <a:t>hematuria</a:t>
            </a:r>
            <a:r>
              <a:rPr lang="en-PH" sz="2900" dirty="0">
                <a:solidFill>
                  <a:srgbClr val="002060"/>
                </a:solidFill>
              </a:rPr>
              <a:t>, </a:t>
            </a:r>
            <a:r>
              <a:rPr lang="en-PH" sz="2900" dirty="0" err="1">
                <a:solidFill>
                  <a:srgbClr val="002060"/>
                </a:solidFill>
              </a:rPr>
              <a:t>epistaxis</a:t>
            </a:r>
            <a:endParaRPr lang="en-PH" sz="2900" dirty="0">
              <a:solidFill>
                <a:srgbClr val="002060"/>
              </a:solidFill>
            </a:endParaRPr>
          </a:p>
          <a:p>
            <a:pPr lvl="1" algn="just">
              <a:buNone/>
            </a:pPr>
            <a:endParaRPr lang="en-PH" sz="2900" dirty="0">
              <a:solidFill>
                <a:srgbClr val="002060"/>
              </a:solidFill>
            </a:endParaRPr>
          </a:p>
          <a:p>
            <a:pPr lvl="1" algn="just">
              <a:buNone/>
            </a:pPr>
            <a:r>
              <a:rPr lang="en-PH" sz="2900" b="1" dirty="0">
                <a:solidFill>
                  <a:srgbClr val="002060"/>
                </a:solidFill>
              </a:rPr>
              <a:t>Law: </a:t>
            </a:r>
            <a:r>
              <a:rPr lang="en-PH" sz="2900" dirty="0">
                <a:solidFill>
                  <a:srgbClr val="002060"/>
                </a:solidFill>
              </a:rPr>
              <a:t>due diligence, homicide, arbitration</a:t>
            </a:r>
          </a:p>
          <a:p>
            <a:pPr lvl="1" algn="just">
              <a:buNone/>
            </a:pPr>
            <a:endParaRPr lang="en-PH" sz="2900" dirty="0">
              <a:solidFill>
                <a:srgbClr val="002060"/>
              </a:solidFill>
            </a:endParaRPr>
          </a:p>
          <a:p>
            <a:pPr lvl="1" algn="just">
              <a:buNone/>
            </a:pPr>
            <a:r>
              <a:rPr lang="en-PH" sz="2900" b="1" dirty="0">
                <a:solidFill>
                  <a:srgbClr val="002060"/>
                </a:solidFill>
              </a:rPr>
              <a:t>Journalism: </a:t>
            </a:r>
            <a:r>
              <a:rPr lang="en-PH" sz="2900" dirty="0">
                <a:solidFill>
                  <a:srgbClr val="002060"/>
                </a:solidFill>
              </a:rPr>
              <a:t>play, beat, </a:t>
            </a:r>
            <a:r>
              <a:rPr lang="en-PH" sz="2900" dirty="0" err="1">
                <a:solidFill>
                  <a:srgbClr val="002060"/>
                </a:solidFill>
              </a:rPr>
              <a:t>vfx</a:t>
            </a:r>
            <a:r>
              <a:rPr lang="en-PH" sz="2900" dirty="0">
                <a:solidFill>
                  <a:srgbClr val="002060"/>
                </a:solidFill>
              </a:rPr>
              <a:t>, </a:t>
            </a:r>
            <a:r>
              <a:rPr lang="en-PH" sz="2900" dirty="0" err="1">
                <a:solidFill>
                  <a:srgbClr val="002060"/>
                </a:solidFill>
              </a:rPr>
              <a:t>sfx</a:t>
            </a:r>
            <a:r>
              <a:rPr lang="en-PH" sz="2900" dirty="0">
                <a:solidFill>
                  <a:srgbClr val="002060"/>
                </a:solidFill>
              </a:rPr>
              <a:t>, sign off</a:t>
            </a:r>
          </a:p>
          <a:p>
            <a:pPr lvl="1" algn="just">
              <a:buNone/>
            </a:pPr>
            <a:endParaRPr lang="en-PH" sz="2900" dirty="0">
              <a:solidFill>
                <a:srgbClr val="002060"/>
              </a:solidFill>
            </a:endParaRPr>
          </a:p>
          <a:p>
            <a:pPr lvl="1" algn="just">
              <a:buNone/>
            </a:pPr>
            <a:r>
              <a:rPr lang="en-PH" sz="2900" b="1" dirty="0">
                <a:solidFill>
                  <a:srgbClr val="002060"/>
                </a:solidFill>
              </a:rPr>
              <a:t>Law enforcement: </a:t>
            </a:r>
            <a:r>
              <a:rPr lang="en-PH" sz="2900" dirty="0">
                <a:solidFill>
                  <a:srgbClr val="002060"/>
                </a:solidFill>
              </a:rPr>
              <a:t>10-4, 10-15, code eight</a:t>
            </a:r>
          </a:p>
          <a:p>
            <a:pPr lvl="1" algn="just">
              <a:buNone/>
            </a:pPr>
            <a:endParaRPr lang="en-PH" sz="2900" b="1" dirty="0">
              <a:solidFill>
                <a:srgbClr val="002060"/>
              </a:solidFill>
            </a:endParaRPr>
          </a:p>
          <a:p>
            <a:pPr lvl="1" algn="just">
              <a:buNone/>
            </a:pPr>
            <a:endParaRPr lang="en-PH" sz="2900" dirty="0">
              <a:solidFill>
                <a:srgbClr val="002060"/>
              </a:solidFill>
            </a:endParaRPr>
          </a:p>
          <a:p>
            <a:pPr lvl="1" algn="just">
              <a:buNone/>
            </a:pPr>
            <a:endParaRPr lang="en-PH" sz="2900" b="1" i="1" dirty="0">
              <a:solidFill>
                <a:srgbClr val="00206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TYPES OF LECTS</a:t>
            </a:r>
          </a:p>
        </p:txBody>
      </p:sp>
      <p:sp>
        <p:nvSpPr>
          <p:cNvPr id="3" name="Content Placeholder 2"/>
          <p:cNvSpPr>
            <a:spLocks noGrp="1"/>
          </p:cNvSpPr>
          <p:nvPr>
            <p:ph idx="1"/>
          </p:nvPr>
        </p:nvSpPr>
        <p:spPr>
          <a:xfrm>
            <a:off x="152400" y="1219200"/>
            <a:ext cx="8458200" cy="5410199"/>
          </a:xfrm>
        </p:spPr>
        <p:txBody>
          <a:bodyPr>
            <a:noAutofit/>
          </a:bodyPr>
          <a:lstStyle/>
          <a:p>
            <a:pPr lvl="1" algn="just">
              <a:buNone/>
            </a:pPr>
            <a:r>
              <a:rPr lang="en-PH" sz="2900" b="1" u="sng" dirty="0">
                <a:solidFill>
                  <a:srgbClr val="002060"/>
                </a:solidFill>
              </a:rPr>
              <a:t>3. ETHNOLECT</a:t>
            </a:r>
          </a:p>
          <a:p>
            <a:pPr lvl="1" algn="just">
              <a:buFont typeface="Wingdings" pitchFamily="2" charset="2"/>
              <a:buChar char="Ø"/>
            </a:pPr>
            <a:r>
              <a:rPr lang="en-PH" sz="2900" b="1" dirty="0">
                <a:solidFill>
                  <a:srgbClr val="002060"/>
                </a:solidFill>
              </a:rPr>
              <a:t> </a:t>
            </a:r>
            <a:r>
              <a:rPr lang="en-PH" sz="2900" dirty="0">
                <a:solidFill>
                  <a:srgbClr val="002060"/>
                </a:solidFill>
              </a:rPr>
              <a:t>Spoken by a 	specific ethnic group</a:t>
            </a:r>
          </a:p>
          <a:p>
            <a:pPr lvl="1" algn="just">
              <a:buNone/>
            </a:pPr>
            <a:r>
              <a:rPr lang="en-PH" sz="2900" b="1" i="1" dirty="0">
                <a:solidFill>
                  <a:srgbClr val="002060"/>
                </a:solidFill>
              </a:rPr>
              <a:t>Example:</a:t>
            </a:r>
          </a:p>
          <a:p>
            <a:pPr lvl="1" algn="just">
              <a:buNone/>
            </a:pPr>
            <a:r>
              <a:rPr lang="en-PH" sz="2900" i="1" dirty="0">
                <a:solidFill>
                  <a:srgbClr val="002060"/>
                </a:solidFill>
              </a:rPr>
              <a:t>Ebonics by African Americans</a:t>
            </a:r>
          </a:p>
          <a:p>
            <a:pPr lvl="1" algn="just">
              <a:buNone/>
            </a:pPr>
            <a:r>
              <a:rPr lang="en-PH" sz="2900" i="1" dirty="0" err="1">
                <a:solidFill>
                  <a:srgbClr val="002060"/>
                </a:solidFill>
              </a:rPr>
              <a:t>Tausug</a:t>
            </a:r>
            <a:r>
              <a:rPr lang="en-PH" sz="2900" i="1" dirty="0">
                <a:solidFill>
                  <a:srgbClr val="002060"/>
                </a:solidFill>
              </a:rPr>
              <a:t> (spoken in Sulu and Sabah)</a:t>
            </a:r>
          </a:p>
        </p:txBody>
      </p:sp>
      <p:pic>
        <p:nvPicPr>
          <p:cNvPr id="9218" name="Picture 2" descr="https://media.tenor.com/images/c8bd4c84be7321af6905d6f81afc83f6/tenor.png"/>
          <p:cNvPicPr>
            <a:picLocks noChangeAspect="1" noChangeArrowheads="1"/>
          </p:cNvPicPr>
          <p:nvPr/>
        </p:nvPicPr>
        <p:blipFill>
          <a:blip r:embed="rId2"/>
          <a:srcRect/>
          <a:stretch>
            <a:fillRect/>
          </a:stretch>
        </p:blipFill>
        <p:spPr bwMode="auto">
          <a:xfrm>
            <a:off x="2895600" y="3959952"/>
            <a:ext cx="3886200" cy="24384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TYPES OF LECTS</a:t>
            </a:r>
          </a:p>
        </p:txBody>
      </p:sp>
      <p:sp>
        <p:nvSpPr>
          <p:cNvPr id="3" name="Content Placeholder 2"/>
          <p:cNvSpPr>
            <a:spLocks noGrp="1"/>
          </p:cNvSpPr>
          <p:nvPr>
            <p:ph idx="1"/>
          </p:nvPr>
        </p:nvSpPr>
        <p:spPr>
          <a:xfrm>
            <a:off x="152400" y="1219200"/>
            <a:ext cx="8458200" cy="5410199"/>
          </a:xfrm>
        </p:spPr>
        <p:txBody>
          <a:bodyPr>
            <a:noAutofit/>
          </a:bodyPr>
          <a:lstStyle/>
          <a:p>
            <a:pPr lvl="1" algn="just">
              <a:buNone/>
            </a:pPr>
            <a:r>
              <a:rPr lang="en-PH" sz="2900" b="1" u="sng" dirty="0">
                <a:solidFill>
                  <a:srgbClr val="002060"/>
                </a:solidFill>
              </a:rPr>
              <a:t>4. IDIOLECT</a:t>
            </a:r>
          </a:p>
          <a:p>
            <a:pPr lvl="1" algn="just">
              <a:buFont typeface="Wingdings" pitchFamily="2" charset="2"/>
              <a:buChar char="Ø"/>
            </a:pPr>
            <a:r>
              <a:rPr lang="en-PH" sz="2900" dirty="0">
                <a:solidFill>
                  <a:srgbClr val="002060"/>
                </a:solidFill>
              </a:rPr>
              <a:t>the language spoken by each individual</a:t>
            </a:r>
          </a:p>
          <a:p>
            <a:pPr lvl="1" algn="just">
              <a:buFont typeface="Wingdings" pitchFamily="2" charset="2"/>
              <a:buChar char="Ø"/>
            </a:pPr>
            <a:r>
              <a:rPr lang="en-PH" sz="2900" dirty="0">
                <a:solidFill>
                  <a:srgbClr val="002060"/>
                </a:solidFill>
              </a:rPr>
              <a:t>refers to an individual’s different styles, registers, and languages</a:t>
            </a:r>
          </a:p>
          <a:p>
            <a:pPr lvl="1" algn="just">
              <a:buFont typeface="Wingdings" pitchFamily="2" charset="2"/>
              <a:buChar char="Ø"/>
            </a:pPr>
            <a:r>
              <a:rPr lang="en-PH" sz="2900" dirty="0">
                <a:solidFill>
                  <a:srgbClr val="002060"/>
                </a:solidFill>
              </a:rPr>
              <a:t>a person’s unique way of communicating</a:t>
            </a:r>
          </a:p>
          <a:p>
            <a:pPr lvl="1" algn="just">
              <a:buNone/>
            </a:pPr>
            <a:endParaRPr lang="en-PH" sz="2900" dirty="0">
              <a:solidFill>
                <a:srgbClr val="002060"/>
              </a:solidFill>
            </a:endParaRPr>
          </a:p>
          <a:p>
            <a:pPr lvl="1" algn="just">
              <a:buNone/>
            </a:pPr>
            <a:r>
              <a:rPr lang="en-PH" sz="2900" dirty="0">
                <a:solidFill>
                  <a:srgbClr val="002060"/>
                </a:solidFill>
              </a:rPr>
              <a:t> </a:t>
            </a:r>
            <a:endParaRPr lang="en-PH" sz="2900" b="1" u="sng" dirty="0">
              <a:solidFill>
                <a:srgbClr val="002060"/>
              </a:solidFill>
            </a:endParaRPr>
          </a:p>
          <a:p>
            <a:pPr lvl="1" algn="just">
              <a:buNone/>
            </a:pPr>
            <a:endParaRPr lang="en-PH" sz="2900" b="1" u="sng" dirty="0">
              <a:solidFill>
                <a:srgbClr val="002060"/>
              </a:solidFill>
            </a:endParaRPr>
          </a:p>
        </p:txBody>
      </p:sp>
      <p:pic>
        <p:nvPicPr>
          <p:cNvPr id="4" name="Picture 3" descr="Boy-Abunda-1.jpg"/>
          <p:cNvPicPr>
            <a:picLocks noChangeAspect="1"/>
          </p:cNvPicPr>
          <p:nvPr/>
        </p:nvPicPr>
        <p:blipFill>
          <a:blip r:embed="rId2" cstate="print"/>
          <a:stretch>
            <a:fillRect/>
          </a:stretch>
        </p:blipFill>
        <p:spPr>
          <a:xfrm>
            <a:off x="304800" y="3810000"/>
            <a:ext cx="2133600" cy="1447800"/>
          </a:xfrm>
          <a:prstGeom prst="rect">
            <a:avLst/>
          </a:prstGeom>
        </p:spPr>
      </p:pic>
      <p:pic>
        <p:nvPicPr>
          <p:cNvPr id="5" name="Picture 4" descr="69160434_673718709810743_8216057658818428928_n.jpg"/>
          <p:cNvPicPr>
            <a:picLocks noChangeAspect="1"/>
          </p:cNvPicPr>
          <p:nvPr/>
        </p:nvPicPr>
        <p:blipFill>
          <a:blip r:embed="rId3" cstate="print"/>
          <a:stretch>
            <a:fillRect/>
          </a:stretch>
        </p:blipFill>
        <p:spPr>
          <a:xfrm>
            <a:off x="6705600" y="5105400"/>
            <a:ext cx="2118730" cy="1447799"/>
          </a:xfrm>
          <a:prstGeom prst="rect">
            <a:avLst/>
          </a:prstGeom>
        </p:spPr>
      </p:pic>
      <p:pic>
        <p:nvPicPr>
          <p:cNvPr id="6" name="Picture 5" descr="images-37.jpg"/>
          <p:cNvPicPr>
            <a:picLocks noChangeAspect="1"/>
          </p:cNvPicPr>
          <p:nvPr/>
        </p:nvPicPr>
        <p:blipFill>
          <a:blip r:embed="rId4" cstate="print"/>
          <a:stretch>
            <a:fillRect/>
          </a:stretch>
        </p:blipFill>
        <p:spPr>
          <a:xfrm>
            <a:off x="2438400" y="4953000"/>
            <a:ext cx="2133600" cy="1447800"/>
          </a:xfrm>
          <a:prstGeom prst="rect">
            <a:avLst/>
          </a:prstGeom>
        </p:spPr>
      </p:pic>
      <p:pic>
        <p:nvPicPr>
          <p:cNvPr id="7" name="Picture 6" descr="68854209_351473175802311_2560117713225646080_n.jpg"/>
          <p:cNvPicPr>
            <a:picLocks noChangeAspect="1"/>
          </p:cNvPicPr>
          <p:nvPr/>
        </p:nvPicPr>
        <p:blipFill>
          <a:blip r:embed="rId5" cstate="print"/>
          <a:stretch>
            <a:fillRect/>
          </a:stretch>
        </p:blipFill>
        <p:spPr>
          <a:xfrm>
            <a:off x="4572000" y="3733800"/>
            <a:ext cx="2133600" cy="144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OTHER LANGUAGE VARIETIES</a:t>
            </a:r>
          </a:p>
        </p:txBody>
      </p:sp>
      <p:sp>
        <p:nvSpPr>
          <p:cNvPr id="3" name="Content Placeholder 2"/>
          <p:cNvSpPr>
            <a:spLocks noGrp="1"/>
          </p:cNvSpPr>
          <p:nvPr>
            <p:ph idx="1"/>
          </p:nvPr>
        </p:nvSpPr>
        <p:spPr>
          <a:xfrm>
            <a:off x="152400" y="1219200"/>
            <a:ext cx="8458200" cy="5410199"/>
          </a:xfrm>
        </p:spPr>
        <p:txBody>
          <a:bodyPr>
            <a:noAutofit/>
          </a:bodyPr>
          <a:lstStyle/>
          <a:p>
            <a:pPr lvl="1" algn="just">
              <a:buNone/>
            </a:pPr>
            <a:r>
              <a:rPr lang="en-PH" sz="2900" b="1" u="sng" dirty="0">
                <a:solidFill>
                  <a:srgbClr val="002060"/>
                </a:solidFill>
              </a:rPr>
              <a:t>MINORITY DIALECT</a:t>
            </a:r>
          </a:p>
          <a:p>
            <a:pPr lvl="1" algn="just">
              <a:buFont typeface="Wingdings" pitchFamily="2" charset="2"/>
              <a:buChar char="Ø"/>
            </a:pPr>
            <a:r>
              <a:rPr lang="en-PH" sz="2900" b="1" dirty="0">
                <a:solidFill>
                  <a:srgbClr val="002060"/>
                </a:solidFill>
              </a:rPr>
              <a:t> 	</a:t>
            </a:r>
            <a:r>
              <a:rPr lang="en-PH" sz="2900" dirty="0">
                <a:solidFill>
                  <a:srgbClr val="002060"/>
                </a:solidFill>
              </a:rPr>
              <a:t>the variety used by an ethnic group as a marker of identity</a:t>
            </a:r>
            <a:endParaRPr lang="en-PH" sz="2900" b="1" dirty="0">
              <a:solidFill>
                <a:srgbClr val="002060"/>
              </a:solidFill>
            </a:endParaRPr>
          </a:p>
        </p:txBody>
      </p:sp>
      <p:pic>
        <p:nvPicPr>
          <p:cNvPr id="7170" name="Picture 2" descr="https://image.vigattin.com/box/optimize/86/20_14989759911120094626.jpg"/>
          <p:cNvPicPr>
            <a:picLocks noChangeAspect="1" noChangeArrowheads="1"/>
          </p:cNvPicPr>
          <p:nvPr/>
        </p:nvPicPr>
        <p:blipFill>
          <a:blip r:embed="rId2"/>
          <a:srcRect/>
          <a:stretch>
            <a:fillRect/>
          </a:stretch>
        </p:blipFill>
        <p:spPr bwMode="auto">
          <a:xfrm>
            <a:off x="990600" y="2819400"/>
            <a:ext cx="7391400" cy="364807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OTHER LANGUAGE VARIETIES</a:t>
            </a:r>
          </a:p>
        </p:txBody>
      </p:sp>
      <p:sp>
        <p:nvSpPr>
          <p:cNvPr id="3" name="Content Placeholder 2"/>
          <p:cNvSpPr>
            <a:spLocks noGrp="1"/>
          </p:cNvSpPr>
          <p:nvPr>
            <p:ph idx="1"/>
          </p:nvPr>
        </p:nvSpPr>
        <p:spPr>
          <a:xfrm>
            <a:off x="152400" y="1219200"/>
            <a:ext cx="8458200" cy="5410199"/>
          </a:xfrm>
        </p:spPr>
        <p:txBody>
          <a:bodyPr>
            <a:noAutofit/>
          </a:bodyPr>
          <a:lstStyle/>
          <a:p>
            <a:pPr lvl="1" algn="just">
              <a:buNone/>
            </a:pPr>
            <a:r>
              <a:rPr lang="en-PH" sz="2900" b="1" u="sng" dirty="0">
                <a:solidFill>
                  <a:srgbClr val="002060"/>
                </a:solidFill>
              </a:rPr>
              <a:t>PIDGIN</a:t>
            </a:r>
          </a:p>
          <a:p>
            <a:pPr lvl="1" algn="just">
              <a:buFont typeface="Wingdings" pitchFamily="2" charset="2"/>
              <a:buChar char="Ø"/>
            </a:pPr>
            <a:r>
              <a:rPr lang="en-PH" sz="2900" b="1" dirty="0">
                <a:solidFill>
                  <a:srgbClr val="002060"/>
                </a:solidFill>
              </a:rPr>
              <a:t> </a:t>
            </a:r>
            <a:r>
              <a:rPr lang="en-PH" sz="2900" dirty="0">
                <a:solidFill>
                  <a:srgbClr val="002060"/>
                </a:solidFill>
              </a:rPr>
              <a:t>nobody’s native language</a:t>
            </a:r>
          </a:p>
          <a:p>
            <a:pPr lvl="1" algn="just">
              <a:buFont typeface="Wingdings" pitchFamily="2" charset="2"/>
              <a:buChar char="Ø"/>
            </a:pPr>
            <a:r>
              <a:rPr lang="en-PH" sz="2900" b="1" dirty="0">
                <a:solidFill>
                  <a:srgbClr val="002060"/>
                </a:solidFill>
              </a:rPr>
              <a:t> </a:t>
            </a:r>
            <a:r>
              <a:rPr lang="en-PH" sz="2900" dirty="0">
                <a:solidFill>
                  <a:srgbClr val="002060"/>
                </a:solidFill>
              </a:rPr>
              <a:t>may arise when speakers of different languages with no common  language try to have an impromptu conversation</a:t>
            </a:r>
          </a:p>
          <a:p>
            <a:pPr lvl="1" algn="just">
              <a:buFont typeface="Wingdings" pitchFamily="2" charset="2"/>
              <a:buChar char="Ø"/>
            </a:pPr>
            <a:r>
              <a:rPr lang="en-PH" sz="2900" b="1" dirty="0">
                <a:solidFill>
                  <a:srgbClr val="002060"/>
                </a:solidFill>
              </a:rPr>
              <a:t> </a:t>
            </a:r>
            <a:r>
              <a:rPr lang="en-PH" sz="2900" dirty="0">
                <a:solidFill>
                  <a:srgbClr val="002060"/>
                </a:solidFill>
              </a:rPr>
              <a:t>used for social situations but not adopted to a personal or cultural level</a:t>
            </a:r>
            <a:endParaRPr lang="en-PH" sz="2900" b="1" dirty="0">
              <a:solidFill>
                <a:srgbClr val="002060"/>
              </a:solidFill>
            </a:endParaRPr>
          </a:p>
        </p:txBody>
      </p:sp>
      <p:pic>
        <p:nvPicPr>
          <p:cNvPr id="4" name="Picture 3" descr="images-38.jpg"/>
          <p:cNvPicPr>
            <a:picLocks noChangeAspect="1"/>
          </p:cNvPicPr>
          <p:nvPr/>
        </p:nvPicPr>
        <p:blipFill>
          <a:blip r:embed="rId2" cstate="print"/>
          <a:stretch>
            <a:fillRect/>
          </a:stretch>
        </p:blipFill>
        <p:spPr>
          <a:xfrm>
            <a:off x="4724400" y="4572000"/>
            <a:ext cx="1922640" cy="2105025"/>
          </a:xfrm>
          <a:prstGeom prst="rect">
            <a:avLst/>
          </a:prstGeom>
        </p:spPr>
      </p:pic>
      <p:sp>
        <p:nvSpPr>
          <p:cNvPr id="6" name="Rounded Rectangular Callout 5"/>
          <p:cNvSpPr/>
          <p:nvPr/>
        </p:nvSpPr>
        <p:spPr>
          <a:xfrm>
            <a:off x="6477000" y="4419600"/>
            <a:ext cx="2057400" cy="1295400"/>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
            </a:r>
            <a:r>
              <a:rPr lang="en-US" dirty="0" err="1"/>
              <a:t>Ikaw</a:t>
            </a:r>
            <a:r>
              <a:rPr lang="en-US" dirty="0"/>
              <a:t> </a:t>
            </a:r>
            <a:r>
              <a:rPr lang="en-US" dirty="0" err="1"/>
              <a:t>bili</a:t>
            </a:r>
            <a:r>
              <a:rPr lang="en-US" dirty="0"/>
              <a:t> akin, </a:t>
            </a:r>
            <a:r>
              <a:rPr lang="en-US" dirty="0" err="1"/>
              <a:t>ako</a:t>
            </a:r>
            <a:r>
              <a:rPr lang="en-US" dirty="0"/>
              <a:t> </a:t>
            </a:r>
            <a:r>
              <a:rPr lang="en-US" dirty="0" err="1"/>
              <a:t>bigay</a:t>
            </a:r>
            <a:r>
              <a:rPr lang="en-US" dirty="0"/>
              <a:t> discount.”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OTHER LANGUAGE VARIETIES</a:t>
            </a:r>
          </a:p>
        </p:txBody>
      </p:sp>
      <p:sp>
        <p:nvSpPr>
          <p:cNvPr id="3" name="Content Placeholder 2"/>
          <p:cNvSpPr>
            <a:spLocks noGrp="1"/>
          </p:cNvSpPr>
          <p:nvPr>
            <p:ph idx="1"/>
          </p:nvPr>
        </p:nvSpPr>
        <p:spPr>
          <a:xfrm>
            <a:off x="152400" y="1219200"/>
            <a:ext cx="8458200" cy="5410199"/>
          </a:xfrm>
        </p:spPr>
        <p:txBody>
          <a:bodyPr>
            <a:noAutofit/>
          </a:bodyPr>
          <a:lstStyle/>
          <a:p>
            <a:pPr lvl="1" algn="just">
              <a:buNone/>
            </a:pPr>
            <a:r>
              <a:rPr lang="en-PH" sz="2900" b="1" u="sng" dirty="0">
                <a:solidFill>
                  <a:srgbClr val="002060"/>
                </a:solidFill>
              </a:rPr>
              <a:t>CREOLE</a:t>
            </a:r>
          </a:p>
          <a:p>
            <a:pPr lvl="1" algn="just">
              <a:buFont typeface="Wingdings" pitchFamily="2" charset="2"/>
              <a:buChar char="Ø"/>
            </a:pPr>
            <a:r>
              <a:rPr lang="en-PH" sz="2900" b="1" dirty="0">
                <a:solidFill>
                  <a:srgbClr val="002060"/>
                </a:solidFill>
              </a:rPr>
              <a:t> </a:t>
            </a:r>
            <a:r>
              <a:rPr lang="en-PH" sz="2900" dirty="0">
                <a:solidFill>
                  <a:srgbClr val="002060"/>
                </a:solidFill>
              </a:rPr>
              <a:t>a distinct language which has taken most of its vocabulary from another language (called the </a:t>
            </a:r>
            <a:r>
              <a:rPr lang="en-PH" sz="2900" b="1" dirty="0" err="1">
                <a:solidFill>
                  <a:srgbClr val="002060"/>
                </a:solidFill>
              </a:rPr>
              <a:t>lexifier</a:t>
            </a:r>
            <a:r>
              <a:rPr lang="en-PH" sz="2900" dirty="0">
                <a:solidFill>
                  <a:srgbClr val="002060"/>
                </a:solidFill>
              </a:rPr>
              <a:t>)</a:t>
            </a:r>
          </a:p>
          <a:p>
            <a:pPr lvl="1" algn="just">
              <a:buFont typeface="Wingdings" pitchFamily="2" charset="2"/>
              <a:buChar char="Ø"/>
            </a:pPr>
            <a:r>
              <a:rPr lang="en-PH" sz="2900" b="1" dirty="0">
                <a:solidFill>
                  <a:srgbClr val="002060"/>
                </a:solidFill>
              </a:rPr>
              <a:t> </a:t>
            </a:r>
            <a:r>
              <a:rPr lang="en-PH" sz="2900" dirty="0">
                <a:solidFill>
                  <a:srgbClr val="002060"/>
                </a:solidFill>
              </a:rPr>
              <a:t>essentially pidgin that  has been used as native tongue (a pidgin that has been </a:t>
            </a:r>
            <a:r>
              <a:rPr lang="en-PH" sz="2900" dirty="0" err="1">
                <a:solidFill>
                  <a:srgbClr val="002060"/>
                </a:solidFill>
              </a:rPr>
              <a:t>nativized</a:t>
            </a:r>
            <a:r>
              <a:rPr lang="en-PH" sz="2900" dirty="0">
                <a:solidFill>
                  <a:srgbClr val="002060"/>
                </a:solidFill>
              </a:rPr>
              <a:t>)</a:t>
            </a:r>
          </a:p>
          <a:p>
            <a:pPr lvl="1" algn="just">
              <a:buNone/>
            </a:pPr>
            <a:endParaRPr lang="en-PH" sz="2900" b="1" dirty="0">
              <a:solidFill>
                <a:srgbClr val="002060"/>
              </a:solidFill>
            </a:endParaRPr>
          </a:p>
          <a:p>
            <a:pPr lvl="1" algn="just">
              <a:buNone/>
            </a:pPr>
            <a:endParaRPr lang="en-PH" sz="2900" b="1" dirty="0">
              <a:solidFill>
                <a:srgbClr val="002060"/>
              </a:solidFill>
            </a:endParaRPr>
          </a:p>
        </p:txBody>
      </p:sp>
      <p:pic>
        <p:nvPicPr>
          <p:cNvPr id="5124" name="Picture 4" descr="https://fiverr-res.cloudinary.com/images/t_main1,q_auto,f_auto,q_auto,f_auto/gigs/125618470/original/57fc48f45c2b913258e62c2ab7112a59f1829838/translate-your-english-to-jamaican-creole.png"/>
          <p:cNvPicPr>
            <a:picLocks noChangeAspect="1" noChangeArrowheads="1"/>
          </p:cNvPicPr>
          <p:nvPr/>
        </p:nvPicPr>
        <p:blipFill>
          <a:blip r:embed="rId2"/>
          <a:srcRect/>
          <a:stretch>
            <a:fillRect/>
          </a:stretch>
        </p:blipFill>
        <p:spPr bwMode="auto">
          <a:xfrm>
            <a:off x="0" y="4191000"/>
            <a:ext cx="4953000" cy="2667000"/>
          </a:xfrm>
          <a:prstGeom prst="rect">
            <a:avLst/>
          </a:prstGeom>
          <a:noFill/>
        </p:spPr>
      </p:pic>
      <p:pic>
        <p:nvPicPr>
          <p:cNvPr id="5126" name="Picture 6" descr="https://i.ytimg.com/vi/CuLmlHo7Wrk/maxresdefault.jpg"/>
          <p:cNvPicPr>
            <a:picLocks noChangeAspect="1" noChangeArrowheads="1"/>
          </p:cNvPicPr>
          <p:nvPr/>
        </p:nvPicPr>
        <p:blipFill>
          <a:blip r:embed="rId3"/>
          <a:srcRect/>
          <a:stretch>
            <a:fillRect/>
          </a:stretch>
        </p:blipFill>
        <p:spPr bwMode="auto">
          <a:xfrm>
            <a:off x="5181600" y="4191000"/>
            <a:ext cx="3962400" cy="2667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OTHER LANGUAGE VARIETIES</a:t>
            </a:r>
          </a:p>
        </p:txBody>
      </p:sp>
      <p:sp>
        <p:nvSpPr>
          <p:cNvPr id="3" name="Content Placeholder 2"/>
          <p:cNvSpPr>
            <a:spLocks noGrp="1"/>
          </p:cNvSpPr>
          <p:nvPr>
            <p:ph idx="1"/>
          </p:nvPr>
        </p:nvSpPr>
        <p:spPr>
          <a:xfrm>
            <a:off x="152400" y="1219200"/>
            <a:ext cx="8458200" cy="5410199"/>
          </a:xfrm>
        </p:spPr>
        <p:txBody>
          <a:bodyPr>
            <a:noAutofit/>
          </a:bodyPr>
          <a:lstStyle/>
          <a:p>
            <a:pPr lvl="1" algn="just">
              <a:buNone/>
            </a:pPr>
            <a:r>
              <a:rPr lang="en-PH" sz="2900" b="1" u="sng" dirty="0">
                <a:solidFill>
                  <a:srgbClr val="002060"/>
                </a:solidFill>
              </a:rPr>
              <a:t>INDIGENIZED VARIETY</a:t>
            </a:r>
          </a:p>
          <a:p>
            <a:pPr lvl="1" algn="just">
              <a:buFont typeface="Wingdings" pitchFamily="2" charset="2"/>
              <a:buChar char="Ø"/>
            </a:pPr>
            <a:r>
              <a:rPr lang="en-PH" sz="2900" dirty="0">
                <a:solidFill>
                  <a:srgbClr val="002060"/>
                </a:solidFill>
              </a:rPr>
              <a:t>spoken mainly as a second language in ex-colonies 	with multilingual populations</a:t>
            </a:r>
          </a:p>
          <a:p>
            <a:pPr lvl="1" algn="just">
              <a:buFont typeface="Wingdings" pitchFamily="2" charset="2"/>
              <a:buChar char="Ø"/>
            </a:pPr>
            <a:r>
              <a:rPr lang="en-PH" sz="2900" dirty="0">
                <a:solidFill>
                  <a:srgbClr val="002060"/>
                </a:solidFill>
              </a:rPr>
              <a:t>the language adopted by a colony from the official language of its colonizer</a:t>
            </a:r>
          </a:p>
          <a:p>
            <a:pPr lvl="1" algn="just">
              <a:buNone/>
            </a:pPr>
            <a:endParaRPr lang="en-PH" sz="2900" dirty="0">
              <a:solidFill>
                <a:srgbClr val="002060"/>
              </a:solidFill>
            </a:endParaRPr>
          </a:p>
        </p:txBody>
      </p:sp>
      <p:pic>
        <p:nvPicPr>
          <p:cNvPr id="3074" name="Picture 2" descr="https://static.angloinfo.com/blogs/files/sites/134/ourwayoflife-infographics-thethingswesay-desktop02.jpg"/>
          <p:cNvPicPr>
            <a:picLocks noChangeAspect="1" noChangeArrowheads="1"/>
          </p:cNvPicPr>
          <p:nvPr/>
        </p:nvPicPr>
        <p:blipFill>
          <a:blip r:embed="rId2"/>
          <a:srcRect/>
          <a:stretch>
            <a:fillRect/>
          </a:stretch>
        </p:blipFill>
        <p:spPr bwMode="auto">
          <a:xfrm>
            <a:off x="990600" y="3733800"/>
            <a:ext cx="6858000" cy="2971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209800"/>
            <a:ext cx="4038600" cy="3763964"/>
          </a:xfrm>
        </p:spPr>
        <p:txBody>
          <a:bodyPr>
            <a:noAutofit/>
          </a:bodyPr>
          <a:lstStyle/>
          <a:p>
            <a:pPr lvl="1" algn="just">
              <a:buFont typeface="Wingdings" pitchFamily="2" charset="2"/>
              <a:buChar char="Ø"/>
            </a:pPr>
            <a:r>
              <a:rPr lang="en-PH" sz="2900" b="1" dirty="0">
                <a:solidFill>
                  <a:srgbClr val="002060"/>
                </a:solidFill>
              </a:rPr>
              <a:t> </a:t>
            </a:r>
            <a:r>
              <a:rPr lang="en-PH" sz="2900" dirty="0">
                <a:solidFill>
                  <a:srgbClr val="002060"/>
                </a:solidFill>
              </a:rPr>
              <a:t>social situation</a:t>
            </a:r>
          </a:p>
          <a:p>
            <a:pPr lvl="1" algn="just">
              <a:buFont typeface="Wingdings" pitchFamily="2" charset="2"/>
              <a:buChar char="Ø"/>
            </a:pPr>
            <a:r>
              <a:rPr lang="en-PH" sz="2900" dirty="0">
                <a:solidFill>
                  <a:srgbClr val="002060"/>
                </a:solidFill>
              </a:rPr>
              <a:t> occupation</a:t>
            </a:r>
          </a:p>
          <a:p>
            <a:pPr lvl="1" algn="just">
              <a:buFont typeface="Wingdings" pitchFamily="2" charset="2"/>
              <a:buChar char="Ø"/>
            </a:pPr>
            <a:r>
              <a:rPr lang="en-PH" sz="2900" dirty="0">
                <a:solidFill>
                  <a:srgbClr val="002060"/>
                </a:solidFill>
              </a:rPr>
              <a:t> age</a:t>
            </a:r>
          </a:p>
          <a:p>
            <a:pPr lvl="1" algn="just">
              <a:buFont typeface="Wingdings" pitchFamily="2" charset="2"/>
              <a:buChar char="Ø"/>
            </a:pPr>
            <a:r>
              <a:rPr lang="en-PH" sz="2900" dirty="0">
                <a:solidFill>
                  <a:srgbClr val="002060"/>
                </a:solidFill>
              </a:rPr>
              <a:t> geography</a:t>
            </a:r>
          </a:p>
          <a:p>
            <a:pPr lvl="1" algn="just">
              <a:buFont typeface="Wingdings" pitchFamily="2" charset="2"/>
              <a:buChar char="Ø"/>
            </a:pPr>
            <a:r>
              <a:rPr lang="en-PH" sz="2900" dirty="0">
                <a:solidFill>
                  <a:srgbClr val="002060"/>
                </a:solidFill>
              </a:rPr>
              <a:t> education</a:t>
            </a:r>
          </a:p>
          <a:p>
            <a:pPr lvl="1" algn="just">
              <a:buFont typeface="Wingdings" pitchFamily="2" charset="2"/>
              <a:buChar char="Ø"/>
            </a:pPr>
            <a:r>
              <a:rPr lang="en-PH" sz="2900" dirty="0">
                <a:solidFill>
                  <a:srgbClr val="002060"/>
                </a:solidFill>
              </a:rPr>
              <a:t> gender</a:t>
            </a:r>
          </a:p>
        </p:txBody>
      </p:sp>
      <p:sp>
        <p:nvSpPr>
          <p:cNvPr id="4" name="Content Placeholder 3"/>
          <p:cNvSpPr>
            <a:spLocks noGrp="1"/>
          </p:cNvSpPr>
          <p:nvPr>
            <p:ph sz="half" idx="2"/>
          </p:nvPr>
        </p:nvSpPr>
        <p:spPr>
          <a:xfrm>
            <a:off x="4648200" y="2209800"/>
            <a:ext cx="4038600" cy="3763964"/>
          </a:xfrm>
        </p:spPr>
        <p:txBody>
          <a:bodyPr/>
          <a:lstStyle/>
          <a:p>
            <a:pPr>
              <a:buFont typeface="Wingdings" pitchFamily="2" charset="2"/>
              <a:buChar char="Ø"/>
            </a:pPr>
            <a:r>
              <a:rPr lang="en-PH" dirty="0">
                <a:solidFill>
                  <a:schemeClr val="accent1">
                    <a:lumMod val="50000"/>
                  </a:schemeClr>
                </a:solidFill>
              </a:rPr>
              <a:t> social status/class</a:t>
            </a:r>
          </a:p>
          <a:p>
            <a:pPr>
              <a:buFont typeface="Wingdings" pitchFamily="2" charset="2"/>
              <a:buChar char="Ø"/>
            </a:pPr>
            <a:r>
              <a:rPr lang="en-PH" dirty="0">
                <a:solidFill>
                  <a:schemeClr val="accent1">
                    <a:lumMod val="50000"/>
                  </a:schemeClr>
                </a:solidFill>
              </a:rPr>
              <a:t> ethnicity</a:t>
            </a:r>
          </a:p>
          <a:p>
            <a:pPr>
              <a:buFont typeface="Wingdings" pitchFamily="2" charset="2"/>
              <a:buChar char="Ø"/>
            </a:pPr>
            <a:r>
              <a:rPr lang="en-PH" dirty="0">
                <a:solidFill>
                  <a:schemeClr val="accent1">
                    <a:lumMod val="50000"/>
                  </a:schemeClr>
                </a:solidFill>
              </a:rPr>
              <a:t> culture</a:t>
            </a:r>
          </a:p>
        </p:txBody>
      </p:sp>
      <p:sp>
        <p:nvSpPr>
          <p:cNvPr id="5" name="Title 1"/>
          <p:cNvSpPr txBox="1">
            <a:spLocks/>
          </p:cNvSpPr>
          <p:nvPr/>
        </p:nvSpPr>
        <p:spPr>
          <a:xfrm>
            <a:off x="533400" y="0"/>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PH" sz="4500" b="1"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j-lt"/>
                <a:ea typeface="+mj-ea"/>
                <a:cs typeface="+mj-cs"/>
              </a:rPr>
              <a:t>WHAT IS LANGUAGE VARIETY?</a:t>
            </a:r>
          </a:p>
        </p:txBody>
      </p:sp>
      <p:sp>
        <p:nvSpPr>
          <p:cNvPr id="7" name="Content Placeholder 3"/>
          <p:cNvSpPr txBox="1">
            <a:spLocks/>
          </p:cNvSpPr>
          <p:nvPr/>
        </p:nvSpPr>
        <p:spPr>
          <a:xfrm>
            <a:off x="609600" y="1600200"/>
            <a:ext cx="8077200" cy="685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PH" sz="2800" b="1" i="0" u="none" strike="noStrike" kern="1200" cap="none" spc="0" normalizeH="0" baseline="0" noProof="0" dirty="0">
                <a:ln>
                  <a:noFill/>
                </a:ln>
                <a:solidFill>
                  <a:schemeClr val="accent1">
                    <a:lumMod val="50000"/>
                  </a:schemeClr>
                </a:solidFill>
                <a:effectLst/>
                <a:uLnTx/>
                <a:uFillTx/>
                <a:latin typeface="+mn-lt"/>
                <a:ea typeface="+mn-ea"/>
                <a:cs typeface="+mn-cs"/>
              </a:rPr>
              <a:t>Factors that contribute</a:t>
            </a:r>
            <a:r>
              <a:rPr kumimoji="0" lang="en-PH" sz="2800" b="1" i="0" u="none" strike="noStrike" kern="1200" cap="none" spc="0" normalizeH="0" noProof="0" dirty="0">
                <a:ln>
                  <a:noFill/>
                </a:ln>
                <a:solidFill>
                  <a:schemeClr val="accent1">
                    <a:lumMod val="50000"/>
                  </a:schemeClr>
                </a:solidFill>
                <a:effectLst/>
                <a:uLnTx/>
                <a:uFillTx/>
                <a:latin typeface="+mn-lt"/>
                <a:ea typeface="+mn-ea"/>
                <a:cs typeface="+mn-cs"/>
              </a:rPr>
              <a:t> to language variation:</a:t>
            </a:r>
            <a:endParaRPr kumimoji="0" lang="en-PH" sz="2800" b="1" i="0" u="none" strike="noStrike" kern="1200" cap="none" spc="0" normalizeH="0" baseline="0" noProof="0" dirty="0">
              <a:ln>
                <a:noFill/>
              </a:ln>
              <a:solidFill>
                <a:schemeClr val="accent1">
                  <a:lumMod val="50000"/>
                </a:schemeClr>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endPar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152400" y="1219200"/>
            <a:ext cx="8458200" cy="5410199"/>
          </a:xfrm>
        </p:spPr>
        <p:txBody>
          <a:bodyPr>
            <a:noAutofit/>
          </a:bodyPr>
          <a:lstStyle/>
          <a:p>
            <a:pPr lvl="1" algn="just">
              <a:buNone/>
            </a:pPr>
            <a:endParaRPr lang="en-PH" sz="2900" b="1" dirty="0">
              <a:solidFill>
                <a:srgbClr val="002060"/>
              </a:solidFill>
            </a:endParaRPr>
          </a:p>
        </p:txBody>
      </p:sp>
      <p:pic>
        <p:nvPicPr>
          <p:cNvPr id="2050" name="Picture 2" descr="https://image.slidesharecdn.com/languageregistersnotes-151210170420/95/language-registers-notes-1-638.jpg?cb=144976734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LANGUAGE REGISTERS</a:t>
            </a:r>
          </a:p>
        </p:txBody>
      </p:sp>
      <p:sp>
        <p:nvSpPr>
          <p:cNvPr id="3" name="Content Placeholder 2"/>
          <p:cNvSpPr>
            <a:spLocks noGrp="1"/>
          </p:cNvSpPr>
          <p:nvPr>
            <p:ph idx="1"/>
          </p:nvPr>
        </p:nvSpPr>
        <p:spPr>
          <a:xfrm>
            <a:off x="152400" y="1219200"/>
            <a:ext cx="8458200" cy="5410199"/>
          </a:xfrm>
        </p:spPr>
        <p:txBody>
          <a:bodyPr>
            <a:noAutofit/>
          </a:bodyPr>
          <a:lstStyle/>
          <a:p>
            <a:pPr lvl="1" algn="just">
              <a:buNone/>
            </a:pPr>
            <a:r>
              <a:rPr lang="en-PH" sz="3200" b="1" dirty="0">
                <a:solidFill>
                  <a:srgbClr val="002060"/>
                </a:solidFill>
              </a:rPr>
              <a:t>What is language register?</a:t>
            </a:r>
          </a:p>
          <a:p>
            <a:pPr lvl="1" algn="just">
              <a:buFont typeface="Wingdings" pitchFamily="2" charset="2"/>
              <a:buChar char="Ø"/>
            </a:pPr>
            <a:r>
              <a:rPr lang="en-PH" sz="3200" b="1" dirty="0">
                <a:solidFill>
                  <a:srgbClr val="002060"/>
                </a:solidFill>
              </a:rPr>
              <a:t> </a:t>
            </a:r>
            <a:r>
              <a:rPr lang="en-PH" sz="3200" dirty="0">
                <a:solidFill>
                  <a:srgbClr val="002060"/>
                </a:solidFill>
              </a:rPr>
              <a:t>describes the various </a:t>
            </a:r>
            <a:r>
              <a:rPr lang="en-PH" sz="3200" b="1" dirty="0">
                <a:solidFill>
                  <a:srgbClr val="002060"/>
                </a:solidFill>
              </a:rPr>
              <a:t>styles </a:t>
            </a:r>
            <a:r>
              <a:rPr lang="en-PH" sz="3200" dirty="0">
                <a:solidFill>
                  <a:srgbClr val="002060"/>
                </a:solidFill>
              </a:rPr>
              <a:t>of language available for writing and speaking</a:t>
            </a:r>
          </a:p>
          <a:p>
            <a:pPr lvl="1" algn="just">
              <a:buFont typeface="Wingdings" pitchFamily="2" charset="2"/>
              <a:buChar char="Ø"/>
            </a:pPr>
            <a:r>
              <a:rPr lang="en-PH" sz="3200" b="1" dirty="0">
                <a:solidFill>
                  <a:srgbClr val="002060"/>
                </a:solidFill>
              </a:rPr>
              <a:t> </a:t>
            </a:r>
            <a:r>
              <a:rPr lang="en-PH" sz="3200" dirty="0">
                <a:solidFill>
                  <a:srgbClr val="002060"/>
                </a:solidFill>
              </a:rPr>
              <a:t>refers to the level of formality when speaking or writing</a:t>
            </a:r>
          </a:p>
          <a:p>
            <a:pPr lvl="1" algn="just">
              <a:buFont typeface="Wingdings" pitchFamily="2" charset="2"/>
              <a:buChar char="Ø"/>
            </a:pPr>
            <a:r>
              <a:rPr lang="en-PH" sz="3200" b="1" dirty="0">
                <a:solidFill>
                  <a:srgbClr val="002060"/>
                </a:solidFill>
              </a:rPr>
              <a:t> </a:t>
            </a:r>
            <a:r>
              <a:rPr lang="en-PH" sz="3200" dirty="0">
                <a:solidFill>
                  <a:srgbClr val="002060"/>
                </a:solidFill>
              </a:rPr>
              <a:t>the appropriate register is chosen based on:</a:t>
            </a:r>
          </a:p>
          <a:p>
            <a:pPr lvl="3" algn="just">
              <a:buFont typeface="Wingdings" pitchFamily="2" charset="2"/>
              <a:buChar char="Ø"/>
            </a:pPr>
            <a:r>
              <a:rPr lang="en-PH" sz="3200" b="1" dirty="0">
                <a:solidFill>
                  <a:srgbClr val="002060"/>
                </a:solidFill>
              </a:rPr>
              <a:t> </a:t>
            </a:r>
            <a:r>
              <a:rPr lang="en-PH" sz="3200" dirty="0">
                <a:solidFill>
                  <a:srgbClr val="002060"/>
                </a:solidFill>
              </a:rPr>
              <a:t>audience (the relationship between the speaker)</a:t>
            </a:r>
          </a:p>
          <a:p>
            <a:pPr lvl="3" algn="just">
              <a:buFont typeface="Wingdings" pitchFamily="2" charset="2"/>
              <a:buChar char="Ø"/>
            </a:pPr>
            <a:r>
              <a:rPr lang="en-PH" sz="3200" dirty="0">
                <a:solidFill>
                  <a:srgbClr val="002060"/>
                </a:solidFill>
              </a:rPr>
              <a:t>topic (the goal of communication)	</a:t>
            </a:r>
          </a:p>
          <a:p>
            <a:pPr lvl="3" algn="just">
              <a:buFont typeface="Wingdings" pitchFamily="2" charset="2"/>
              <a:buChar char="Ø"/>
            </a:pPr>
            <a:r>
              <a:rPr lang="en-PH" sz="3200" dirty="0">
                <a:solidFill>
                  <a:srgbClr val="002060"/>
                </a:solidFill>
              </a:rPr>
              <a:t>situation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TYPES OF LANGUAGE REGISTERS</a:t>
            </a:r>
          </a:p>
        </p:txBody>
      </p:sp>
      <p:sp>
        <p:nvSpPr>
          <p:cNvPr id="3" name="Content Placeholder 2"/>
          <p:cNvSpPr>
            <a:spLocks noGrp="1"/>
          </p:cNvSpPr>
          <p:nvPr>
            <p:ph idx="1"/>
          </p:nvPr>
        </p:nvSpPr>
        <p:spPr>
          <a:xfrm>
            <a:off x="152400" y="1219200"/>
            <a:ext cx="8458200" cy="5410199"/>
          </a:xfrm>
        </p:spPr>
        <p:txBody>
          <a:bodyPr>
            <a:noAutofit/>
          </a:bodyPr>
          <a:lstStyle/>
          <a:p>
            <a:pPr marL="971550" lvl="1" indent="-514350" algn="just">
              <a:buAutoNum type="arabicPeriod"/>
            </a:pPr>
            <a:r>
              <a:rPr lang="en-PH" sz="3200" b="1" dirty="0">
                <a:solidFill>
                  <a:srgbClr val="002060"/>
                </a:solidFill>
              </a:rPr>
              <a:t>STATIC REGISTER</a:t>
            </a:r>
          </a:p>
          <a:p>
            <a:pPr marL="971550" lvl="1" indent="-514350" algn="just">
              <a:buFont typeface="Wingdings" pitchFamily="2" charset="2"/>
              <a:buChar char="Ø"/>
            </a:pPr>
            <a:r>
              <a:rPr lang="en-PH" sz="3200" b="1" dirty="0">
                <a:solidFill>
                  <a:srgbClr val="002060"/>
                </a:solidFill>
              </a:rPr>
              <a:t> </a:t>
            </a:r>
            <a:r>
              <a:rPr lang="en-PH" sz="3200" dirty="0">
                <a:solidFill>
                  <a:srgbClr val="002060"/>
                </a:solidFill>
              </a:rPr>
              <a:t>also known as </a:t>
            </a:r>
            <a:r>
              <a:rPr lang="en-PH" sz="3200" b="1" dirty="0">
                <a:solidFill>
                  <a:srgbClr val="002060"/>
                </a:solidFill>
              </a:rPr>
              <a:t>static register</a:t>
            </a:r>
          </a:p>
          <a:p>
            <a:pPr marL="971550" lvl="1" indent="-514350" algn="just">
              <a:buFont typeface="Wingdings" pitchFamily="2" charset="2"/>
              <a:buChar char="Ø"/>
            </a:pPr>
            <a:r>
              <a:rPr lang="en-PH" sz="3200" b="1" dirty="0">
                <a:solidFill>
                  <a:srgbClr val="002060"/>
                </a:solidFill>
              </a:rPr>
              <a:t> </a:t>
            </a:r>
            <a:r>
              <a:rPr lang="en-PH" sz="3200" dirty="0">
                <a:solidFill>
                  <a:srgbClr val="002060"/>
                </a:solidFill>
              </a:rPr>
              <a:t>rarely or never changes</a:t>
            </a:r>
          </a:p>
          <a:p>
            <a:pPr marL="971550" lvl="1" indent="-514350" algn="just">
              <a:buNone/>
            </a:pPr>
            <a:endParaRPr lang="en-PH" b="1" dirty="0">
              <a:solidFill>
                <a:srgbClr val="002060"/>
              </a:solidFill>
            </a:endParaRPr>
          </a:p>
        </p:txBody>
      </p:sp>
      <p:pic>
        <p:nvPicPr>
          <p:cNvPr id="50180" name="Picture 4" descr="https://i.pinimg.com/736x/09/09/c8/0909c85584c7aaa60862fc204b2a3e7c.jpg"/>
          <p:cNvPicPr>
            <a:picLocks noChangeAspect="1" noChangeArrowheads="1"/>
          </p:cNvPicPr>
          <p:nvPr/>
        </p:nvPicPr>
        <p:blipFill>
          <a:blip r:embed="rId2"/>
          <a:srcRect/>
          <a:stretch>
            <a:fillRect/>
          </a:stretch>
        </p:blipFill>
        <p:spPr bwMode="auto">
          <a:xfrm>
            <a:off x="2971800" y="2971800"/>
            <a:ext cx="3124200" cy="36576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TYPES OF LANGUAGE REGISTERS</a:t>
            </a:r>
          </a:p>
        </p:txBody>
      </p:sp>
      <p:sp>
        <p:nvSpPr>
          <p:cNvPr id="3" name="Content Placeholder 2"/>
          <p:cNvSpPr>
            <a:spLocks noGrp="1"/>
          </p:cNvSpPr>
          <p:nvPr>
            <p:ph idx="1"/>
          </p:nvPr>
        </p:nvSpPr>
        <p:spPr>
          <a:xfrm>
            <a:off x="152400" y="1219200"/>
            <a:ext cx="8458200" cy="5410199"/>
          </a:xfrm>
        </p:spPr>
        <p:txBody>
          <a:bodyPr>
            <a:noAutofit/>
          </a:bodyPr>
          <a:lstStyle/>
          <a:p>
            <a:pPr marL="971550" lvl="1" indent="-514350" algn="just">
              <a:buNone/>
            </a:pPr>
            <a:r>
              <a:rPr lang="en-PH" b="1" dirty="0">
                <a:solidFill>
                  <a:srgbClr val="002060"/>
                </a:solidFill>
              </a:rPr>
              <a:t>2. FORMAL REGISTER</a:t>
            </a:r>
          </a:p>
          <a:p>
            <a:pPr marL="971550" lvl="1" indent="-514350" algn="just">
              <a:buFont typeface="Wingdings" pitchFamily="2" charset="2"/>
              <a:buChar char="Ø"/>
            </a:pPr>
            <a:r>
              <a:rPr lang="en-PH" dirty="0">
                <a:solidFill>
                  <a:srgbClr val="002060"/>
                </a:solidFill>
              </a:rPr>
              <a:t>usually a one-way communication</a:t>
            </a:r>
          </a:p>
          <a:p>
            <a:pPr marL="971550" lvl="1" indent="-514350" algn="just">
              <a:buFont typeface="Wingdings" pitchFamily="2" charset="2"/>
              <a:buChar char="Ø"/>
            </a:pPr>
            <a:r>
              <a:rPr lang="en-PH" dirty="0">
                <a:solidFill>
                  <a:srgbClr val="002060"/>
                </a:solidFill>
              </a:rPr>
              <a:t>follows commonly accepted format</a:t>
            </a:r>
          </a:p>
          <a:p>
            <a:pPr marL="971550" lvl="1" indent="-514350" algn="just">
              <a:buFont typeface="Wingdings" pitchFamily="2" charset="2"/>
              <a:buChar char="Ø"/>
            </a:pPr>
            <a:r>
              <a:rPr lang="en-PH" dirty="0">
                <a:solidFill>
                  <a:srgbClr val="002060"/>
                </a:solidFill>
              </a:rPr>
              <a:t>usually impersonal</a:t>
            </a:r>
          </a:p>
          <a:p>
            <a:pPr marL="971550" lvl="1" indent="-514350" algn="just">
              <a:buFont typeface="Wingdings" pitchFamily="2" charset="2"/>
              <a:buChar char="Ø"/>
            </a:pPr>
            <a:r>
              <a:rPr lang="en-PH" dirty="0">
                <a:solidFill>
                  <a:srgbClr val="002060"/>
                </a:solidFill>
              </a:rPr>
              <a:t>standardized </a:t>
            </a:r>
          </a:p>
        </p:txBody>
      </p:sp>
      <p:pic>
        <p:nvPicPr>
          <p:cNvPr id="51204" name="Picture 4" descr="https://www.thoughtco.com/thmb/d8mXtW1W6vInssc6m3Q1CHz_F-E=/768x0/filters:no_upscale():max_bytes(150000):strip_icc()/debate-584053045f9b5851e557cc45.jpg"/>
          <p:cNvPicPr>
            <a:picLocks noChangeAspect="1" noChangeArrowheads="1"/>
          </p:cNvPicPr>
          <p:nvPr/>
        </p:nvPicPr>
        <p:blipFill>
          <a:blip r:embed="rId2"/>
          <a:srcRect/>
          <a:stretch>
            <a:fillRect/>
          </a:stretch>
        </p:blipFill>
        <p:spPr bwMode="auto">
          <a:xfrm>
            <a:off x="4381500" y="2895600"/>
            <a:ext cx="4114800" cy="304800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TYPES OF LANGUAGE REGISTERS</a:t>
            </a:r>
          </a:p>
        </p:txBody>
      </p:sp>
      <p:sp>
        <p:nvSpPr>
          <p:cNvPr id="3" name="Content Placeholder 2"/>
          <p:cNvSpPr>
            <a:spLocks noGrp="1"/>
          </p:cNvSpPr>
          <p:nvPr>
            <p:ph idx="1"/>
          </p:nvPr>
        </p:nvSpPr>
        <p:spPr>
          <a:xfrm>
            <a:off x="152400" y="1219200"/>
            <a:ext cx="8458200" cy="5410199"/>
          </a:xfrm>
        </p:spPr>
        <p:txBody>
          <a:bodyPr>
            <a:noAutofit/>
          </a:bodyPr>
          <a:lstStyle/>
          <a:p>
            <a:pPr marL="971550" lvl="1" indent="-514350" algn="just">
              <a:buNone/>
            </a:pPr>
            <a:r>
              <a:rPr lang="en-PH" b="1" dirty="0">
                <a:solidFill>
                  <a:srgbClr val="002060"/>
                </a:solidFill>
              </a:rPr>
              <a:t>3. CONSULTATIVE REGISTER</a:t>
            </a:r>
          </a:p>
          <a:p>
            <a:pPr marL="971550" lvl="1" indent="-514350" algn="just">
              <a:buFont typeface="Wingdings" pitchFamily="2" charset="2"/>
              <a:buChar char="Ø"/>
            </a:pPr>
            <a:r>
              <a:rPr lang="en-PH" dirty="0">
                <a:solidFill>
                  <a:srgbClr val="002060"/>
                </a:solidFill>
              </a:rPr>
              <a:t>two-way communication</a:t>
            </a:r>
          </a:p>
          <a:p>
            <a:pPr marL="971550" lvl="1" indent="-514350" algn="just">
              <a:buFont typeface="Wingdings" pitchFamily="2" charset="2"/>
              <a:buChar char="Ø"/>
            </a:pPr>
            <a:r>
              <a:rPr lang="en-PH" dirty="0">
                <a:solidFill>
                  <a:srgbClr val="002060"/>
                </a:solidFill>
              </a:rPr>
              <a:t>used when consulting an expert</a:t>
            </a:r>
          </a:p>
          <a:p>
            <a:pPr marL="971550" lvl="1" indent="-514350" algn="just">
              <a:buFont typeface="Wingdings" pitchFamily="2" charset="2"/>
              <a:buChar char="Ø"/>
            </a:pPr>
            <a:r>
              <a:rPr lang="en-PH" dirty="0">
                <a:solidFill>
                  <a:srgbClr val="002060"/>
                </a:solidFill>
              </a:rPr>
              <a:t>used in a professional discourse</a:t>
            </a:r>
          </a:p>
          <a:p>
            <a:pPr marL="971550" lvl="1" indent="-514350" algn="just">
              <a:buNone/>
            </a:pPr>
            <a:endParaRPr lang="en-PH" dirty="0">
              <a:solidFill>
                <a:srgbClr val="002060"/>
              </a:solidFill>
            </a:endParaRPr>
          </a:p>
          <a:p>
            <a:pPr marL="971550" lvl="1" indent="-514350" algn="just">
              <a:buNone/>
            </a:pPr>
            <a:endParaRPr lang="en-PH" dirty="0">
              <a:solidFill>
                <a:srgbClr val="002060"/>
              </a:solidFill>
            </a:endParaRPr>
          </a:p>
        </p:txBody>
      </p:sp>
      <p:pic>
        <p:nvPicPr>
          <p:cNvPr id="52226" name="Picture 2" descr="https://image1.masterfile.com/getImage/NjEwOC0wNjkwNzgwN2VuLjAwMDAwMDAw=AJbnL6/6108-06907807en_Masterfile.jpg"/>
          <p:cNvPicPr>
            <a:picLocks noChangeAspect="1" noChangeArrowheads="1"/>
          </p:cNvPicPr>
          <p:nvPr/>
        </p:nvPicPr>
        <p:blipFill>
          <a:blip r:embed="rId2"/>
          <a:srcRect/>
          <a:stretch>
            <a:fillRect/>
          </a:stretch>
        </p:blipFill>
        <p:spPr bwMode="auto">
          <a:xfrm>
            <a:off x="2438400" y="3410125"/>
            <a:ext cx="4419600" cy="284797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TYPES OF LANGUAGE REGISTERS</a:t>
            </a:r>
          </a:p>
        </p:txBody>
      </p:sp>
      <p:sp>
        <p:nvSpPr>
          <p:cNvPr id="3" name="Content Placeholder 2"/>
          <p:cNvSpPr>
            <a:spLocks noGrp="1"/>
          </p:cNvSpPr>
          <p:nvPr>
            <p:ph idx="1"/>
          </p:nvPr>
        </p:nvSpPr>
        <p:spPr>
          <a:xfrm>
            <a:off x="152400" y="1219200"/>
            <a:ext cx="8458200" cy="5410199"/>
          </a:xfrm>
        </p:spPr>
        <p:txBody>
          <a:bodyPr>
            <a:noAutofit/>
          </a:bodyPr>
          <a:lstStyle/>
          <a:p>
            <a:pPr marL="971550" lvl="1" indent="-514350" algn="just">
              <a:buNone/>
            </a:pPr>
            <a:r>
              <a:rPr lang="en-PH" b="1" dirty="0">
                <a:solidFill>
                  <a:srgbClr val="002060"/>
                </a:solidFill>
              </a:rPr>
              <a:t>4. CASUAL REGISTER</a:t>
            </a:r>
          </a:p>
          <a:p>
            <a:pPr marL="971550" lvl="1" indent="-514350" algn="just">
              <a:buFont typeface="Wingdings" pitchFamily="2" charset="2"/>
              <a:buChar char="Ø"/>
            </a:pPr>
            <a:r>
              <a:rPr lang="en-PH" dirty="0">
                <a:solidFill>
                  <a:srgbClr val="002060"/>
                </a:solidFill>
              </a:rPr>
              <a:t>conversational tone</a:t>
            </a:r>
          </a:p>
          <a:p>
            <a:pPr marL="971550" lvl="1" indent="-514350" algn="just">
              <a:buFont typeface="Wingdings" pitchFamily="2" charset="2"/>
              <a:buChar char="Ø"/>
            </a:pPr>
            <a:r>
              <a:rPr lang="en-PH" dirty="0">
                <a:solidFill>
                  <a:srgbClr val="002060"/>
                </a:solidFill>
              </a:rPr>
              <a:t>used with a certain degree of familiarity</a:t>
            </a:r>
          </a:p>
          <a:p>
            <a:pPr marL="971550" lvl="1" indent="-514350" algn="just">
              <a:buFont typeface="Wingdings" pitchFamily="2" charset="2"/>
              <a:buChar char="Ø"/>
            </a:pPr>
            <a:r>
              <a:rPr lang="en-PH" dirty="0">
                <a:solidFill>
                  <a:srgbClr val="002060"/>
                </a:solidFill>
              </a:rPr>
              <a:t>used by peers and friends</a:t>
            </a:r>
          </a:p>
          <a:p>
            <a:pPr marL="971550" lvl="1" indent="-514350" algn="just">
              <a:buNone/>
            </a:pPr>
            <a:endParaRPr lang="en-PH" dirty="0">
              <a:solidFill>
                <a:srgbClr val="002060"/>
              </a:solidFill>
            </a:endParaRPr>
          </a:p>
          <a:p>
            <a:pPr marL="971550" lvl="1" indent="-514350" algn="just">
              <a:buNone/>
            </a:pPr>
            <a:r>
              <a:rPr lang="en-PH" dirty="0">
                <a:solidFill>
                  <a:srgbClr val="002060"/>
                </a:solidFill>
              </a:rPr>
              <a:t>																																																																																																																		</a:t>
            </a:r>
          </a:p>
          <a:p>
            <a:pPr marL="971550" lvl="1" indent="-514350" algn="just">
              <a:buNone/>
            </a:pPr>
            <a:endParaRPr lang="en-PH" dirty="0">
              <a:solidFill>
                <a:srgbClr val="002060"/>
              </a:solidFill>
            </a:endParaRPr>
          </a:p>
          <a:p>
            <a:pPr marL="971550" lvl="1" indent="-514350" algn="just">
              <a:buNone/>
            </a:pPr>
            <a:endParaRPr lang="en-PH" dirty="0">
              <a:solidFill>
                <a:srgbClr val="002060"/>
              </a:solidFill>
            </a:endParaRPr>
          </a:p>
        </p:txBody>
      </p:sp>
      <p:pic>
        <p:nvPicPr>
          <p:cNvPr id="53250" name="Picture 2" descr="https://www.fluentu.com/blog/english/wp-content/uploads/sites/4/2016/06/english-small-talk.jpg"/>
          <p:cNvPicPr>
            <a:picLocks noChangeAspect="1" noChangeArrowheads="1"/>
          </p:cNvPicPr>
          <p:nvPr/>
        </p:nvPicPr>
        <p:blipFill>
          <a:blip r:embed="rId2"/>
          <a:srcRect/>
          <a:stretch>
            <a:fillRect/>
          </a:stretch>
        </p:blipFill>
        <p:spPr bwMode="auto">
          <a:xfrm>
            <a:off x="1981200" y="3276600"/>
            <a:ext cx="4762500" cy="318135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TYPES OF LANGUAGE REGISTERS</a:t>
            </a:r>
          </a:p>
        </p:txBody>
      </p:sp>
      <p:sp>
        <p:nvSpPr>
          <p:cNvPr id="3" name="Content Placeholder 2"/>
          <p:cNvSpPr>
            <a:spLocks noGrp="1"/>
          </p:cNvSpPr>
          <p:nvPr>
            <p:ph idx="1"/>
          </p:nvPr>
        </p:nvSpPr>
        <p:spPr>
          <a:xfrm>
            <a:off x="152400" y="1219200"/>
            <a:ext cx="8458200" cy="5410199"/>
          </a:xfrm>
        </p:spPr>
        <p:txBody>
          <a:bodyPr>
            <a:noAutofit/>
          </a:bodyPr>
          <a:lstStyle/>
          <a:p>
            <a:pPr marL="971550" lvl="1" indent="-514350" algn="just">
              <a:buNone/>
            </a:pPr>
            <a:r>
              <a:rPr lang="en-PH" b="1" dirty="0">
                <a:solidFill>
                  <a:srgbClr val="002060"/>
                </a:solidFill>
              </a:rPr>
              <a:t>5. INTIMATE REGISTER</a:t>
            </a:r>
          </a:p>
          <a:p>
            <a:pPr marL="971550" lvl="1" indent="-514350" algn="just">
              <a:buFont typeface="Wingdings" pitchFamily="2" charset="2"/>
              <a:buChar char="Ø"/>
            </a:pPr>
            <a:r>
              <a:rPr lang="en-PH" dirty="0">
                <a:solidFill>
                  <a:srgbClr val="002060"/>
                </a:solidFill>
              </a:rPr>
              <a:t>used by lovers or people with very close relationships</a:t>
            </a:r>
          </a:p>
          <a:p>
            <a:pPr marL="971550" lvl="1" indent="-514350" algn="just">
              <a:buFont typeface="Wingdings" pitchFamily="2" charset="2"/>
              <a:buChar char="Ø"/>
            </a:pPr>
            <a:r>
              <a:rPr lang="en-PH" dirty="0">
                <a:solidFill>
                  <a:srgbClr val="002060"/>
                </a:solidFill>
              </a:rPr>
              <a:t>private communication</a:t>
            </a:r>
          </a:p>
          <a:p>
            <a:pPr marL="971550" lvl="1" indent="-514350" algn="just">
              <a:buNone/>
            </a:pPr>
            <a:endParaRPr lang="en-PH" dirty="0">
              <a:solidFill>
                <a:srgbClr val="002060"/>
              </a:solidFill>
            </a:endParaRPr>
          </a:p>
          <a:p>
            <a:pPr marL="971550" lvl="1" indent="-514350" algn="just">
              <a:buNone/>
            </a:pPr>
            <a:endParaRPr lang="en-PH" dirty="0">
              <a:solidFill>
                <a:srgbClr val="002060"/>
              </a:solidFill>
            </a:endParaRPr>
          </a:p>
          <a:p>
            <a:pPr marL="971550" lvl="1" indent="-514350" algn="just">
              <a:buNone/>
            </a:pPr>
            <a:r>
              <a:rPr lang="en-PH" dirty="0">
                <a:solidFill>
                  <a:srgbClr val="002060"/>
                </a:solidFill>
              </a:rPr>
              <a:t>																																																																																																																		</a:t>
            </a:r>
          </a:p>
          <a:p>
            <a:pPr marL="971550" lvl="1" indent="-514350" algn="just">
              <a:buNone/>
            </a:pPr>
            <a:endParaRPr lang="en-PH" dirty="0">
              <a:solidFill>
                <a:srgbClr val="002060"/>
              </a:solidFill>
            </a:endParaRPr>
          </a:p>
          <a:p>
            <a:pPr marL="971550" lvl="1" indent="-514350" algn="just">
              <a:buNone/>
            </a:pPr>
            <a:endParaRPr lang="en-PH" dirty="0">
              <a:solidFill>
                <a:srgbClr val="002060"/>
              </a:solidFill>
            </a:endParaRPr>
          </a:p>
        </p:txBody>
      </p:sp>
      <p:sp>
        <p:nvSpPr>
          <p:cNvPr id="54276" name="AutoShape 4" descr="data:image/jpeg;base64,/9j/4AAQSkZJRgABAQAAAQABAAD/2wCEAAkGBxMTEhUTExMWFhUXGBoYGBYVFxcXGBkYGBcYFxUYGBgYHSggGBolHRcVITEiJSkrLi4uGB8zODMsNygtLisBCgoKDg0OGxAQGy0lHyUtLS0tLS0tLS0tLS0tLS0tLS0tLS0tLS0tLS0tLS0tLS0tLS0tLS0tLS0tLS0tLS0tK//AABEIAJ4BPgMBIgACEQEDEQH/xAAcAAACAwEBAQEAAAAAAAAAAAAFBgMEBwIBAAj/xABLEAABAgQDBAcEBgUJCAMAAAABAhEAAwQhBRIxBkFRYRMiMnGBkaEHscHRFEJSkuHwU1RicoIVFhcjM7LC0vEkNENjc5Oiw0SDo//EABoBAAMBAQEBAAAAAAAAAAAAAAECAwAEBQb/xAAmEQACAgICAgICAgMAAAAAAAAAAQIRAyESMQRBE1EiYUKBFDJx/9oADAMBAAIRAxEAPwDWSmOCmO11cr9Ij7wisvEZA/4qPvCJ0NZ0RESxES8VkfpUecQqxaR+kHg5jUzWSrEQTBEK8Xk/a9DFdeMSuKvumNRrRLMEVJgjmZi8vgv7hitMxZO5Ew/wmBTNaPpyYqLTHs3Eh9iZ92Kk3Ev+WvygpAbPJqYrTER9MxB/+GvyiBVYf0aoILR5MREKkx8usP2DEK6z9mCCzopjkJ1iJVdyj6TVBRbkYwCpMIBuCn3RHMVbUHui3Mlkb/OKk8MdAD74wWRgx2IjBsTvG6Ik1FiQIATqZND2V5RDLnrBK0qunePRxEdRNFtx/OsRTjoeI3fGMGhxwzEUVCOjmAZm8DzHOA2L4UqSX1QdD8DAunmqSA12I3sRvtxhpwzGETR0cxnJKb7+R5/KGTvQkoiy0cTVsCW0EF8YwoyjmTdHu74EKgsVAI4xN3JA8CYK0FHVTWysx5C0XqKSFEg7g7926BmJYotKWSWcsNwHIJFv4i8RnJ9Ls6ccVJXQYGGKS8uZPQldrO3gSzA6RJVYRMljrpJG7KCp+5tO/TdCvS9IoPMUAx0VYkcoIr2j6IZZM2YgcZa1JFtOydYnck67K8ItX0QTcRQC2Rdv2THtHXCYtKQhQcs53Qcw7EzXSldKEKnIYBZKUTFD9q4z9+tu6K0uQUzAkggvcEMQe6LKVkJaLcyhCSwIMc/Ru6LJlmPjKPKD/wBNyK30cRBOpVHQxeKW3jzjkt9oecDRrLuzlauV/VzFOg6cUn5QfxTDkz0FKu9KuB4woiYkaqBHB4NYJjSHEpRseyT7iYomSlH2hQrqRUpZQsMR68COUVyI0XHcITPRayx2T8DyjPZ8pSFFKgxBYgwWhbNYpNo8LcOSrweGCmxrDmdMlR/gHzjGti8P6SYkM942qRs6lMsW5WD7vwgpAtl1OJUlmkHrBx1U3F+fIwdRQyWBEtN+Qhc/koLyqKUtLSAQo5SwJVp4mGjOMqGFizDgDpbdGeuho/s4NBL+wPKI14bL+yIthdyG0AL97/L1iGqqcr2cs7d2vpCjMriklOzB/lrFWVKkqzsE2UoHvTYxFNqk/SMpQpX1gU6D6qn80+cD565EtM9YkLJClLIyPqAT374IpLMlS1B0gEcYQdv8bXRmWJaEHOFE5gdxSzN3wzYZi6WShMtaQVlIzDQMTfh2YQvazNzTJPIL96YBuhZqvaHUAt0cvyMVlbfVJ/4aPKF2qT145MYYYDtxPJbIjnFv+WJiv9BCpLRDAlYCRbWBQOySbi0zlFrZ+tWuflLNlV7oGzUuIu7Lp/2kfuK90Y1DCtZGqX7oC4lVMtDPqXHJoNKlo3FSfEt6wLrk9dAzg9rUbmhRisKgXaznfHkqpADal7fHwtFWbOKVMbas/qx0P4xHLbOkdnM78jx8YAUX5gSp9BZwx90UJiFBim4cpKeB1Nj3RIElRCX1uDo7WcR0Mw6xTYKGY7/yxjBPJExz+OnCOKysSljlui7je3GLMunSoAvdnOgIzHXmzwMxAEJmhQukEE8bkOI3sI14FtUmaRKmoUnMGClMx5GOsZwcy+ui6P7v4QuYejMpHJAJ7yGHxhjGPdDLKFMtTWSToP2jwjfJ6Ynx30VejyySdA4f19NIWp1OUzklnABI8Hv5AHwjrEMQqZhVdka5AOqQ7XG+I11MzLY5UgNvPrE2rdnTH8VRFWLlqGpHiS3LlFCVJlk9sNzt4B9fSJJk8GygSe+34R9OmSwBlA1Y23cvF4eKpUCTt2czgAxSzDnr5WgzhVeZoQkk50nKk3un6oJ5XHc3CAi6105QAByhs2QlS1pDECZmBIftABrcxq0Z67Fe+iabRTBqT5mOU4ern6xPtFi0yQrKkJ3doE7n4xRp9pJhOU5QpgXylrh27TxdYZySZD5VvRYVQqAskmI+imfoleUdDH5hWlKTLLljZT94vF+fWTQCQEHwV/mhfjkhvkB3Qzf0ZiSVQzlOyNLkkhh4wUoKgzEgqyJLOol2SPvX7oYJZly0gqKf2UOHf7S73PLdC8a7A5/Rxga54QE1CWP1S4cjgRxjjG8DTPIU+VQ1LajnBGjyKPSTJiH1AzC3rEs6dLe0xH3hFE0T2APZUhP0lD6PG9FPZazajwPxj84+z2saoQ4YOI/R8tQUAfGAwxaYLqZYzTQbEhJCrMCx3cmfxi6kKyS+sH6rlrK0dhue8C9oKjKcmUnOA4ABDAloMy09RPVaw6vDS3h8Iz6CuyqtM3piUqGQoSGa4IK3LvvceUUFy54UlyBlUs5u06SVBLjuKbQdCA779Pz5mIaimz6mzEecZBaFVP0lNQUCYnMcpukXAUMx14CJ8WmT+gndkFJBK7aJIUXD8BBGfQoVUBSrl2BLWYZvnFNchCxPllCiM6kkABiChPzjCUKU5c9SlFC0hXWFgDmKiFDuslUIm30uaFS+lLuks4YuDf8AwxpuFYMjtgMxCha4JS7eAWRCN7WZJC5JJsQv3ogGMrrO14CPgkNHld2/CO5ekBDejgJ8IJqmWS3KKQlk2FzBgUayAGvzI84LNTKylQU2VS9QD+yof+JitMoVgOR3Ne/hBLZOWfpA/dV/dMZVQHY0TgMr2P42gDjFL1pRDAlSrg37JOukGJlOd8k+ChA2vlsqV1VC6u1f6h4Qg4IqqJMxPXWoX0IDPpa0BaugygHMpnYvdiOHJobFUpUcoLDzMDqugN9W89C7+6AFMFyVZhLza5Tu4fWtu914tSVsHADKHHePjubuilKlFLWLJOo1BPqHIi+pSS+YnqkpzWuMqVpJIsSLjyjBZKhBTKTvZNuRs4fxChwYwJ2hJTmB/dJ4nXz7UE5ySmnIZyCyW3lTdUj6p6xS8R1dCagplSxmVNWgJPNZ1PAM/lBQLJcPldHKzgaI81EgJfzPlAmnpVzJl3JJv3xrGO7IGXhy0Sg81ASu183Rjsvvtm8TGdYTVspE7KTKzjMWfKCQDmbs383ERnFoviaZXlkpUx3t66eo9Yjxfs2DA8IIbS0Spa8rFhcH9hVwX4bvCBiJ+oVeERWWuhfAZ/z4xCswdmYWqYoBAJewAZyeTRUxPB5sgtMQUnc/5aOhSRBwb6BcW6WoUgpIUxBBtqG3xUMeiHasnF0xwm0ipxCip825RuCBcN+bRxJQjMAC6lWDXJiTZYZqeaoqYoJA5ukCI6SmYkgklOZb6aC1+9o6sGBSj2yGXM4vo5mTEgtoXgwcBqAkLyApUAR10lwdGD6mOdlcMTPzdMgmUiyTcFS1fVS2p5c4eJeSQEoAGdICUIBcIS1u8tqYnmxxg6TDjySkraEydgM9DBUsOd2dPqInRsrVEP0aR/GIdsOpRday638oIuOMR4jc2Z3/ADQqvsI++PlH380an7Ev7/4RorjiI8MGkbmzKdnp+Wclo3fAcZBlAk7o/PuFMFPvjQ8ExHqhMOS6H+sqc6sx09YaKc9RPcPdGfy6kZYfaEvLQf2U+4QJDwJ4+j6PoUocdGHdrxGKZLktqXPk0Tx4YwKBM+mCXbeX+HwjJfbDrT90z3ojYKyMj9sCP93P/V/9cEWjHcQLLHdBChpeoFq04cYgmSc05IOgAJ4ljoO+w8YJYtO0QWcDrZSWS7NfThE5OuisI32cKqQOwgP6+6IK2pUo8953ARXmKyj8l4gXUKV1bMLkfNmeEabZRJIJUOOTJZCUqsC97ptpZ++CWDY2ETulUWF+0GZ3HVa5HuhV6QnMOqNxVuHdECpu7VvUQyiLKjZKGoM66VnKzguCDpwt6xWxeQQqUSp7q3fsGFbZrFkyZecKVl+zmJZWpB72LaQwrxgVKJUxIDOpx9ZJyHtfCChGjopy9aGMbJEEFczVKVEJFw9yPDjAjZ+lNZ0iEEDozlVmftM7DjpD5TrCZSjdagyDxNrn4eMEUX04PTIUlZQMzkBRJJI38ngbU4ciYpUxYGRAygAAPqCpTanrn8iCuJDOCnRIfkcwDjfyiMf2KQhgbuTcav43hHJhBOI0iJkoyksxDJLOx+qQ13eLWCyJSKmkpEDry1LnzZoHVWZctcpEsHd2ySndl3uDENcmxUhT8hc9/heC+EUhk9CvKVTZi+oCogZFoT0im0JYAPyhogY4KMK1fsnIyzjLBliac0xCSyFs5IbcDdwGBeGxSYH4rOShHWIAJvmITbxgz/1ZTCm5pIR5eAidM6BCJiQkMM5JCAe0gEkunS0LNZgoR0gLWB7nZy3iI1qlxOWUlaRxSO8W8RCJtLKIv9r4qY++OKX2ekofYkSJCkEG4Bt3HiIIYiBMolBabywChTNvZvJxFzFEDIgDn7vxjjE0mZLAsEgDqj3mCmxVUUzO6+lKFcjcRXQgndBvFZZsN8GtjsJkJUmdUBa0JupKeG7vvHSsmtnE4bOtntkZkySHWJZWSoAi7CwOrGLyNgpwClCeCysgSQQpat4A5cd0Nkz2k0ElRAlzCkJYJCAFAto7sAbXeA832oU5dWWZ0igz5RlQDcpR1tOep3xVNURldg5ex89CgjpQpTuAkmx4xd/mJU69InzLxPh/tEoEByJxUdSUD5xc/pRoeE37g+cDigcpAs7E1I+uPvGODsZVfaH3zBY+02h/5v3Pxj4e0qg+1M+4YNI3KQHOx9Xy+/HCtl6v7L/xiDn9JNB9qZ9wx7/SLh/21/8AbVAo3KQi0ymMMuEVDqTCghegEMOFTMpSNQ8URBj6iYSho1HCP7CV/wBNH90RkshZtx1h3wzadKZUtLAshIfuAEBjwdDdH0ApW0ss7vWCMivSrSBRS0XI8MfAx8YARX2jqFiYAlRAKXt3mM92m67Z+tlds12fX3CNQxSkSsuRcBtd0Zh7R/6nohL7SysMbkkZGYeKo5smLI5Np6LQyQSSaELFVhDKSlILs7bi7wGnzlOtdiCQXUO0zpSG4awdxnB6kSgqajIFnqhQZTDfl1AuNYDfRVBmVoQTpDY40tmk96K1d2syhch2FnJGnID4RSVJKUA8TduHxgvPluMySCeYGYjfrpAqalBYnN3FvRhpDpgKUxT2A/GO5LgXDA7+R4RYpEgkjKNLGJKiQspbKABo2+C2ujKHsrUc5iQdDzbuMN2x9S+ZFrjXeW08LwtfRJksAFIILG4FoYtmZISpZU+ZiEgaX3/nnCyaNxaQ4ezyTMkz6ydkUy0pCEhjmWSpiOADPeGnCKlZkBOYBYKypnzZiokhi/hCzhmJdEhDP0iUhKiU9VepUT4+ggxhVQBmnDUgFQVYFRKlW4g9W8DmmI4s+kzLhKiFDrFViGIIyuePW5RapqZ5ZCuzckgaAJJPdaOqGmIzqEoFKQUsHIJOYjrcfiBFucmUmSXtMVmdILpyhw/cXDQV+xGLdLiKZcwKlEdQk5lD6zZVDL9m58VGHuiRKmdBPe5QEISWsoAu3A2PlGdbOyEpqQlaBkmTUqAckKEwMENuYnMd8aFIwRKpkuYJhHRMDLT2c6ScxbcC584aJgstEVaqjlzA0xCVjgoA38YvKERlMUpGTroVFqmCeZPRpCE3zP8AUL5WHGzecUdoaTpZRayk3T4boa8SldXNlcjgLtCLiFVMAOZKkpJLFQIHg4vHHkjUtHpYsqlG2LhGcJfdb0iVScqTZ2BtFnoOsBvUMwHEHeInXRqAuLWvu1u/CJoLE+qw5piHvuJ7xr5wd2cw1RmLGqQkEDc7m/de4ixieGFW64hiwqj+iy5BmEJVMBWHDkEi0tQ1IKADbQvFIqyOTSKEvBKeZ/V/RpalllE5GyvuA3MzQZpNhqFKWNLKUeJQ8XabABWOuahcl0hKVSpi0TLF82gDd4J7oBYv7Ja+5pcUmEbkzytJH8aCX+6I6YvRxyQUXsZQfqkn7giJWx9B+qSfuCE2f7NsaT26sDmJs0jzaIVezzFDrWj/ALk2HE/scV7IUH6rK+7HH80qH9VlfdEJqvZzX767/wApsc/0cVu+t9Zh+MYI5HZCh/VpXlER2Pot1LL8oUFezurGlaT/ANz/ADRSmbIVyLfSlfeX84wP7BEpG+DuFsz6l7CAKaSb9nwcQcwylmgf2ZgfLBezPFL6GiiqWQVfW0c8d0Bdu5k2VQyJiFKRmWm6SQ7oWWtF1FNMKCkoI36wb9rcgfyDRlrhckP/APUsQVOMumBQkntGLjHqn9PM++YJ4btFiazlk1E9R4JUbd50A74g2e2bXUddXUlDVZ1U2oQN556D0h1QJcpHRyk5UjdxPFR3mL4sDnt6RPLmjDS2yGkxHGmGfEVS+WYLV5AN6xc/l+rR28RqVnkUoHllJ9YF19cdz+bekLtWpfaSXHu+cdHwwj+znWWc9dDpK2qnTJsuUufNMtZCVPMU/WLa7o03Z2ippT9HKSle9bOs96y5PnH5zNWbKGqWI7xeNcwzapIQhab5kg+ked5t2uPR6fgJJNS7Gna/ABVBNyFJBAbgpr+BEIi9hlSElUx5ktipSksFAiyUB3Z31a14ZqPaoKVeCNZiaFS1BTMQxHIxxJtHoOEW02ZJimFIZQkjIQXKcxVpYgKN4XVylE5QlzpxjUKbA1LUTIKXuSVHjuZrd8WF4JLSXKQCNRufeYdTaQMuOLf4iDhOz0xKgpSR5wVqcLl5ny39PKGCumGX2W0hWrKictRDseNvc0K22ZRUdE66ZO8BufKA2E4mM84iyUOUqHABZf0eJ8elzEUyyVqJdPJg99PCK/s/pgtU0EPb3omfKH4pQtkMj/Oi5VVBOfrqURKCwzsoqLZeRAfyhv2ao+kRKQFKJWUJCvsuUAvySCR4CAdbSsdNyh/ejQPZbRBQSSHCQo+IUnL638IdLaRzt6HSpw0jo5Up0ScqkrA/cLKfi7HvgLiWEShTrmoKlKYoUDvLpJzaaZT58obZ8sqZlZWUCWALgapvuMDdpy1LMaz8LeMXokYfgs5SMUkpTqZjgOQl75H4C48zrG6yKYJchIClMVEbyAA8YFTTcuJUx0HTSyR/EGHv8o/RBTBSMVliOSImUIp1sxrCAFKwfileUjqsCbB795hRrpJqZsuWTdZLnemWnrTFOLaWbnzhir5Y7RuxAc7nd+7dHtBR5ZMypIYzGlofdLdz95n9N0I9lUqErHB/tklSQwCrgfZbK3gCPKGqbRApKSLEEHxgUuSDVSweBPm7e6GSYGA4iOZrZ2w6A2GYaZ01CNAQFLPBI7Q7ybeMNVPTImzMyQMqSWOpWWId94AJ7+4X8wVEpMpYK0pWsqBBIBy5y4vx+UMEqSkMQzNZotCOjmzTuRCtCUZX0eLoijiyHQDwL+hHxizTTcyQriIqiD6JSmF/aPC1mWo0xQiaA6QsdRR4Ka6X4jTgYJ11blUlAZy5L7gB8/jHMibnQVksHLHQECzxjUYFW7aYshapaqJQUk5SOjUbjgQGI5i0V17cYmntUjd6FCNhq69Cgpy60qUkABnYkAX7tYVKXamkqSpAzJUlRSUzE5SCNR4QU7EkqEqR7RKzMAqlSASASywwe5hnk4+iYHUljwi5VUSDoxHhAHFPo8hjMIS+g3+Q3QRGx2w/YWjses/78MdLsVTJAbP96MJxD2ghcwzDLckucqm8ompfarPlpOTMOAMxRjnWOL7idlyXUjeTsrTM2U/eMLPtBp6P6HLoVAryFJSgLunICAVnXQm2+BuxWKYnVJkVE6ulS5KjnMsIllakJUeoX0zAa6sYVdoa3NUTlguFTVkHkVFo7PE8eDldHF5WeSjVnM5VgAAALACwA5coDVUzgH9BF3pM3x+AivUoj1TzIp+wPPm8U+XCByyFO2g3fhBKqIgZUIBuLKGh+Ec82dGOOgWtLKIO/wB8MGztcMhlq1SfQ3EBKk5mJDHQ98cUVXlmJV4HujkzQ5RpHfgnxlY9SalPFo5q8TswV6wEnTVGyfOAWJTTmyvpreOGEeTo7pT4qzRtnNqBJOVZDHe+/nF3FMcD2MZCBGr+zrYz6ZTpnzpx6PMQJae0yFZTmVucjdu9Hy4VFXYmLM5OisqqmTQSlJIG/cPHjygRMmZS5B8QWMasNn5SEEgWT2EDshjv4m8BK/BkKOaapRCn6qWB9zxzdHW22I2O0lRMplhEhS0pCVTFJI6lwWKScxOm7fEvswppkufMlzEKRnSCMwIcBE3R9YkpalImrTLcS0EupRckbge6GCRUpSZc6Z2k2SkE6KF3ylySN0O3+PEk8VvnZPXYepRZKSddO4w9+zajMuSoEMQW8yTGU7Q1FSjNNKlpkkhgJjs7apCiQCfe1og2Y2xEiYSueoJI35yPIeMPC7v0cs1So/RhECNq/wDdlcLvrplPDwjPpftEpDrVDymfKOcX9odOacpl1ckk5uqpCyXsxdxzi9kTPMbqQivkr0CZwfllUDpw19Y/TK4/IuNVonTs2cAPqAWH+nxjZv5/0Y/+WPNfyjWajTVQKnlwTC7s1jiKsrVJmlaZbZiMzOp8ochibEtDFN08YzDEr4rTPKIA1YnwP5EQ4bRdIFKzKK2ZieqA7gBOgFoYDT5kqB3iB2z9lLTy9x/GFa2OmLmO0Rl9HObsqY20cjL4O48YY6aTnCSBqHj7bzEEopuiYFU7qpB3AMVK8LeJEQ4ZUKRJlhFuom5ubgcbRJxXKjoU2oWDK2QpKzLV2nJPm9uV4nohMSWlKUnkk28tIJ0+FFZMyYSSo+JAtBNFMmWGQL6RVRISlZ1h5WpLTFZuNgPdFmWkA5U6C5iNLS0FR1jyUrJLVMVqesfhBEAVTN6SrWNwZA8nPqYIY1MySCkWHVSkfxB/ICAeDLJUZhOqlF+V3MWJDz5hmK7CS6RyGkFdGYHqZZCljgX87wpYphSFzDMSMqzdTDUiznnp5Qw7RVSkKMxN3d/hCHiuKzkp/q+2t7/ZTvPLvgLsEuj3F8c+jjowrPM3DVu/5QuS6Vc1RXOdRPE/lu6IqdkFz1lHUmLaauaS0uXms+v4QxOhWXKZBPMRCGjZ5mw1GbZC3AqMeytiKEaSj4qMOvHftk358foE4RXUokS0S1ArTKD2LuEgKPmYo/SApwd+vzgxj+ESaZA6FIBU4PcGt5tCjVLI0f8APHhHoYY8YnBKXJhansSNdP8ASOqpmgdLWogTkXe0xI3kbxz5R7Ongh9R+dYpdm6KFcsQNWvn3cD4xbrFA7/BVvUQLmDVh4O4PhHPkOjErWziavXiz9/4xRWq8TTUkcW8ffFcxzzkdkVQUpcQZLHUCB02YSSeMRx68QSSdoq5tqiRJtGnexPaQy5i6RauqoZ5b7lfXA77HwMZbBnZLP8ASpPRglZWkJbmfk/hDZFyVAg+LtH6gmJdJA3n5GFzFkAC+6GFEssL2AuTv8ITdp55BJcNf/WOC7PQSoUVYNLMxRYgKJsmzvq4Gt4YMGwxEvRJJZsy9wOoHCEmTj82W4SApySH3OXiwNoJ6uAgUx+SoeF4NRFJlzSvrBuqokC79lWodoubK+zaiImCoky52mRTqFus/VdwdOI5xnsrF1BTqJ4vwv8AhDfgm0pt1vERSFxOfJxyDcr2YYV+qgdy5g/xRlvtn2Ek0KJVTSgolqV0a5ZJUy8pUlQKr3CVP3DjGv4ZtKFABbHmPjCv7WZNRWyZVPSykKlk9JMmzFpSJZT2Rld9Cq7EMfEXU4s5njnEyf2U7HpxGrImk9DKTnmAFipyyUAjsuXJPBJ4vGz/ANFeFfqv/wCk3/NAH2abIVuFLmTpwlTJU5AziQpS1oykqQoJy9cXIITe41jR/p0tctMyUsLSsApUgggg7wYb9k2mCcNwaRRyjKppQloKsxAcuSACSTc2A8otTbpjifiTao9REMqqCgSOOhgD9B+nXeBKB0dTyPxtFyRM0jnHJLlCxvt8ozMgP7QsPKhImj6pKCP3wCD5pI8YN0NDfSybDwDR5jRC0yJZ+vMSfBIKj65fODCUMIWvybGcvxSOEj0EeoRvMSJTFStnP1R4w5MgmHpZgH1RFTa2tEuSz6+4XgpTyxLS57zGfbZVxmhbcCBAfQyVst4SCqUA7Om/jBtQCJLJ7ningclJkoV9VQBHc0c47iACQhGsGPQH2BMRWN4cDUcYQNtZOUmZJcS1C43pO8d0PlXIIl5lb4BYZgf0pSkK7BBB8RaNWwp0Y8ZxfXvhk2cnBKiT9kj1HyhZrJJlzlyldpC1IPelRT8IN0KbQHoVjtIxqrPayBuRc+EEqXEawhxLBHJJgVRFWYAqB5vGoYDRIMoEjc5L+cSx5Jy9mnhxx/iZVtVWqJSJgyqZ2O5z+AhUqZr7n7tfPhBfaypM2etY0JsOA3DwDQA6M849uMWoJM8mUk5Nrot4TVFC8pSrKqxdiAdxi9U0rk5fEfiIDGU/1lQ/ezvA5VetcuapQEpCDZnW5UDY2ADJ3F826BKahG30MofJJKIhz03Iyvyd/QXjvD8BnTi0qSVHglDnxbs+Jj9DSdiKGV2adKjxW6/RVvSJ52SWMqEhI4JAA8hHnZvNX8Ueng8JtbZjFP7OKkpZZloBDMpZcP8AuJI9Yz7H8ImUs9cia2ZO8dlQN0qSWuCI/SVXNjJva/Rf2M8a3lq4/aR/jjmh5EskqkdWTxo443EzaPo+i5hGGTamamTJQVrUbAepJ3AcYvdHMWMBwKdVzBLkpdX5cngBvMb/ALCbDSKBGay55HXmkacUo+yn1O+OthNk0YbT5VEKnKvNWPRCf2R6m8fY/j7dRGpsBHJkyuTpdHbixKKt9ljabHwgdHLurfy74zfHcXVMOR3P1uQ4Raxuu6JJDvMOp58O4QqyVEl98CER5T9ImRKOoAiATwoqD6Au3GLSypQZPCKkijKQrMXKuXfDEZy9IiWgl7/VjRvZns9LrJM9KyUrQJeRY1SSFg2+sksHHLcbwpfybllSphb+szt/Apj740n2MEPUgbhK/wDZDwpshLQHraWfRzOjmhvsrD5Fjik8eI1EE6PFH3xpWJYfLnyzLmoC0HceO4g6g8xGY7UbMqoylaFlcpRYP20lnYt2gz3H4xp4y+PNemNWzdeoqMt3Szp/Z4h+Fww3NF3E1BDEqCRzsO7lCJsxWq6dLZjYvl1AbXudoNYpViZMShZ5ku7HRPjygwWhciXIJTyFbrjjbwe4iBEtSTcWItuuDofPdENPXBPVWQWDJVy4HhHs6dlIG4n4GKEmG5C7CCEwZ5J3lNx4XgTS3SIKYctrQRUDKQmdVS7dWUgqJG7Oqw7+qPIw0CBmFUAk9I1ytZV3JYBKe4X8zF3pGuYCQZOz6pmtYan8vHNPTNc6xxKUASo6n05RXxPERLQVHw74IKKG0uJ5RkSbwjT5gu8Wa2rUsknUxQXKfWEbKRSQx4HN/wBjSEnsqUnzJUPQiOEIJVpFXZA2nyw57KwOd0q/ww14fh4lpM2buDtDroSXYubRyiEpSd+6Luy9D0aFLVYN6CJE06qqbnKWToBwEV9sMUEuWaWSCpRDLIdkg6pcbz6QGY/N2M1fSVM6aNFzVqHcVEj0aDWGqDeEL+I0vRzpksHsqI8jaDODkqsOHygaoDQ4UykuNXeHmqqlJw9TLy3TpYqBLFHkSfCM3NXewuOMFJtesyXUpw+g0AFvON4eNvIhPKyJY2BqxLm0UVSuUT1S+0eH+sVUVblmj220eNTPFBt0NPswxMycRlg2RNCpSu9QdB+8lI8YRKValTFhSny2HiT8otLq1JWhaSQUEKS24pLg+YEc/L5cb0dKh8ORbs/VFT2XhbxDWL2A4v8ASaaVOy5ekQFNwJFx5xDVSuu0eFlTPocGkA6lJA0hL2rwWorZRlSZeZWdJckBKWdyVG2hMaRidG6crsDq2rcuESUoShCUoSw0A+cQi3GVl5JSjRl2C+x1CQDVTitW+XJsnuK1Bz4ARomCYHS0KCJMpEskXIuogaZlG514x5iuJmWco13q+UAMTxNQDXikpyl2ycccYrSLm0GOAAgGE+fW5Aqas30TyeIZtQVEqO42HOFXGsRUqYU/VT6neYMI2wSlSPK6rMxbmOkFhA9CouUCgZiQQ4fTuvF61SIcq2wrSpZLkXPu3RxUkOmLM6YNwYRRrfq98NRzt2wlPWehkaZXmgciFJKveIbfZlWLQZ+RTf2b217cZ8iYWSDcJKmHez+4Q4bFVIlpnrILMiw/jgY1QMjs1STji/rBJ9Iy32s7YTROlGVOKZctQCpHRllkEFZ6QhlA5SnUdlUAMX2/VPOSWubTkEAZAhYUSS+ckgs2XTnGeVs5alKClqUATqS2tyA5aLk1s/QWz8+XNkdNJyJlqD5hYk/ZLXcHUGK1POBD+bXvvjBqLEpspxLmLSD2kpUQlTfaAN4LUmKzyFTM5QEoP9kSgu4Y218eMLxKqX2a/iGJypKc01YSOep5AC5MLX8+wqfJlykdQzZaSpWrFYSWGidf9IQKuStSkrXMUvOkKClklTEOxeLUiiCFImAl0qSoDmkg/CFC3o/SGHmzRfp1sYF4dMfxvF4G8OANpKtwiLIYlE5h4RzLmvGDTOUohZ2mmucsHsQrciSW0hFxGsKlEmFnKkPCNlSYWjxNOTrE9JKcwUl0nNonaW2UpvpAmTWmkJmgA2YjR7g/CNAXKUtICwCLHK+kLCqeWLlGY/tX9DaIqrFm0BhHnS6Q3+O32xqqcSTKSQiWSRuGVvfCNUY6z5ZIckkqUou5N7AQKxLa6fK7LKTvSu/krUesCZONmcCpAyEEu9/I/hFoyUjnyY3ACe0Wj6RAqc6ApBCSh1ZlBRsUuGLF9+hMBdkQCsg/ZPvTAfaPFFzpygScqSUgbnBIJ74KbILZR/cPvTDdC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sp>
        <p:nvSpPr>
          <p:cNvPr id="54278" name="AutoShape 6" descr="data:image/jpeg;base64,/9j/4AAQSkZJRgABAQAAAQABAAD/2wCEAAkGBxMTEhUTExMWFhUXGBoYGBYVFxcXGBkYGBcYFxUYGBgYHSggGBolHRcVITEiJSkrLi4uGB8zODMsNygtLisBCgoKDg0OGxAQGy0lHyUtLS0tLS0tLS0tLS0tLS0tLS0tLS0tLS0tLS0tLS0tLS0tLS0tLS0tLS0tLS0tLS0tK//AABEIAJ4BPgMBIgACEQEDEQH/xAAcAAACAwEBAQEAAAAAAAAAAAAFBgMEBwIBAAj/xABLEAABAgQDBAcEBgUJCAMAAAABAhEAAwQhBRIxBkFRYRMiMnGBkaEHscHRFEJSkuHwU1RicoIVFhcjM7LC0vEkNENjc5Oiw0SDo//EABoBAAMBAQEBAAAAAAAAAAAAAAECAwAEBQb/xAAmEQACAgICAgICAgMAAAAAAAAAAQIRAyESMQRBE1EiYUKBFDJx/9oADAMBAAIRAxEAPwDWSmOCmO11cr9Ij7wisvEZA/4qPvCJ0NZ0RESxES8VkfpUecQqxaR+kHg5jUzWSrEQTBEK8Xk/a9DFdeMSuKvumNRrRLMEVJgjmZi8vgv7hitMxZO5Ew/wmBTNaPpyYqLTHs3Eh9iZ92Kk3Ev+WvygpAbPJqYrTER9MxB/+GvyiBVYf0aoILR5MREKkx8usP2DEK6z9mCCzopjkJ1iJVdyj6TVBRbkYwCpMIBuCn3RHMVbUHui3Mlkb/OKk8MdAD74wWRgx2IjBsTvG6Ik1FiQIATqZND2V5RDLnrBK0qunePRxEdRNFtx/OsRTjoeI3fGMGhxwzEUVCOjmAZm8DzHOA2L4UqSX1QdD8DAunmqSA12I3sRvtxhpwzGETR0cxnJKb7+R5/KGTvQkoiy0cTVsCW0EF8YwoyjmTdHu74EKgsVAI4xN3JA8CYK0FHVTWysx5C0XqKSFEg7g7926BmJYotKWSWcsNwHIJFv4i8RnJ9Ls6ccVJXQYGGKS8uZPQldrO3gSzA6RJVYRMljrpJG7KCp+5tO/TdCvS9IoPMUAx0VYkcoIr2j6IZZM2YgcZa1JFtOydYnck67K8ItX0QTcRQC2Rdv2THtHXCYtKQhQcs53Qcw7EzXSldKEKnIYBZKUTFD9q4z9+tu6K0uQUzAkggvcEMQe6LKVkJaLcyhCSwIMc/Ru6LJlmPjKPKD/wBNyK30cRBOpVHQxeKW3jzjkt9oecDRrLuzlauV/VzFOg6cUn5QfxTDkz0FKu9KuB4woiYkaqBHB4NYJjSHEpRseyT7iYomSlH2hQrqRUpZQsMR68COUVyI0XHcITPRayx2T8DyjPZ8pSFFKgxBYgwWhbNYpNo8LcOSrweGCmxrDmdMlR/gHzjGti8P6SYkM942qRs6lMsW5WD7vwgpAtl1OJUlmkHrBx1U3F+fIwdRQyWBEtN+Qhc/koLyqKUtLSAQo5SwJVp4mGjOMqGFizDgDpbdGeuho/s4NBL+wPKI14bL+yIthdyG0AL97/L1iGqqcr2cs7d2vpCjMriklOzB/lrFWVKkqzsE2UoHvTYxFNqk/SMpQpX1gU6D6qn80+cD565EtM9YkLJClLIyPqAT374IpLMlS1B0gEcYQdv8bXRmWJaEHOFE5gdxSzN3wzYZi6WShMtaQVlIzDQMTfh2YQvazNzTJPIL96YBuhZqvaHUAt0cvyMVlbfVJ/4aPKF2qT145MYYYDtxPJbIjnFv+WJiv9BCpLRDAlYCRbWBQOySbi0zlFrZ+tWuflLNlV7oGzUuIu7Lp/2kfuK90Y1DCtZGqX7oC4lVMtDPqXHJoNKlo3FSfEt6wLrk9dAzg9rUbmhRisKgXaznfHkqpADal7fHwtFWbOKVMbas/qx0P4xHLbOkdnM78jx8YAUX5gSp9BZwx90UJiFBim4cpKeB1Nj3RIElRCX1uDo7WcR0Mw6xTYKGY7/yxjBPJExz+OnCOKysSljlui7je3GLMunSoAvdnOgIzHXmzwMxAEJmhQukEE8bkOI3sI14FtUmaRKmoUnMGClMx5GOsZwcy+ui6P7v4QuYejMpHJAJ7yGHxhjGPdDLKFMtTWSToP2jwjfJ6Ynx30VejyySdA4f19NIWp1OUzklnABI8Hv5AHwjrEMQqZhVdka5AOqQ7XG+I11MzLY5UgNvPrE2rdnTH8VRFWLlqGpHiS3LlFCVJlk9sNzt4B9fSJJk8GygSe+34R9OmSwBlA1Y23cvF4eKpUCTt2czgAxSzDnr5WgzhVeZoQkk50nKk3un6oJ5XHc3CAi6105QAByhs2QlS1pDECZmBIftABrcxq0Z67Fe+iabRTBqT5mOU4ern6xPtFi0yQrKkJ3doE7n4xRp9pJhOU5QpgXylrh27TxdYZySZD5VvRYVQqAskmI+imfoleUdDH5hWlKTLLljZT94vF+fWTQCQEHwV/mhfjkhvkB3Qzf0ZiSVQzlOyNLkkhh4wUoKgzEgqyJLOol2SPvX7oYJZly0gqKf2UOHf7S73PLdC8a7A5/Rxga54QE1CWP1S4cjgRxjjG8DTPIU+VQ1LajnBGjyKPSTJiH1AzC3rEs6dLe0xH3hFE0T2APZUhP0lD6PG9FPZazajwPxj84+z2saoQ4YOI/R8tQUAfGAwxaYLqZYzTQbEhJCrMCx3cmfxi6kKyS+sH6rlrK0dhue8C9oKjKcmUnOA4ABDAloMy09RPVaw6vDS3h8Iz6CuyqtM3piUqGQoSGa4IK3LvvceUUFy54UlyBlUs5u06SVBLjuKbQdCA779Pz5mIaimz6mzEecZBaFVP0lNQUCYnMcpukXAUMx14CJ8WmT+gndkFJBK7aJIUXD8BBGfQoVUBSrl2BLWYZvnFNchCxPllCiM6kkABiChPzjCUKU5c9SlFC0hXWFgDmKiFDuslUIm30uaFS+lLuks4YuDf8AwxpuFYMjtgMxCha4JS7eAWRCN7WZJC5JJsQv3ogGMrrO14CPgkNHld2/CO5ekBDejgJ8IJqmWS3KKQlk2FzBgUayAGvzI84LNTKylQU2VS9QD+yof+JitMoVgOR3Ne/hBLZOWfpA/dV/dMZVQHY0TgMr2P42gDjFL1pRDAlSrg37JOukGJlOd8k+ChA2vlsqV1VC6u1f6h4Qg4IqqJMxPXWoX0IDPpa0BaugygHMpnYvdiOHJobFUpUcoLDzMDqugN9W89C7+6AFMFyVZhLza5Tu4fWtu914tSVsHADKHHePjubuilKlFLWLJOo1BPqHIi+pSS+YnqkpzWuMqVpJIsSLjyjBZKhBTKTvZNuRs4fxChwYwJ2hJTmB/dJ4nXz7UE5ySmnIZyCyW3lTdUj6p6xS8R1dCagplSxmVNWgJPNZ1PAM/lBQLJcPldHKzgaI81EgJfzPlAmnpVzJl3JJv3xrGO7IGXhy0Sg81ASu183Rjsvvtm8TGdYTVspE7KTKzjMWfKCQDmbs383ERnFoviaZXlkpUx3t66eo9Yjxfs2DA8IIbS0Spa8rFhcH9hVwX4bvCBiJ+oVeERWWuhfAZ/z4xCswdmYWqYoBAJewAZyeTRUxPB5sgtMQUnc/5aOhSRBwb6BcW6WoUgpIUxBBtqG3xUMeiHasnF0xwm0ipxCip825RuCBcN+bRxJQjMAC6lWDXJiTZYZqeaoqYoJA5ukCI6SmYkgklOZb6aC1+9o6sGBSj2yGXM4vo5mTEgtoXgwcBqAkLyApUAR10lwdGD6mOdlcMTPzdMgmUiyTcFS1fVS2p5c4eJeSQEoAGdICUIBcIS1u8tqYnmxxg6TDjySkraEydgM9DBUsOd2dPqInRsrVEP0aR/GIdsOpRday638oIuOMR4jc2Z3/ADQqvsI++PlH380an7Ev7/4RorjiI8MGkbmzKdnp+Wclo3fAcZBlAk7o/PuFMFPvjQ8ExHqhMOS6H+sqc6sx09YaKc9RPcPdGfy6kZYfaEvLQf2U+4QJDwJ4+j6PoUocdGHdrxGKZLktqXPk0Tx4YwKBM+mCXbeX+HwjJfbDrT90z3ojYKyMj9sCP93P/V/9cEWjHcQLLHdBChpeoFq04cYgmSc05IOgAJ4ljoO+w8YJYtO0QWcDrZSWS7NfThE5OuisI32cKqQOwgP6+6IK2pUo8953ARXmKyj8l4gXUKV1bMLkfNmeEabZRJIJUOOTJZCUqsC97ptpZ++CWDY2ETulUWF+0GZ3HVa5HuhV6QnMOqNxVuHdECpu7VvUQyiLKjZKGoM66VnKzguCDpwt6xWxeQQqUSp7q3fsGFbZrFkyZecKVl+zmJZWpB72LaQwrxgVKJUxIDOpx9ZJyHtfCChGjopy9aGMbJEEFczVKVEJFw9yPDjAjZ+lNZ0iEEDozlVmftM7DjpD5TrCZSjdagyDxNrn4eMEUX04PTIUlZQMzkBRJJI38ngbU4ciYpUxYGRAygAAPqCpTanrn8iCuJDOCnRIfkcwDjfyiMf2KQhgbuTcav43hHJhBOI0iJkoyksxDJLOx+qQ13eLWCyJSKmkpEDry1LnzZoHVWZctcpEsHd2ySndl3uDENcmxUhT8hc9/heC+EUhk9CvKVTZi+oCogZFoT0im0JYAPyhogY4KMK1fsnIyzjLBliac0xCSyFs5IbcDdwGBeGxSYH4rOShHWIAJvmITbxgz/1ZTCm5pIR5eAidM6BCJiQkMM5JCAe0gEkunS0LNZgoR0gLWB7nZy3iI1qlxOWUlaRxSO8W8RCJtLKIv9r4qY++OKX2ekofYkSJCkEG4Bt3HiIIYiBMolBabywChTNvZvJxFzFEDIgDn7vxjjE0mZLAsEgDqj3mCmxVUUzO6+lKFcjcRXQgndBvFZZsN8GtjsJkJUmdUBa0JupKeG7vvHSsmtnE4bOtntkZkySHWJZWSoAi7CwOrGLyNgpwClCeCysgSQQpat4A5cd0Nkz2k0ElRAlzCkJYJCAFAto7sAbXeA832oU5dWWZ0igz5RlQDcpR1tOep3xVNURldg5ex89CgjpQpTuAkmx4xd/mJU69InzLxPh/tEoEByJxUdSUD5xc/pRoeE37g+cDigcpAs7E1I+uPvGODsZVfaH3zBY+02h/5v3Pxj4e0qg+1M+4YNI3KQHOx9Xy+/HCtl6v7L/xiDn9JNB9qZ9wx7/SLh/21/8AbVAo3KQi0ymMMuEVDqTCghegEMOFTMpSNQ8URBj6iYSho1HCP7CV/wBNH90RkshZtx1h3wzadKZUtLAshIfuAEBjwdDdH0ApW0ss7vWCMivSrSBRS0XI8MfAx8YARX2jqFiYAlRAKXt3mM92m67Z+tlds12fX3CNQxSkSsuRcBtd0Zh7R/6nohL7SysMbkkZGYeKo5smLI5Np6LQyQSSaELFVhDKSlILs7bi7wGnzlOtdiCQXUO0zpSG4awdxnB6kSgqajIFnqhQZTDfl1AuNYDfRVBmVoQTpDY40tmk96K1d2syhch2FnJGnID4RSVJKUA8TduHxgvPluMySCeYGYjfrpAqalBYnN3FvRhpDpgKUxT2A/GO5LgXDA7+R4RYpEgkjKNLGJKiQspbKABo2+C2ujKHsrUc5iQdDzbuMN2x9S+ZFrjXeW08LwtfRJksAFIILG4FoYtmZISpZU+ZiEgaX3/nnCyaNxaQ4ezyTMkz6ydkUy0pCEhjmWSpiOADPeGnCKlZkBOYBYKypnzZiokhi/hCzhmJdEhDP0iUhKiU9VepUT4+ggxhVQBmnDUgFQVYFRKlW4g9W8DmmI4s+kzLhKiFDrFViGIIyuePW5RapqZ5ZCuzckgaAJJPdaOqGmIzqEoFKQUsHIJOYjrcfiBFucmUmSXtMVmdILpyhw/cXDQV+xGLdLiKZcwKlEdQk5lD6zZVDL9m58VGHuiRKmdBPe5QEISWsoAu3A2PlGdbOyEpqQlaBkmTUqAckKEwMENuYnMd8aFIwRKpkuYJhHRMDLT2c6ScxbcC584aJgstEVaqjlzA0xCVjgoA38YvKERlMUpGTroVFqmCeZPRpCE3zP8AUL5WHGzecUdoaTpZRayk3T4boa8SldXNlcjgLtCLiFVMAOZKkpJLFQIHg4vHHkjUtHpYsqlG2LhGcJfdb0iVScqTZ2BtFnoOsBvUMwHEHeInXRqAuLWvu1u/CJoLE+qw5piHvuJ7xr5wd2cw1RmLGqQkEDc7m/de4ixieGFW64hiwqj+iy5BmEJVMBWHDkEi0tQ1IKADbQvFIqyOTSKEvBKeZ/V/RpalllE5GyvuA3MzQZpNhqFKWNLKUeJQ8XabABWOuahcl0hKVSpi0TLF82gDd4J7oBYv7Ja+5pcUmEbkzytJH8aCX+6I6YvRxyQUXsZQfqkn7giJWx9B+qSfuCE2f7NsaT26sDmJs0jzaIVezzFDrWj/ALk2HE/scV7IUH6rK+7HH80qH9VlfdEJqvZzX767/wApsc/0cVu+t9Zh+MYI5HZCh/VpXlER2Pot1LL8oUFezurGlaT/ANz/ADRSmbIVyLfSlfeX84wP7BEpG+DuFsz6l7CAKaSb9nwcQcwylmgf2ZgfLBezPFL6GiiqWQVfW0c8d0Bdu5k2VQyJiFKRmWm6SQ7oWWtF1FNMKCkoI36wb9rcgfyDRlrhckP/APUsQVOMumBQkntGLjHqn9PM++YJ4btFiazlk1E9R4JUbd50A74g2e2bXUddXUlDVZ1U2oQN556D0h1QJcpHRyk5UjdxPFR3mL4sDnt6RPLmjDS2yGkxHGmGfEVS+WYLV5AN6xc/l+rR28RqVnkUoHllJ9YF19cdz+bekLtWpfaSXHu+cdHwwj+znWWc9dDpK2qnTJsuUufNMtZCVPMU/WLa7o03Z2ippT9HKSle9bOs96y5PnH5zNWbKGqWI7xeNcwzapIQhab5kg+ked5t2uPR6fgJJNS7Gna/ABVBNyFJBAbgpr+BEIi9hlSElUx5ktipSksFAiyUB3Z31a14ZqPaoKVeCNZiaFS1BTMQxHIxxJtHoOEW02ZJimFIZQkjIQXKcxVpYgKN4XVylE5QlzpxjUKbA1LUTIKXuSVHjuZrd8WF4JLSXKQCNRufeYdTaQMuOLf4iDhOz0xKgpSR5wVqcLl5ny39PKGCumGX2W0hWrKictRDseNvc0K22ZRUdE66ZO8BufKA2E4mM84iyUOUqHABZf0eJ8elzEUyyVqJdPJg99PCK/s/pgtU0EPb3omfKH4pQtkMj/Oi5VVBOfrqURKCwzsoqLZeRAfyhv2ao+kRKQFKJWUJCvsuUAvySCR4CAdbSsdNyh/ejQPZbRBQSSHCQo+IUnL638IdLaRzt6HSpw0jo5Up0ScqkrA/cLKfi7HvgLiWEShTrmoKlKYoUDvLpJzaaZT58obZ8sqZlZWUCWALgapvuMDdpy1LMaz8LeMXokYfgs5SMUkpTqZjgOQl75H4C48zrG6yKYJchIClMVEbyAA8YFTTcuJUx0HTSyR/EGHv8o/RBTBSMVliOSImUIp1sxrCAFKwfileUjqsCbB795hRrpJqZsuWTdZLnemWnrTFOLaWbnzhir5Y7RuxAc7nd+7dHtBR5ZMypIYzGlofdLdz95n9N0I9lUqErHB/tklSQwCrgfZbK3gCPKGqbRApKSLEEHxgUuSDVSweBPm7e6GSYGA4iOZrZ2w6A2GYaZ01CNAQFLPBI7Q7ybeMNVPTImzMyQMqSWOpWWId94AJ7+4X8wVEpMpYK0pWsqBBIBy5y4vx+UMEqSkMQzNZotCOjmzTuRCtCUZX0eLoijiyHQDwL+hHxizTTcyQriIqiD6JSmF/aPC1mWo0xQiaA6QsdRR4Ka6X4jTgYJ11blUlAZy5L7gB8/jHMibnQVksHLHQECzxjUYFW7aYshapaqJQUk5SOjUbjgQGI5i0V17cYmntUjd6FCNhq69Cgpy60qUkABnYkAX7tYVKXamkqSpAzJUlRSUzE5SCNR4QU7EkqEqR7RKzMAqlSASASywwe5hnk4+iYHUljwi5VUSDoxHhAHFPo8hjMIS+g3+Q3QRGx2w/YWjses/78MdLsVTJAbP96MJxD2ghcwzDLckucqm8ompfarPlpOTMOAMxRjnWOL7idlyXUjeTsrTM2U/eMLPtBp6P6HLoVAryFJSgLunICAVnXQm2+BuxWKYnVJkVE6ulS5KjnMsIllakJUeoX0zAa6sYVdoa3NUTlguFTVkHkVFo7PE8eDldHF5WeSjVnM5VgAAALACwA5coDVUzgH9BF3pM3x+AivUoj1TzIp+wPPm8U+XCByyFO2g3fhBKqIgZUIBuLKGh+Ec82dGOOgWtLKIO/wB8MGztcMhlq1SfQ3EBKk5mJDHQ98cUVXlmJV4HujkzQ5RpHfgnxlY9SalPFo5q8TswV6wEnTVGyfOAWJTTmyvpreOGEeTo7pT4qzRtnNqBJOVZDHe+/nF3FMcD2MZCBGr+zrYz6ZTpnzpx6PMQJae0yFZTmVucjdu9Hy4VFXYmLM5OisqqmTQSlJIG/cPHjygRMmZS5B8QWMasNn5SEEgWT2EDshjv4m8BK/BkKOaapRCn6qWB9zxzdHW22I2O0lRMplhEhS0pCVTFJI6lwWKScxOm7fEvswppkufMlzEKRnSCMwIcBE3R9YkpalImrTLcS0EupRckbge6GCRUpSZc6Z2k2SkE6KF3ylySN0O3+PEk8VvnZPXYepRZKSddO4w9+zajMuSoEMQW8yTGU7Q1FSjNNKlpkkhgJjs7apCiQCfe1og2Y2xEiYSueoJI35yPIeMPC7v0cs1So/RhECNq/wDdlcLvrplPDwjPpftEpDrVDymfKOcX9odOacpl1ckk5uqpCyXsxdxzi9kTPMbqQivkr0CZwfllUDpw19Y/TK4/IuNVonTs2cAPqAWH+nxjZv5/0Y/+WPNfyjWajTVQKnlwTC7s1jiKsrVJmlaZbZiMzOp8ochibEtDFN08YzDEr4rTPKIA1YnwP5EQ4bRdIFKzKK2ZieqA7gBOgFoYDT5kqB3iB2z9lLTy9x/GFa2OmLmO0Rl9HObsqY20cjL4O48YY6aTnCSBqHj7bzEEopuiYFU7qpB3AMVK8LeJEQ4ZUKRJlhFuom5ubgcbRJxXKjoU2oWDK2QpKzLV2nJPm9uV4nohMSWlKUnkk28tIJ0+FFZMyYSSo+JAtBNFMmWGQL6RVRISlZ1h5WpLTFZuNgPdFmWkA5U6C5iNLS0FR1jyUrJLVMVqesfhBEAVTN6SrWNwZA8nPqYIY1MySCkWHVSkfxB/ICAeDLJUZhOqlF+V3MWJDz5hmK7CS6RyGkFdGYHqZZCljgX87wpYphSFzDMSMqzdTDUiznnp5Qw7RVSkKMxN3d/hCHiuKzkp/q+2t7/ZTvPLvgLsEuj3F8c+jjowrPM3DVu/5QuS6Vc1RXOdRPE/lu6IqdkFz1lHUmLaauaS0uXms+v4QxOhWXKZBPMRCGjZ5mw1GbZC3AqMeytiKEaSj4qMOvHftk358foE4RXUokS0S1ArTKD2LuEgKPmYo/SApwd+vzgxj+ESaZA6FIBU4PcGt5tCjVLI0f8APHhHoYY8YnBKXJhansSNdP8ASOqpmgdLWogTkXe0xI3kbxz5R7Ongh9R+dYpdm6KFcsQNWvn3cD4xbrFA7/BVvUQLmDVh4O4PhHPkOjErWziavXiz9/4xRWq8TTUkcW8ffFcxzzkdkVQUpcQZLHUCB02YSSeMRx68QSSdoq5tqiRJtGnexPaQy5i6RauqoZ5b7lfXA77HwMZbBnZLP8ASpPRglZWkJbmfk/hDZFyVAg+LtH6gmJdJA3n5GFzFkAC+6GFEssL2AuTv8ITdp55BJcNf/WOC7PQSoUVYNLMxRYgKJsmzvq4Gt4YMGwxEvRJJZsy9wOoHCEmTj82W4SApySH3OXiwNoJ6uAgUx+SoeF4NRFJlzSvrBuqokC79lWodoubK+zaiImCoky52mRTqFus/VdwdOI5xnsrF1BTqJ4vwv8AhDfgm0pt1vERSFxOfJxyDcr2YYV+qgdy5g/xRlvtn2Ek0KJVTSgolqV0a5ZJUy8pUlQKr3CVP3DjGv4ZtKFABbHmPjCv7WZNRWyZVPSykKlk9JMmzFpSJZT2Rld9Cq7EMfEXU4s5njnEyf2U7HpxGrImk9DKTnmAFipyyUAjsuXJPBJ4vGz/ANFeFfqv/wCk3/NAH2abIVuFLmTpwlTJU5AziQpS1oykqQoJy9cXIITe41jR/p0tctMyUsLSsApUgggg7wYb9k2mCcNwaRRyjKppQloKsxAcuSACSTc2A8otTbpjifiTao9REMqqCgSOOhgD9B+nXeBKB0dTyPxtFyRM0jnHJLlCxvt8ozMgP7QsPKhImj6pKCP3wCD5pI8YN0NDfSybDwDR5jRC0yJZ+vMSfBIKj65fODCUMIWvybGcvxSOEj0EeoRvMSJTFStnP1R4w5MgmHpZgH1RFTa2tEuSz6+4XgpTyxLS57zGfbZVxmhbcCBAfQyVst4SCqUA7Om/jBtQCJLJ7ningclJkoV9VQBHc0c47iACQhGsGPQH2BMRWN4cDUcYQNtZOUmZJcS1C43pO8d0PlXIIl5lb4BYZgf0pSkK7BBB8RaNWwp0Y8ZxfXvhk2cnBKiT9kj1HyhZrJJlzlyldpC1IPelRT8IN0KbQHoVjtIxqrPayBuRc+EEqXEawhxLBHJJgVRFWYAqB5vGoYDRIMoEjc5L+cSx5Jy9mnhxx/iZVtVWqJSJgyqZ2O5z+AhUqZr7n7tfPhBfaypM2etY0JsOA3DwDQA6M849uMWoJM8mUk5Nrot4TVFC8pSrKqxdiAdxi9U0rk5fEfiIDGU/1lQ/ezvA5VetcuapQEpCDZnW5UDY2ADJ3F826BKahG30MofJJKIhz03Iyvyd/QXjvD8BnTi0qSVHglDnxbs+Jj9DSdiKGV2adKjxW6/RVvSJ52SWMqEhI4JAA8hHnZvNX8Ueng8JtbZjFP7OKkpZZloBDMpZcP8AuJI9Yz7H8ImUs9cia2ZO8dlQN0qSWuCI/SVXNjJva/Rf2M8a3lq4/aR/jjmh5EskqkdWTxo443EzaPo+i5hGGTamamTJQVrUbAepJ3AcYvdHMWMBwKdVzBLkpdX5cngBvMb/ALCbDSKBGay55HXmkacUo+yn1O+OthNk0YbT5VEKnKvNWPRCf2R6m8fY/j7dRGpsBHJkyuTpdHbixKKt9ljabHwgdHLurfy74zfHcXVMOR3P1uQ4Raxuu6JJDvMOp58O4QqyVEl98CER5T9ImRKOoAiATwoqD6Au3GLSypQZPCKkijKQrMXKuXfDEZy9IiWgl7/VjRvZns9LrJM9KyUrQJeRY1SSFg2+sksHHLcbwpfybllSphb+szt/Apj740n2MEPUgbhK/wDZDwpshLQHraWfRzOjmhvsrD5Fjik8eI1EE6PFH3xpWJYfLnyzLmoC0HceO4g6g8xGY7UbMqoylaFlcpRYP20lnYt2gz3H4xp4y+PNemNWzdeoqMt3Szp/Z4h+Fww3NF3E1BDEqCRzsO7lCJsxWq6dLZjYvl1AbXudoNYpViZMShZ5ku7HRPjygwWhciXIJTyFbrjjbwe4iBEtSTcWItuuDofPdENPXBPVWQWDJVy4HhHs6dlIG4n4GKEmG5C7CCEwZ5J3lNx4XgTS3SIKYctrQRUDKQmdVS7dWUgqJG7Oqw7+qPIw0CBmFUAk9I1ytZV3JYBKe4X8zF3pGuYCQZOz6pmtYan8vHNPTNc6xxKUASo6n05RXxPERLQVHw74IKKG0uJ5RkSbwjT5gu8Wa2rUsknUxQXKfWEbKRSQx4HN/wBjSEnsqUnzJUPQiOEIJVpFXZA2nyw57KwOd0q/ww14fh4lpM2buDtDroSXYubRyiEpSd+6Luy9D0aFLVYN6CJE06qqbnKWToBwEV9sMUEuWaWSCpRDLIdkg6pcbz6QGY/N2M1fSVM6aNFzVqHcVEj0aDWGqDeEL+I0vRzpksHsqI8jaDODkqsOHygaoDQ4UykuNXeHmqqlJw9TLy3TpYqBLFHkSfCM3NXewuOMFJtesyXUpw+g0AFvON4eNvIhPKyJY2BqxLm0UVSuUT1S+0eH+sVUVblmj220eNTPFBt0NPswxMycRlg2RNCpSu9QdB+8lI8YRKValTFhSny2HiT8otLq1JWhaSQUEKS24pLg+YEc/L5cb0dKh8ORbs/VFT2XhbxDWL2A4v8ASaaVOy5ekQFNwJFx5xDVSuu0eFlTPocGkA6lJA0hL2rwWorZRlSZeZWdJckBKWdyVG2hMaRidG6crsDq2rcuESUoShCUoSw0A+cQi3GVl5JSjRl2C+x1CQDVTitW+XJsnuK1Bz4ARomCYHS0KCJMpEskXIuogaZlG514x5iuJmWco13q+UAMTxNQDXikpyl2ycccYrSLm0GOAAgGE+fW5Aqas30TyeIZtQVEqO42HOFXGsRUqYU/VT6neYMI2wSlSPK6rMxbmOkFhA9CouUCgZiQQ4fTuvF61SIcq2wrSpZLkXPu3RxUkOmLM6YNwYRRrfq98NRzt2wlPWehkaZXmgciFJKveIbfZlWLQZ+RTf2b217cZ8iYWSDcJKmHez+4Q4bFVIlpnrILMiw/jgY1QMjs1STji/rBJ9Iy32s7YTROlGVOKZctQCpHRllkEFZ6QhlA5SnUdlUAMX2/VPOSWubTkEAZAhYUSS+ckgs2XTnGeVs5alKClqUATqS2tyA5aLk1s/QWz8+XNkdNJyJlqD5hYk/ZLXcHUGK1POBD+bXvvjBqLEpspxLmLSD2kpUQlTfaAN4LUmKzyFTM5QEoP9kSgu4Y218eMLxKqX2a/iGJypKc01YSOep5AC5MLX8+wqfJlykdQzZaSpWrFYSWGidf9IQKuStSkrXMUvOkKClklTEOxeLUiiCFImAl0qSoDmkg/CFC3o/SGHmzRfp1sYF4dMfxvF4G8OANpKtwiLIYlE5h4RzLmvGDTOUohZ2mmucsHsQrciSW0hFxGsKlEmFnKkPCNlSYWjxNOTrE9JKcwUl0nNonaW2UpvpAmTWmkJmgA2YjR7g/CNAXKUtICwCLHK+kLCqeWLlGY/tX9DaIqrFm0BhHnS6Q3+O32xqqcSTKSQiWSRuGVvfCNUY6z5ZIckkqUou5N7AQKxLa6fK7LKTvSu/krUesCZONmcCpAyEEu9/I/hFoyUjnyY3ACe0Wj6RAqc6ApBCSh1ZlBRsUuGLF9+hMBdkQCsg/ZPvTAfaPFFzpygScqSUgbnBIJ74KbILZR/cPvTDdC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sp>
        <p:nvSpPr>
          <p:cNvPr id="54280" name="AutoShape 8" descr="data:image/jpeg;base64,/9j/4AAQSkZJRgABAQAAAQABAAD/2wCEAAkGBxMTEhUTExMWFhUXGBoYGBYVFxcXGBkYGBcYFxUYGBgYHSggGBolHRcVITEiJSkrLi4uGB8zODMsNygtLisBCgoKDg0OGxAQGy0lHyUtLS0tLS0tLS0tLS0tLS0tLS0tLS0tLS0tLS0tLS0tLS0tLS0tLS0tLS0tLS0tLS0tK//AABEIAJ4BPgMBIgACEQEDEQH/xAAcAAACAwEBAQEAAAAAAAAAAAAFBgMEBwIBAAj/xABLEAABAgQDBAcEBgUJCAMAAAABAhEAAwQhBRIxBkFRYRMiMnGBkaEHscHRFEJSkuHwU1RicoIVFhcjM7LC0vEkNENjc5Oiw0SDo//EABoBAAMBAQEBAAAAAAAAAAAAAAECAwAEBQb/xAAmEQACAgICAgICAgMAAAAAAAAAAQIRAyESMQRBE1EiYUKBFDJx/9oADAMBAAIRAxEAPwDWSmOCmO11cr9Ij7wisvEZA/4qPvCJ0NZ0RESxES8VkfpUecQqxaR+kHg5jUzWSrEQTBEK8Xk/a9DFdeMSuKvumNRrRLMEVJgjmZi8vgv7hitMxZO5Ew/wmBTNaPpyYqLTHs3Eh9iZ92Kk3Ev+WvygpAbPJqYrTER9MxB/+GvyiBVYf0aoILR5MREKkx8usP2DEK6z9mCCzopjkJ1iJVdyj6TVBRbkYwCpMIBuCn3RHMVbUHui3Mlkb/OKk8MdAD74wWRgx2IjBsTvG6Ik1FiQIATqZND2V5RDLnrBK0qunePRxEdRNFtx/OsRTjoeI3fGMGhxwzEUVCOjmAZm8DzHOA2L4UqSX1QdD8DAunmqSA12I3sRvtxhpwzGETR0cxnJKb7+R5/KGTvQkoiy0cTVsCW0EF8YwoyjmTdHu74EKgsVAI4xN3JA8CYK0FHVTWysx5C0XqKSFEg7g7926BmJYotKWSWcsNwHIJFv4i8RnJ9Ls6ccVJXQYGGKS8uZPQldrO3gSzA6RJVYRMljrpJG7KCp+5tO/TdCvS9IoPMUAx0VYkcoIr2j6IZZM2YgcZa1JFtOydYnck67K8ItX0QTcRQC2Rdv2THtHXCYtKQhQcs53Qcw7EzXSldKEKnIYBZKUTFD9q4z9+tu6K0uQUzAkggvcEMQe6LKVkJaLcyhCSwIMc/Ru6LJlmPjKPKD/wBNyK30cRBOpVHQxeKW3jzjkt9oecDRrLuzlauV/VzFOg6cUn5QfxTDkz0FKu9KuB4woiYkaqBHB4NYJjSHEpRseyT7iYomSlH2hQrqRUpZQsMR68COUVyI0XHcITPRayx2T8DyjPZ8pSFFKgxBYgwWhbNYpNo8LcOSrweGCmxrDmdMlR/gHzjGti8P6SYkM942qRs6lMsW5WD7vwgpAtl1OJUlmkHrBx1U3F+fIwdRQyWBEtN+Qhc/koLyqKUtLSAQo5SwJVp4mGjOMqGFizDgDpbdGeuho/s4NBL+wPKI14bL+yIthdyG0AL97/L1iGqqcr2cs7d2vpCjMriklOzB/lrFWVKkqzsE2UoHvTYxFNqk/SMpQpX1gU6D6qn80+cD565EtM9YkLJClLIyPqAT374IpLMlS1B0gEcYQdv8bXRmWJaEHOFE5gdxSzN3wzYZi6WShMtaQVlIzDQMTfh2YQvazNzTJPIL96YBuhZqvaHUAt0cvyMVlbfVJ/4aPKF2qT145MYYYDtxPJbIjnFv+WJiv9BCpLRDAlYCRbWBQOySbi0zlFrZ+tWuflLNlV7oGzUuIu7Lp/2kfuK90Y1DCtZGqX7oC4lVMtDPqXHJoNKlo3FSfEt6wLrk9dAzg9rUbmhRisKgXaznfHkqpADal7fHwtFWbOKVMbas/qx0P4xHLbOkdnM78jx8YAUX5gSp9BZwx90UJiFBim4cpKeB1Nj3RIElRCX1uDo7WcR0Mw6xTYKGY7/yxjBPJExz+OnCOKysSljlui7je3GLMunSoAvdnOgIzHXmzwMxAEJmhQukEE8bkOI3sI14FtUmaRKmoUnMGClMx5GOsZwcy+ui6P7v4QuYejMpHJAJ7yGHxhjGPdDLKFMtTWSToP2jwjfJ6Ynx30VejyySdA4f19NIWp1OUzklnABI8Hv5AHwjrEMQqZhVdka5AOqQ7XG+I11MzLY5UgNvPrE2rdnTH8VRFWLlqGpHiS3LlFCVJlk9sNzt4B9fSJJk8GygSe+34R9OmSwBlA1Y23cvF4eKpUCTt2czgAxSzDnr5WgzhVeZoQkk50nKk3un6oJ5XHc3CAi6105QAByhs2QlS1pDECZmBIftABrcxq0Z67Fe+iabRTBqT5mOU4ern6xPtFi0yQrKkJ3doE7n4xRp9pJhOU5QpgXylrh27TxdYZySZD5VvRYVQqAskmI+imfoleUdDH5hWlKTLLljZT94vF+fWTQCQEHwV/mhfjkhvkB3Qzf0ZiSVQzlOyNLkkhh4wUoKgzEgqyJLOol2SPvX7oYJZly0gqKf2UOHf7S73PLdC8a7A5/Rxga54QE1CWP1S4cjgRxjjG8DTPIU+VQ1LajnBGjyKPSTJiH1AzC3rEs6dLe0xH3hFE0T2APZUhP0lD6PG9FPZazajwPxj84+z2saoQ4YOI/R8tQUAfGAwxaYLqZYzTQbEhJCrMCx3cmfxi6kKyS+sH6rlrK0dhue8C9oKjKcmUnOA4ABDAloMy09RPVaw6vDS3h8Iz6CuyqtM3piUqGQoSGa4IK3LvvceUUFy54UlyBlUs5u06SVBLjuKbQdCA779Pz5mIaimz6mzEecZBaFVP0lNQUCYnMcpukXAUMx14CJ8WmT+gndkFJBK7aJIUXD8BBGfQoVUBSrl2BLWYZvnFNchCxPllCiM6kkABiChPzjCUKU5c9SlFC0hXWFgDmKiFDuslUIm30uaFS+lLuks4YuDf8AwxpuFYMjtgMxCha4JS7eAWRCN7WZJC5JJsQv3ogGMrrO14CPgkNHld2/CO5ekBDejgJ8IJqmWS3KKQlk2FzBgUayAGvzI84LNTKylQU2VS9QD+yof+JitMoVgOR3Ne/hBLZOWfpA/dV/dMZVQHY0TgMr2P42gDjFL1pRDAlSrg37JOukGJlOd8k+ChA2vlsqV1VC6u1f6h4Qg4IqqJMxPXWoX0IDPpa0BaugygHMpnYvdiOHJobFUpUcoLDzMDqugN9W89C7+6AFMFyVZhLza5Tu4fWtu914tSVsHADKHHePjubuilKlFLWLJOo1BPqHIi+pSS+YnqkpzWuMqVpJIsSLjyjBZKhBTKTvZNuRs4fxChwYwJ2hJTmB/dJ4nXz7UE5ySmnIZyCyW3lTdUj6p6xS8R1dCagplSxmVNWgJPNZ1PAM/lBQLJcPldHKzgaI81EgJfzPlAmnpVzJl3JJv3xrGO7IGXhy0Sg81ASu183Rjsvvtm8TGdYTVspE7KTKzjMWfKCQDmbs383ERnFoviaZXlkpUx3t66eo9Yjxfs2DA8IIbS0Spa8rFhcH9hVwX4bvCBiJ+oVeERWWuhfAZ/z4xCswdmYWqYoBAJewAZyeTRUxPB5sgtMQUnc/5aOhSRBwb6BcW6WoUgpIUxBBtqG3xUMeiHasnF0xwm0ipxCip825RuCBcN+bRxJQjMAC6lWDXJiTZYZqeaoqYoJA5ukCI6SmYkgklOZb6aC1+9o6sGBSj2yGXM4vo5mTEgtoXgwcBqAkLyApUAR10lwdGD6mOdlcMTPzdMgmUiyTcFS1fVS2p5c4eJeSQEoAGdICUIBcIS1u8tqYnmxxg6TDjySkraEydgM9DBUsOd2dPqInRsrVEP0aR/GIdsOpRday638oIuOMR4jc2Z3/ADQqvsI++PlH380an7Ev7/4RorjiI8MGkbmzKdnp+Wclo3fAcZBlAk7o/PuFMFPvjQ8ExHqhMOS6H+sqc6sx09YaKc9RPcPdGfy6kZYfaEvLQf2U+4QJDwJ4+j6PoUocdGHdrxGKZLktqXPk0Tx4YwKBM+mCXbeX+HwjJfbDrT90z3ojYKyMj9sCP93P/V/9cEWjHcQLLHdBChpeoFq04cYgmSc05IOgAJ4ljoO+w8YJYtO0QWcDrZSWS7NfThE5OuisI32cKqQOwgP6+6IK2pUo8953ARXmKyj8l4gXUKV1bMLkfNmeEabZRJIJUOOTJZCUqsC97ptpZ++CWDY2ETulUWF+0GZ3HVa5HuhV6QnMOqNxVuHdECpu7VvUQyiLKjZKGoM66VnKzguCDpwt6xWxeQQqUSp7q3fsGFbZrFkyZecKVl+zmJZWpB72LaQwrxgVKJUxIDOpx9ZJyHtfCChGjopy9aGMbJEEFczVKVEJFw9yPDjAjZ+lNZ0iEEDozlVmftM7DjpD5TrCZSjdagyDxNrn4eMEUX04PTIUlZQMzkBRJJI38ngbU4ciYpUxYGRAygAAPqCpTanrn8iCuJDOCnRIfkcwDjfyiMf2KQhgbuTcav43hHJhBOI0iJkoyksxDJLOx+qQ13eLWCyJSKmkpEDry1LnzZoHVWZctcpEsHd2ySndl3uDENcmxUhT8hc9/heC+EUhk9CvKVTZi+oCogZFoT0im0JYAPyhogY4KMK1fsnIyzjLBliac0xCSyFs5IbcDdwGBeGxSYH4rOShHWIAJvmITbxgz/1ZTCm5pIR5eAidM6BCJiQkMM5JCAe0gEkunS0LNZgoR0gLWB7nZy3iI1qlxOWUlaRxSO8W8RCJtLKIv9r4qY++OKX2ekofYkSJCkEG4Bt3HiIIYiBMolBabywChTNvZvJxFzFEDIgDn7vxjjE0mZLAsEgDqj3mCmxVUUzO6+lKFcjcRXQgndBvFZZsN8GtjsJkJUmdUBa0JupKeG7vvHSsmtnE4bOtntkZkySHWJZWSoAi7CwOrGLyNgpwClCeCysgSQQpat4A5cd0Nkz2k0ElRAlzCkJYJCAFAto7sAbXeA832oU5dWWZ0igz5RlQDcpR1tOep3xVNURldg5ex89CgjpQpTuAkmx4xd/mJU69InzLxPh/tEoEByJxUdSUD5xc/pRoeE37g+cDigcpAs7E1I+uPvGODsZVfaH3zBY+02h/5v3Pxj4e0qg+1M+4YNI3KQHOx9Xy+/HCtl6v7L/xiDn9JNB9qZ9wx7/SLh/21/8AbVAo3KQi0ymMMuEVDqTCghegEMOFTMpSNQ8URBj6iYSho1HCP7CV/wBNH90RkshZtx1h3wzadKZUtLAshIfuAEBjwdDdH0ApW0ss7vWCMivSrSBRS0XI8MfAx8YARX2jqFiYAlRAKXt3mM92m67Z+tlds12fX3CNQxSkSsuRcBtd0Zh7R/6nohL7SysMbkkZGYeKo5smLI5Np6LQyQSSaELFVhDKSlILs7bi7wGnzlOtdiCQXUO0zpSG4awdxnB6kSgqajIFnqhQZTDfl1AuNYDfRVBmVoQTpDY40tmk96K1d2syhch2FnJGnID4RSVJKUA8TduHxgvPluMySCeYGYjfrpAqalBYnN3FvRhpDpgKUxT2A/GO5LgXDA7+R4RYpEgkjKNLGJKiQspbKABo2+C2ujKHsrUc5iQdDzbuMN2x9S+ZFrjXeW08LwtfRJksAFIILG4FoYtmZISpZU+ZiEgaX3/nnCyaNxaQ4ezyTMkz6ydkUy0pCEhjmWSpiOADPeGnCKlZkBOYBYKypnzZiokhi/hCzhmJdEhDP0iUhKiU9VepUT4+ggxhVQBmnDUgFQVYFRKlW4g9W8DmmI4s+kzLhKiFDrFViGIIyuePW5RapqZ5ZCuzckgaAJJPdaOqGmIzqEoFKQUsHIJOYjrcfiBFucmUmSXtMVmdILpyhw/cXDQV+xGLdLiKZcwKlEdQk5lD6zZVDL9m58VGHuiRKmdBPe5QEISWsoAu3A2PlGdbOyEpqQlaBkmTUqAckKEwMENuYnMd8aFIwRKpkuYJhHRMDLT2c6ScxbcC584aJgstEVaqjlzA0xCVjgoA38YvKERlMUpGTroVFqmCeZPRpCE3zP8AUL5WHGzecUdoaTpZRayk3T4boa8SldXNlcjgLtCLiFVMAOZKkpJLFQIHg4vHHkjUtHpYsqlG2LhGcJfdb0iVScqTZ2BtFnoOsBvUMwHEHeInXRqAuLWvu1u/CJoLE+qw5piHvuJ7xr5wd2cw1RmLGqQkEDc7m/de4ixieGFW64hiwqj+iy5BmEJVMBWHDkEi0tQ1IKADbQvFIqyOTSKEvBKeZ/V/RpalllE5GyvuA3MzQZpNhqFKWNLKUeJQ8XabABWOuahcl0hKVSpi0TLF82gDd4J7oBYv7Ja+5pcUmEbkzytJH8aCX+6I6YvRxyQUXsZQfqkn7giJWx9B+qSfuCE2f7NsaT26sDmJs0jzaIVezzFDrWj/ALk2HE/scV7IUH6rK+7HH80qH9VlfdEJqvZzX767/wApsc/0cVu+t9Zh+MYI5HZCh/VpXlER2Pot1LL8oUFezurGlaT/ANz/ADRSmbIVyLfSlfeX84wP7BEpG+DuFsz6l7CAKaSb9nwcQcwylmgf2ZgfLBezPFL6GiiqWQVfW0c8d0Bdu5k2VQyJiFKRmWm6SQ7oWWtF1FNMKCkoI36wb9rcgfyDRlrhckP/APUsQVOMumBQkntGLjHqn9PM++YJ4btFiazlk1E9R4JUbd50A74g2e2bXUddXUlDVZ1U2oQN556D0h1QJcpHRyk5UjdxPFR3mL4sDnt6RPLmjDS2yGkxHGmGfEVS+WYLV5AN6xc/l+rR28RqVnkUoHllJ9YF19cdz+bekLtWpfaSXHu+cdHwwj+znWWc9dDpK2qnTJsuUufNMtZCVPMU/WLa7o03Z2ippT9HKSle9bOs96y5PnH5zNWbKGqWI7xeNcwzapIQhab5kg+ked5t2uPR6fgJJNS7Gna/ABVBNyFJBAbgpr+BEIi9hlSElUx5ktipSksFAiyUB3Z31a14ZqPaoKVeCNZiaFS1BTMQxHIxxJtHoOEW02ZJimFIZQkjIQXKcxVpYgKN4XVylE5QlzpxjUKbA1LUTIKXuSVHjuZrd8WF4JLSXKQCNRufeYdTaQMuOLf4iDhOz0xKgpSR5wVqcLl5ny39PKGCumGX2W0hWrKictRDseNvc0K22ZRUdE66ZO8BufKA2E4mM84iyUOUqHABZf0eJ8elzEUyyVqJdPJg99PCK/s/pgtU0EPb3omfKH4pQtkMj/Oi5VVBOfrqURKCwzsoqLZeRAfyhv2ao+kRKQFKJWUJCvsuUAvySCR4CAdbSsdNyh/ejQPZbRBQSSHCQo+IUnL638IdLaRzt6HSpw0jo5Up0ScqkrA/cLKfi7HvgLiWEShTrmoKlKYoUDvLpJzaaZT58obZ8sqZlZWUCWALgapvuMDdpy1LMaz8LeMXokYfgs5SMUkpTqZjgOQl75H4C48zrG6yKYJchIClMVEbyAA8YFTTcuJUx0HTSyR/EGHv8o/RBTBSMVliOSImUIp1sxrCAFKwfileUjqsCbB795hRrpJqZsuWTdZLnemWnrTFOLaWbnzhir5Y7RuxAc7nd+7dHtBR5ZMypIYzGlofdLdz95n9N0I9lUqErHB/tklSQwCrgfZbK3gCPKGqbRApKSLEEHxgUuSDVSweBPm7e6GSYGA4iOZrZ2w6A2GYaZ01CNAQFLPBI7Q7ybeMNVPTImzMyQMqSWOpWWId94AJ7+4X8wVEpMpYK0pWsqBBIBy5y4vx+UMEqSkMQzNZotCOjmzTuRCtCUZX0eLoijiyHQDwL+hHxizTTcyQriIqiD6JSmF/aPC1mWo0xQiaA6QsdRR4Ka6X4jTgYJ11blUlAZy5L7gB8/jHMibnQVksHLHQECzxjUYFW7aYshapaqJQUk5SOjUbjgQGI5i0V17cYmntUjd6FCNhq69Cgpy60qUkABnYkAX7tYVKXamkqSpAzJUlRSUzE5SCNR4QU7EkqEqR7RKzMAqlSASASywwe5hnk4+iYHUljwi5VUSDoxHhAHFPo8hjMIS+g3+Q3QRGx2w/YWjses/78MdLsVTJAbP96MJxD2ghcwzDLckucqm8ompfarPlpOTMOAMxRjnWOL7idlyXUjeTsrTM2U/eMLPtBp6P6HLoVAryFJSgLunICAVnXQm2+BuxWKYnVJkVE6ulS5KjnMsIllakJUeoX0zAa6sYVdoa3NUTlguFTVkHkVFo7PE8eDldHF5WeSjVnM5VgAAALACwA5coDVUzgH9BF3pM3x+AivUoj1TzIp+wPPm8U+XCByyFO2g3fhBKqIgZUIBuLKGh+Ec82dGOOgWtLKIO/wB8MGztcMhlq1SfQ3EBKk5mJDHQ98cUVXlmJV4HujkzQ5RpHfgnxlY9SalPFo5q8TswV6wEnTVGyfOAWJTTmyvpreOGEeTo7pT4qzRtnNqBJOVZDHe+/nF3FMcD2MZCBGr+zrYz6ZTpnzpx6PMQJae0yFZTmVucjdu9Hy4VFXYmLM5OisqqmTQSlJIG/cPHjygRMmZS5B8QWMasNn5SEEgWT2EDshjv4m8BK/BkKOaapRCn6qWB9zxzdHW22I2O0lRMplhEhS0pCVTFJI6lwWKScxOm7fEvswppkufMlzEKRnSCMwIcBE3R9YkpalImrTLcS0EupRckbge6GCRUpSZc6Z2k2SkE6KF3ylySN0O3+PEk8VvnZPXYepRZKSddO4w9+zajMuSoEMQW8yTGU7Q1FSjNNKlpkkhgJjs7apCiQCfe1og2Y2xEiYSueoJI35yPIeMPC7v0cs1So/RhECNq/wDdlcLvrplPDwjPpftEpDrVDymfKOcX9odOacpl1ckk5uqpCyXsxdxzi9kTPMbqQivkr0CZwfllUDpw19Y/TK4/IuNVonTs2cAPqAWH+nxjZv5/0Y/+WPNfyjWajTVQKnlwTC7s1jiKsrVJmlaZbZiMzOp8ochibEtDFN08YzDEr4rTPKIA1YnwP5EQ4bRdIFKzKK2ZieqA7gBOgFoYDT5kqB3iB2z9lLTy9x/GFa2OmLmO0Rl9HObsqY20cjL4O48YY6aTnCSBqHj7bzEEopuiYFU7qpB3AMVK8LeJEQ4ZUKRJlhFuom5ubgcbRJxXKjoU2oWDK2QpKzLV2nJPm9uV4nohMSWlKUnkk28tIJ0+FFZMyYSSo+JAtBNFMmWGQL6RVRISlZ1h5WpLTFZuNgPdFmWkA5U6C5iNLS0FR1jyUrJLVMVqesfhBEAVTN6SrWNwZA8nPqYIY1MySCkWHVSkfxB/ICAeDLJUZhOqlF+V3MWJDz5hmK7CS6RyGkFdGYHqZZCljgX87wpYphSFzDMSMqzdTDUiznnp5Qw7RVSkKMxN3d/hCHiuKzkp/q+2t7/ZTvPLvgLsEuj3F8c+jjowrPM3DVu/5QuS6Vc1RXOdRPE/lu6IqdkFz1lHUmLaauaS0uXms+v4QxOhWXKZBPMRCGjZ5mw1GbZC3AqMeytiKEaSj4qMOvHftk358foE4RXUokS0S1ArTKD2LuEgKPmYo/SApwd+vzgxj+ESaZA6FIBU4PcGt5tCjVLI0f8APHhHoYY8YnBKXJhansSNdP8ASOqpmgdLWogTkXe0xI3kbxz5R7Ongh9R+dYpdm6KFcsQNWvn3cD4xbrFA7/BVvUQLmDVh4O4PhHPkOjErWziavXiz9/4xRWq8TTUkcW8ffFcxzzkdkVQUpcQZLHUCB02YSSeMRx68QSSdoq5tqiRJtGnexPaQy5i6RauqoZ5b7lfXA77HwMZbBnZLP8ASpPRglZWkJbmfk/hDZFyVAg+LtH6gmJdJA3n5GFzFkAC+6GFEssL2AuTv8ITdp55BJcNf/WOC7PQSoUVYNLMxRYgKJsmzvq4Gt4YMGwxEvRJJZsy9wOoHCEmTj82W4SApySH3OXiwNoJ6uAgUx+SoeF4NRFJlzSvrBuqokC79lWodoubK+zaiImCoky52mRTqFus/VdwdOI5xnsrF1BTqJ4vwv8AhDfgm0pt1vERSFxOfJxyDcr2YYV+qgdy5g/xRlvtn2Ek0KJVTSgolqV0a5ZJUy8pUlQKr3CVP3DjGv4ZtKFABbHmPjCv7WZNRWyZVPSykKlk9JMmzFpSJZT2Rld9Cq7EMfEXU4s5njnEyf2U7HpxGrImk9DKTnmAFipyyUAjsuXJPBJ4vGz/ANFeFfqv/wCk3/NAH2abIVuFLmTpwlTJU5AziQpS1oykqQoJy9cXIITe41jR/p0tctMyUsLSsApUgggg7wYb9k2mCcNwaRRyjKppQloKsxAcuSACSTc2A8otTbpjifiTao9REMqqCgSOOhgD9B+nXeBKB0dTyPxtFyRM0jnHJLlCxvt8ozMgP7QsPKhImj6pKCP3wCD5pI8YN0NDfSybDwDR5jRC0yJZ+vMSfBIKj65fODCUMIWvybGcvxSOEj0EeoRvMSJTFStnP1R4w5MgmHpZgH1RFTa2tEuSz6+4XgpTyxLS57zGfbZVxmhbcCBAfQyVst4SCqUA7Om/jBtQCJLJ7ningclJkoV9VQBHc0c47iACQhGsGPQH2BMRWN4cDUcYQNtZOUmZJcS1C43pO8d0PlXIIl5lb4BYZgf0pSkK7BBB8RaNWwp0Y8ZxfXvhk2cnBKiT9kj1HyhZrJJlzlyldpC1IPelRT8IN0KbQHoVjtIxqrPayBuRc+EEqXEawhxLBHJJgVRFWYAqB5vGoYDRIMoEjc5L+cSx5Jy9mnhxx/iZVtVWqJSJgyqZ2O5z+AhUqZr7n7tfPhBfaypM2etY0JsOA3DwDQA6M849uMWoJM8mUk5Nrot4TVFC8pSrKqxdiAdxi9U0rk5fEfiIDGU/1lQ/ezvA5VetcuapQEpCDZnW5UDY2ADJ3F826BKahG30MofJJKIhz03Iyvyd/QXjvD8BnTi0qSVHglDnxbs+Jj9DSdiKGV2adKjxW6/RVvSJ52SWMqEhI4JAA8hHnZvNX8Ueng8JtbZjFP7OKkpZZloBDMpZcP8AuJI9Yz7H8ImUs9cia2ZO8dlQN0qSWuCI/SVXNjJva/Rf2M8a3lq4/aR/jjmh5EskqkdWTxo443EzaPo+i5hGGTamamTJQVrUbAepJ3AcYvdHMWMBwKdVzBLkpdX5cngBvMb/ALCbDSKBGay55HXmkacUo+yn1O+OthNk0YbT5VEKnKvNWPRCf2R6m8fY/j7dRGpsBHJkyuTpdHbixKKt9ljabHwgdHLurfy74zfHcXVMOR3P1uQ4Raxuu6JJDvMOp58O4QqyVEl98CER5T9ImRKOoAiATwoqD6Au3GLSypQZPCKkijKQrMXKuXfDEZy9IiWgl7/VjRvZns9LrJM9KyUrQJeRY1SSFg2+sksHHLcbwpfybllSphb+szt/Apj740n2MEPUgbhK/wDZDwpshLQHraWfRzOjmhvsrD5Fjik8eI1EE6PFH3xpWJYfLnyzLmoC0HceO4g6g8xGY7UbMqoylaFlcpRYP20lnYt2gz3H4xp4y+PNemNWzdeoqMt3Szp/Z4h+Fww3NF3E1BDEqCRzsO7lCJsxWq6dLZjYvl1AbXudoNYpViZMShZ5ku7HRPjygwWhciXIJTyFbrjjbwe4iBEtSTcWItuuDofPdENPXBPVWQWDJVy4HhHs6dlIG4n4GKEmG5C7CCEwZ5J3lNx4XgTS3SIKYctrQRUDKQmdVS7dWUgqJG7Oqw7+qPIw0CBmFUAk9I1ytZV3JYBKe4X8zF3pGuYCQZOz6pmtYan8vHNPTNc6xxKUASo6n05RXxPERLQVHw74IKKG0uJ5RkSbwjT5gu8Wa2rUsknUxQXKfWEbKRSQx4HN/wBjSEnsqUnzJUPQiOEIJVpFXZA2nyw57KwOd0q/ww14fh4lpM2buDtDroSXYubRyiEpSd+6Luy9D0aFLVYN6CJE06qqbnKWToBwEV9sMUEuWaWSCpRDLIdkg6pcbz6QGY/N2M1fSVM6aNFzVqHcVEj0aDWGqDeEL+I0vRzpksHsqI8jaDODkqsOHygaoDQ4UykuNXeHmqqlJw9TLy3TpYqBLFHkSfCM3NXewuOMFJtesyXUpw+g0AFvON4eNvIhPKyJY2BqxLm0UVSuUT1S+0eH+sVUVblmj220eNTPFBt0NPswxMycRlg2RNCpSu9QdB+8lI8YRKValTFhSny2HiT8otLq1JWhaSQUEKS24pLg+YEc/L5cb0dKh8ORbs/VFT2XhbxDWL2A4v8ASaaVOy5ekQFNwJFx5xDVSuu0eFlTPocGkA6lJA0hL2rwWorZRlSZeZWdJckBKWdyVG2hMaRidG6crsDq2rcuESUoShCUoSw0A+cQi3GVl5JSjRl2C+x1CQDVTitW+XJsnuK1Bz4ARomCYHS0KCJMpEskXIuogaZlG514x5iuJmWco13q+UAMTxNQDXikpyl2ycccYrSLm0GOAAgGE+fW5Aqas30TyeIZtQVEqO42HOFXGsRUqYU/VT6neYMI2wSlSPK6rMxbmOkFhA9CouUCgZiQQ4fTuvF61SIcq2wrSpZLkXPu3RxUkOmLM6YNwYRRrfq98NRzt2wlPWehkaZXmgciFJKveIbfZlWLQZ+RTf2b217cZ8iYWSDcJKmHez+4Q4bFVIlpnrILMiw/jgY1QMjs1STji/rBJ9Iy32s7YTROlGVOKZctQCpHRllkEFZ6QhlA5SnUdlUAMX2/VPOSWubTkEAZAhYUSS+ckgs2XTnGeVs5alKClqUATqS2tyA5aLk1s/QWz8+XNkdNJyJlqD5hYk/ZLXcHUGK1POBD+bXvvjBqLEpspxLmLSD2kpUQlTfaAN4LUmKzyFTM5QEoP9kSgu4Y218eMLxKqX2a/iGJypKc01YSOep5AC5MLX8+wqfJlykdQzZaSpWrFYSWGidf9IQKuStSkrXMUvOkKClklTEOxeLUiiCFImAl0qSoDmkg/CFC3o/SGHmzRfp1sYF4dMfxvF4G8OANpKtwiLIYlE5h4RzLmvGDTOUohZ2mmucsHsQrciSW0hFxGsKlEmFnKkPCNlSYWjxNOTrE9JKcwUl0nNonaW2UpvpAmTWmkJmgA2YjR7g/CNAXKUtICwCLHK+kLCqeWLlGY/tX9DaIqrFm0BhHnS6Q3+O32xqqcSTKSQiWSRuGVvfCNUY6z5ZIckkqUou5N7AQKxLa6fK7LKTvSu/krUesCZONmcCpAyEEu9/I/hFoyUjnyY3ACe0Wj6RAqc6ApBCSh1ZlBRsUuGLF9+hMBdkQCsg/ZPvTAfaPFFzpygScqSUgbnBIJ74KbILZR/cPvTDdC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sp>
        <p:nvSpPr>
          <p:cNvPr id="54282" name="AutoShape 10" descr="data:image/jpeg;base64,/9j/4AAQSkZJRgABAQAAAQABAAD/2wCEAAkGBxMTEhUTExMWFhUXGBoYGBYVFxcXGBkYGBcYFxUYGBgYHSggGBolHRcVITEiJSkrLi4uGB8zODMsNygtLisBCgoKDg0OGxAQGy0lHyUtLS0tLS0tLS0tLS0tLS0tLS0tLS0tLS0tLS0tLS0tLS0tLS0tLS0tLS0tLS0tLS0tK//AABEIAJ4BPgMBIgACEQEDEQH/xAAcAAACAwEBAQEAAAAAAAAAAAAFBgMEBwIBAAj/xABLEAABAgQDBAcEBgUJCAMAAAABAhEAAwQhBRIxBkFRYRMiMnGBkaEHscHRFEJSkuHwU1RicoIVFhcjM7LC0vEkNENjc5Oiw0SDo//EABoBAAMBAQEBAAAAAAAAAAAAAAECAwAEBQb/xAAmEQACAgICAgICAgMAAAAAAAAAAQIRAyESMQRBE1EiYUKBFDJx/9oADAMBAAIRAxEAPwDWSmOCmO11cr9Ij7wisvEZA/4qPvCJ0NZ0RESxES8VkfpUecQqxaR+kHg5jUzWSrEQTBEK8Xk/a9DFdeMSuKvumNRrRLMEVJgjmZi8vgv7hitMxZO5Ew/wmBTNaPpyYqLTHs3Eh9iZ92Kk3Ev+WvygpAbPJqYrTER9MxB/+GvyiBVYf0aoILR5MREKkx8usP2DEK6z9mCCzopjkJ1iJVdyj6TVBRbkYwCpMIBuCn3RHMVbUHui3Mlkb/OKk8MdAD74wWRgx2IjBsTvG6Ik1FiQIATqZND2V5RDLnrBK0qunePRxEdRNFtx/OsRTjoeI3fGMGhxwzEUVCOjmAZm8DzHOA2L4UqSX1QdD8DAunmqSA12I3sRvtxhpwzGETR0cxnJKb7+R5/KGTvQkoiy0cTVsCW0EF8YwoyjmTdHu74EKgsVAI4xN3JA8CYK0FHVTWysx5C0XqKSFEg7g7926BmJYotKWSWcsNwHIJFv4i8RnJ9Ls6ccVJXQYGGKS8uZPQldrO3gSzA6RJVYRMljrpJG7KCp+5tO/TdCvS9IoPMUAx0VYkcoIr2j6IZZM2YgcZa1JFtOydYnck67K8ItX0QTcRQC2Rdv2THtHXCYtKQhQcs53Qcw7EzXSldKEKnIYBZKUTFD9q4z9+tu6K0uQUzAkggvcEMQe6LKVkJaLcyhCSwIMc/Ru6LJlmPjKPKD/wBNyK30cRBOpVHQxeKW3jzjkt9oecDRrLuzlauV/VzFOg6cUn5QfxTDkz0FKu9KuB4woiYkaqBHB4NYJjSHEpRseyT7iYomSlH2hQrqRUpZQsMR68COUVyI0XHcITPRayx2T8DyjPZ8pSFFKgxBYgwWhbNYpNo8LcOSrweGCmxrDmdMlR/gHzjGti8P6SYkM942qRs6lMsW5WD7vwgpAtl1OJUlmkHrBx1U3F+fIwdRQyWBEtN+Qhc/koLyqKUtLSAQo5SwJVp4mGjOMqGFizDgDpbdGeuho/s4NBL+wPKI14bL+yIthdyG0AL97/L1iGqqcr2cs7d2vpCjMriklOzB/lrFWVKkqzsE2UoHvTYxFNqk/SMpQpX1gU6D6qn80+cD565EtM9YkLJClLIyPqAT374IpLMlS1B0gEcYQdv8bXRmWJaEHOFE5gdxSzN3wzYZi6WShMtaQVlIzDQMTfh2YQvazNzTJPIL96YBuhZqvaHUAt0cvyMVlbfVJ/4aPKF2qT145MYYYDtxPJbIjnFv+WJiv9BCpLRDAlYCRbWBQOySbi0zlFrZ+tWuflLNlV7oGzUuIu7Lp/2kfuK90Y1DCtZGqX7oC4lVMtDPqXHJoNKlo3FSfEt6wLrk9dAzg9rUbmhRisKgXaznfHkqpADal7fHwtFWbOKVMbas/qx0P4xHLbOkdnM78jx8YAUX5gSp9BZwx90UJiFBim4cpKeB1Nj3RIElRCX1uDo7WcR0Mw6xTYKGY7/yxjBPJExz+OnCOKysSljlui7je3GLMunSoAvdnOgIzHXmzwMxAEJmhQukEE8bkOI3sI14FtUmaRKmoUnMGClMx5GOsZwcy+ui6P7v4QuYejMpHJAJ7yGHxhjGPdDLKFMtTWSToP2jwjfJ6Ynx30VejyySdA4f19NIWp1OUzklnABI8Hv5AHwjrEMQqZhVdka5AOqQ7XG+I11MzLY5UgNvPrE2rdnTH8VRFWLlqGpHiS3LlFCVJlk9sNzt4B9fSJJk8GygSe+34R9OmSwBlA1Y23cvF4eKpUCTt2czgAxSzDnr5WgzhVeZoQkk50nKk3un6oJ5XHc3CAi6105QAByhs2QlS1pDECZmBIftABrcxq0Z67Fe+iabRTBqT5mOU4ern6xPtFi0yQrKkJ3doE7n4xRp9pJhOU5QpgXylrh27TxdYZySZD5VvRYVQqAskmI+imfoleUdDH5hWlKTLLljZT94vF+fWTQCQEHwV/mhfjkhvkB3Qzf0ZiSVQzlOyNLkkhh4wUoKgzEgqyJLOol2SPvX7oYJZly0gqKf2UOHf7S73PLdC8a7A5/Rxga54QE1CWP1S4cjgRxjjG8DTPIU+VQ1LajnBGjyKPSTJiH1AzC3rEs6dLe0xH3hFE0T2APZUhP0lD6PG9FPZazajwPxj84+z2saoQ4YOI/R8tQUAfGAwxaYLqZYzTQbEhJCrMCx3cmfxi6kKyS+sH6rlrK0dhue8C9oKjKcmUnOA4ABDAloMy09RPVaw6vDS3h8Iz6CuyqtM3piUqGQoSGa4IK3LvvceUUFy54UlyBlUs5u06SVBLjuKbQdCA779Pz5mIaimz6mzEecZBaFVP0lNQUCYnMcpukXAUMx14CJ8WmT+gndkFJBK7aJIUXD8BBGfQoVUBSrl2BLWYZvnFNchCxPllCiM6kkABiChPzjCUKU5c9SlFC0hXWFgDmKiFDuslUIm30uaFS+lLuks4YuDf8AwxpuFYMjtgMxCha4JS7eAWRCN7WZJC5JJsQv3ogGMrrO14CPgkNHld2/CO5ekBDejgJ8IJqmWS3KKQlk2FzBgUayAGvzI84LNTKylQU2VS9QD+yof+JitMoVgOR3Ne/hBLZOWfpA/dV/dMZVQHY0TgMr2P42gDjFL1pRDAlSrg37JOukGJlOd8k+ChA2vlsqV1VC6u1f6h4Qg4IqqJMxPXWoX0IDPpa0BaugygHMpnYvdiOHJobFUpUcoLDzMDqugN9W89C7+6AFMFyVZhLza5Tu4fWtu914tSVsHADKHHePjubuilKlFLWLJOo1BPqHIi+pSS+YnqkpzWuMqVpJIsSLjyjBZKhBTKTvZNuRs4fxChwYwJ2hJTmB/dJ4nXz7UE5ySmnIZyCyW3lTdUj6p6xS8R1dCagplSxmVNWgJPNZ1PAM/lBQLJcPldHKzgaI81EgJfzPlAmnpVzJl3JJv3xrGO7IGXhy0Sg81ASu183Rjsvvtm8TGdYTVspE7KTKzjMWfKCQDmbs383ERnFoviaZXlkpUx3t66eo9Yjxfs2DA8IIbS0Spa8rFhcH9hVwX4bvCBiJ+oVeERWWuhfAZ/z4xCswdmYWqYoBAJewAZyeTRUxPB5sgtMQUnc/5aOhSRBwb6BcW6WoUgpIUxBBtqG3xUMeiHasnF0xwm0ipxCip825RuCBcN+bRxJQjMAC6lWDXJiTZYZqeaoqYoJA5ukCI6SmYkgklOZb6aC1+9o6sGBSj2yGXM4vo5mTEgtoXgwcBqAkLyApUAR10lwdGD6mOdlcMTPzdMgmUiyTcFS1fVS2p5c4eJeSQEoAGdICUIBcIS1u8tqYnmxxg6TDjySkraEydgM9DBUsOd2dPqInRsrVEP0aR/GIdsOpRday638oIuOMR4jc2Z3/ADQqvsI++PlH380an7Ev7/4RorjiI8MGkbmzKdnp+Wclo3fAcZBlAk7o/PuFMFPvjQ8ExHqhMOS6H+sqc6sx09YaKc9RPcPdGfy6kZYfaEvLQf2U+4QJDwJ4+j6PoUocdGHdrxGKZLktqXPk0Tx4YwKBM+mCXbeX+HwjJfbDrT90z3ojYKyMj9sCP93P/V/9cEWjHcQLLHdBChpeoFq04cYgmSc05IOgAJ4ljoO+w8YJYtO0QWcDrZSWS7NfThE5OuisI32cKqQOwgP6+6IK2pUo8953ARXmKyj8l4gXUKV1bMLkfNmeEabZRJIJUOOTJZCUqsC97ptpZ++CWDY2ETulUWF+0GZ3HVa5HuhV6QnMOqNxVuHdECpu7VvUQyiLKjZKGoM66VnKzguCDpwt6xWxeQQqUSp7q3fsGFbZrFkyZecKVl+zmJZWpB72LaQwrxgVKJUxIDOpx9ZJyHtfCChGjopy9aGMbJEEFczVKVEJFw9yPDjAjZ+lNZ0iEEDozlVmftM7DjpD5TrCZSjdagyDxNrn4eMEUX04PTIUlZQMzkBRJJI38ngbU4ciYpUxYGRAygAAPqCpTanrn8iCuJDOCnRIfkcwDjfyiMf2KQhgbuTcav43hHJhBOI0iJkoyksxDJLOx+qQ13eLWCyJSKmkpEDry1LnzZoHVWZctcpEsHd2ySndl3uDENcmxUhT8hc9/heC+EUhk9CvKVTZi+oCogZFoT0im0JYAPyhogY4KMK1fsnIyzjLBliac0xCSyFs5IbcDdwGBeGxSYH4rOShHWIAJvmITbxgz/1ZTCm5pIR5eAidM6BCJiQkMM5JCAe0gEkunS0LNZgoR0gLWB7nZy3iI1qlxOWUlaRxSO8W8RCJtLKIv9r4qY++OKX2ekofYkSJCkEG4Bt3HiIIYiBMolBabywChTNvZvJxFzFEDIgDn7vxjjE0mZLAsEgDqj3mCmxVUUzO6+lKFcjcRXQgndBvFZZsN8GtjsJkJUmdUBa0JupKeG7vvHSsmtnE4bOtntkZkySHWJZWSoAi7CwOrGLyNgpwClCeCysgSQQpat4A5cd0Nkz2k0ElRAlzCkJYJCAFAto7sAbXeA832oU5dWWZ0igz5RlQDcpR1tOep3xVNURldg5ex89CgjpQpTuAkmx4xd/mJU69InzLxPh/tEoEByJxUdSUD5xc/pRoeE37g+cDigcpAs7E1I+uPvGODsZVfaH3zBY+02h/5v3Pxj4e0qg+1M+4YNI3KQHOx9Xy+/HCtl6v7L/xiDn9JNB9qZ9wx7/SLh/21/8AbVAo3KQi0ymMMuEVDqTCghegEMOFTMpSNQ8URBj6iYSho1HCP7CV/wBNH90RkshZtx1h3wzadKZUtLAshIfuAEBjwdDdH0ApW0ss7vWCMivSrSBRS0XI8MfAx8YARX2jqFiYAlRAKXt3mM92m67Z+tlds12fX3CNQxSkSsuRcBtd0Zh7R/6nohL7SysMbkkZGYeKo5smLI5Np6LQyQSSaELFVhDKSlILs7bi7wGnzlOtdiCQXUO0zpSG4awdxnB6kSgqajIFnqhQZTDfl1AuNYDfRVBmVoQTpDY40tmk96K1d2syhch2FnJGnID4RSVJKUA8TduHxgvPluMySCeYGYjfrpAqalBYnN3FvRhpDpgKUxT2A/GO5LgXDA7+R4RYpEgkjKNLGJKiQspbKABo2+C2ujKHsrUc5iQdDzbuMN2x9S+ZFrjXeW08LwtfRJksAFIILG4FoYtmZISpZU+ZiEgaX3/nnCyaNxaQ4ezyTMkz6ydkUy0pCEhjmWSpiOADPeGnCKlZkBOYBYKypnzZiokhi/hCzhmJdEhDP0iUhKiU9VepUT4+ggxhVQBmnDUgFQVYFRKlW4g9W8DmmI4s+kzLhKiFDrFViGIIyuePW5RapqZ5ZCuzckgaAJJPdaOqGmIzqEoFKQUsHIJOYjrcfiBFucmUmSXtMVmdILpyhw/cXDQV+xGLdLiKZcwKlEdQk5lD6zZVDL9m58VGHuiRKmdBPe5QEISWsoAu3A2PlGdbOyEpqQlaBkmTUqAckKEwMENuYnMd8aFIwRKpkuYJhHRMDLT2c6ScxbcC584aJgstEVaqjlzA0xCVjgoA38YvKERlMUpGTroVFqmCeZPRpCE3zP8AUL5WHGzecUdoaTpZRayk3T4boa8SldXNlcjgLtCLiFVMAOZKkpJLFQIHg4vHHkjUtHpYsqlG2LhGcJfdb0iVScqTZ2BtFnoOsBvUMwHEHeInXRqAuLWvu1u/CJoLE+qw5piHvuJ7xr5wd2cw1RmLGqQkEDc7m/de4ixieGFW64hiwqj+iy5BmEJVMBWHDkEi0tQ1IKADbQvFIqyOTSKEvBKeZ/V/RpalllE5GyvuA3MzQZpNhqFKWNLKUeJQ8XabABWOuahcl0hKVSpi0TLF82gDd4J7oBYv7Ja+5pcUmEbkzytJH8aCX+6I6YvRxyQUXsZQfqkn7giJWx9B+qSfuCE2f7NsaT26sDmJs0jzaIVezzFDrWj/ALk2HE/scV7IUH6rK+7HH80qH9VlfdEJqvZzX767/wApsc/0cVu+t9Zh+MYI5HZCh/VpXlER2Pot1LL8oUFezurGlaT/ANz/ADRSmbIVyLfSlfeX84wP7BEpG+DuFsz6l7CAKaSb9nwcQcwylmgf2ZgfLBezPFL6GiiqWQVfW0c8d0Bdu5k2VQyJiFKRmWm6SQ7oWWtF1FNMKCkoI36wb9rcgfyDRlrhckP/APUsQVOMumBQkntGLjHqn9PM++YJ4btFiazlk1E9R4JUbd50A74g2e2bXUddXUlDVZ1U2oQN556D0h1QJcpHRyk5UjdxPFR3mL4sDnt6RPLmjDS2yGkxHGmGfEVS+WYLV5AN6xc/l+rR28RqVnkUoHllJ9YF19cdz+bekLtWpfaSXHu+cdHwwj+znWWc9dDpK2qnTJsuUufNMtZCVPMU/WLa7o03Z2ippT9HKSle9bOs96y5PnH5zNWbKGqWI7xeNcwzapIQhab5kg+ked5t2uPR6fgJJNS7Gna/ABVBNyFJBAbgpr+BEIi9hlSElUx5ktipSksFAiyUB3Z31a14ZqPaoKVeCNZiaFS1BTMQxHIxxJtHoOEW02ZJimFIZQkjIQXKcxVpYgKN4XVylE5QlzpxjUKbA1LUTIKXuSVHjuZrd8WF4JLSXKQCNRufeYdTaQMuOLf4iDhOz0xKgpSR5wVqcLl5ny39PKGCumGX2W0hWrKictRDseNvc0K22ZRUdE66ZO8BufKA2E4mM84iyUOUqHABZf0eJ8elzEUyyVqJdPJg99PCK/s/pgtU0EPb3omfKH4pQtkMj/Oi5VVBOfrqURKCwzsoqLZeRAfyhv2ao+kRKQFKJWUJCvsuUAvySCR4CAdbSsdNyh/ejQPZbRBQSSHCQo+IUnL638IdLaRzt6HSpw0jo5Up0ScqkrA/cLKfi7HvgLiWEShTrmoKlKYoUDvLpJzaaZT58obZ8sqZlZWUCWALgapvuMDdpy1LMaz8LeMXokYfgs5SMUkpTqZjgOQl75H4C48zrG6yKYJchIClMVEbyAA8YFTTcuJUx0HTSyR/EGHv8o/RBTBSMVliOSImUIp1sxrCAFKwfileUjqsCbB795hRrpJqZsuWTdZLnemWnrTFOLaWbnzhir5Y7RuxAc7nd+7dHtBR5ZMypIYzGlofdLdz95n9N0I9lUqErHB/tklSQwCrgfZbK3gCPKGqbRApKSLEEHxgUuSDVSweBPm7e6GSYGA4iOZrZ2w6A2GYaZ01CNAQFLPBI7Q7ybeMNVPTImzMyQMqSWOpWWId94AJ7+4X8wVEpMpYK0pWsqBBIBy5y4vx+UMEqSkMQzNZotCOjmzTuRCtCUZX0eLoijiyHQDwL+hHxizTTcyQriIqiD6JSmF/aPC1mWo0xQiaA6QsdRR4Ka6X4jTgYJ11blUlAZy5L7gB8/jHMibnQVksHLHQECzxjUYFW7aYshapaqJQUk5SOjUbjgQGI5i0V17cYmntUjd6FCNhq69Cgpy60qUkABnYkAX7tYVKXamkqSpAzJUlRSUzE5SCNR4QU7EkqEqR7RKzMAqlSASASywwe5hnk4+iYHUljwi5VUSDoxHhAHFPo8hjMIS+g3+Q3QRGx2w/YWjses/78MdLsVTJAbP96MJxD2ghcwzDLckucqm8ompfarPlpOTMOAMxRjnWOL7idlyXUjeTsrTM2U/eMLPtBp6P6HLoVAryFJSgLunICAVnXQm2+BuxWKYnVJkVE6ulS5KjnMsIllakJUeoX0zAa6sYVdoa3NUTlguFTVkHkVFo7PE8eDldHF5WeSjVnM5VgAAALACwA5coDVUzgH9BF3pM3x+AivUoj1TzIp+wPPm8U+XCByyFO2g3fhBKqIgZUIBuLKGh+Ec82dGOOgWtLKIO/wB8MGztcMhlq1SfQ3EBKk5mJDHQ98cUVXlmJV4HujkzQ5RpHfgnxlY9SalPFo5q8TswV6wEnTVGyfOAWJTTmyvpreOGEeTo7pT4qzRtnNqBJOVZDHe+/nF3FMcD2MZCBGr+zrYz6ZTpnzpx6PMQJae0yFZTmVucjdu9Hy4VFXYmLM5OisqqmTQSlJIG/cPHjygRMmZS5B8QWMasNn5SEEgWT2EDshjv4m8BK/BkKOaapRCn6qWB9zxzdHW22I2O0lRMplhEhS0pCVTFJI6lwWKScxOm7fEvswppkufMlzEKRnSCMwIcBE3R9YkpalImrTLcS0EupRckbge6GCRUpSZc6Z2k2SkE6KF3ylySN0O3+PEk8VvnZPXYepRZKSddO4w9+zajMuSoEMQW8yTGU7Q1FSjNNKlpkkhgJjs7apCiQCfe1og2Y2xEiYSueoJI35yPIeMPC7v0cs1So/RhECNq/wDdlcLvrplPDwjPpftEpDrVDymfKOcX9odOacpl1ckk5uqpCyXsxdxzi9kTPMbqQivkr0CZwfllUDpw19Y/TK4/IuNVonTs2cAPqAWH+nxjZv5/0Y/+WPNfyjWajTVQKnlwTC7s1jiKsrVJmlaZbZiMzOp8ochibEtDFN08YzDEr4rTPKIA1YnwP5EQ4bRdIFKzKK2ZieqA7gBOgFoYDT5kqB3iB2z9lLTy9x/GFa2OmLmO0Rl9HObsqY20cjL4O48YY6aTnCSBqHj7bzEEopuiYFU7qpB3AMVK8LeJEQ4ZUKRJlhFuom5ubgcbRJxXKjoU2oWDK2QpKzLV2nJPm9uV4nohMSWlKUnkk28tIJ0+FFZMyYSSo+JAtBNFMmWGQL6RVRISlZ1h5WpLTFZuNgPdFmWkA5U6C5iNLS0FR1jyUrJLVMVqesfhBEAVTN6SrWNwZA8nPqYIY1MySCkWHVSkfxB/ICAeDLJUZhOqlF+V3MWJDz5hmK7CS6RyGkFdGYHqZZCljgX87wpYphSFzDMSMqzdTDUiznnp5Qw7RVSkKMxN3d/hCHiuKzkp/q+2t7/ZTvPLvgLsEuj3F8c+jjowrPM3DVu/5QuS6Vc1RXOdRPE/lu6IqdkFz1lHUmLaauaS0uXms+v4QxOhWXKZBPMRCGjZ5mw1GbZC3AqMeytiKEaSj4qMOvHftk358foE4RXUokS0S1ArTKD2LuEgKPmYo/SApwd+vzgxj+ESaZA6FIBU4PcGt5tCjVLI0f8APHhHoYY8YnBKXJhansSNdP8ASOqpmgdLWogTkXe0xI3kbxz5R7Ongh9R+dYpdm6KFcsQNWvn3cD4xbrFA7/BVvUQLmDVh4O4PhHPkOjErWziavXiz9/4xRWq8TTUkcW8ffFcxzzkdkVQUpcQZLHUCB02YSSeMRx68QSSdoq5tqiRJtGnexPaQy5i6RauqoZ5b7lfXA77HwMZbBnZLP8ASpPRglZWkJbmfk/hDZFyVAg+LtH6gmJdJA3n5GFzFkAC+6GFEssL2AuTv8ITdp55BJcNf/WOC7PQSoUVYNLMxRYgKJsmzvq4Gt4YMGwxEvRJJZsy9wOoHCEmTj82W4SApySH3OXiwNoJ6uAgUx+SoeF4NRFJlzSvrBuqokC79lWodoubK+zaiImCoky52mRTqFus/VdwdOI5xnsrF1BTqJ4vwv8AhDfgm0pt1vERSFxOfJxyDcr2YYV+qgdy5g/xRlvtn2Ek0KJVTSgolqV0a5ZJUy8pUlQKr3CVP3DjGv4ZtKFABbHmPjCv7WZNRWyZVPSykKlk9JMmzFpSJZT2Rld9Cq7EMfEXU4s5njnEyf2U7HpxGrImk9DKTnmAFipyyUAjsuXJPBJ4vGz/ANFeFfqv/wCk3/NAH2abIVuFLmTpwlTJU5AziQpS1oykqQoJy9cXIITe41jR/p0tctMyUsLSsApUgggg7wYb9k2mCcNwaRRyjKppQloKsxAcuSACSTc2A8otTbpjifiTao9REMqqCgSOOhgD9B+nXeBKB0dTyPxtFyRM0jnHJLlCxvt8ozMgP7QsPKhImj6pKCP3wCD5pI8YN0NDfSybDwDR5jRC0yJZ+vMSfBIKj65fODCUMIWvybGcvxSOEj0EeoRvMSJTFStnP1R4w5MgmHpZgH1RFTa2tEuSz6+4XgpTyxLS57zGfbZVxmhbcCBAfQyVst4SCqUA7Om/jBtQCJLJ7ningclJkoV9VQBHc0c47iACQhGsGPQH2BMRWN4cDUcYQNtZOUmZJcS1C43pO8d0PlXIIl5lb4BYZgf0pSkK7BBB8RaNWwp0Y8ZxfXvhk2cnBKiT9kj1HyhZrJJlzlyldpC1IPelRT8IN0KbQHoVjtIxqrPayBuRc+EEqXEawhxLBHJJgVRFWYAqB5vGoYDRIMoEjc5L+cSx5Jy9mnhxx/iZVtVWqJSJgyqZ2O5z+AhUqZr7n7tfPhBfaypM2etY0JsOA3DwDQA6M849uMWoJM8mUk5Nrot4TVFC8pSrKqxdiAdxi9U0rk5fEfiIDGU/1lQ/ezvA5VetcuapQEpCDZnW5UDY2ADJ3F826BKahG30MofJJKIhz03Iyvyd/QXjvD8BnTi0qSVHglDnxbs+Jj9DSdiKGV2adKjxW6/RVvSJ52SWMqEhI4JAA8hHnZvNX8Ueng8JtbZjFP7OKkpZZloBDMpZcP8AuJI9Yz7H8ImUs9cia2ZO8dlQN0qSWuCI/SVXNjJva/Rf2M8a3lq4/aR/jjmh5EskqkdWTxo443EzaPo+i5hGGTamamTJQVrUbAepJ3AcYvdHMWMBwKdVzBLkpdX5cngBvMb/ALCbDSKBGay55HXmkacUo+yn1O+OthNk0YbT5VEKnKvNWPRCf2R6m8fY/j7dRGpsBHJkyuTpdHbixKKt9ljabHwgdHLurfy74zfHcXVMOR3P1uQ4Raxuu6JJDvMOp58O4QqyVEl98CER5T9ImRKOoAiATwoqD6Au3GLSypQZPCKkijKQrMXKuXfDEZy9IiWgl7/VjRvZns9LrJM9KyUrQJeRY1SSFg2+sksHHLcbwpfybllSphb+szt/Apj740n2MEPUgbhK/wDZDwpshLQHraWfRzOjmhvsrD5Fjik8eI1EE6PFH3xpWJYfLnyzLmoC0HceO4g6g8xGY7UbMqoylaFlcpRYP20lnYt2gz3H4xp4y+PNemNWzdeoqMt3Szp/Z4h+Fww3NF3E1BDEqCRzsO7lCJsxWq6dLZjYvl1AbXudoNYpViZMShZ5ku7HRPjygwWhciXIJTyFbrjjbwe4iBEtSTcWItuuDofPdENPXBPVWQWDJVy4HhHs6dlIG4n4GKEmG5C7CCEwZ5J3lNx4XgTS3SIKYctrQRUDKQmdVS7dWUgqJG7Oqw7+qPIw0CBmFUAk9I1ytZV3JYBKe4X8zF3pGuYCQZOz6pmtYan8vHNPTNc6xxKUASo6n05RXxPERLQVHw74IKKG0uJ5RkSbwjT5gu8Wa2rUsknUxQXKfWEbKRSQx4HN/wBjSEnsqUnzJUPQiOEIJVpFXZA2nyw57KwOd0q/ww14fh4lpM2buDtDroSXYubRyiEpSd+6Luy9D0aFLVYN6CJE06qqbnKWToBwEV9sMUEuWaWSCpRDLIdkg6pcbz6QGY/N2M1fSVM6aNFzVqHcVEj0aDWGqDeEL+I0vRzpksHsqI8jaDODkqsOHygaoDQ4UykuNXeHmqqlJw9TLy3TpYqBLFHkSfCM3NXewuOMFJtesyXUpw+g0AFvON4eNvIhPKyJY2BqxLm0UVSuUT1S+0eH+sVUVblmj220eNTPFBt0NPswxMycRlg2RNCpSu9QdB+8lI8YRKValTFhSny2HiT8otLq1JWhaSQUEKS24pLg+YEc/L5cb0dKh8ORbs/VFT2XhbxDWL2A4v8ASaaVOy5ekQFNwJFx5xDVSuu0eFlTPocGkA6lJA0hL2rwWorZRlSZeZWdJckBKWdyVG2hMaRidG6crsDq2rcuESUoShCUoSw0A+cQi3GVl5JSjRl2C+x1CQDVTitW+XJsnuK1Bz4ARomCYHS0KCJMpEskXIuogaZlG514x5iuJmWco13q+UAMTxNQDXikpyl2ycccYrSLm0GOAAgGE+fW5Aqas30TyeIZtQVEqO42HOFXGsRUqYU/VT6neYMI2wSlSPK6rMxbmOkFhA9CouUCgZiQQ4fTuvF61SIcq2wrSpZLkXPu3RxUkOmLM6YNwYRRrfq98NRzt2wlPWehkaZXmgciFJKveIbfZlWLQZ+RTf2b217cZ8iYWSDcJKmHez+4Q4bFVIlpnrILMiw/jgY1QMjs1STji/rBJ9Iy32s7YTROlGVOKZctQCpHRllkEFZ6QhlA5SnUdlUAMX2/VPOSWubTkEAZAhYUSS+ckgs2XTnGeVs5alKClqUATqS2tyA5aLk1s/QWz8+XNkdNJyJlqD5hYk/ZLXcHUGK1POBD+bXvvjBqLEpspxLmLSD2kpUQlTfaAN4LUmKzyFTM5QEoP9kSgu4Y218eMLxKqX2a/iGJypKc01YSOep5AC5MLX8+wqfJlykdQzZaSpWrFYSWGidf9IQKuStSkrXMUvOkKClklTEOxeLUiiCFImAl0qSoDmkg/CFC3o/SGHmzRfp1sYF4dMfxvF4G8OANpKtwiLIYlE5h4RzLmvGDTOUohZ2mmucsHsQrciSW0hFxGsKlEmFnKkPCNlSYWjxNOTrE9JKcwUl0nNonaW2UpvpAmTWmkJmgA2YjR7g/CNAXKUtICwCLHK+kLCqeWLlGY/tX9DaIqrFm0BhHnS6Q3+O32xqqcSTKSQiWSRuGVvfCNUY6z5ZIckkqUou5N7AQKxLa6fK7LKTvSu/krUesCZONmcCpAyEEu9/I/hFoyUjnyY3ACe0Wj6RAqc6ApBCSh1ZlBRsUuGLF9+hMBdkQCsg/ZPvTAfaPFFzpygScqSUgbnBIJ74KbILZR/cPvTDdC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pic>
        <p:nvPicPr>
          <p:cNvPr id="54284" name="Picture 12" descr="https://www.yourtango.com/sites/default/files/styles/header_slider/public/display_list/50%20shades%20of%20grey%20movie%20christian%20grey%20ana%20steele%20jamie%20dornan%20dakota%20johnson%20fifty%20shades%20of%20grey%20movie.jpg?itok=tRPkCLdo"/>
          <p:cNvPicPr>
            <a:picLocks noChangeAspect="1" noChangeArrowheads="1"/>
          </p:cNvPicPr>
          <p:nvPr/>
        </p:nvPicPr>
        <p:blipFill>
          <a:blip r:embed="rId2"/>
          <a:srcRect/>
          <a:stretch>
            <a:fillRect/>
          </a:stretch>
        </p:blipFill>
        <p:spPr bwMode="auto">
          <a:xfrm>
            <a:off x="2209800" y="3429000"/>
            <a:ext cx="5181600" cy="2762251"/>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fontScale="90000"/>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GENERAL TYPES OF LANGUAGE REGISTERS</a:t>
            </a:r>
          </a:p>
        </p:txBody>
      </p:sp>
      <p:sp>
        <p:nvSpPr>
          <p:cNvPr id="3" name="Content Placeholder 2"/>
          <p:cNvSpPr>
            <a:spLocks noGrp="1"/>
          </p:cNvSpPr>
          <p:nvPr>
            <p:ph idx="1"/>
          </p:nvPr>
        </p:nvSpPr>
        <p:spPr>
          <a:xfrm>
            <a:off x="152400" y="1219200"/>
            <a:ext cx="8458200" cy="5410199"/>
          </a:xfrm>
        </p:spPr>
        <p:txBody>
          <a:bodyPr>
            <a:noAutofit/>
          </a:bodyPr>
          <a:lstStyle/>
          <a:p>
            <a:pPr marL="971550" lvl="1" indent="-514350" algn="just">
              <a:buNone/>
            </a:pPr>
            <a:r>
              <a:rPr lang="en-PH" dirty="0">
                <a:solidFill>
                  <a:srgbClr val="002060"/>
                </a:solidFill>
              </a:rPr>
              <a:t>		Sometimes, language registers are classified according to their level of </a:t>
            </a:r>
            <a:r>
              <a:rPr lang="en-PH">
                <a:solidFill>
                  <a:srgbClr val="002060"/>
                </a:solidFill>
              </a:rPr>
              <a:t>formality:</a:t>
            </a:r>
          </a:p>
          <a:p>
            <a:pPr marL="971550" lvl="1" indent="-514350" algn="just">
              <a:buNone/>
            </a:pPr>
            <a:endParaRPr lang="en-PH" dirty="0">
              <a:solidFill>
                <a:srgbClr val="002060"/>
              </a:solidFill>
            </a:endParaRPr>
          </a:p>
          <a:p>
            <a:pPr marL="971550" lvl="1" indent="-514350" algn="just">
              <a:buNone/>
            </a:pPr>
            <a:r>
              <a:rPr lang="en-PH" b="1" dirty="0">
                <a:solidFill>
                  <a:srgbClr val="002060"/>
                </a:solidFill>
              </a:rPr>
              <a:t>1. Formal Language Register</a:t>
            </a:r>
          </a:p>
          <a:p>
            <a:pPr marL="971550" lvl="1" indent="-514350" algn="just">
              <a:buNone/>
            </a:pPr>
            <a:r>
              <a:rPr lang="en-PH" b="1" dirty="0">
                <a:solidFill>
                  <a:srgbClr val="002060"/>
                </a:solidFill>
              </a:rPr>
              <a:t>2. Informal Language Register</a:t>
            </a:r>
          </a:p>
          <a:p>
            <a:pPr marL="971550" lvl="1" indent="-514350" algn="just">
              <a:buNone/>
            </a:pPr>
            <a:r>
              <a:rPr lang="en-PH" b="1" dirty="0">
                <a:solidFill>
                  <a:srgbClr val="002060"/>
                </a:solidFill>
              </a:rPr>
              <a:t>3. Neutral Language Register</a:t>
            </a:r>
          </a:p>
          <a:p>
            <a:pPr marL="971550" lvl="1" indent="-514350" algn="just">
              <a:buNone/>
            </a:pPr>
            <a:r>
              <a:rPr lang="en-PH" b="1" dirty="0">
                <a:solidFill>
                  <a:srgbClr val="002060"/>
                </a:solidFill>
              </a:rPr>
              <a:t>	</a:t>
            </a:r>
            <a:r>
              <a:rPr lang="en-PH" dirty="0">
                <a:solidFill>
                  <a:srgbClr val="002060"/>
                </a:solidFill>
              </a:rPr>
              <a:t>Neutral language register is non-emotional (objective) and sticks to facts. This is typically used in technical writing</a:t>
            </a:r>
            <a:endParaRPr lang="en-PH" b="1" dirty="0">
              <a:solidFill>
                <a:srgbClr val="002060"/>
              </a:solidFill>
            </a:endParaRPr>
          </a:p>
        </p:txBody>
      </p:sp>
      <p:sp>
        <p:nvSpPr>
          <p:cNvPr id="54276" name="AutoShape 4" descr="data:image/jpeg;base64,/9j/4AAQSkZJRgABAQAAAQABAAD/2wCEAAkGBxMTEhUTExMWFhUXGBoYGBYVFxcXGBkYGBcYFxUYGBgYHSggGBolHRcVITEiJSkrLi4uGB8zODMsNygtLisBCgoKDg0OGxAQGy0lHyUtLS0tLS0tLS0tLS0tLS0tLS0tLS0tLS0tLS0tLS0tLS0tLS0tLS0tLS0tLS0tLS0tK//AABEIAJ4BPgMBIgACEQEDEQH/xAAcAAACAwEBAQEAAAAAAAAAAAAFBgMEBwIBAAj/xABLEAABAgQDBAcEBgUJCAMAAAABAhEAAwQhBRIxBkFRYRMiMnGBkaEHscHRFEJSkuHwU1RicoIVFhcjM7LC0vEkNENjc5Oiw0SDo//EABoBAAMBAQEBAAAAAAAAAAAAAAECAwAEBQb/xAAmEQACAgICAgICAgMAAAAAAAAAAQIRAyESMQRBE1EiYUKBFDJx/9oADAMBAAIRAxEAPwDWSmOCmO11cr9Ij7wisvEZA/4qPvCJ0NZ0RESxES8VkfpUecQqxaR+kHg5jUzWSrEQTBEK8Xk/a9DFdeMSuKvumNRrRLMEVJgjmZi8vgv7hitMxZO5Ew/wmBTNaPpyYqLTHs3Eh9iZ92Kk3Ev+WvygpAbPJqYrTER9MxB/+GvyiBVYf0aoILR5MREKkx8usP2DEK6z9mCCzopjkJ1iJVdyj6TVBRbkYwCpMIBuCn3RHMVbUHui3Mlkb/OKk8MdAD74wWRgx2IjBsTvG6Ik1FiQIATqZND2V5RDLnrBK0qunePRxEdRNFtx/OsRTjoeI3fGMGhxwzEUVCOjmAZm8DzHOA2L4UqSX1QdD8DAunmqSA12I3sRvtxhpwzGETR0cxnJKb7+R5/KGTvQkoiy0cTVsCW0EF8YwoyjmTdHu74EKgsVAI4xN3JA8CYK0FHVTWysx5C0XqKSFEg7g7926BmJYotKWSWcsNwHIJFv4i8RnJ9Ls6ccVJXQYGGKS8uZPQldrO3gSzA6RJVYRMljrpJG7KCp+5tO/TdCvS9IoPMUAx0VYkcoIr2j6IZZM2YgcZa1JFtOydYnck67K8ItX0QTcRQC2Rdv2THtHXCYtKQhQcs53Qcw7EzXSldKEKnIYBZKUTFD9q4z9+tu6K0uQUzAkggvcEMQe6LKVkJaLcyhCSwIMc/Ru6LJlmPjKPKD/wBNyK30cRBOpVHQxeKW3jzjkt9oecDRrLuzlauV/VzFOg6cUn5QfxTDkz0FKu9KuB4woiYkaqBHB4NYJjSHEpRseyT7iYomSlH2hQrqRUpZQsMR68COUVyI0XHcITPRayx2T8DyjPZ8pSFFKgxBYgwWhbNYpNo8LcOSrweGCmxrDmdMlR/gHzjGti8P6SYkM942qRs6lMsW5WD7vwgpAtl1OJUlmkHrBx1U3F+fIwdRQyWBEtN+Qhc/koLyqKUtLSAQo5SwJVp4mGjOMqGFizDgDpbdGeuho/s4NBL+wPKI14bL+yIthdyG0AL97/L1iGqqcr2cs7d2vpCjMriklOzB/lrFWVKkqzsE2UoHvTYxFNqk/SMpQpX1gU6D6qn80+cD565EtM9YkLJClLIyPqAT374IpLMlS1B0gEcYQdv8bXRmWJaEHOFE5gdxSzN3wzYZi6WShMtaQVlIzDQMTfh2YQvazNzTJPIL96YBuhZqvaHUAt0cvyMVlbfVJ/4aPKF2qT145MYYYDtxPJbIjnFv+WJiv9BCpLRDAlYCRbWBQOySbi0zlFrZ+tWuflLNlV7oGzUuIu7Lp/2kfuK90Y1DCtZGqX7oC4lVMtDPqXHJoNKlo3FSfEt6wLrk9dAzg9rUbmhRisKgXaznfHkqpADal7fHwtFWbOKVMbas/qx0P4xHLbOkdnM78jx8YAUX5gSp9BZwx90UJiFBim4cpKeB1Nj3RIElRCX1uDo7WcR0Mw6xTYKGY7/yxjBPJExz+OnCOKysSljlui7je3GLMunSoAvdnOgIzHXmzwMxAEJmhQukEE8bkOI3sI14FtUmaRKmoUnMGClMx5GOsZwcy+ui6P7v4QuYejMpHJAJ7yGHxhjGPdDLKFMtTWSToP2jwjfJ6Ynx30VejyySdA4f19NIWp1OUzklnABI8Hv5AHwjrEMQqZhVdka5AOqQ7XG+I11MzLY5UgNvPrE2rdnTH8VRFWLlqGpHiS3LlFCVJlk9sNzt4B9fSJJk8GygSe+34R9OmSwBlA1Y23cvF4eKpUCTt2czgAxSzDnr5WgzhVeZoQkk50nKk3un6oJ5XHc3CAi6105QAByhs2QlS1pDECZmBIftABrcxq0Z67Fe+iabRTBqT5mOU4ern6xPtFi0yQrKkJ3doE7n4xRp9pJhOU5QpgXylrh27TxdYZySZD5VvRYVQqAskmI+imfoleUdDH5hWlKTLLljZT94vF+fWTQCQEHwV/mhfjkhvkB3Qzf0ZiSVQzlOyNLkkhh4wUoKgzEgqyJLOol2SPvX7oYJZly0gqKf2UOHf7S73PLdC8a7A5/Rxga54QE1CWP1S4cjgRxjjG8DTPIU+VQ1LajnBGjyKPSTJiH1AzC3rEs6dLe0xH3hFE0T2APZUhP0lD6PG9FPZazajwPxj84+z2saoQ4YOI/R8tQUAfGAwxaYLqZYzTQbEhJCrMCx3cmfxi6kKyS+sH6rlrK0dhue8C9oKjKcmUnOA4ABDAloMy09RPVaw6vDS3h8Iz6CuyqtM3piUqGQoSGa4IK3LvvceUUFy54UlyBlUs5u06SVBLjuKbQdCA779Pz5mIaimz6mzEecZBaFVP0lNQUCYnMcpukXAUMx14CJ8WmT+gndkFJBK7aJIUXD8BBGfQoVUBSrl2BLWYZvnFNchCxPllCiM6kkABiChPzjCUKU5c9SlFC0hXWFgDmKiFDuslUIm30uaFS+lLuks4YuDf8AwxpuFYMjtgMxCha4JS7eAWRCN7WZJC5JJsQv3ogGMrrO14CPgkNHld2/CO5ekBDejgJ8IJqmWS3KKQlk2FzBgUayAGvzI84LNTKylQU2VS9QD+yof+JitMoVgOR3Ne/hBLZOWfpA/dV/dMZVQHY0TgMr2P42gDjFL1pRDAlSrg37JOukGJlOd8k+ChA2vlsqV1VC6u1f6h4Qg4IqqJMxPXWoX0IDPpa0BaugygHMpnYvdiOHJobFUpUcoLDzMDqugN9W89C7+6AFMFyVZhLza5Tu4fWtu914tSVsHADKHHePjubuilKlFLWLJOo1BPqHIi+pSS+YnqkpzWuMqVpJIsSLjyjBZKhBTKTvZNuRs4fxChwYwJ2hJTmB/dJ4nXz7UE5ySmnIZyCyW3lTdUj6p6xS8R1dCagplSxmVNWgJPNZ1PAM/lBQLJcPldHKzgaI81EgJfzPlAmnpVzJl3JJv3xrGO7IGXhy0Sg81ASu183Rjsvvtm8TGdYTVspE7KTKzjMWfKCQDmbs383ERnFoviaZXlkpUx3t66eo9Yjxfs2DA8IIbS0Spa8rFhcH9hVwX4bvCBiJ+oVeERWWuhfAZ/z4xCswdmYWqYoBAJewAZyeTRUxPB5sgtMQUnc/5aOhSRBwb6BcW6WoUgpIUxBBtqG3xUMeiHasnF0xwm0ipxCip825RuCBcN+bRxJQjMAC6lWDXJiTZYZqeaoqYoJA5ukCI6SmYkgklOZb6aC1+9o6sGBSj2yGXM4vo5mTEgtoXgwcBqAkLyApUAR10lwdGD6mOdlcMTPzdMgmUiyTcFS1fVS2p5c4eJeSQEoAGdICUIBcIS1u8tqYnmxxg6TDjySkraEydgM9DBUsOd2dPqInRsrVEP0aR/GIdsOpRday638oIuOMR4jc2Z3/ADQqvsI++PlH380an7Ev7/4RorjiI8MGkbmzKdnp+Wclo3fAcZBlAk7o/PuFMFPvjQ8ExHqhMOS6H+sqc6sx09YaKc9RPcPdGfy6kZYfaEvLQf2U+4QJDwJ4+j6PoUocdGHdrxGKZLktqXPk0Tx4YwKBM+mCXbeX+HwjJfbDrT90z3ojYKyMj9sCP93P/V/9cEWjHcQLLHdBChpeoFq04cYgmSc05IOgAJ4ljoO+w8YJYtO0QWcDrZSWS7NfThE5OuisI32cKqQOwgP6+6IK2pUo8953ARXmKyj8l4gXUKV1bMLkfNmeEabZRJIJUOOTJZCUqsC97ptpZ++CWDY2ETulUWF+0GZ3HVa5HuhV6QnMOqNxVuHdECpu7VvUQyiLKjZKGoM66VnKzguCDpwt6xWxeQQqUSp7q3fsGFbZrFkyZecKVl+zmJZWpB72LaQwrxgVKJUxIDOpx9ZJyHtfCChGjopy9aGMbJEEFczVKVEJFw9yPDjAjZ+lNZ0iEEDozlVmftM7DjpD5TrCZSjdagyDxNrn4eMEUX04PTIUlZQMzkBRJJI38ngbU4ciYpUxYGRAygAAPqCpTanrn8iCuJDOCnRIfkcwDjfyiMf2KQhgbuTcav43hHJhBOI0iJkoyksxDJLOx+qQ13eLWCyJSKmkpEDry1LnzZoHVWZctcpEsHd2ySndl3uDENcmxUhT8hc9/heC+EUhk9CvKVTZi+oCogZFoT0im0JYAPyhogY4KMK1fsnIyzjLBliac0xCSyFs5IbcDdwGBeGxSYH4rOShHWIAJvmITbxgz/1ZTCm5pIR5eAidM6BCJiQkMM5JCAe0gEkunS0LNZgoR0gLWB7nZy3iI1qlxOWUlaRxSO8W8RCJtLKIv9r4qY++OKX2ekofYkSJCkEG4Bt3HiIIYiBMolBabywChTNvZvJxFzFEDIgDn7vxjjE0mZLAsEgDqj3mCmxVUUzO6+lKFcjcRXQgndBvFZZsN8GtjsJkJUmdUBa0JupKeG7vvHSsmtnE4bOtntkZkySHWJZWSoAi7CwOrGLyNgpwClCeCysgSQQpat4A5cd0Nkz2k0ElRAlzCkJYJCAFAto7sAbXeA832oU5dWWZ0igz5RlQDcpR1tOep3xVNURldg5ex89CgjpQpTuAkmx4xd/mJU69InzLxPh/tEoEByJxUdSUD5xc/pRoeE37g+cDigcpAs7E1I+uPvGODsZVfaH3zBY+02h/5v3Pxj4e0qg+1M+4YNI3KQHOx9Xy+/HCtl6v7L/xiDn9JNB9qZ9wx7/SLh/21/8AbVAo3KQi0ymMMuEVDqTCghegEMOFTMpSNQ8URBj6iYSho1HCP7CV/wBNH90RkshZtx1h3wzadKZUtLAshIfuAEBjwdDdH0ApW0ss7vWCMivSrSBRS0XI8MfAx8YARX2jqFiYAlRAKXt3mM92m67Z+tlds12fX3CNQxSkSsuRcBtd0Zh7R/6nohL7SysMbkkZGYeKo5smLI5Np6LQyQSSaELFVhDKSlILs7bi7wGnzlOtdiCQXUO0zpSG4awdxnB6kSgqajIFnqhQZTDfl1AuNYDfRVBmVoQTpDY40tmk96K1d2syhch2FnJGnID4RSVJKUA8TduHxgvPluMySCeYGYjfrpAqalBYnN3FvRhpDpgKUxT2A/GO5LgXDA7+R4RYpEgkjKNLGJKiQspbKABo2+C2ujKHsrUc5iQdDzbuMN2x9S+ZFrjXeW08LwtfRJksAFIILG4FoYtmZISpZU+ZiEgaX3/nnCyaNxaQ4ezyTMkz6ydkUy0pCEhjmWSpiOADPeGnCKlZkBOYBYKypnzZiokhi/hCzhmJdEhDP0iUhKiU9VepUT4+ggxhVQBmnDUgFQVYFRKlW4g9W8DmmI4s+kzLhKiFDrFViGIIyuePW5RapqZ5ZCuzckgaAJJPdaOqGmIzqEoFKQUsHIJOYjrcfiBFucmUmSXtMVmdILpyhw/cXDQV+xGLdLiKZcwKlEdQk5lD6zZVDL9m58VGHuiRKmdBPe5QEISWsoAu3A2PlGdbOyEpqQlaBkmTUqAckKEwMENuYnMd8aFIwRKpkuYJhHRMDLT2c6ScxbcC584aJgstEVaqjlzA0xCVjgoA38YvKERlMUpGTroVFqmCeZPRpCE3zP8AUL5WHGzecUdoaTpZRayk3T4boa8SldXNlcjgLtCLiFVMAOZKkpJLFQIHg4vHHkjUtHpYsqlG2LhGcJfdb0iVScqTZ2BtFnoOsBvUMwHEHeInXRqAuLWvu1u/CJoLE+qw5piHvuJ7xr5wd2cw1RmLGqQkEDc7m/de4ixieGFW64hiwqj+iy5BmEJVMBWHDkEi0tQ1IKADbQvFIqyOTSKEvBKeZ/V/RpalllE5GyvuA3MzQZpNhqFKWNLKUeJQ8XabABWOuahcl0hKVSpi0TLF82gDd4J7oBYv7Ja+5pcUmEbkzytJH8aCX+6I6YvRxyQUXsZQfqkn7giJWx9B+qSfuCE2f7NsaT26sDmJs0jzaIVezzFDrWj/ALk2HE/scV7IUH6rK+7HH80qH9VlfdEJqvZzX767/wApsc/0cVu+t9Zh+MYI5HZCh/VpXlER2Pot1LL8oUFezurGlaT/ANz/ADRSmbIVyLfSlfeX84wP7BEpG+DuFsz6l7CAKaSb9nwcQcwylmgf2ZgfLBezPFL6GiiqWQVfW0c8d0Bdu5k2VQyJiFKRmWm6SQ7oWWtF1FNMKCkoI36wb9rcgfyDRlrhckP/APUsQVOMumBQkntGLjHqn9PM++YJ4btFiazlk1E9R4JUbd50A74g2e2bXUddXUlDVZ1U2oQN556D0h1QJcpHRyk5UjdxPFR3mL4sDnt6RPLmjDS2yGkxHGmGfEVS+WYLV5AN6xc/l+rR28RqVnkUoHllJ9YF19cdz+bekLtWpfaSXHu+cdHwwj+znWWc9dDpK2qnTJsuUufNMtZCVPMU/WLa7o03Z2ippT9HKSle9bOs96y5PnH5zNWbKGqWI7xeNcwzapIQhab5kg+ked5t2uPR6fgJJNS7Gna/ABVBNyFJBAbgpr+BEIi9hlSElUx5ktipSksFAiyUB3Z31a14ZqPaoKVeCNZiaFS1BTMQxHIxxJtHoOEW02ZJimFIZQkjIQXKcxVpYgKN4XVylE5QlzpxjUKbA1LUTIKXuSVHjuZrd8WF4JLSXKQCNRufeYdTaQMuOLf4iDhOz0xKgpSR5wVqcLl5ny39PKGCumGX2W0hWrKictRDseNvc0K22ZRUdE66ZO8BufKA2E4mM84iyUOUqHABZf0eJ8elzEUyyVqJdPJg99PCK/s/pgtU0EPb3omfKH4pQtkMj/Oi5VVBOfrqURKCwzsoqLZeRAfyhv2ao+kRKQFKJWUJCvsuUAvySCR4CAdbSsdNyh/ejQPZbRBQSSHCQo+IUnL638IdLaRzt6HSpw0jo5Up0ScqkrA/cLKfi7HvgLiWEShTrmoKlKYoUDvLpJzaaZT58obZ8sqZlZWUCWALgapvuMDdpy1LMaz8LeMXokYfgs5SMUkpTqZjgOQl75H4C48zrG6yKYJchIClMVEbyAA8YFTTcuJUx0HTSyR/EGHv8o/RBTBSMVliOSImUIp1sxrCAFKwfileUjqsCbB795hRrpJqZsuWTdZLnemWnrTFOLaWbnzhir5Y7RuxAc7nd+7dHtBR5ZMypIYzGlofdLdz95n9N0I9lUqErHB/tklSQwCrgfZbK3gCPKGqbRApKSLEEHxgUuSDVSweBPm7e6GSYGA4iOZrZ2w6A2GYaZ01CNAQFLPBI7Q7ybeMNVPTImzMyQMqSWOpWWId94AJ7+4X8wVEpMpYK0pWsqBBIBy5y4vx+UMEqSkMQzNZotCOjmzTuRCtCUZX0eLoijiyHQDwL+hHxizTTcyQriIqiD6JSmF/aPC1mWo0xQiaA6QsdRR4Ka6X4jTgYJ11blUlAZy5L7gB8/jHMibnQVksHLHQECzxjUYFW7aYshapaqJQUk5SOjUbjgQGI5i0V17cYmntUjd6FCNhq69Cgpy60qUkABnYkAX7tYVKXamkqSpAzJUlRSUzE5SCNR4QU7EkqEqR7RKzMAqlSASASywwe5hnk4+iYHUljwi5VUSDoxHhAHFPo8hjMIS+g3+Q3QRGx2w/YWjses/78MdLsVTJAbP96MJxD2ghcwzDLckucqm8ompfarPlpOTMOAMxRjnWOL7idlyXUjeTsrTM2U/eMLPtBp6P6HLoVAryFJSgLunICAVnXQm2+BuxWKYnVJkVE6ulS5KjnMsIllakJUeoX0zAa6sYVdoa3NUTlguFTVkHkVFo7PE8eDldHF5WeSjVnM5VgAAALACwA5coDVUzgH9BF3pM3x+AivUoj1TzIp+wPPm8U+XCByyFO2g3fhBKqIgZUIBuLKGh+Ec82dGOOgWtLKIO/wB8MGztcMhlq1SfQ3EBKk5mJDHQ98cUVXlmJV4HujkzQ5RpHfgnxlY9SalPFo5q8TswV6wEnTVGyfOAWJTTmyvpreOGEeTo7pT4qzRtnNqBJOVZDHe+/nF3FMcD2MZCBGr+zrYz6ZTpnzpx6PMQJae0yFZTmVucjdu9Hy4VFXYmLM5OisqqmTQSlJIG/cPHjygRMmZS5B8QWMasNn5SEEgWT2EDshjv4m8BK/BkKOaapRCn6qWB9zxzdHW22I2O0lRMplhEhS0pCVTFJI6lwWKScxOm7fEvswppkufMlzEKRnSCMwIcBE3R9YkpalImrTLcS0EupRckbge6GCRUpSZc6Z2k2SkE6KF3ylySN0O3+PEk8VvnZPXYepRZKSddO4w9+zajMuSoEMQW8yTGU7Q1FSjNNKlpkkhgJjs7apCiQCfe1og2Y2xEiYSueoJI35yPIeMPC7v0cs1So/RhECNq/wDdlcLvrplPDwjPpftEpDrVDymfKOcX9odOacpl1ckk5uqpCyXsxdxzi9kTPMbqQivkr0CZwfllUDpw19Y/TK4/IuNVonTs2cAPqAWH+nxjZv5/0Y/+WPNfyjWajTVQKnlwTC7s1jiKsrVJmlaZbZiMzOp8ochibEtDFN08YzDEr4rTPKIA1YnwP5EQ4bRdIFKzKK2ZieqA7gBOgFoYDT5kqB3iB2z9lLTy9x/GFa2OmLmO0Rl9HObsqY20cjL4O48YY6aTnCSBqHj7bzEEopuiYFU7qpB3AMVK8LeJEQ4ZUKRJlhFuom5ubgcbRJxXKjoU2oWDK2QpKzLV2nJPm9uV4nohMSWlKUnkk28tIJ0+FFZMyYSSo+JAtBNFMmWGQL6RVRISlZ1h5WpLTFZuNgPdFmWkA5U6C5iNLS0FR1jyUrJLVMVqesfhBEAVTN6SrWNwZA8nPqYIY1MySCkWHVSkfxB/ICAeDLJUZhOqlF+V3MWJDz5hmK7CS6RyGkFdGYHqZZCljgX87wpYphSFzDMSMqzdTDUiznnp5Qw7RVSkKMxN3d/hCHiuKzkp/q+2t7/ZTvPLvgLsEuj3F8c+jjowrPM3DVu/5QuS6Vc1RXOdRPE/lu6IqdkFz1lHUmLaauaS0uXms+v4QxOhWXKZBPMRCGjZ5mw1GbZC3AqMeytiKEaSj4qMOvHftk358foE4RXUokS0S1ArTKD2LuEgKPmYo/SApwd+vzgxj+ESaZA6FIBU4PcGt5tCjVLI0f8APHhHoYY8YnBKXJhansSNdP8ASOqpmgdLWogTkXe0xI3kbxz5R7Ongh9R+dYpdm6KFcsQNWvn3cD4xbrFA7/BVvUQLmDVh4O4PhHPkOjErWziavXiz9/4xRWq8TTUkcW8ffFcxzzkdkVQUpcQZLHUCB02YSSeMRx68QSSdoq5tqiRJtGnexPaQy5i6RauqoZ5b7lfXA77HwMZbBnZLP8ASpPRglZWkJbmfk/hDZFyVAg+LtH6gmJdJA3n5GFzFkAC+6GFEssL2AuTv8ITdp55BJcNf/WOC7PQSoUVYNLMxRYgKJsmzvq4Gt4YMGwxEvRJJZsy9wOoHCEmTj82W4SApySH3OXiwNoJ6uAgUx+SoeF4NRFJlzSvrBuqokC79lWodoubK+zaiImCoky52mRTqFus/VdwdOI5xnsrF1BTqJ4vwv8AhDfgm0pt1vERSFxOfJxyDcr2YYV+qgdy5g/xRlvtn2Ek0KJVTSgolqV0a5ZJUy8pUlQKr3CVP3DjGv4ZtKFABbHmPjCv7WZNRWyZVPSykKlk9JMmzFpSJZT2Rld9Cq7EMfEXU4s5njnEyf2U7HpxGrImk9DKTnmAFipyyUAjsuXJPBJ4vGz/ANFeFfqv/wCk3/NAH2abIVuFLmTpwlTJU5AziQpS1oykqQoJy9cXIITe41jR/p0tctMyUsLSsApUgggg7wYb9k2mCcNwaRRyjKppQloKsxAcuSACSTc2A8otTbpjifiTao9REMqqCgSOOhgD9B+nXeBKB0dTyPxtFyRM0jnHJLlCxvt8ozMgP7QsPKhImj6pKCP3wCD5pI8YN0NDfSybDwDR5jRC0yJZ+vMSfBIKj65fODCUMIWvybGcvxSOEj0EeoRvMSJTFStnP1R4w5MgmHpZgH1RFTa2tEuSz6+4XgpTyxLS57zGfbZVxmhbcCBAfQyVst4SCqUA7Om/jBtQCJLJ7ningclJkoV9VQBHc0c47iACQhGsGPQH2BMRWN4cDUcYQNtZOUmZJcS1C43pO8d0PlXIIl5lb4BYZgf0pSkK7BBB8RaNWwp0Y8ZxfXvhk2cnBKiT9kj1HyhZrJJlzlyldpC1IPelRT8IN0KbQHoVjtIxqrPayBuRc+EEqXEawhxLBHJJgVRFWYAqB5vGoYDRIMoEjc5L+cSx5Jy9mnhxx/iZVtVWqJSJgyqZ2O5z+AhUqZr7n7tfPhBfaypM2etY0JsOA3DwDQA6M849uMWoJM8mUk5Nrot4TVFC8pSrKqxdiAdxi9U0rk5fEfiIDGU/1lQ/ezvA5VetcuapQEpCDZnW5UDY2ADJ3F826BKahG30MofJJKIhz03Iyvyd/QXjvD8BnTi0qSVHglDnxbs+Jj9DSdiKGV2adKjxW6/RVvSJ52SWMqEhI4JAA8hHnZvNX8Ueng8JtbZjFP7OKkpZZloBDMpZcP8AuJI9Yz7H8ImUs9cia2ZO8dlQN0qSWuCI/SVXNjJva/Rf2M8a3lq4/aR/jjmh5EskqkdWTxo443EzaPo+i5hGGTamamTJQVrUbAepJ3AcYvdHMWMBwKdVzBLkpdX5cngBvMb/ALCbDSKBGay55HXmkacUo+yn1O+OthNk0YbT5VEKnKvNWPRCf2R6m8fY/j7dRGpsBHJkyuTpdHbixKKt9ljabHwgdHLurfy74zfHcXVMOR3P1uQ4Raxuu6JJDvMOp58O4QqyVEl98CER5T9ImRKOoAiATwoqD6Au3GLSypQZPCKkijKQrMXKuXfDEZy9IiWgl7/VjRvZns9LrJM9KyUrQJeRY1SSFg2+sksHHLcbwpfybllSphb+szt/Apj740n2MEPUgbhK/wDZDwpshLQHraWfRzOjmhvsrD5Fjik8eI1EE6PFH3xpWJYfLnyzLmoC0HceO4g6g8xGY7UbMqoylaFlcpRYP20lnYt2gz3H4xp4y+PNemNWzdeoqMt3Szp/Z4h+Fww3NF3E1BDEqCRzsO7lCJsxWq6dLZjYvl1AbXudoNYpViZMShZ5ku7HRPjygwWhciXIJTyFbrjjbwe4iBEtSTcWItuuDofPdENPXBPVWQWDJVy4HhHs6dlIG4n4GKEmG5C7CCEwZ5J3lNx4XgTS3SIKYctrQRUDKQmdVS7dWUgqJG7Oqw7+qPIw0CBmFUAk9I1ytZV3JYBKe4X8zF3pGuYCQZOz6pmtYan8vHNPTNc6xxKUASo6n05RXxPERLQVHw74IKKG0uJ5RkSbwjT5gu8Wa2rUsknUxQXKfWEbKRSQx4HN/wBjSEnsqUnzJUPQiOEIJVpFXZA2nyw57KwOd0q/ww14fh4lpM2buDtDroSXYubRyiEpSd+6Luy9D0aFLVYN6CJE06qqbnKWToBwEV9sMUEuWaWSCpRDLIdkg6pcbz6QGY/N2M1fSVM6aNFzVqHcVEj0aDWGqDeEL+I0vRzpksHsqI8jaDODkqsOHygaoDQ4UykuNXeHmqqlJw9TLy3TpYqBLFHkSfCM3NXewuOMFJtesyXUpw+g0AFvON4eNvIhPKyJY2BqxLm0UVSuUT1S+0eH+sVUVblmj220eNTPFBt0NPswxMycRlg2RNCpSu9QdB+8lI8YRKValTFhSny2HiT8otLq1JWhaSQUEKS24pLg+YEc/L5cb0dKh8ORbs/VFT2XhbxDWL2A4v8ASaaVOy5ekQFNwJFx5xDVSuu0eFlTPocGkA6lJA0hL2rwWorZRlSZeZWdJckBKWdyVG2hMaRidG6crsDq2rcuESUoShCUoSw0A+cQi3GVl5JSjRl2C+x1CQDVTitW+XJsnuK1Bz4ARomCYHS0KCJMpEskXIuogaZlG514x5iuJmWco13q+UAMTxNQDXikpyl2ycccYrSLm0GOAAgGE+fW5Aqas30TyeIZtQVEqO42HOFXGsRUqYU/VT6neYMI2wSlSPK6rMxbmOkFhA9CouUCgZiQQ4fTuvF61SIcq2wrSpZLkXPu3RxUkOmLM6YNwYRRrfq98NRzt2wlPWehkaZXmgciFJKveIbfZlWLQZ+RTf2b217cZ8iYWSDcJKmHez+4Q4bFVIlpnrILMiw/jgY1QMjs1STji/rBJ9Iy32s7YTROlGVOKZctQCpHRllkEFZ6QhlA5SnUdlUAMX2/VPOSWubTkEAZAhYUSS+ckgs2XTnGeVs5alKClqUATqS2tyA5aLk1s/QWz8+XNkdNJyJlqD5hYk/ZLXcHUGK1POBD+bXvvjBqLEpspxLmLSD2kpUQlTfaAN4LUmKzyFTM5QEoP9kSgu4Y218eMLxKqX2a/iGJypKc01YSOep5AC5MLX8+wqfJlykdQzZaSpWrFYSWGidf9IQKuStSkrXMUvOkKClklTEOxeLUiiCFImAl0qSoDmkg/CFC3o/SGHmzRfp1sYF4dMfxvF4G8OANpKtwiLIYlE5h4RzLmvGDTOUohZ2mmucsHsQrciSW0hFxGsKlEmFnKkPCNlSYWjxNOTrE9JKcwUl0nNonaW2UpvpAmTWmkJmgA2YjR7g/CNAXKUtICwCLHK+kLCqeWLlGY/tX9DaIqrFm0BhHnS6Q3+O32xqqcSTKSQiWSRuGVvfCNUY6z5ZIckkqUou5N7AQKxLa6fK7LKTvSu/krUesCZONmcCpAyEEu9/I/hFoyUjnyY3ACe0Wj6RAqc6ApBCSh1ZlBRsUuGLF9+hMBdkQCsg/ZPvTAfaPFFzpygScqSUgbnBIJ74KbILZR/cPvTDdC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sp>
        <p:nvSpPr>
          <p:cNvPr id="54278" name="AutoShape 6" descr="data:image/jpeg;base64,/9j/4AAQSkZJRgABAQAAAQABAAD/2wCEAAkGBxMTEhUTExMWFhUXGBoYGBYVFxcXGBkYGBcYFxUYGBgYHSggGBolHRcVITEiJSkrLi4uGB8zODMsNygtLisBCgoKDg0OGxAQGy0lHyUtLS0tLS0tLS0tLS0tLS0tLS0tLS0tLS0tLS0tLS0tLS0tLS0tLS0tLS0tLS0tLS0tK//AABEIAJ4BPgMBIgACEQEDEQH/xAAcAAACAwEBAQEAAAAAAAAAAAAFBgMEBwIBAAj/xABLEAABAgQDBAcEBgUJCAMAAAABAhEAAwQhBRIxBkFRYRMiMnGBkaEHscHRFEJSkuHwU1RicoIVFhcjM7LC0vEkNENjc5Oiw0SDo//EABoBAAMBAQEBAAAAAAAAAAAAAAECAwAEBQb/xAAmEQACAgICAgICAgMAAAAAAAAAAQIRAyESMQRBE1EiYUKBFDJx/9oADAMBAAIRAxEAPwDWSmOCmO11cr9Ij7wisvEZA/4qPvCJ0NZ0RESxES8VkfpUecQqxaR+kHg5jUzWSrEQTBEK8Xk/a9DFdeMSuKvumNRrRLMEVJgjmZi8vgv7hitMxZO5Ew/wmBTNaPpyYqLTHs3Eh9iZ92Kk3Ev+WvygpAbPJqYrTER9MxB/+GvyiBVYf0aoILR5MREKkx8usP2DEK6z9mCCzopjkJ1iJVdyj6TVBRbkYwCpMIBuCn3RHMVbUHui3Mlkb/OKk8MdAD74wWRgx2IjBsTvG6Ik1FiQIATqZND2V5RDLnrBK0qunePRxEdRNFtx/OsRTjoeI3fGMGhxwzEUVCOjmAZm8DzHOA2L4UqSX1QdD8DAunmqSA12I3sRvtxhpwzGETR0cxnJKb7+R5/KGTvQkoiy0cTVsCW0EF8YwoyjmTdHu74EKgsVAI4xN3JA8CYK0FHVTWysx5C0XqKSFEg7g7926BmJYotKWSWcsNwHIJFv4i8RnJ9Ls6ccVJXQYGGKS8uZPQldrO3gSzA6RJVYRMljrpJG7KCp+5tO/TdCvS9IoPMUAx0VYkcoIr2j6IZZM2YgcZa1JFtOydYnck67K8ItX0QTcRQC2Rdv2THtHXCYtKQhQcs53Qcw7EzXSldKEKnIYBZKUTFD9q4z9+tu6K0uQUzAkggvcEMQe6LKVkJaLcyhCSwIMc/Ru6LJlmPjKPKD/wBNyK30cRBOpVHQxeKW3jzjkt9oecDRrLuzlauV/VzFOg6cUn5QfxTDkz0FKu9KuB4woiYkaqBHB4NYJjSHEpRseyT7iYomSlH2hQrqRUpZQsMR68COUVyI0XHcITPRayx2T8DyjPZ8pSFFKgxBYgwWhbNYpNo8LcOSrweGCmxrDmdMlR/gHzjGti8P6SYkM942qRs6lMsW5WD7vwgpAtl1OJUlmkHrBx1U3F+fIwdRQyWBEtN+Qhc/koLyqKUtLSAQo5SwJVp4mGjOMqGFizDgDpbdGeuho/s4NBL+wPKI14bL+yIthdyG0AL97/L1iGqqcr2cs7d2vpCjMriklOzB/lrFWVKkqzsE2UoHvTYxFNqk/SMpQpX1gU6D6qn80+cD565EtM9YkLJClLIyPqAT374IpLMlS1B0gEcYQdv8bXRmWJaEHOFE5gdxSzN3wzYZi6WShMtaQVlIzDQMTfh2YQvazNzTJPIL96YBuhZqvaHUAt0cvyMVlbfVJ/4aPKF2qT145MYYYDtxPJbIjnFv+WJiv9BCpLRDAlYCRbWBQOySbi0zlFrZ+tWuflLNlV7oGzUuIu7Lp/2kfuK90Y1DCtZGqX7oC4lVMtDPqXHJoNKlo3FSfEt6wLrk9dAzg9rUbmhRisKgXaznfHkqpADal7fHwtFWbOKVMbas/qx0P4xHLbOkdnM78jx8YAUX5gSp9BZwx90UJiFBim4cpKeB1Nj3RIElRCX1uDo7WcR0Mw6xTYKGY7/yxjBPJExz+OnCOKysSljlui7je3GLMunSoAvdnOgIzHXmzwMxAEJmhQukEE8bkOI3sI14FtUmaRKmoUnMGClMx5GOsZwcy+ui6P7v4QuYejMpHJAJ7yGHxhjGPdDLKFMtTWSToP2jwjfJ6Ynx30VejyySdA4f19NIWp1OUzklnABI8Hv5AHwjrEMQqZhVdka5AOqQ7XG+I11MzLY5UgNvPrE2rdnTH8VRFWLlqGpHiS3LlFCVJlk9sNzt4B9fSJJk8GygSe+34R9OmSwBlA1Y23cvF4eKpUCTt2czgAxSzDnr5WgzhVeZoQkk50nKk3un6oJ5XHc3CAi6105QAByhs2QlS1pDECZmBIftABrcxq0Z67Fe+iabRTBqT5mOU4ern6xPtFi0yQrKkJ3doE7n4xRp9pJhOU5QpgXylrh27TxdYZySZD5VvRYVQqAskmI+imfoleUdDH5hWlKTLLljZT94vF+fWTQCQEHwV/mhfjkhvkB3Qzf0ZiSVQzlOyNLkkhh4wUoKgzEgqyJLOol2SPvX7oYJZly0gqKf2UOHf7S73PLdC8a7A5/Rxga54QE1CWP1S4cjgRxjjG8DTPIU+VQ1LajnBGjyKPSTJiH1AzC3rEs6dLe0xH3hFE0T2APZUhP0lD6PG9FPZazajwPxj84+z2saoQ4YOI/R8tQUAfGAwxaYLqZYzTQbEhJCrMCx3cmfxi6kKyS+sH6rlrK0dhue8C9oKjKcmUnOA4ABDAloMy09RPVaw6vDS3h8Iz6CuyqtM3piUqGQoSGa4IK3LvvceUUFy54UlyBlUs5u06SVBLjuKbQdCA779Pz5mIaimz6mzEecZBaFVP0lNQUCYnMcpukXAUMx14CJ8WmT+gndkFJBK7aJIUXD8BBGfQoVUBSrl2BLWYZvnFNchCxPllCiM6kkABiChPzjCUKU5c9SlFC0hXWFgDmKiFDuslUIm30uaFS+lLuks4YuDf8AwxpuFYMjtgMxCha4JS7eAWRCN7WZJC5JJsQv3ogGMrrO14CPgkNHld2/CO5ekBDejgJ8IJqmWS3KKQlk2FzBgUayAGvzI84LNTKylQU2VS9QD+yof+JitMoVgOR3Ne/hBLZOWfpA/dV/dMZVQHY0TgMr2P42gDjFL1pRDAlSrg37JOukGJlOd8k+ChA2vlsqV1VC6u1f6h4Qg4IqqJMxPXWoX0IDPpa0BaugygHMpnYvdiOHJobFUpUcoLDzMDqugN9W89C7+6AFMFyVZhLza5Tu4fWtu914tSVsHADKHHePjubuilKlFLWLJOo1BPqHIi+pSS+YnqkpzWuMqVpJIsSLjyjBZKhBTKTvZNuRs4fxChwYwJ2hJTmB/dJ4nXz7UE5ySmnIZyCyW3lTdUj6p6xS8R1dCagplSxmVNWgJPNZ1PAM/lBQLJcPldHKzgaI81EgJfzPlAmnpVzJl3JJv3xrGO7IGXhy0Sg81ASu183Rjsvvtm8TGdYTVspE7KTKzjMWfKCQDmbs383ERnFoviaZXlkpUx3t66eo9Yjxfs2DA8IIbS0Spa8rFhcH9hVwX4bvCBiJ+oVeERWWuhfAZ/z4xCswdmYWqYoBAJewAZyeTRUxPB5sgtMQUnc/5aOhSRBwb6BcW6WoUgpIUxBBtqG3xUMeiHasnF0xwm0ipxCip825RuCBcN+bRxJQjMAC6lWDXJiTZYZqeaoqYoJA5ukCI6SmYkgklOZb6aC1+9o6sGBSj2yGXM4vo5mTEgtoXgwcBqAkLyApUAR10lwdGD6mOdlcMTPzdMgmUiyTcFS1fVS2p5c4eJeSQEoAGdICUIBcIS1u8tqYnmxxg6TDjySkraEydgM9DBUsOd2dPqInRsrVEP0aR/GIdsOpRday638oIuOMR4jc2Z3/ADQqvsI++PlH380an7Ev7/4RorjiI8MGkbmzKdnp+Wclo3fAcZBlAk7o/PuFMFPvjQ8ExHqhMOS6H+sqc6sx09YaKc9RPcPdGfy6kZYfaEvLQf2U+4QJDwJ4+j6PoUocdGHdrxGKZLktqXPk0Tx4YwKBM+mCXbeX+HwjJfbDrT90z3ojYKyMj9sCP93P/V/9cEWjHcQLLHdBChpeoFq04cYgmSc05IOgAJ4ljoO+w8YJYtO0QWcDrZSWS7NfThE5OuisI32cKqQOwgP6+6IK2pUo8953ARXmKyj8l4gXUKV1bMLkfNmeEabZRJIJUOOTJZCUqsC97ptpZ++CWDY2ETulUWF+0GZ3HVa5HuhV6QnMOqNxVuHdECpu7VvUQyiLKjZKGoM66VnKzguCDpwt6xWxeQQqUSp7q3fsGFbZrFkyZecKVl+zmJZWpB72LaQwrxgVKJUxIDOpx9ZJyHtfCChGjopy9aGMbJEEFczVKVEJFw9yPDjAjZ+lNZ0iEEDozlVmftM7DjpD5TrCZSjdagyDxNrn4eMEUX04PTIUlZQMzkBRJJI38ngbU4ciYpUxYGRAygAAPqCpTanrn8iCuJDOCnRIfkcwDjfyiMf2KQhgbuTcav43hHJhBOI0iJkoyksxDJLOx+qQ13eLWCyJSKmkpEDry1LnzZoHVWZctcpEsHd2ySndl3uDENcmxUhT8hc9/heC+EUhk9CvKVTZi+oCogZFoT0im0JYAPyhogY4KMK1fsnIyzjLBliac0xCSyFs5IbcDdwGBeGxSYH4rOShHWIAJvmITbxgz/1ZTCm5pIR5eAidM6BCJiQkMM5JCAe0gEkunS0LNZgoR0gLWB7nZy3iI1qlxOWUlaRxSO8W8RCJtLKIv9r4qY++OKX2ekofYkSJCkEG4Bt3HiIIYiBMolBabywChTNvZvJxFzFEDIgDn7vxjjE0mZLAsEgDqj3mCmxVUUzO6+lKFcjcRXQgndBvFZZsN8GtjsJkJUmdUBa0JupKeG7vvHSsmtnE4bOtntkZkySHWJZWSoAi7CwOrGLyNgpwClCeCysgSQQpat4A5cd0Nkz2k0ElRAlzCkJYJCAFAto7sAbXeA832oU5dWWZ0igz5RlQDcpR1tOep3xVNURldg5ex89CgjpQpTuAkmx4xd/mJU69InzLxPh/tEoEByJxUdSUD5xc/pRoeE37g+cDigcpAs7E1I+uPvGODsZVfaH3zBY+02h/5v3Pxj4e0qg+1M+4YNI3KQHOx9Xy+/HCtl6v7L/xiDn9JNB9qZ9wx7/SLh/21/8AbVAo3KQi0ymMMuEVDqTCghegEMOFTMpSNQ8URBj6iYSho1HCP7CV/wBNH90RkshZtx1h3wzadKZUtLAshIfuAEBjwdDdH0ApW0ss7vWCMivSrSBRS0XI8MfAx8YARX2jqFiYAlRAKXt3mM92m67Z+tlds12fX3CNQxSkSsuRcBtd0Zh7R/6nohL7SysMbkkZGYeKo5smLI5Np6LQyQSSaELFVhDKSlILs7bi7wGnzlOtdiCQXUO0zpSG4awdxnB6kSgqajIFnqhQZTDfl1AuNYDfRVBmVoQTpDY40tmk96K1d2syhch2FnJGnID4RSVJKUA8TduHxgvPluMySCeYGYjfrpAqalBYnN3FvRhpDpgKUxT2A/GO5LgXDA7+R4RYpEgkjKNLGJKiQspbKABo2+C2ujKHsrUc5iQdDzbuMN2x9S+ZFrjXeW08LwtfRJksAFIILG4FoYtmZISpZU+ZiEgaX3/nnCyaNxaQ4ezyTMkz6ydkUy0pCEhjmWSpiOADPeGnCKlZkBOYBYKypnzZiokhi/hCzhmJdEhDP0iUhKiU9VepUT4+ggxhVQBmnDUgFQVYFRKlW4g9W8DmmI4s+kzLhKiFDrFViGIIyuePW5RapqZ5ZCuzckgaAJJPdaOqGmIzqEoFKQUsHIJOYjrcfiBFucmUmSXtMVmdILpyhw/cXDQV+xGLdLiKZcwKlEdQk5lD6zZVDL9m58VGHuiRKmdBPe5QEISWsoAu3A2PlGdbOyEpqQlaBkmTUqAckKEwMENuYnMd8aFIwRKpkuYJhHRMDLT2c6ScxbcC584aJgstEVaqjlzA0xCVjgoA38YvKERlMUpGTroVFqmCeZPRpCE3zP8AUL5WHGzecUdoaTpZRayk3T4boa8SldXNlcjgLtCLiFVMAOZKkpJLFQIHg4vHHkjUtHpYsqlG2LhGcJfdb0iVScqTZ2BtFnoOsBvUMwHEHeInXRqAuLWvu1u/CJoLE+qw5piHvuJ7xr5wd2cw1RmLGqQkEDc7m/de4ixieGFW64hiwqj+iy5BmEJVMBWHDkEi0tQ1IKADbQvFIqyOTSKEvBKeZ/V/RpalllE5GyvuA3MzQZpNhqFKWNLKUeJQ8XabABWOuahcl0hKVSpi0TLF82gDd4J7oBYv7Ja+5pcUmEbkzytJH8aCX+6I6YvRxyQUXsZQfqkn7giJWx9B+qSfuCE2f7NsaT26sDmJs0jzaIVezzFDrWj/ALk2HE/scV7IUH6rK+7HH80qH9VlfdEJqvZzX767/wApsc/0cVu+t9Zh+MYI5HZCh/VpXlER2Pot1LL8oUFezurGlaT/ANz/ADRSmbIVyLfSlfeX84wP7BEpG+DuFsz6l7CAKaSb9nwcQcwylmgf2ZgfLBezPFL6GiiqWQVfW0c8d0Bdu5k2VQyJiFKRmWm6SQ7oWWtF1FNMKCkoI36wb9rcgfyDRlrhckP/APUsQVOMumBQkntGLjHqn9PM++YJ4btFiazlk1E9R4JUbd50A74g2e2bXUddXUlDVZ1U2oQN556D0h1QJcpHRyk5UjdxPFR3mL4sDnt6RPLmjDS2yGkxHGmGfEVS+WYLV5AN6xc/l+rR28RqVnkUoHllJ9YF19cdz+bekLtWpfaSXHu+cdHwwj+znWWc9dDpK2qnTJsuUufNMtZCVPMU/WLa7o03Z2ippT9HKSle9bOs96y5PnH5zNWbKGqWI7xeNcwzapIQhab5kg+ked5t2uPR6fgJJNS7Gna/ABVBNyFJBAbgpr+BEIi9hlSElUx5ktipSksFAiyUB3Z31a14ZqPaoKVeCNZiaFS1BTMQxHIxxJtHoOEW02ZJimFIZQkjIQXKcxVpYgKN4XVylE5QlzpxjUKbA1LUTIKXuSVHjuZrd8WF4JLSXKQCNRufeYdTaQMuOLf4iDhOz0xKgpSR5wVqcLl5ny39PKGCumGX2W0hWrKictRDseNvc0K22ZRUdE66ZO8BufKA2E4mM84iyUOUqHABZf0eJ8elzEUyyVqJdPJg99PCK/s/pgtU0EPb3omfKH4pQtkMj/Oi5VVBOfrqURKCwzsoqLZeRAfyhv2ao+kRKQFKJWUJCvsuUAvySCR4CAdbSsdNyh/ejQPZbRBQSSHCQo+IUnL638IdLaRzt6HSpw0jo5Up0ScqkrA/cLKfi7HvgLiWEShTrmoKlKYoUDvLpJzaaZT58obZ8sqZlZWUCWALgapvuMDdpy1LMaz8LeMXokYfgs5SMUkpTqZjgOQl75H4C48zrG6yKYJchIClMVEbyAA8YFTTcuJUx0HTSyR/EGHv8o/RBTBSMVliOSImUIp1sxrCAFKwfileUjqsCbB795hRrpJqZsuWTdZLnemWnrTFOLaWbnzhir5Y7RuxAc7nd+7dHtBR5ZMypIYzGlofdLdz95n9N0I9lUqErHB/tklSQwCrgfZbK3gCPKGqbRApKSLEEHxgUuSDVSweBPm7e6GSYGA4iOZrZ2w6A2GYaZ01CNAQFLPBI7Q7ybeMNVPTImzMyQMqSWOpWWId94AJ7+4X8wVEpMpYK0pWsqBBIBy5y4vx+UMEqSkMQzNZotCOjmzTuRCtCUZX0eLoijiyHQDwL+hHxizTTcyQriIqiD6JSmF/aPC1mWo0xQiaA6QsdRR4Ka6X4jTgYJ11blUlAZy5L7gB8/jHMibnQVksHLHQECzxjUYFW7aYshapaqJQUk5SOjUbjgQGI5i0V17cYmntUjd6FCNhq69Cgpy60qUkABnYkAX7tYVKXamkqSpAzJUlRSUzE5SCNR4QU7EkqEqR7RKzMAqlSASASywwe5hnk4+iYHUljwi5VUSDoxHhAHFPo8hjMIS+g3+Q3QRGx2w/YWjses/78MdLsVTJAbP96MJxD2ghcwzDLckucqm8ompfarPlpOTMOAMxRjnWOL7idlyXUjeTsrTM2U/eMLPtBp6P6HLoVAryFJSgLunICAVnXQm2+BuxWKYnVJkVE6ulS5KjnMsIllakJUeoX0zAa6sYVdoa3NUTlguFTVkHkVFo7PE8eDldHF5WeSjVnM5VgAAALACwA5coDVUzgH9BF3pM3x+AivUoj1TzIp+wPPm8U+XCByyFO2g3fhBKqIgZUIBuLKGh+Ec82dGOOgWtLKIO/wB8MGztcMhlq1SfQ3EBKk5mJDHQ98cUVXlmJV4HujkzQ5RpHfgnxlY9SalPFo5q8TswV6wEnTVGyfOAWJTTmyvpreOGEeTo7pT4qzRtnNqBJOVZDHe+/nF3FMcD2MZCBGr+zrYz6ZTpnzpx6PMQJae0yFZTmVucjdu9Hy4VFXYmLM5OisqqmTQSlJIG/cPHjygRMmZS5B8QWMasNn5SEEgWT2EDshjv4m8BK/BkKOaapRCn6qWB9zxzdHW22I2O0lRMplhEhS0pCVTFJI6lwWKScxOm7fEvswppkufMlzEKRnSCMwIcBE3R9YkpalImrTLcS0EupRckbge6GCRUpSZc6Z2k2SkE6KF3ylySN0O3+PEk8VvnZPXYepRZKSddO4w9+zajMuSoEMQW8yTGU7Q1FSjNNKlpkkhgJjs7apCiQCfe1og2Y2xEiYSueoJI35yPIeMPC7v0cs1So/RhECNq/wDdlcLvrplPDwjPpftEpDrVDymfKOcX9odOacpl1ckk5uqpCyXsxdxzi9kTPMbqQivkr0CZwfllUDpw19Y/TK4/IuNVonTs2cAPqAWH+nxjZv5/0Y/+WPNfyjWajTVQKnlwTC7s1jiKsrVJmlaZbZiMzOp8ochibEtDFN08YzDEr4rTPKIA1YnwP5EQ4bRdIFKzKK2ZieqA7gBOgFoYDT5kqB3iB2z9lLTy9x/GFa2OmLmO0Rl9HObsqY20cjL4O48YY6aTnCSBqHj7bzEEopuiYFU7qpB3AMVK8LeJEQ4ZUKRJlhFuom5ubgcbRJxXKjoU2oWDK2QpKzLV2nJPm9uV4nohMSWlKUnkk28tIJ0+FFZMyYSSo+JAtBNFMmWGQL6RVRISlZ1h5WpLTFZuNgPdFmWkA5U6C5iNLS0FR1jyUrJLVMVqesfhBEAVTN6SrWNwZA8nPqYIY1MySCkWHVSkfxB/ICAeDLJUZhOqlF+V3MWJDz5hmK7CS6RyGkFdGYHqZZCljgX87wpYphSFzDMSMqzdTDUiznnp5Qw7RVSkKMxN3d/hCHiuKzkp/q+2t7/ZTvPLvgLsEuj3F8c+jjowrPM3DVu/5QuS6Vc1RXOdRPE/lu6IqdkFz1lHUmLaauaS0uXms+v4QxOhWXKZBPMRCGjZ5mw1GbZC3AqMeytiKEaSj4qMOvHftk358foE4RXUokS0S1ArTKD2LuEgKPmYo/SApwd+vzgxj+ESaZA6FIBU4PcGt5tCjVLI0f8APHhHoYY8YnBKXJhansSNdP8ASOqpmgdLWogTkXe0xI3kbxz5R7Ongh9R+dYpdm6KFcsQNWvn3cD4xbrFA7/BVvUQLmDVh4O4PhHPkOjErWziavXiz9/4xRWq8TTUkcW8ffFcxzzkdkVQUpcQZLHUCB02YSSeMRx68QSSdoq5tqiRJtGnexPaQy5i6RauqoZ5b7lfXA77HwMZbBnZLP8ASpPRglZWkJbmfk/hDZFyVAg+LtH6gmJdJA3n5GFzFkAC+6GFEssL2AuTv8ITdp55BJcNf/WOC7PQSoUVYNLMxRYgKJsmzvq4Gt4YMGwxEvRJJZsy9wOoHCEmTj82W4SApySH3OXiwNoJ6uAgUx+SoeF4NRFJlzSvrBuqokC79lWodoubK+zaiImCoky52mRTqFus/VdwdOI5xnsrF1BTqJ4vwv8AhDfgm0pt1vERSFxOfJxyDcr2YYV+qgdy5g/xRlvtn2Ek0KJVTSgolqV0a5ZJUy8pUlQKr3CVP3DjGv4ZtKFABbHmPjCv7WZNRWyZVPSykKlk9JMmzFpSJZT2Rld9Cq7EMfEXU4s5njnEyf2U7HpxGrImk9DKTnmAFipyyUAjsuXJPBJ4vGz/ANFeFfqv/wCk3/NAH2abIVuFLmTpwlTJU5AziQpS1oykqQoJy9cXIITe41jR/p0tctMyUsLSsApUgggg7wYb9k2mCcNwaRRyjKppQloKsxAcuSACSTc2A8otTbpjifiTao9REMqqCgSOOhgD9B+nXeBKB0dTyPxtFyRM0jnHJLlCxvt8ozMgP7QsPKhImj6pKCP3wCD5pI8YN0NDfSybDwDR5jRC0yJZ+vMSfBIKj65fODCUMIWvybGcvxSOEj0EeoRvMSJTFStnP1R4w5MgmHpZgH1RFTa2tEuSz6+4XgpTyxLS57zGfbZVxmhbcCBAfQyVst4SCqUA7Om/jBtQCJLJ7ningclJkoV9VQBHc0c47iACQhGsGPQH2BMRWN4cDUcYQNtZOUmZJcS1C43pO8d0PlXIIl5lb4BYZgf0pSkK7BBB8RaNWwp0Y8ZxfXvhk2cnBKiT9kj1HyhZrJJlzlyldpC1IPelRT8IN0KbQHoVjtIxqrPayBuRc+EEqXEawhxLBHJJgVRFWYAqB5vGoYDRIMoEjc5L+cSx5Jy9mnhxx/iZVtVWqJSJgyqZ2O5z+AhUqZr7n7tfPhBfaypM2etY0JsOA3DwDQA6M849uMWoJM8mUk5Nrot4TVFC8pSrKqxdiAdxi9U0rk5fEfiIDGU/1lQ/ezvA5VetcuapQEpCDZnW5UDY2ADJ3F826BKahG30MofJJKIhz03Iyvyd/QXjvD8BnTi0qSVHglDnxbs+Jj9DSdiKGV2adKjxW6/RVvSJ52SWMqEhI4JAA8hHnZvNX8Ueng8JtbZjFP7OKkpZZloBDMpZcP8AuJI9Yz7H8ImUs9cia2ZO8dlQN0qSWuCI/SVXNjJva/Rf2M8a3lq4/aR/jjmh5EskqkdWTxo443EzaPo+i5hGGTamamTJQVrUbAepJ3AcYvdHMWMBwKdVzBLkpdX5cngBvMb/ALCbDSKBGay55HXmkacUo+yn1O+OthNk0YbT5VEKnKvNWPRCf2R6m8fY/j7dRGpsBHJkyuTpdHbixKKt9ljabHwgdHLurfy74zfHcXVMOR3P1uQ4Raxuu6JJDvMOp58O4QqyVEl98CER5T9ImRKOoAiATwoqD6Au3GLSypQZPCKkijKQrMXKuXfDEZy9IiWgl7/VjRvZns9LrJM9KyUrQJeRY1SSFg2+sksHHLcbwpfybllSphb+szt/Apj740n2MEPUgbhK/wDZDwpshLQHraWfRzOjmhvsrD5Fjik8eI1EE6PFH3xpWJYfLnyzLmoC0HceO4g6g8xGY7UbMqoylaFlcpRYP20lnYt2gz3H4xp4y+PNemNWzdeoqMt3Szp/Z4h+Fww3NF3E1BDEqCRzsO7lCJsxWq6dLZjYvl1AbXudoNYpViZMShZ5ku7HRPjygwWhciXIJTyFbrjjbwe4iBEtSTcWItuuDofPdENPXBPVWQWDJVy4HhHs6dlIG4n4GKEmG5C7CCEwZ5J3lNx4XgTS3SIKYctrQRUDKQmdVS7dWUgqJG7Oqw7+qPIw0CBmFUAk9I1ytZV3JYBKe4X8zF3pGuYCQZOz6pmtYan8vHNPTNc6xxKUASo6n05RXxPERLQVHw74IKKG0uJ5RkSbwjT5gu8Wa2rUsknUxQXKfWEbKRSQx4HN/wBjSEnsqUnzJUPQiOEIJVpFXZA2nyw57KwOd0q/ww14fh4lpM2buDtDroSXYubRyiEpSd+6Luy9D0aFLVYN6CJE06qqbnKWToBwEV9sMUEuWaWSCpRDLIdkg6pcbz6QGY/N2M1fSVM6aNFzVqHcVEj0aDWGqDeEL+I0vRzpksHsqI8jaDODkqsOHygaoDQ4UykuNXeHmqqlJw9TLy3TpYqBLFHkSfCM3NXewuOMFJtesyXUpw+g0AFvON4eNvIhPKyJY2BqxLm0UVSuUT1S+0eH+sVUVblmj220eNTPFBt0NPswxMycRlg2RNCpSu9QdB+8lI8YRKValTFhSny2HiT8otLq1JWhaSQUEKS24pLg+YEc/L5cb0dKh8ORbs/VFT2XhbxDWL2A4v8ASaaVOy5ekQFNwJFx5xDVSuu0eFlTPocGkA6lJA0hL2rwWorZRlSZeZWdJckBKWdyVG2hMaRidG6crsDq2rcuESUoShCUoSw0A+cQi3GVl5JSjRl2C+x1CQDVTitW+XJsnuK1Bz4ARomCYHS0KCJMpEskXIuogaZlG514x5iuJmWco13q+UAMTxNQDXikpyl2ycccYrSLm0GOAAgGE+fW5Aqas30TyeIZtQVEqO42HOFXGsRUqYU/VT6neYMI2wSlSPK6rMxbmOkFhA9CouUCgZiQQ4fTuvF61SIcq2wrSpZLkXPu3RxUkOmLM6YNwYRRrfq98NRzt2wlPWehkaZXmgciFJKveIbfZlWLQZ+RTf2b217cZ8iYWSDcJKmHez+4Q4bFVIlpnrILMiw/jgY1QMjs1STji/rBJ9Iy32s7YTROlGVOKZctQCpHRllkEFZ6QhlA5SnUdlUAMX2/VPOSWubTkEAZAhYUSS+ckgs2XTnGeVs5alKClqUATqS2tyA5aLk1s/QWz8+XNkdNJyJlqD5hYk/ZLXcHUGK1POBD+bXvvjBqLEpspxLmLSD2kpUQlTfaAN4LUmKzyFTM5QEoP9kSgu4Y218eMLxKqX2a/iGJypKc01YSOep5AC5MLX8+wqfJlykdQzZaSpWrFYSWGidf9IQKuStSkrXMUvOkKClklTEOxeLUiiCFImAl0qSoDmkg/CFC3o/SGHmzRfp1sYF4dMfxvF4G8OANpKtwiLIYlE5h4RzLmvGDTOUohZ2mmucsHsQrciSW0hFxGsKlEmFnKkPCNlSYWjxNOTrE9JKcwUl0nNonaW2UpvpAmTWmkJmgA2YjR7g/CNAXKUtICwCLHK+kLCqeWLlGY/tX9DaIqrFm0BhHnS6Q3+O32xqqcSTKSQiWSRuGVvfCNUY6z5ZIckkqUou5N7AQKxLa6fK7LKTvSu/krUesCZONmcCpAyEEu9/I/hFoyUjnyY3ACe0Wj6RAqc6ApBCSh1ZlBRsUuGLF9+hMBdkQCsg/ZPvTAfaPFFzpygScqSUgbnBIJ74KbILZR/cPvTDdC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sp>
        <p:nvSpPr>
          <p:cNvPr id="54280" name="AutoShape 8" descr="data:image/jpeg;base64,/9j/4AAQSkZJRgABAQAAAQABAAD/2wCEAAkGBxMTEhUTExMWFhUXGBoYGBYVFxcXGBkYGBcYFxUYGBgYHSggGBolHRcVITEiJSkrLi4uGB8zODMsNygtLisBCgoKDg0OGxAQGy0lHyUtLS0tLS0tLS0tLS0tLS0tLS0tLS0tLS0tLS0tLS0tLS0tLS0tLS0tLS0tLS0tLS0tK//AABEIAJ4BPgMBIgACEQEDEQH/xAAcAAACAwEBAQEAAAAAAAAAAAAFBgMEBwIBAAj/xABLEAABAgQDBAcEBgUJCAMAAAABAhEAAwQhBRIxBkFRYRMiMnGBkaEHscHRFEJSkuHwU1RicoIVFhcjM7LC0vEkNENjc5Oiw0SDo//EABoBAAMBAQEBAAAAAAAAAAAAAAECAwAEBQb/xAAmEQACAgICAgICAgMAAAAAAAAAAQIRAyESMQRBE1EiYUKBFDJx/9oADAMBAAIRAxEAPwDWSmOCmO11cr9Ij7wisvEZA/4qPvCJ0NZ0RESxES8VkfpUecQqxaR+kHg5jUzWSrEQTBEK8Xk/a9DFdeMSuKvumNRrRLMEVJgjmZi8vgv7hitMxZO5Ew/wmBTNaPpyYqLTHs3Eh9iZ92Kk3Ev+WvygpAbPJqYrTER9MxB/+GvyiBVYf0aoILR5MREKkx8usP2DEK6z9mCCzopjkJ1iJVdyj6TVBRbkYwCpMIBuCn3RHMVbUHui3Mlkb/OKk8MdAD74wWRgx2IjBsTvG6Ik1FiQIATqZND2V5RDLnrBK0qunePRxEdRNFtx/OsRTjoeI3fGMGhxwzEUVCOjmAZm8DzHOA2L4UqSX1QdD8DAunmqSA12I3sRvtxhpwzGETR0cxnJKb7+R5/KGTvQkoiy0cTVsCW0EF8YwoyjmTdHu74EKgsVAI4xN3JA8CYK0FHVTWysx5C0XqKSFEg7g7926BmJYotKWSWcsNwHIJFv4i8RnJ9Ls6ccVJXQYGGKS8uZPQldrO3gSzA6RJVYRMljrpJG7KCp+5tO/TdCvS9IoPMUAx0VYkcoIr2j6IZZM2YgcZa1JFtOydYnck67K8ItX0QTcRQC2Rdv2THtHXCYtKQhQcs53Qcw7EzXSldKEKnIYBZKUTFD9q4z9+tu6K0uQUzAkggvcEMQe6LKVkJaLcyhCSwIMc/Ru6LJlmPjKPKD/wBNyK30cRBOpVHQxeKW3jzjkt9oecDRrLuzlauV/VzFOg6cUn5QfxTDkz0FKu9KuB4woiYkaqBHB4NYJjSHEpRseyT7iYomSlH2hQrqRUpZQsMR68COUVyI0XHcITPRayx2T8DyjPZ8pSFFKgxBYgwWhbNYpNo8LcOSrweGCmxrDmdMlR/gHzjGti8P6SYkM942qRs6lMsW5WD7vwgpAtl1OJUlmkHrBx1U3F+fIwdRQyWBEtN+Qhc/koLyqKUtLSAQo5SwJVp4mGjOMqGFizDgDpbdGeuho/s4NBL+wPKI14bL+yIthdyG0AL97/L1iGqqcr2cs7d2vpCjMriklOzB/lrFWVKkqzsE2UoHvTYxFNqk/SMpQpX1gU6D6qn80+cD565EtM9YkLJClLIyPqAT374IpLMlS1B0gEcYQdv8bXRmWJaEHOFE5gdxSzN3wzYZi6WShMtaQVlIzDQMTfh2YQvazNzTJPIL96YBuhZqvaHUAt0cvyMVlbfVJ/4aPKF2qT145MYYYDtxPJbIjnFv+WJiv9BCpLRDAlYCRbWBQOySbi0zlFrZ+tWuflLNlV7oGzUuIu7Lp/2kfuK90Y1DCtZGqX7oC4lVMtDPqXHJoNKlo3FSfEt6wLrk9dAzg9rUbmhRisKgXaznfHkqpADal7fHwtFWbOKVMbas/qx0P4xHLbOkdnM78jx8YAUX5gSp9BZwx90UJiFBim4cpKeB1Nj3RIElRCX1uDo7WcR0Mw6xTYKGY7/yxjBPJExz+OnCOKysSljlui7je3GLMunSoAvdnOgIzHXmzwMxAEJmhQukEE8bkOI3sI14FtUmaRKmoUnMGClMx5GOsZwcy+ui6P7v4QuYejMpHJAJ7yGHxhjGPdDLKFMtTWSToP2jwjfJ6Ynx30VejyySdA4f19NIWp1OUzklnABI8Hv5AHwjrEMQqZhVdka5AOqQ7XG+I11MzLY5UgNvPrE2rdnTH8VRFWLlqGpHiS3LlFCVJlk9sNzt4B9fSJJk8GygSe+34R9OmSwBlA1Y23cvF4eKpUCTt2czgAxSzDnr5WgzhVeZoQkk50nKk3un6oJ5XHc3CAi6105QAByhs2QlS1pDECZmBIftABrcxq0Z67Fe+iabRTBqT5mOU4ern6xPtFi0yQrKkJ3doE7n4xRp9pJhOU5QpgXylrh27TxdYZySZD5VvRYVQqAskmI+imfoleUdDH5hWlKTLLljZT94vF+fWTQCQEHwV/mhfjkhvkB3Qzf0ZiSVQzlOyNLkkhh4wUoKgzEgqyJLOol2SPvX7oYJZly0gqKf2UOHf7S73PLdC8a7A5/Rxga54QE1CWP1S4cjgRxjjG8DTPIU+VQ1LajnBGjyKPSTJiH1AzC3rEs6dLe0xH3hFE0T2APZUhP0lD6PG9FPZazajwPxj84+z2saoQ4YOI/R8tQUAfGAwxaYLqZYzTQbEhJCrMCx3cmfxi6kKyS+sH6rlrK0dhue8C9oKjKcmUnOA4ABDAloMy09RPVaw6vDS3h8Iz6CuyqtM3piUqGQoSGa4IK3LvvceUUFy54UlyBlUs5u06SVBLjuKbQdCA779Pz5mIaimz6mzEecZBaFVP0lNQUCYnMcpukXAUMx14CJ8WmT+gndkFJBK7aJIUXD8BBGfQoVUBSrl2BLWYZvnFNchCxPllCiM6kkABiChPzjCUKU5c9SlFC0hXWFgDmKiFDuslUIm30uaFS+lLuks4YuDf8AwxpuFYMjtgMxCha4JS7eAWRCN7WZJC5JJsQv3ogGMrrO14CPgkNHld2/CO5ekBDejgJ8IJqmWS3KKQlk2FzBgUayAGvzI84LNTKylQU2VS9QD+yof+JitMoVgOR3Ne/hBLZOWfpA/dV/dMZVQHY0TgMr2P42gDjFL1pRDAlSrg37JOukGJlOd8k+ChA2vlsqV1VC6u1f6h4Qg4IqqJMxPXWoX0IDPpa0BaugygHMpnYvdiOHJobFUpUcoLDzMDqugN9W89C7+6AFMFyVZhLza5Tu4fWtu914tSVsHADKHHePjubuilKlFLWLJOo1BPqHIi+pSS+YnqkpzWuMqVpJIsSLjyjBZKhBTKTvZNuRs4fxChwYwJ2hJTmB/dJ4nXz7UE5ySmnIZyCyW3lTdUj6p6xS8R1dCagplSxmVNWgJPNZ1PAM/lBQLJcPldHKzgaI81EgJfzPlAmnpVzJl3JJv3xrGO7IGXhy0Sg81ASu183Rjsvvtm8TGdYTVspE7KTKzjMWfKCQDmbs383ERnFoviaZXlkpUx3t66eo9Yjxfs2DA8IIbS0Spa8rFhcH9hVwX4bvCBiJ+oVeERWWuhfAZ/z4xCswdmYWqYoBAJewAZyeTRUxPB5sgtMQUnc/5aOhSRBwb6BcW6WoUgpIUxBBtqG3xUMeiHasnF0xwm0ipxCip825RuCBcN+bRxJQjMAC6lWDXJiTZYZqeaoqYoJA5ukCI6SmYkgklOZb6aC1+9o6sGBSj2yGXM4vo5mTEgtoXgwcBqAkLyApUAR10lwdGD6mOdlcMTPzdMgmUiyTcFS1fVS2p5c4eJeSQEoAGdICUIBcIS1u8tqYnmxxg6TDjySkraEydgM9DBUsOd2dPqInRsrVEP0aR/GIdsOpRday638oIuOMR4jc2Z3/ADQqvsI++PlH380an7Ev7/4RorjiI8MGkbmzKdnp+Wclo3fAcZBlAk7o/PuFMFPvjQ8ExHqhMOS6H+sqc6sx09YaKc9RPcPdGfy6kZYfaEvLQf2U+4QJDwJ4+j6PoUocdGHdrxGKZLktqXPk0Tx4YwKBM+mCXbeX+HwjJfbDrT90z3ojYKyMj9sCP93P/V/9cEWjHcQLLHdBChpeoFq04cYgmSc05IOgAJ4ljoO+w8YJYtO0QWcDrZSWS7NfThE5OuisI32cKqQOwgP6+6IK2pUo8953ARXmKyj8l4gXUKV1bMLkfNmeEabZRJIJUOOTJZCUqsC97ptpZ++CWDY2ETulUWF+0GZ3HVa5HuhV6QnMOqNxVuHdECpu7VvUQyiLKjZKGoM66VnKzguCDpwt6xWxeQQqUSp7q3fsGFbZrFkyZecKVl+zmJZWpB72LaQwrxgVKJUxIDOpx9ZJyHtfCChGjopy9aGMbJEEFczVKVEJFw9yPDjAjZ+lNZ0iEEDozlVmftM7DjpD5TrCZSjdagyDxNrn4eMEUX04PTIUlZQMzkBRJJI38ngbU4ciYpUxYGRAygAAPqCpTanrn8iCuJDOCnRIfkcwDjfyiMf2KQhgbuTcav43hHJhBOI0iJkoyksxDJLOx+qQ13eLWCyJSKmkpEDry1LnzZoHVWZctcpEsHd2ySndl3uDENcmxUhT8hc9/heC+EUhk9CvKVTZi+oCogZFoT0im0JYAPyhogY4KMK1fsnIyzjLBliac0xCSyFs5IbcDdwGBeGxSYH4rOShHWIAJvmITbxgz/1ZTCm5pIR5eAidM6BCJiQkMM5JCAe0gEkunS0LNZgoR0gLWB7nZy3iI1qlxOWUlaRxSO8W8RCJtLKIv9r4qY++OKX2ekofYkSJCkEG4Bt3HiIIYiBMolBabywChTNvZvJxFzFEDIgDn7vxjjE0mZLAsEgDqj3mCmxVUUzO6+lKFcjcRXQgndBvFZZsN8GtjsJkJUmdUBa0JupKeG7vvHSsmtnE4bOtntkZkySHWJZWSoAi7CwOrGLyNgpwClCeCysgSQQpat4A5cd0Nkz2k0ElRAlzCkJYJCAFAto7sAbXeA832oU5dWWZ0igz5RlQDcpR1tOep3xVNURldg5ex89CgjpQpTuAkmx4xd/mJU69InzLxPh/tEoEByJxUdSUD5xc/pRoeE37g+cDigcpAs7E1I+uPvGODsZVfaH3zBY+02h/5v3Pxj4e0qg+1M+4YNI3KQHOx9Xy+/HCtl6v7L/xiDn9JNB9qZ9wx7/SLh/21/8AbVAo3KQi0ymMMuEVDqTCghegEMOFTMpSNQ8URBj6iYSho1HCP7CV/wBNH90RkshZtx1h3wzadKZUtLAshIfuAEBjwdDdH0ApW0ss7vWCMivSrSBRS0XI8MfAx8YARX2jqFiYAlRAKXt3mM92m67Z+tlds12fX3CNQxSkSsuRcBtd0Zh7R/6nohL7SysMbkkZGYeKo5smLI5Np6LQyQSSaELFVhDKSlILs7bi7wGnzlOtdiCQXUO0zpSG4awdxnB6kSgqajIFnqhQZTDfl1AuNYDfRVBmVoQTpDY40tmk96K1d2syhch2FnJGnID4RSVJKUA8TduHxgvPluMySCeYGYjfrpAqalBYnN3FvRhpDpgKUxT2A/GO5LgXDA7+R4RYpEgkjKNLGJKiQspbKABo2+C2ujKHsrUc5iQdDzbuMN2x9S+ZFrjXeW08LwtfRJksAFIILG4FoYtmZISpZU+ZiEgaX3/nnCyaNxaQ4ezyTMkz6ydkUy0pCEhjmWSpiOADPeGnCKlZkBOYBYKypnzZiokhi/hCzhmJdEhDP0iUhKiU9VepUT4+ggxhVQBmnDUgFQVYFRKlW4g9W8DmmI4s+kzLhKiFDrFViGIIyuePW5RapqZ5ZCuzckgaAJJPdaOqGmIzqEoFKQUsHIJOYjrcfiBFucmUmSXtMVmdILpyhw/cXDQV+xGLdLiKZcwKlEdQk5lD6zZVDL9m58VGHuiRKmdBPe5QEISWsoAu3A2PlGdbOyEpqQlaBkmTUqAckKEwMENuYnMd8aFIwRKpkuYJhHRMDLT2c6ScxbcC584aJgstEVaqjlzA0xCVjgoA38YvKERlMUpGTroVFqmCeZPRpCE3zP8AUL5WHGzecUdoaTpZRayk3T4boa8SldXNlcjgLtCLiFVMAOZKkpJLFQIHg4vHHkjUtHpYsqlG2LhGcJfdb0iVScqTZ2BtFnoOsBvUMwHEHeInXRqAuLWvu1u/CJoLE+qw5piHvuJ7xr5wd2cw1RmLGqQkEDc7m/de4ixieGFW64hiwqj+iy5BmEJVMBWHDkEi0tQ1IKADbQvFIqyOTSKEvBKeZ/V/RpalllE5GyvuA3MzQZpNhqFKWNLKUeJQ8XabABWOuahcl0hKVSpi0TLF82gDd4J7oBYv7Ja+5pcUmEbkzytJH8aCX+6I6YvRxyQUXsZQfqkn7giJWx9B+qSfuCE2f7NsaT26sDmJs0jzaIVezzFDrWj/ALk2HE/scV7IUH6rK+7HH80qH9VlfdEJqvZzX767/wApsc/0cVu+t9Zh+MYI5HZCh/VpXlER2Pot1LL8oUFezurGlaT/ANz/ADRSmbIVyLfSlfeX84wP7BEpG+DuFsz6l7CAKaSb9nwcQcwylmgf2ZgfLBezPFL6GiiqWQVfW0c8d0Bdu5k2VQyJiFKRmWm6SQ7oWWtF1FNMKCkoI36wb9rcgfyDRlrhckP/APUsQVOMumBQkntGLjHqn9PM++YJ4btFiazlk1E9R4JUbd50A74g2e2bXUddXUlDVZ1U2oQN556D0h1QJcpHRyk5UjdxPFR3mL4sDnt6RPLmjDS2yGkxHGmGfEVS+WYLV5AN6xc/l+rR28RqVnkUoHllJ9YF19cdz+bekLtWpfaSXHu+cdHwwj+znWWc9dDpK2qnTJsuUufNMtZCVPMU/WLa7o03Z2ippT9HKSle9bOs96y5PnH5zNWbKGqWI7xeNcwzapIQhab5kg+ked5t2uPR6fgJJNS7Gna/ABVBNyFJBAbgpr+BEIi9hlSElUx5ktipSksFAiyUB3Z31a14ZqPaoKVeCNZiaFS1BTMQxHIxxJtHoOEW02ZJimFIZQkjIQXKcxVpYgKN4XVylE5QlzpxjUKbA1LUTIKXuSVHjuZrd8WF4JLSXKQCNRufeYdTaQMuOLf4iDhOz0xKgpSR5wVqcLl5ny39PKGCumGX2W0hWrKictRDseNvc0K22ZRUdE66ZO8BufKA2E4mM84iyUOUqHABZf0eJ8elzEUyyVqJdPJg99PCK/s/pgtU0EPb3omfKH4pQtkMj/Oi5VVBOfrqURKCwzsoqLZeRAfyhv2ao+kRKQFKJWUJCvsuUAvySCR4CAdbSsdNyh/ejQPZbRBQSSHCQo+IUnL638IdLaRzt6HSpw0jo5Up0ScqkrA/cLKfi7HvgLiWEShTrmoKlKYoUDvLpJzaaZT58obZ8sqZlZWUCWALgapvuMDdpy1LMaz8LeMXokYfgs5SMUkpTqZjgOQl75H4C48zrG6yKYJchIClMVEbyAA8YFTTcuJUx0HTSyR/EGHv8o/RBTBSMVliOSImUIp1sxrCAFKwfileUjqsCbB795hRrpJqZsuWTdZLnemWnrTFOLaWbnzhir5Y7RuxAc7nd+7dHtBR5ZMypIYzGlofdLdz95n9N0I9lUqErHB/tklSQwCrgfZbK3gCPKGqbRApKSLEEHxgUuSDVSweBPm7e6GSYGA4iOZrZ2w6A2GYaZ01CNAQFLPBI7Q7ybeMNVPTImzMyQMqSWOpWWId94AJ7+4X8wVEpMpYK0pWsqBBIBy5y4vx+UMEqSkMQzNZotCOjmzTuRCtCUZX0eLoijiyHQDwL+hHxizTTcyQriIqiD6JSmF/aPC1mWo0xQiaA6QsdRR4Ka6X4jTgYJ11blUlAZy5L7gB8/jHMibnQVksHLHQECzxjUYFW7aYshapaqJQUk5SOjUbjgQGI5i0V17cYmntUjd6FCNhq69Cgpy60qUkABnYkAX7tYVKXamkqSpAzJUlRSUzE5SCNR4QU7EkqEqR7RKzMAqlSASASywwe5hnk4+iYHUljwi5VUSDoxHhAHFPo8hjMIS+g3+Q3QRGx2w/YWjses/78MdLsVTJAbP96MJxD2ghcwzDLckucqm8ompfarPlpOTMOAMxRjnWOL7idlyXUjeTsrTM2U/eMLPtBp6P6HLoVAryFJSgLunICAVnXQm2+BuxWKYnVJkVE6ulS5KjnMsIllakJUeoX0zAa6sYVdoa3NUTlguFTVkHkVFo7PE8eDldHF5WeSjVnM5VgAAALACwA5coDVUzgH9BF3pM3x+AivUoj1TzIp+wPPm8U+XCByyFO2g3fhBKqIgZUIBuLKGh+Ec82dGOOgWtLKIO/wB8MGztcMhlq1SfQ3EBKk5mJDHQ98cUVXlmJV4HujkzQ5RpHfgnxlY9SalPFo5q8TswV6wEnTVGyfOAWJTTmyvpreOGEeTo7pT4qzRtnNqBJOVZDHe+/nF3FMcD2MZCBGr+zrYz6ZTpnzpx6PMQJae0yFZTmVucjdu9Hy4VFXYmLM5OisqqmTQSlJIG/cPHjygRMmZS5B8QWMasNn5SEEgWT2EDshjv4m8BK/BkKOaapRCn6qWB9zxzdHW22I2O0lRMplhEhS0pCVTFJI6lwWKScxOm7fEvswppkufMlzEKRnSCMwIcBE3R9YkpalImrTLcS0EupRckbge6GCRUpSZc6Z2k2SkE6KF3ylySN0O3+PEk8VvnZPXYepRZKSddO4w9+zajMuSoEMQW8yTGU7Q1FSjNNKlpkkhgJjs7apCiQCfe1og2Y2xEiYSueoJI35yPIeMPC7v0cs1So/RhECNq/wDdlcLvrplPDwjPpftEpDrVDymfKOcX9odOacpl1ckk5uqpCyXsxdxzi9kTPMbqQivkr0CZwfllUDpw19Y/TK4/IuNVonTs2cAPqAWH+nxjZv5/0Y/+WPNfyjWajTVQKnlwTC7s1jiKsrVJmlaZbZiMzOp8ochibEtDFN08YzDEr4rTPKIA1YnwP5EQ4bRdIFKzKK2ZieqA7gBOgFoYDT5kqB3iB2z9lLTy9x/GFa2OmLmO0Rl9HObsqY20cjL4O48YY6aTnCSBqHj7bzEEopuiYFU7qpB3AMVK8LeJEQ4ZUKRJlhFuom5ubgcbRJxXKjoU2oWDK2QpKzLV2nJPm9uV4nohMSWlKUnkk28tIJ0+FFZMyYSSo+JAtBNFMmWGQL6RVRISlZ1h5WpLTFZuNgPdFmWkA5U6C5iNLS0FR1jyUrJLVMVqesfhBEAVTN6SrWNwZA8nPqYIY1MySCkWHVSkfxB/ICAeDLJUZhOqlF+V3MWJDz5hmK7CS6RyGkFdGYHqZZCljgX87wpYphSFzDMSMqzdTDUiznnp5Qw7RVSkKMxN3d/hCHiuKzkp/q+2t7/ZTvPLvgLsEuj3F8c+jjowrPM3DVu/5QuS6Vc1RXOdRPE/lu6IqdkFz1lHUmLaauaS0uXms+v4QxOhWXKZBPMRCGjZ5mw1GbZC3AqMeytiKEaSj4qMOvHftk358foE4RXUokS0S1ArTKD2LuEgKPmYo/SApwd+vzgxj+ESaZA6FIBU4PcGt5tCjVLI0f8APHhHoYY8YnBKXJhansSNdP8ASOqpmgdLWogTkXe0xI3kbxz5R7Ongh9R+dYpdm6KFcsQNWvn3cD4xbrFA7/BVvUQLmDVh4O4PhHPkOjErWziavXiz9/4xRWq8TTUkcW8ffFcxzzkdkVQUpcQZLHUCB02YSSeMRx68QSSdoq5tqiRJtGnexPaQy5i6RauqoZ5b7lfXA77HwMZbBnZLP8ASpPRglZWkJbmfk/hDZFyVAg+LtH6gmJdJA3n5GFzFkAC+6GFEssL2AuTv8ITdp55BJcNf/WOC7PQSoUVYNLMxRYgKJsmzvq4Gt4YMGwxEvRJJZsy9wOoHCEmTj82W4SApySH3OXiwNoJ6uAgUx+SoeF4NRFJlzSvrBuqokC79lWodoubK+zaiImCoky52mRTqFus/VdwdOI5xnsrF1BTqJ4vwv8AhDfgm0pt1vERSFxOfJxyDcr2YYV+qgdy5g/xRlvtn2Ek0KJVTSgolqV0a5ZJUy8pUlQKr3CVP3DjGv4ZtKFABbHmPjCv7WZNRWyZVPSykKlk9JMmzFpSJZT2Rld9Cq7EMfEXU4s5njnEyf2U7HpxGrImk9DKTnmAFipyyUAjsuXJPBJ4vGz/ANFeFfqv/wCk3/NAH2abIVuFLmTpwlTJU5AziQpS1oykqQoJy9cXIITe41jR/p0tctMyUsLSsApUgggg7wYb9k2mCcNwaRRyjKppQloKsxAcuSACSTc2A8otTbpjifiTao9REMqqCgSOOhgD9B+nXeBKB0dTyPxtFyRM0jnHJLlCxvt8ozMgP7QsPKhImj6pKCP3wCD5pI8YN0NDfSybDwDR5jRC0yJZ+vMSfBIKj65fODCUMIWvybGcvxSOEj0EeoRvMSJTFStnP1R4w5MgmHpZgH1RFTa2tEuSz6+4XgpTyxLS57zGfbZVxmhbcCBAfQyVst4SCqUA7Om/jBtQCJLJ7ningclJkoV9VQBHc0c47iACQhGsGPQH2BMRWN4cDUcYQNtZOUmZJcS1C43pO8d0PlXIIl5lb4BYZgf0pSkK7BBB8RaNWwp0Y8ZxfXvhk2cnBKiT9kj1HyhZrJJlzlyldpC1IPelRT8IN0KbQHoVjtIxqrPayBuRc+EEqXEawhxLBHJJgVRFWYAqB5vGoYDRIMoEjc5L+cSx5Jy9mnhxx/iZVtVWqJSJgyqZ2O5z+AhUqZr7n7tfPhBfaypM2etY0JsOA3DwDQA6M849uMWoJM8mUk5Nrot4TVFC8pSrKqxdiAdxi9U0rk5fEfiIDGU/1lQ/ezvA5VetcuapQEpCDZnW5UDY2ADJ3F826BKahG30MofJJKIhz03Iyvyd/QXjvD8BnTi0qSVHglDnxbs+Jj9DSdiKGV2adKjxW6/RVvSJ52SWMqEhI4JAA8hHnZvNX8Ueng8JtbZjFP7OKkpZZloBDMpZcP8AuJI9Yz7H8ImUs9cia2ZO8dlQN0qSWuCI/SVXNjJva/Rf2M8a3lq4/aR/jjmh5EskqkdWTxo443EzaPo+i5hGGTamamTJQVrUbAepJ3AcYvdHMWMBwKdVzBLkpdX5cngBvMb/ALCbDSKBGay55HXmkacUo+yn1O+OthNk0YbT5VEKnKvNWPRCf2R6m8fY/j7dRGpsBHJkyuTpdHbixKKt9ljabHwgdHLurfy74zfHcXVMOR3P1uQ4Raxuu6JJDvMOp58O4QqyVEl98CER5T9ImRKOoAiATwoqD6Au3GLSypQZPCKkijKQrMXKuXfDEZy9IiWgl7/VjRvZns9LrJM9KyUrQJeRY1SSFg2+sksHHLcbwpfybllSphb+szt/Apj740n2MEPUgbhK/wDZDwpshLQHraWfRzOjmhvsrD5Fjik8eI1EE6PFH3xpWJYfLnyzLmoC0HceO4g6g8xGY7UbMqoylaFlcpRYP20lnYt2gz3H4xp4y+PNemNWzdeoqMt3Szp/Z4h+Fww3NF3E1BDEqCRzsO7lCJsxWq6dLZjYvl1AbXudoNYpViZMShZ5ku7HRPjygwWhciXIJTyFbrjjbwe4iBEtSTcWItuuDofPdENPXBPVWQWDJVy4HhHs6dlIG4n4GKEmG5C7CCEwZ5J3lNx4XgTS3SIKYctrQRUDKQmdVS7dWUgqJG7Oqw7+qPIw0CBmFUAk9I1ytZV3JYBKe4X8zF3pGuYCQZOz6pmtYan8vHNPTNc6xxKUASo6n05RXxPERLQVHw74IKKG0uJ5RkSbwjT5gu8Wa2rUsknUxQXKfWEbKRSQx4HN/wBjSEnsqUnzJUPQiOEIJVpFXZA2nyw57KwOd0q/ww14fh4lpM2buDtDroSXYubRyiEpSd+6Luy9D0aFLVYN6CJE06qqbnKWToBwEV9sMUEuWaWSCpRDLIdkg6pcbz6QGY/N2M1fSVM6aNFzVqHcVEj0aDWGqDeEL+I0vRzpksHsqI8jaDODkqsOHygaoDQ4UykuNXeHmqqlJw9TLy3TpYqBLFHkSfCM3NXewuOMFJtesyXUpw+g0AFvON4eNvIhPKyJY2BqxLm0UVSuUT1S+0eH+sVUVblmj220eNTPFBt0NPswxMycRlg2RNCpSu9QdB+8lI8YRKValTFhSny2HiT8otLq1JWhaSQUEKS24pLg+YEc/L5cb0dKh8ORbs/VFT2XhbxDWL2A4v8ASaaVOy5ekQFNwJFx5xDVSuu0eFlTPocGkA6lJA0hL2rwWorZRlSZeZWdJckBKWdyVG2hMaRidG6crsDq2rcuESUoShCUoSw0A+cQi3GVl5JSjRl2C+x1CQDVTitW+XJsnuK1Bz4ARomCYHS0KCJMpEskXIuogaZlG514x5iuJmWco13q+UAMTxNQDXikpyl2ycccYrSLm0GOAAgGE+fW5Aqas30TyeIZtQVEqO42HOFXGsRUqYU/VT6neYMI2wSlSPK6rMxbmOkFhA9CouUCgZiQQ4fTuvF61SIcq2wrSpZLkXPu3RxUkOmLM6YNwYRRrfq98NRzt2wlPWehkaZXmgciFJKveIbfZlWLQZ+RTf2b217cZ8iYWSDcJKmHez+4Q4bFVIlpnrILMiw/jgY1QMjs1STji/rBJ9Iy32s7YTROlGVOKZctQCpHRllkEFZ6QhlA5SnUdlUAMX2/VPOSWubTkEAZAhYUSS+ckgs2XTnGeVs5alKClqUATqS2tyA5aLk1s/QWz8+XNkdNJyJlqD5hYk/ZLXcHUGK1POBD+bXvvjBqLEpspxLmLSD2kpUQlTfaAN4LUmKzyFTM5QEoP9kSgu4Y218eMLxKqX2a/iGJypKc01YSOep5AC5MLX8+wqfJlykdQzZaSpWrFYSWGidf9IQKuStSkrXMUvOkKClklTEOxeLUiiCFImAl0qSoDmkg/CFC3o/SGHmzRfp1sYF4dMfxvF4G8OANpKtwiLIYlE5h4RzLmvGDTOUohZ2mmucsHsQrciSW0hFxGsKlEmFnKkPCNlSYWjxNOTrE9JKcwUl0nNonaW2UpvpAmTWmkJmgA2YjR7g/CNAXKUtICwCLHK+kLCqeWLlGY/tX9DaIqrFm0BhHnS6Q3+O32xqqcSTKSQiWSRuGVvfCNUY6z5ZIckkqUou5N7AQKxLa6fK7LKTvSu/krUesCZONmcCpAyEEu9/I/hFoyUjnyY3ACe0Wj6RAqc6ApBCSh1ZlBRsUuGLF9+hMBdkQCsg/ZPvTAfaPFFzpygScqSUgbnBIJ74KbILZR/cPvTDdC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sp>
        <p:nvSpPr>
          <p:cNvPr id="54282" name="AutoShape 10" descr="data:image/jpeg;base64,/9j/4AAQSkZJRgABAQAAAQABAAD/2wCEAAkGBxMTEhUTExMWFhUXGBoYGBYVFxcXGBkYGBcYFxUYGBgYHSggGBolHRcVITEiJSkrLi4uGB8zODMsNygtLisBCgoKDg0OGxAQGy0lHyUtLS0tLS0tLS0tLS0tLS0tLS0tLS0tLS0tLS0tLS0tLS0tLS0tLS0tLS0tLS0tLS0tK//AABEIAJ4BPgMBIgACEQEDEQH/xAAcAAACAwEBAQEAAAAAAAAAAAAFBgMEBwIBAAj/xABLEAABAgQDBAcEBgUJCAMAAAABAhEAAwQhBRIxBkFRYRMiMnGBkaEHscHRFEJSkuHwU1RicoIVFhcjM7LC0vEkNENjc5Oiw0SDo//EABoBAAMBAQEBAAAAAAAAAAAAAAECAwAEBQb/xAAmEQACAgICAgICAgMAAAAAAAAAAQIRAyESMQRBE1EiYUKBFDJx/9oADAMBAAIRAxEAPwDWSmOCmO11cr9Ij7wisvEZA/4qPvCJ0NZ0RESxES8VkfpUecQqxaR+kHg5jUzWSrEQTBEK8Xk/a9DFdeMSuKvumNRrRLMEVJgjmZi8vgv7hitMxZO5Ew/wmBTNaPpyYqLTHs3Eh9iZ92Kk3Ev+WvygpAbPJqYrTER9MxB/+GvyiBVYf0aoILR5MREKkx8usP2DEK6z9mCCzopjkJ1iJVdyj6TVBRbkYwCpMIBuCn3RHMVbUHui3Mlkb/OKk8MdAD74wWRgx2IjBsTvG6Ik1FiQIATqZND2V5RDLnrBK0qunePRxEdRNFtx/OsRTjoeI3fGMGhxwzEUVCOjmAZm8DzHOA2L4UqSX1QdD8DAunmqSA12I3sRvtxhpwzGETR0cxnJKb7+R5/KGTvQkoiy0cTVsCW0EF8YwoyjmTdHu74EKgsVAI4xN3JA8CYK0FHVTWysx5C0XqKSFEg7g7926BmJYotKWSWcsNwHIJFv4i8RnJ9Ls6ccVJXQYGGKS8uZPQldrO3gSzA6RJVYRMljrpJG7KCp+5tO/TdCvS9IoPMUAx0VYkcoIr2j6IZZM2YgcZa1JFtOydYnck67K8ItX0QTcRQC2Rdv2THtHXCYtKQhQcs53Qcw7EzXSldKEKnIYBZKUTFD9q4z9+tu6K0uQUzAkggvcEMQe6LKVkJaLcyhCSwIMc/Ru6LJlmPjKPKD/wBNyK30cRBOpVHQxeKW3jzjkt9oecDRrLuzlauV/VzFOg6cUn5QfxTDkz0FKu9KuB4woiYkaqBHB4NYJjSHEpRseyT7iYomSlH2hQrqRUpZQsMR68COUVyI0XHcITPRayx2T8DyjPZ8pSFFKgxBYgwWhbNYpNo8LcOSrweGCmxrDmdMlR/gHzjGti8P6SYkM942qRs6lMsW5WD7vwgpAtl1OJUlmkHrBx1U3F+fIwdRQyWBEtN+Qhc/koLyqKUtLSAQo5SwJVp4mGjOMqGFizDgDpbdGeuho/s4NBL+wPKI14bL+yIthdyG0AL97/L1iGqqcr2cs7d2vpCjMriklOzB/lrFWVKkqzsE2UoHvTYxFNqk/SMpQpX1gU6D6qn80+cD565EtM9YkLJClLIyPqAT374IpLMlS1B0gEcYQdv8bXRmWJaEHOFE5gdxSzN3wzYZi6WShMtaQVlIzDQMTfh2YQvazNzTJPIL96YBuhZqvaHUAt0cvyMVlbfVJ/4aPKF2qT145MYYYDtxPJbIjnFv+WJiv9BCpLRDAlYCRbWBQOySbi0zlFrZ+tWuflLNlV7oGzUuIu7Lp/2kfuK90Y1DCtZGqX7oC4lVMtDPqXHJoNKlo3FSfEt6wLrk9dAzg9rUbmhRisKgXaznfHkqpADal7fHwtFWbOKVMbas/qx0P4xHLbOkdnM78jx8YAUX5gSp9BZwx90UJiFBim4cpKeB1Nj3RIElRCX1uDo7WcR0Mw6xTYKGY7/yxjBPJExz+OnCOKysSljlui7je3GLMunSoAvdnOgIzHXmzwMxAEJmhQukEE8bkOI3sI14FtUmaRKmoUnMGClMx5GOsZwcy+ui6P7v4QuYejMpHJAJ7yGHxhjGPdDLKFMtTWSToP2jwjfJ6Ynx30VejyySdA4f19NIWp1OUzklnABI8Hv5AHwjrEMQqZhVdka5AOqQ7XG+I11MzLY5UgNvPrE2rdnTH8VRFWLlqGpHiS3LlFCVJlk9sNzt4B9fSJJk8GygSe+34R9OmSwBlA1Y23cvF4eKpUCTt2czgAxSzDnr5WgzhVeZoQkk50nKk3un6oJ5XHc3CAi6105QAByhs2QlS1pDECZmBIftABrcxq0Z67Fe+iabRTBqT5mOU4ern6xPtFi0yQrKkJ3doE7n4xRp9pJhOU5QpgXylrh27TxdYZySZD5VvRYVQqAskmI+imfoleUdDH5hWlKTLLljZT94vF+fWTQCQEHwV/mhfjkhvkB3Qzf0ZiSVQzlOyNLkkhh4wUoKgzEgqyJLOol2SPvX7oYJZly0gqKf2UOHf7S73PLdC8a7A5/Rxga54QE1CWP1S4cjgRxjjG8DTPIU+VQ1LajnBGjyKPSTJiH1AzC3rEs6dLe0xH3hFE0T2APZUhP0lD6PG9FPZazajwPxj84+z2saoQ4YOI/R8tQUAfGAwxaYLqZYzTQbEhJCrMCx3cmfxi6kKyS+sH6rlrK0dhue8C9oKjKcmUnOA4ABDAloMy09RPVaw6vDS3h8Iz6CuyqtM3piUqGQoSGa4IK3LvvceUUFy54UlyBlUs5u06SVBLjuKbQdCA779Pz5mIaimz6mzEecZBaFVP0lNQUCYnMcpukXAUMx14CJ8WmT+gndkFJBK7aJIUXD8BBGfQoVUBSrl2BLWYZvnFNchCxPllCiM6kkABiChPzjCUKU5c9SlFC0hXWFgDmKiFDuslUIm30uaFS+lLuks4YuDf8AwxpuFYMjtgMxCha4JS7eAWRCN7WZJC5JJsQv3ogGMrrO14CPgkNHld2/CO5ekBDejgJ8IJqmWS3KKQlk2FzBgUayAGvzI84LNTKylQU2VS9QD+yof+JitMoVgOR3Ne/hBLZOWfpA/dV/dMZVQHY0TgMr2P42gDjFL1pRDAlSrg37JOukGJlOd8k+ChA2vlsqV1VC6u1f6h4Qg4IqqJMxPXWoX0IDPpa0BaugygHMpnYvdiOHJobFUpUcoLDzMDqugN9W89C7+6AFMFyVZhLza5Tu4fWtu914tSVsHADKHHePjubuilKlFLWLJOo1BPqHIi+pSS+YnqkpzWuMqVpJIsSLjyjBZKhBTKTvZNuRs4fxChwYwJ2hJTmB/dJ4nXz7UE5ySmnIZyCyW3lTdUj6p6xS8R1dCagplSxmVNWgJPNZ1PAM/lBQLJcPldHKzgaI81EgJfzPlAmnpVzJl3JJv3xrGO7IGXhy0Sg81ASu183Rjsvvtm8TGdYTVspE7KTKzjMWfKCQDmbs383ERnFoviaZXlkpUx3t66eo9Yjxfs2DA8IIbS0Spa8rFhcH9hVwX4bvCBiJ+oVeERWWuhfAZ/z4xCswdmYWqYoBAJewAZyeTRUxPB5sgtMQUnc/5aOhSRBwb6BcW6WoUgpIUxBBtqG3xUMeiHasnF0xwm0ipxCip825RuCBcN+bRxJQjMAC6lWDXJiTZYZqeaoqYoJA5ukCI6SmYkgklOZb6aC1+9o6sGBSj2yGXM4vo5mTEgtoXgwcBqAkLyApUAR10lwdGD6mOdlcMTPzdMgmUiyTcFS1fVS2p5c4eJeSQEoAGdICUIBcIS1u8tqYnmxxg6TDjySkraEydgM9DBUsOd2dPqInRsrVEP0aR/GIdsOpRday638oIuOMR4jc2Z3/ADQqvsI++PlH380an7Ev7/4RorjiI8MGkbmzKdnp+Wclo3fAcZBlAk7o/PuFMFPvjQ8ExHqhMOS6H+sqc6sx09YaKc9RPcPdGfy6kZYfaEvLQf2U+4QJDwJ4+j6PoUocdGHdrxGKZLktqXPk0Tx4YwKBM+mCXbeX+HwjJfbDrT90z3ojYKyMj9sCP93P/V/9cEWjHcQLLHdBChpeoFq04cYgmSc05IOgAJ4ljoO+w8YJYtO0QWcDrZSWS7NfThE5OuisI32cKqQOwgP6+6IK2pUo8953ARXmKyj8l4gXUKV1bMLkfNmeEabZRJIJUOOTJZCUqsC97ptpZ++CWDY2ETulUWF+0GZ3HVa5HuhV6QnMOqNxVuHdECpu7VvUQyiLKjZKGoM66VnKzguCDpwt6xWxeQQqUSp7q3fsGFbZrFkyZecKVl+zmJZWpB72LaQwrxgVKJUxIDOpx9ZJyHtfCChGjopy9aGMbJEEFczVKVEJFw9yPDjAjZ+lNZ0iEEDozlVmftM7DjpD5TrCZSjdagyDxNrn4eMEUX04PTIUlZQMzkBRJJI38ngbU4ciYpUxYGRAygAAPqCpTanrn8iCuJDOCnRIfkcwDjfyiMf2KQhgbuTcav43hHJhBOI0iJkoyksxDJLOx+qQ13eLWCyJSKmkpEDry1LnzZoHVWZctcpEsHd2ySndl3uDENcmxUhT8hc9/heC+EUhk9CvKVTZi+oCogZFoT0im0JYAPyhogY4KMK1fsnIyzjLBliac0xCSyFs5IbcDdwGBeGxSYH4rOShHWIAJvmITbxgz/1ZTCm5pIR5eAidM6BCJiQkMM5JCAe0gEkunS0LNZgoR0gLWB7nZy3iI1qlxOWUlaRxSO8W8RCJtLKIv9r4qY++OKX2ekofYkSJCkEG4Bt3HiIIYiBMolBabywChTNvZvJxFzFEDIgDn7vxjjE0mZLAsEgDqj3mCmxVUUzO6+lKFcjcRXQgndBvFZZsN8GtjsJkJUmdUBa0JupKeG7vvHSsmtnE4bOtntkZkySHWJZWSoAi7CwOrGLyNgpwClCeCysgSQQpat4A5cd0Nkz2k0ElRAlzCkJYJCAFAto7sAbXeA832oU5dWWZ0igz5RlQDcpR1tOep3xVNURldg5ex89CgjpQpTuAkmx4xd/mJU69InzLxPh/tEoEByJxUdSUD5xc/pRoeE37g+cDigcpAs7E1I+uPvGODsZVfaH3zBY+02h/5v3Pxj4e0qg+1M+4YNI3KQHOx9Xy+/HCtl6v7L/xiDn9JNB9qZ9wx7/SLh/21/8AbVAo3KQi0ymMMuEVDqTCghegEMOFTMpSNQ8URBj6iYSho1HCP7CV/wBNH90RkshZtx1h3wzadKZUtLAshIfuAEBjwdDdH0ApW0ss7vWCMivSrSBRS0XI8MfAx8YARX2jqFiYAlRAKXt3mM92m67Z+tlds12fX3CNQxSkSsuRcBtd0Zh7R/6nohL7SysMbkkZGYeKo5smLI5Np6LQyQSSaELFVhDKSlILs7bi7wGnzlOtdiCQXUO0zpSG4awdxnB6kSgqajIFnqhQZTDfl1AuNYDfRVBmVoQTpDY40tmk96K1d2syhch2FnJGnID4RSVJKUA8TduHxgvPluMySCeYGYjfrpAqalBYnN3FvRhpDpgKUxT2A/GO5LgXDA7+R4RYpEgkjKNLGJKiQspbKABo2+C2ujKHsrUc5iQdDzbuMN2x9S+ZFrjXeW08LwtfRJksAFIILG4FoYtmZISpZU+ZiEgaX3/nnCyaNxaQ4ezyTMkz6ydkUy0pCEhjmWSpiOADPeGnCKlZkBOYBYKypnzZiokhi/hCzhmJdEhDP0iUhKiU9VepUT4+ggxhVQBmnDUgFQVYFRKlW4g9W8DmmI4s+kzLhKiFDrFViGIIyuePW5RapqZ5ZCuzckgaAJJPdaOqGmIzqEoFKQUsHIJOYjrcfiBFucmUmSXtMVmdILpyhw/cXDQV+xGLdLiKZcwKlEdQk5lD6zZVDL9m58VGHuiRKmdBPe5QEISWsoAu3A2PlGdbOyEpqQlaBkmTUqAckKEwMENuYnMd8aFIwRKpkuYJhHRMDLT2c6ScxbcC584aJgstEVaqjlzA0xCVjgoA38YvKERlMUpGTroVFqmCeZPRpCE3zP8AUL5WHGzecUdoaTpZRayk3T4boa8SldXNlcjgLtCLiFVMAOZKkpJLFQIHg4vHHkjUtHpYsqlG2LhGcJfdb0iVScqTZ2BtFnoOsBvUMwHEHeInXRqAuLWvu1u/CJoLE+qw5piHvuJ7xr5wd2cw1RmLGqQkEDc7m/de4ixieGFW64hiwqj+iy5BmEJVMBWHDkEi0tQ1IKADbQvFIqyOTSKEvBKeZ/V/RpalllE5GyvuA3MzQZpNhqFKWNLKUeJQ8XabABWOuahcl0hKVSpi0TLF82gDd4J7oBYv7Ja+5pcUmEbkzytJH8aCX+6I6YvRxyQUXsZQfqkn7giJWx9B+qSfuCE2f7NsaT26sDmJs0jzaIVezzFDrWj/ALk2HE/scV7IUH6rK+7HH80qH9VlfdEJqvZzX767/wApsc/0cVu+t9Zh+MYI5HZCh/VpXlER2Pot1LL8oUFezurGlaT/ANz/ADRSmbIVyLfSlfeX84wP7BEpG+DuFsz6l7CAKaSb9nwcQcwylmgf2ZgfLBezPFL6GiiqWQVfW0c8d0Bdu5k2VQyJiFKRmWm6SQ7oWWtF1FNMKCkoI36wb9rcgfyDRlrhckP/APUsQVOMumBQkntGLjHqn9PM++YJ4btFiazlk1E9R4JUbd50A74g2e2bXUddXUlDVZ1U2oQN556D0h1QJcpHRyk5UjdxPFR3mL4sDnt6RPLmjDS2yGkxHGmGfEVS+WYLV5AN6xc/l+rR28RqVnkUoHllJ9YF19cdz+bekLtWpfaSXHu+cdHwwj+znWWc9dDpK2qnTJsuUufNMtZCVPMU/WLa7o03Z2ippT9HKSle9bOs96y5PnH5zNWbKGqWI7xeNcwzapIQhab5kg+ked5t2uPR6fgJJNS7Gna/ABVBNyFJBAbgpr+BEIi9hlSElUx5ktipSksFAiyUB3Z31a14ZqPaoKVeCNZiaFS1BTMQxHIxxJtHoOEW02ZJimFIZQkjIQXKcxVpYgKN4XVylE5QlzpxjUKbA1LUTIKXuSVHjuZrd8WF4JLSXKQCNRufeYdTaQMuOLf4iDhOz0xKgpSR5wVqcLl5ny39PKGCumGX2W0hWrKictRDseNvc0K22ZRUdE66ZO8BufKA2E4mM84iyUOUqHABZf0eJ8elzEUyyVqJdPJg99PCK/s/pgtU0EPb3omfKH4pQtkMj/Oi5VVBOfrqURKCwzsoqLZeRAfyhv2ao+kRKQFKJWUJCvsuUAvySCR4CAdbSsdNyh/ejQPZbRBQSSHCQo+IUnL638IdLaRzt6HSpw0jo5Up0ScqkrA/cLKfi7HvgLiWEShTrmoKlKYoUDvLpJzaaZT58obZ8sqZlZWUCWALgapvuMDdpy1LMaz8LeMXokYfgs5SMUkpTqZjgOQl75H4C48zrG6yKYJchIClMVEbyAA8YFTTcuJUx0HTSyR/EGHv8o/RBTBSMVliOSImUIp1sxrCAFKwfileUjqsCbB795hRrpJqZsuWTdZLnemWnrTFOLaWbnzhir5Y7RuxAc7nd+7dHtBR5ZMypIYzGlofdLdz95n9N0I9lUqErHB/tklSQwCrgfZbK3gCPKGqbRApKSLEEHxgUuSDVSweBPm7e6GSYGA4iOZrZ2w6A2GYaZ01CNAQFLPBI7Q7ybeMNVPTImzMyQMqSWOpWWId94AJ7+4X8wVEpMpYK0pWsqBBIBy5y4vx+UMEqSkMQzNZotCOjmzTuRCtCUZX0eLoijiyHQDwL+hHxizTTcyQriIqiD6JSmF/aPC1mWo0xQiaA6QsdRR4Ka6X4jTgYJ11blUlAZy5L7gB8/jHMibnQVksHLHQECzxjUYFW7aYshapaqJQUk5SOjUbjgQGI5i0V17cYmntUjd6FCNhq69Cgpy60qUkABnYkAX7tYVKXamkqSpAzJUlRSUzE5SCNR4QU7EkqEqR7RKzMAqlSASASywwe5hnk4+iYHUljwi5VUSDoxHhAHFPo8hjMIS+g3+Q3QRGx2w/YWjses/78MdLsVTJAbP96MJxD2ghcwzDLckucqm8ompfarPlpOTMOAMxRjnWOL7idlyXUjeTsrTM2U/eMLPtBp6P6HLoVAryFJSgLunICAVnXQm2+BuxWKYnVJkVE6ulS5KjnMsIllakJUeoX0zAa6sYVdoa3NUTlguFTVkHkVFo7PE8eDldHF5WeSjVnM5VgAAALACwA5coDVUzgH9BF3pM3x+AivUoj1TzIp+wPPm8U+XCByyFO2g3fhBKqIgZUIBuLKGh+Ec82dGOOgWtLKIO/wB8MGztcMhlq1SfQ3EBKk5mJDHQ98cUVXlmJV4HujkzQ5RpHfgnxlY9SalPFo5q8TswV6wEnTVGyfOAWJTTmyvpreOGEeTo7pT4qzRtnNqBJOVZDHe+/nF3FMcD2MZCBGr+zrYz6ZTpnzpx6PMQJae0yFZTmVucjdu9Hy4VFXYmLM5OisqqmTQSlJIG/cPHjygRMmZS5B8QWMasNn5SEEgWT2EDshjv4m8BK/BkKOaapRCn6qWB9zxzdHW22I2O0lRMplhEhS0pCVTFJI6lwWKScxOm7fEvswppkufMlzEKRnSCMwIcBE3R9YkpalImrTLcS0EupRckbge6GCRUpSZc6Z2k2SkE6KF3ylySN0O3+PEk8VvnZPXYepRZKSddO4w9+zajMuSoEMQW8yTGU7Q1FSjNNKlpkkhgJjs7apCiQCfe1og2Y2xEiYSueoJI35yPIeMPC7v0cs1So/RhECNq/wDdlcLvrplPDwjPpftEpDrVDymfKOcX9odOacpl1ckk5uqpCyXsxdxzi9kTPMbqQivkr0CZwfllUDpw19Y/TK4/IuNVonTs2cAPqAWH+nxjZv5/0Y/+WPNfyjWajTVQKnlwTC7s1jiKsrVJmlaZbZiMzOp8ochibEtDFN08YzDEr4rTPKIA1YnwP5EQ4bRdIFKzKK2ZieqA7gBOgFoYDT5kqB3iB2z9lLTy9x/GFa2OmLmO0Rl9HObsqY20cjL4O48YY6aTnCSBqHj7bzEEopuiYFU7qpB3AMVK8LeJEQ4ZUKRJlhFuom5ubgcbRJxXKjoU2oWDK2QpKzLV2nJPm9uV4nohMSWlKUnkk28tIJ0+FFZMyYSSo+JAtBNFMmWGQL6RVRISlZ1h5WpLTFZuNgPdFmWkA5U6C5iNLS0FR1jyUrJLVMVqesfhBEAVTN6SrWNwZA8nPqYIY1MySCkWHVSkfxB/ICAeDLJUZhOqlF+V3MWJDz5hmK7CS6RyGkFdGYHqZZCljgX87wpYphSFzDMSMqzdTDUiznnp5Qw7RVSkKMxN3d/hCHiuKzkp/q+2t7/ZTvPLvgLsEuj3F8c+jjowrPM3DVu/5QuS6Vc1RXOdRPE/lu6IqdkFz1lHUmLaauaS0uXms+v4QxOhWXKZBPMRCGjZ5mw1GbZC3AqMeytiKEaSj4qMOvHftk358foE4RXUokS0S1ArTKD2LuEgKPmYo/SApwd+vzgxj+ESaZA6FIBU4PcGt5tCjVLI0f8APHhHoYY8YnBKXJhansSNdP8ASOqpmgdLWogTkXe0xI3kbxz5R7Ongh9R+dYpdm6KFcsQNWvn3cD4xbrFA7/BVvUQLmDVh4O4PhHPkOjErWziavXiz9/4xRWq8TTUkcW8ffFcxzzkdkVQUpcQZLHUCB02YSSeMRx68QSSdoq5tqiRJtGnexPaQy5i6RauqoZ5b7lfXA77HwMZbBnZLP8ASpPRglZWkJbmfk/hDZFyVAg+LtH6gmJdJA3n5GFzFkAC+6GFEssL2AuTv8ITdp55BJcNf/WOC7PQSoUVYNLMxRYgKJsmzvq4Gt4YMGwxEvRJJZsy9wOoHCEmTj82W4SApySH3OXiwNoJ6uAgUx+SoeF4NRFJlzSvrBuqokC79lWodoubK+zaiImCoky52mRTqFus/VdwdOI5xnsrF1BTqJ4vwv8AhDfgm0pt1vERSFxOfJxyDcr2YYV+qgdy5g/xRlvtn2Ek0KJVTSgolqV0a5ZJUy8pUlQKr3CVP3DjGv4ZtKFABbHmPjCv7WZNRWyZVPSykKlk9JMmzFpSJZT2Rld9Cq7EMfEXU4s5njnEyf2U7HpxGrImk9DKTnmAFipyyUAjsuXJPBJ4vGz/ANFeFfqv/wCk3/NAH2abIVuFLmTpwlTJU5AziQpS1oykqQoJy9cXIITe41jR/p0tctMyUsLSsApUgggg7wYb9k2mCcNwaRRyjKppQloKsxAcuSACSTc2A8otTbpjifiTao9REMqqCgSOOhgD9B+nXeBKB0dTyPxtFyRM0jnHJLlCxvt8ozMgP7QsPKhImj6pKCP3wCD5pI8YN0NDfSybDwDR5jRC0yJZ+vMSfBIKj65fODCUMIWvybGcvxSOEj0EeoRvMSJTFStnP1R4w5MgmHpZgH1RFTa2tEuSz6+4XgpTyxLS57zGfbZVxmhbcCBAfQyVst4SCqUA7Om/jBtQCJLJ7ningclJkoV9VQBHc0c47iACQhGsGPQH2BMRWN4cDUcYQNtZOUmZJcS1C43pO8d0PlXIIl5lb4BYZgf0pSkK7BBB8RaNWwp0Y8ZxfXvhk2cnBKiT9kj1HyhZrJJlzlyldpC1IPelRT8IN0KbQHoVjtIxqrPayBuRc+EEqXEawhxLBHJJgVRFWYAqB5vGoYDRIMoEjc5L+cSx5Jy9mnhxx/iZVtVWqJSJgyqZ2O5z+AhUqZr7n7tfPhBfaypM2etY0JsOA3DwDQA6M849uMWoJM8mUk5Nrot4TVFC8pSrKqxdiAdxi9U0rk5fEfiIDGU/1lQ/ezvA5VetcuapQEpCDZnW5UDY2ADJ3F826BKahG30MofJJKIhz03Iyvyd/QXjvD8BnTi0qSVHglDnxbs+Jj9DSdiKGV2adKjxW6/RVvSJ52SWMqEhI4JAA8hHnZvNX8Ueng8JtbZjFP7OKkpZZloBDMpZcP8AuJI9Yz7H8ImUs9cia2ZO8dlQN0qSWuCI/SVXNjJva/Rf2M8a3lq4/aR/jjmh5EskqkdWTxo443EzaPo+i5hGGTamamTJQVrUbAepJ3AcYvdHMWMBwKdVzBLkpdX5cngBvMb/ALCbDSKBGay55HXmkacUo+yn1O+OthNk0YbT5VEKnKvNWPRCf2R6m8fY/j7dRGpsBHJkyuTpdHbixKKt9ljabHwgdHLurfy74zfHcXVMOR3P1uQ4Raxuu6JJDvMOp58O4QqyVEl98CER5T9ImRKOoAiATwoqD6Au3GLSypQZPCKkijKQrMXKuXfDEZy9IiWgl7/VjRvZns9LrJM9KyUrQJeRY1SSFg2+sksHHLcbwpfybllSphb+szt/Apj740n2MEPUgbhK/wDZDwpshLQHraWfRzOjmhvsrD5Fjik8eI1EE6PFH3xpWJYfLnyzLmoC0HceO4g6g8xGY7UbMqoylaFlcpRYP20lnYt2gz3H4xp4y+PNemNWzdeoqMt3Szp/Z4h+Fww3NF3E1BDEqCRzsO7lCJsxWq6dLZjYvl1AbXudoNYpViZMShZ5ku7HRPjygwWhciXIJTyFbrjjbwe4iBEtSTcWItuuDofPdENPXBPVWQWDJVy4HhHs6dlIG4n4GKEmG5C7CCEwZ5J3lNx4XgTS3SIKYctrQRUDKQmdVS7dWUgqJG7Oqw7+qPIw0CBmFUAk9I1ytZV3JYBKe4X8zF3pGuYCQZOz6pmtYan8vHNPTNc6xxKUASo6n05RXxPERLQVHw74IKKG0uJ5RkSbwjT5gu8Wa2rUsknUxQXKfWEbKRSQx4HN/wBjSEnsqUnzJUPQiOEIJVpFXZA2nyw57KwOd0q/ww14fh4lpM2buDtDroSXYubRyiEpSd+6Luy9D0aFLVYN6CJE06qqbnKWToBwEV9sMUEuWaWSCpRDLIdkg6pcbz6QGY/N2M1fSVM6aNFzVqHcVEj0aDWGqDeEL+I0vRzpksHsqI8jaDODkqsOHygaoDQ4UykuNXeHmqqlJw9TLy3TpYqBLFHkSfCM3NXewuOMFJtesyXUpw+g0AFvON4eNvIhPKyJY2BqxLm0UVSuUT1S+0eH+sVUVblmj220eNTPFBt0NPswxMycRlg2RNCpSu9QdB+8lI8YRKValTFhSny2HiT8otLq1JWhaSQUEKS24pLg+YEc/L5cb0dKh8ORbs/VFT2XhbxDWL2A4v8ASaaVOy5ekQFNwJFx5xDVSuu0eFlTPocGkA6lJA0hL2rwWorZRlSZeZWdJckBKWdyVG2hMaRidG6crsDq2rcuESUoShCUoSw0A+cQi3GVl5JSjRl2C+x1CQDVTitW+XJsnuK1Bz4ARomCYHS0KCJMpEskXIuogaZlG514x5iuJmWco13q+UAMTxNQDXikpyl2ycccYrSLm0GOAAgGE+fW5Aqas30TyeIZtQVEqO42HOFXGsRUqYU/VT6neYMI2wSlSPK6rMxbmOkFhA9CouUCgZiQQ4fTuvF61SIcq2wrSpZLkXPu3RxUkOmLM6YNwYRRrfq98NRzt2wlPWehkaZXmgciFJKveIbfZlWLQZ+RTf2b217cZ8iYWSDcJKmHez+4Q4bFVIlpnrILMiw/jgY1QMjs1STji/rBJ9Iy32s7YTROlGVOKZctQCpHRllkEFZ6QhlA5SnUdlUAMX2/VPOSWubTkEAZAhYUSS+ckgs2XTnGeVs5alKClqUATqS2tyA5aLk1s/QWz8+XNkdNJyJlqD5hYk/ZLXcHUGK1POBD+bXvvjBqLEpspxLmLSD2kpUQlTfaAN4LUmKzyFTM5QEoP9kSgu4Y218eMLxKqX2a/iGJypKc01YSOep5AC5MLX8+wqfJlykdQzZaSpWrFYSWGidf9IQKuStSkrXMUvOkKClklTEOxeLUiiCFImAl0qSoDmkg/CFC3o/SGHmzRfp1sYF4dMfxvF4G8OANpKtwiLIYlE5h4RzLmvGDTOUohZ2mmucsHsQrciSW0hFxGsKlEmFnKkPCNlSYWjxNOTrE9JKcwUl0nNonaW2UpvpAmTWmkJmgA2YjR7g/CNAXKUtICwCLHK+kLCqeWLlGY/tX9DaIqrFm0BhHnS6Q3+O32xqqcSTKSQiWSRuGVvfCNUY6z5ZIckkqUou5N7AQKxLa6fK7LKTvSu/krUesCZONmcCpAyEEu9/I/hFoyUjnyY3ACe0Wj6RAqc6ApBCSh1ZlBRsUuGLF9+hMBdkQCsg/ZPvTAfaPFFzpygScqSUgbnBIJ74KbILZR/cPvTDdC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PH"/>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2667000"/>
          </a:xfrm>
        </p:spPr>
        <p:txBody>
          <a:bodyPr>
            <a:normAutofit/>
          </a:bodyPr>
          <a:lstStyle/>
          <a:p>
            <a:pPr algn="ctr"/>
            <a:r>
              <a:rPr lang="en-US" sz="8800">
                <a:solidFill>
                  <a:srgbClr val="FFFF00"/>
                </a:solidFill>
              </a:rPr>
              <a:t>- END -</a:t>
            </a:r>
            <a:endParaRPr lang="en-US" sz="8800"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VARIETIES OF ENGLISH</a:t>
            </a:r>
          </a:p>
        </p:txBody>
      </p:sp>
      <p:sp>
        <p:nvSpPr>
          <p:cNvPr id="3" name="Content Placeholder 2"/>
          <p:cNvSpPr>
            <a:spLocks noGrp="1"/>
          </p:cNvSpPr>
          <p:nvPr>
            <p:ph idx="1"/>
          </p:nvPr>
        </p:nvSpPr>
        <p:spPr>
          <a:xfrm>
            <a:off x="152400" y="1392934"/>
            <a:ext cx="8458200" cy="5236465"/>
          </a:xfrm>
        </p:spPr>
        <p:txBody>
          <a:bodyPr>
            <a:noAutofit/>
          </a:bodyPr>
          <a:lstStyle/>
          <a:p>
            <a:pPr lvl="1" algn="just">
              <a:buNone/>
            </a:pPr>
            <a:r>
              <a:rPr lang="en-PH" sz="2900" dirty="0">
                <a:solidFill>
                  <a:srgbClr val="002060"/>
                </a:solidFill>
              </a:rPr>
              <a:t>			Many languages in the world have their own varieties.</a:t>
            </a:r>
          </a:p>
          <a:p>
            <a:pPr lvl="1" algn="just">
              <a:buNone/>
            </a:pPr>
            <a:r>
              <a:rPr lang="en-PH" sz="2900" dirty="0">
                <a:solidFill>
                  <a:srgbClr val="002060"/>
                </a:solidFill>
              </a:rPr>
              <a:t>			For instance, the English language has many varieties all over the world. Usually, they are affected by </a:t>
            </a:r>
            <a:r>
              <a:rPr lang="en-PH" sz="2900" b="1" dirty="0">
                <a:solidFill>
                  <a:srgbClr val="002060"/>
                </a:solidFill>
              </a:rPr>
              <a:t>geography</a:t>
            </a:r>
            <a:r>
              <a:rPr lang="en-PH" sz="2900" dirty="0">
                <a:solidFill>
                  <a:srgbClr val="002060"/>
                </a:solidFill>
              </a:rPr>
              <a:t> or </a:t>
            </a:r>
            <a:r>
              <a:rPr lang="en-PH" sz="2900" b="1" dirty="0">
                <a:solidFill>
                  <a:srgbClr val="002060"/>
                </a:solidFill>
              </a:rPr>
              <a:t>location</a:t>
            </a:r>
            <a:r>
              <a:rPr lang="en-PH" sz="2900" dirty="0">
                <a:solidFill>
                  <a:srgbClr val="002060"/>
                </a:solidFill>
              </a:rPr>
              <a:t>, such as:</a:t>
            </a:r>
          </a:p>
          <a:p>
            <a:pPr lvl="3" algn="just">
              <a:buFont typeface="Wingdings" pitchFamily="2" charset="2"/>
              <a:buChar char="Ø"/>
            </a:pPr>
            <a:r>
              <a:rPr lang="en-PH" sz="2900" dirty="0">
                <a:solidFill>
                  <a:srgbClr val="002060"/>
                </a:solidFill>
              </a:rPr>
              <a:t> American English (North America)</a:t>
            </a:r>
          </a:p>
          <a:p>
            <a:pPr lvl="3" algn="just">
              <a:buFont typeface="Wingdings" pitchFamily="2" charset="2"/>
              <a:buChar char="Ø"/>
            </a:pPr>
            <a:r>
              <a:rPr lang="en-PH" sz="2900" dirty="0">
                <a:solidFill>
                  <a:srgbClr val="002060"/>
                </a:solidFill>
              </a:rPr>
              <a:t> British English (Europe)</a:t>
            </a:r>
          </a:p>
          <a:p>
            <a:pPr lvl="3" algn="just">
              <a:buFont typeface="Wingdings" pitchFamily="2" charset="2"/>
              <a:buChar char="Ø"/>
            </a:pPr>
            <a:r>
              <a:rPr lang="en-PH" sz="2900" dirty="0">
                <a:solidFill>
                  <a:srgbClr val="002060"/>
                </a:solidFill>
              </a:rPr>
              <a:t> Australian English (Oceania)</a:t>
            </a:r>
          </a:p>
          <a:p>
            <a:pPr lvl="3" algn="just">
              <a:buFont typeface="Wingdings" pitchFamily="2" charset="2"/>
              <a:buChar char="Ø"/>
            </a:pPr>
            <a:r>
              <a:rPr lang="en-PH" sz="2900" dirty="0">
                <a:solidFill>
                  <a:srgbClr val="002060"/>
                </a:solidFill>
              </a:rPr>
              <a:t> Philippine English (Asia)</a:t>
            </a:r>
          </a:p>
          <a:p>
            <a:pPr lvl="3" algn="just">
              <a:buFont typeface="Wingdings" pitchFamily="2" charset="2"/>
              <a:buChar char="Ø"/>
            </a:pPr>
            <a:r>
              <a:rPr lang="en-PH" sz="2900" dirty="0">
                <a:solidFill>
                  <a:srgbClr val="002060"/>
                </a:solidFill>
              </a:rPr>
              <a:t> Nigerian English (Africa)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VARIETIES OF ENGLISH</a:t>
            </a:r>
          </a:p>
        </p:txBody>
      </p:sp>
      <p:sp>
        <p:nvSpPr>
          <p:cNvPr id="3" name="Content Placeholder 2"/>
          <p:cNvSpPr>
            <a:spLocks noGrp="1"/>
          </p:cNvSpPr>
          <p:nvPr>
            <p:ph idx="1"/>
          </p:nvPr>
        </p:nvSpPr>
        <p:spPr>
          <a:xfrm>
            <a:off x="152400" y="1392934"/>
            <a:ext cx="8458200" cy="5236465"/>
          </a:xfrm>
        </p:spPr>
        <p:txBody>
          <a:bodyPr>
            <a:noAutofit/>
          </a:bodyPr>
          <a:lstStyle/>
          <a:p>
            <a:pPr lvl="1" algn="just">
              <a:buNone/>
            </a:pPr>
            <a:r>
              <a:rPr lang="en-PH" sz="2900" dirty="0">
                <a:solidFill>
                  <a:srgbClr val="002060"/>
                </a:solidFill>
              </a:rPr>
              <a:t>		</a:t>
            </a:r>
          </a:p>
        </p:txBody>
      </p:sp>
      <p:graphicFrame>
        <p:nvGraphicFramePr>
          <p:cNvPr id="4" name="Table 3"/>
          <p:cNvGraphicFramePr>
            <a:graphicFrameLocks noGrp="1"/>
          </p:cNvGraphicFramePr>
          <p:nvPr/>
        </p:nvGraphicFramePr>
        <p:xfrm>
          <a:off x="381000" y="1397000"/>
          <a:ext cx="8458200" cy="4221480"/>
        </p:xfrm>
        <a:graphic>
          <a:graphicData uri="http://schemas.openxmlformats.org/drawingml/2006/table">
            <a:tbl>
              <a:tblPr firstRow="1" bandRow="1">
                <a:tableStyleId>{5C22544A-7EE6-4342-B048-85BDC9FD1C3A}</a:tableStyleId>
              </a:tblPr>
              <a:tblGrid>
                <a:gridCol w="1691640">
                  <a:extLst>
                    <a:ext uri="{9D8B030D-6E8A-4147-A177-3AD203B41FA5}">
                      <a16:colId xmlns:a16="http://schemas.microsoft.com/office/drawing/2014/main" val="20000"/>
                    </a:ext>
                  </a:extLst>
                </a:gridCol>
                <a:gridCol w="1691640">
                  <a:extLst>
                    <a:ext uri="{9D8B030D-6E8A-4147-A177-3AD203B41FA5}">
                      <a16:colId xmlns:a16="http://schemas.microsoft.com/office/drawing/2014/main" val="20001"/>
                    </a:ext>
                  </a:extLst>
                </a:gridCol>
                <a:gridCol w="1691640">
                  <a:extLst>
                    <a:ext uri="{9D8B030D-6E8A-4147-A177-3AD203B41FA5}">
                      <a16:colId xmlns:a16="http://schemas.microsoft.com/office/drawing/2014/main" val="20002"/>
                    </a:ext>
                  </a:extLst>
                </a:gridCol>
                <a:gridCol w="1691640">
                  <a:extLst>
                    <a:ext uri="{9D8B030D-6E8A-4147-A177-3AD203B41FA5}">
                      <a16:colId xmlns:a16="http://schemas.microsoft.com/office/drawing/2014/main" val="20003"/>
                    </a:ext>
                  </a:extLst>
                </a:gridCol>
                <a:gridCol w="1691640">
                  <a:extLst>
                    <a:ext uri="{9D8B030D-6E8A-4147-A177-3AD203B41FA5}">
                      <a16:colId xmlns:a16="http://schemas.microsoft.com/office/drawing/2014/main" val="20004"/>
                    </a:ext>
                  </a:extLst>
                </a:gridCol>
              </a:tblGrid>
              <a:tr h="370840">
                <a:tc>
                  <a:txBody>
                    <a:bodyPr/>
                    <a:lstStyle/>
                    <a:p>
                      <a:r>
                        <a:rPr lang="en-PH" dirty="0"/>
                        <a:t>AMERICAN</a:t>
                      </a:r>
                      <a:r>
                        <a:rPr lang="en-PH" baseline="0" dirty="0"/>
                        <a:t> ENGLISH</a:t>
                      </a:r>
                      <a:endParaRPr lang="en-PH" dirty="0"/>
                    </a:p>
                  </a:txBody>
                  <a:tcPr/>
                </a:tc>
                <a:tc>
                  <a:txBody>
                    <a:bodyPr/>
                    <a:lstStyle/>
                    <a:p>
                      <a:r>
                        <a:rPr lang="en-PH" dirty="0"/>
                        <a:t>BRITISH</a:t>
                      </a:r>
                      <a:r>
                        <a:rPr lang="en-PH" baseline="0" dirty="0"/>
                        <a:t> ENGLISH</a:t>
                      </a:r>
                      <a:endParaRPr lang="en-PH" dirty="0"/>
                    </a:p>
                  </a:txBody>
                  <a:tcPr/>
                </a:tc>
                <a:tc>
                  <a:txBody>
                    <a:bodyPr/>
                    <a:lstStyle/>
                    <a:p>
                      <a:r>
                        <a:rPr lang="en-PH" dirty="0"/>
                        <a:t>AUSTRALIAN ENGLISH</a:t>
                      </a:r>
                    </a:p>
                  </a:txBody>
                  <a:tcPr/>
                </a:tc>
                <a:tc>
                  <a:txBody>
                    <a:bodyPr/>
                    <a:lstStyle/>
                    <a:p>
                      <a:r>
                        <a:rPr lang="en-PH" dirty="0"/>
                        <a:t>PHILIPPINE ENGLISH</a:t>
                      </a:r>
                    </a:p>
                  </a:txBody>
                  <a:tcPr/>
                </a:tc>
                <a:tc>
                  <a:txBody>
                    <a:bodyPr/>
                    <a:lstStyle/>
                    <a:p>
                      <a:r>
                        <a:rPr lang="en-PH" dirty="0"/>
                        <a:t>NIGERIAN ENGLISH</a:t>
                      </a:r>
                    </a:p>
                  </a:txBody>
                  <a:tcPr/>
                </a:tc>
                <a:extLst>
                  <a:ext uri="{0D108BD9-81ED-4DB2-BD59-A6C34878D82A}">
                    <a16:rowId xmlns:a16="http://schemas.microsoft.com/office/drawing/2014/main" val="10000"/>
                  </a:ext>
                </a:extLst>
              </a:tr>
              <a:tr h="370840">
                <a:tc>
                  <a:txBody>
                    <a:bodyPr/>
                    <a:lstStyle/>
                    <a:p>
                      <a:r>
                        <a:rPr lang="en-PH" dirty="0"/>
                        <a:t>Pharmacy</a:t>
                      </a:r>
                    </a:p>
                  </a:txBody>
                  <a:tcPr/>
                </a:tc>
                <a:tc>
                  <a:txBody>
                    <a:bodyPr/>
                    <a:lstStyle/>
                    <a:p>
                      <a:r>
                        <a:rPr lang="en-PH" dirty="0"/>
                        <a:t>Apothecary</a:t>
                      </a:r>
                      <a:r>
                        <a:rPr lang="en-PH" baseline="0" dirty="0"/>
                        <a:t> or Pharmacy</a:t>
                      </a:r>
                      <a:endParaRPr lang="en-PH" dirty="0"/>
                    </a:p>
                  </a:txBody>
                  <a:tcPr/>
                </a:tc>
                <a:tc>
                  <a:txBody>
                    <a:bodyPr/>
                    <a:lstStyle/>
                    <a:p>
                      <a:r>
                        <a:rPr lang="en-PH" dirty="0"/>
                        <a:t>Chemist (may</a:t>
                      </a:r>
                      <a:r>
                        <a:rPr lang="en-PH" baseline="0" dirty="0"/>
                        <a:t> refer to the pharmacy or the pharmacist)</a:t>
                      </a:r>
                      <a:endParaRPr lang="en-PH" dirty="0"/>
                    </a:p>
                  </a:txBody>
                  <a:tcPr/>
                </a:tc>
                <a:tc>
                  <a:txBody>
                    <a:bodyPr/>
                    <a:lstStyle/>
                    <a:p>
                      <a:r>
                        <a:rPr lang="en-PH" dirty="0"/>
                        <a:t>Drugstore</a:t>
                      </a:r>
                    </a:p>
                  </a:txBody>
                  <a:tcPr/>
                </a:tc>
                <a:tc>
                  <a:txBody>
                    <a:bodyPr/>
                    <a:lstStyle/>
                    <a:p>
                      <a:r>
                        <a:rPr lang="en-PH" dirty="0"/>
                        <a:t>Pharmacy</a:t>
                      </a:r>
                    </a:p>
                  </a:txBody>
                  <a:tcPr/>
                </a:tc>
                <a:extLst>
                  <a:ext uri="{0D108BD9-81ED-4DB2-BD59-A6C34878D82A}">
                    <a16:rowId xmlns:a16="http://schemas.microsoft.com/office/drawing/2014/main" val="10001"/>
                  </a:ext>
                </a:extLst>
              </a:tr>
              <a:tr h="370840">
                <a:tc>
                  <a:txBody>
                    <a:bodyPr/>
                    <a:lstStyle/>
                    <a:p>
                      <a:r>
                        <a:rPr lang="en-PH" dirty="0"/>
                        <a:t>Thank you!</a:t>
                      </a:r>
                    </a:p>
                  </a:txBody>
                  <a:tcPr/>
                </a:tc>
                <a:tc>
                  <a:txBody>
                    <a:bodyPr/>
                    <a:lstStyle/>
                    <a:p>
                      <a:r>
                        <a:rPr lang="en-PH" dirty="0"/>
                        <a:t>Cheers!</a:t>
                      </a:r>
                    </a:p>
                  </a:txBody>
                  <a:tcPr/>
                </a:tc>
                <a:tc>
                  <a:txBody>
                    <a:bodyPr/>
                    <a:lstStyle/>
                    <a:p>
                      <a:r>
                        <a:rPr lang="en-PH" dirty="0"/>
                        <a:t>Cheers, mate!</a:t>
                      </a:r>
                    </a:p>
                  </a:txBody>
                  <a:tcPr/>
                </a:tc>
                <a:tc>
                  <a:txBody>
                    <a:bodyPr/>
                    <a:lstStyle/>
                    <a:p>
                      <a:r>
                        <a:rPr lang="en-PH" dirty="0"/>
                        <a:t>Thanks!</a:t>
                      </a:r>
                    </a:p>
                  </a:txBody>
                  <a:tcPr/>
                </a:tc>
                <a:tc>
                  <a:txBody>
                    <a:bodyPr/>
                    <a:lstStyle/>
                    <a:p>
                      <a:r>
                        <a:rPr lang="en-PH" dirty="0"/>
                        <a:t>You too much!</a:t>
                      </a:r>
                    </a:p>
                  </a:txBody>
                  <a:tcPr/>
                </a:tc>
                <a:extLst>
                  <a:ext uri="{0D108BD9-81ED-4DB2-BD59-A6C34878D82A}">
                    <a16:rowId xmlns:a16="http://schemas.microsoft.com/office/drawing/2014/main" val="10002"/>
                  </a:ext>
                </a:extLst>
              </a:tr>
              <a:tr h="370840">
                <a:tc>
                  <a:txBody>
                    <a:bodyPr/>
                    <a:lstStyle/>
                    <a:p>
                      <a:r>
                        <a:rPr lang="en-PH" dirty="0"/>
                        <a:t>How are</a:t>
                      </a:r>
                      <a:r>
                        <a:rPr lang="en-PH" baseline="0" dirty="0"/>
                        <a:t> you doing?</a:t>
                      </a:r>
                      <a:endParaRPr lang="en-PH" dirty="0"/>
                    </a:p>
                  </a:txBody>
                  <a:tcPr/>
                </a:tc>
                <a:tc>
                  <a:txBody>
                    <a:bodyPr/>
                    <a:lstStyle/>
                    <a:p>
                      <a:r>
                        <a:rPr lang="en-PH" dirty="0"/>
                        <a:t>How are you?</a:t>
                      </a:r>
                    </a:p>
                  </a:txBody>
                  <a:tcPr/>
                </a:tc>
                <a:tc>
                  <a:txBody>
                    <a:bodyPr/>
                    <a:lstStyle/>
                    <a:p>
                      <a:r>
                        <a:rPr lang="en-PH" dirty="0" err="1"/>
                        <a:t>G’day</a:t>
                      </a:r>
                      <a:r>
                        <a:rPr lang="en-PH" dirty="0"/>
                        <a:t>?</a:t>
                      </a:r>
                    </a:p>
                  </a:txBody>
                  <a:tcPr/>
                </a:tc>
                <a:tc>
                  <a:txBody>
                    <a:bodyPr/>
                    <a:lstStyle/>
                    <a:p>
                      <a:r>
                        <a:rPr lang="en-PH" dirty="0"/>
                        <a:t>How are you?</a:t>
                      </a:r>
                    </a:p>
                  </a:txBody>
                  <a:tcPr/>
                </a:tc>
                <a:tc>
                  <a:txBody>
                    <a:bodyPr/>
                    <a:lstStyle/>
                    <a:p>
                      <a:r>
                        <a:rPr lang="en-PH" dirty="0"/>
                        <a:t>How you </a:t>
                      </a:r>
                      <a:r>
                        <a:rPr lang="en-PH" dirty="0" err="1"/>
                        <a:t>dey</a:t>
                      </a:r>
                      <a:r>
                        <a:rPr lang="en-PH" dirty="0"/>
                        <a:t>?</a:t>
                      </a:r>
                    </a:p>
                  </a:txBody>
                  <a:tcPr/>
                </a:tc>
                <a:extLst>
                  <a:ext uri="{0D108BD9-81ED-4DB2-BD59-A6C34878D82A}">
                    <a16:rowId xmlns:a16="http://schemas.microsoft.com/office/drawing/2014/main" val="10003"/>
                  </a:ext>
                </a:extLst>
              </a:tr>
              <a:tr h="370840">
                <a:tc>
                  <a:txBody>
                    <a:bodyPr/>
                    <a:lstStyle/>
                    <a:p>
                      <a:r>
                        <a:rPr lang="en-PH" dirty="0"/>
                        <a:t>Traffic jam</a:t>
                      </a:r>
                    </a:p>
                  </a:txBody>
                  <a:tcPr/>
                </a:tc>
                <a:tc>
                  <a:txBody>
                    <a:bodyPr/>
                    <a:lstStyle/>
                    <a:p>
                      <a:r>
                        <a:rPr lang="en-PH" dirty="0"/>
                        <a:t>Traffic</a:t>
                      </a:r>
                      <a:r>
                        <a:rPr lang="en-PH" baseline="0" dirty="0"/>
                        <a:t> jam</a:t>
                      </a:r>
                      <a:endParaRPr lang="en-PH" dirty="0"/>
                    </a:p>
                  </a:txBody>
                  <a:tcPr/>
                </a:tc>
                <a:tc>
                  <a:txBody>
                    <a:bodyPr/>
                    <a:lstStyle/>
                    <a:p>
                      <a:r>
                        <a:rPr lang="en-PH" dirty="0"/>
                        <a:t>Traffic jam</a:t>
                      </a:r>
                    </a:p>
                  </a:txBody>
                  <a:tcPr/>
                </a:tc>
                <a:tc>
                  <a:txBody>
                    <a:bodyPr/>
                    <a:lstStyle/>
                    <a:p>
                      <a:r>
                        <a:rPr lang="en-PH" dirty="0"/>
                        <a:t>Traffic</a:t>
                      </a:r>
                    </a:p>
                  </a:txBody>
                  <a:tcPr/>
                </a:tc>
                <a:tc>
                  <a:txBody>
                    <a:bodyPr/>
                    <a:lstStyle/>
                    <a:p>
                      <a:r>
                        <a:rPr lang="en-PH" dirty="0"/>
                        <a:t>Go slow</a:t>
                      </a:r>
                    </a:p>
                  </a:txBody>
                  <a:tcPr/>
                </a:tc>
                <a:extLst>
                  <a:ext uri="{0D108BD9-81ED-4DB2-BD59-A6C34878D82A}">
                    <a16:rowId xmlns:a16="http://schemas.microsoft.com/office/drawing/2014/main" val="10004"/>
                  </a:ext>
                </a:extLst>
              </a:tr>
              <a:tr h="370840">
                <a:tc>
                  <a:txBody>
                    <a:bodyPr/>
                    <a:lstStyle/>
                    <a:p>
                      <a:r>
                        <a:rPr lang="en-PH" dirty="0"/>
                        <a:t>Toilet</a:t>
                      </a:r>
                      <a:r>
                        <a:rPr lang="en-PH" baseline="0" dirty="0"/>
                        <a:t> or </a:t>
                      </a:r>
                      <a:r>
                        <a:rPr lang="en-PH" dirty="0"/>
                        <a:t>Bathroom</a:t>
                      </a:r>
                    </a:p>
                  </a:txBody>
                  <a:tcPr/>
                </a:tc>
                <a:tc>
                  <a:txBody>
                    <a:bodyPr/>
                    <a:lstStyle/>
                    <a:p>
                      <a:r>
                        <a:rPr lang="en-PH" dirty="0"/>
                        <a:t>Loo</a:t>
                      </a:r>
                    </a:p>
                  </a:txBody>
                  <a:tcPr/>
                </a:tc>
                <a:tc>
                  <a:txBody>
                    <a:bodyPr/>
                    <a:lstStyle/>
                    <a:p>
                      <a:r>
                        <a:rPr lang="en-PH" dirty="0"/>
                        <a:t>Loo</a:t>
                      </a:r>
                    </a:p>
                  </a:txBody>
                  <a:tcPr/>
                </a:tc>
                <a:tc>
                  <a:txBody>
                    <a:bodyPr/>
                    <a:lstStyle/>
                    <a:p>
                      <a:r>
                        <a:rPr lang="en-PH" dirty="0"/>
                        <a:t>Comfort</a:t>
                      </a:r>
                      <a:r>
                        <a:rPr lang="en-PH" baseline="0" dirty="0"/>
                        <a:t> room or CR</a:t>
                      </a:r>
                      <a:endParaRPr lang="en-PH" dirty="0"/>
                    </a:p>
                  </a:txBody>
                  <a:tcPr/>
                </a:tc>
                <a:tc>
                  <a:txBody>
                    <a:bodyPr/>
                    <a:lstStyle/>
                    <a:p>
                      <a:r>
                        <a:rPr lang="en-PH" dirty="0"/>
                        <a:t>Toilet</a:t>
                      </a:r>
                    </a:p>
                  </a:txBody>
                  <a:tcPr/>
                </a:tc>
                <a:extLst>
                  <a:ext uri="{0D108BD9-81ED-4DB2-BD59-A6C34878D82A}">
                    <a16:rowId xmlns:a16="http://schemas.microsoft.com/office/drawing/2014/main" val="10005"/>
                  </a:ext>
                </a:extLst>
              </a:tr>
              <a:tr h="370840">
                <a:tc>
                  <a:txBody>
                    <a:bodyPr/>
                    <a:lstStyle/>
                    <a:p>
                      <a:r>
                        <a:rPr lang="en-PH" dirty="0"/>
                        <a:t>Freeway</a:t>
                      </a:r>
                    </a:p>
                  </a:txBody>
                  <a:tcPr/>
                </a:tc>
                <a:tc>
                  <a:txBody>
                    <a:bodyPr/>
                    <a:lstStyle/>
                    <a:p>
                      <a:r>
                        <a:rPr lang="en-PH" dirty="0"/>
                        <a:t>Motorway</a:t>
                      </a:r>
                    </a:p>
                  </a:txBody>
                  <a:tcPr/>
                </a:tc>
                <a:tc>
                  <a:txBody>
                    <a:bodyPr/>
                    <a:lstStyle/>
                    <a:p>
                      <a:r>
                        <a:rPr lang="en-PH" dirty="0"/>
                        <a:t>Freeway</a:t>
                      </a:r>
                    </a:p>
                  </a:txBody>
                  <a:tcPr/>
                </a:tc>
                <a:tc>
                  <a:txBody>
                    <a:bodyPr/>
                    <a:lstStyle/>
                    <a:p>
                      <a:r>
                        <a:rPr lang="en-PH" dirty="0"/>
                        <a:t>Highway</a:t>
                      </a:r>
                    </a:p>
                  </a:txBody>
                  <a:tcPr/>
                </a:tc>
                <a:tc>
                  <a:txBody>
                    <a:bodyPr/>
                    <a:lstStyle/>
                    <a:p>
                      <a:r>
                        <a:rPr lang="en-PH" dirty="0"/>
                        <a:t>Highway</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VARIETIES OF ENGLISH</a:t>
            </a:r>
          </a:p>
        </p:txBody>
      </p:sp>
      <p:sp>
        <p:nvSpPr>
          <p:cNvPr id="3" name="Content Placeholder 2"/>
          <p:cNvSpPr>
            <a:spLocks noGrp="1"/>
          </p:cNvSpPr>
          <p:nvPr>
            <p:ph idx="1"/>
          </p:nvPr>
        </p:nvSpPr>
        <p:spPr>
          <a:xfrm>
            <a:off x="152400" y="1392934"/>
            <a:ext cx="8458200" cy="5236465"/>
          </a:xfrm>
        </p:spPr>
        <p:txBody>
          <a:bodyPr>
            <a:noAutofit/>
          </a:bodyPr>
          <a:lstStyle/>
          <a:p>
            <a:pPr lvl="1" algn="just">
              <a:buNone/>
            </a:pPr>
            <a:r>
              <a:rPr lang="en-PH" sz="2900" dirty="0">
                <a:solidFill>
                  <a:srgbClr val="002060"/>
                </a:solidFill>
              </a:rPr>
              <a:t>			The Philippine English was derived from American English while the Nigerian English and Australian English were derived from British English.</a:t>
            </a:r>
          </a:p>
          <a:p>
            <a:pPr lvl="1" algn="just">
              <a:buNone/>
            </a:pPr>
            <a:r>
              <a:rPr lang="en-PH" sz="2900" dirty="0">
                <a:solidFill>
                  <a:srgbClr val="002060"/>
                </a:solidFill>
              </a:rPr>
              <a:t>			Nevertheless, you will notice that the Philippine English does not necessarily share the same terminologies with American English, and the Nigerian English and the Australian English may also be slightly different from the British English, where they originated from.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VARIETIES OF ENGLISH</a:t>
            </a:r>
          </a:p>
        </p:txBody>
      </p:sp>
      <p:sp>
        <p:nvSpPr>
          <p:cNvPr id="3" name="Content Placeholder 2"/>
          <p:cNvSpPr>
            <a:spLocks noGrp="1"/>
          </p:cNvSpPr>
          <p:nvPr>
            <p:ph idx="1"/>
          </p:nvPr>
        </p:nvSpPr>
        <p:spPr>
          <a:xfrm>
            <a:off x="152400" y="1392934"/>
            <a:ext cx="8458200" cy="5236465"/>
          </a:xfrm>
        </p:spPr>
        <p:txBody>
          <a:bodyPr>
            <a:noAutofit/>
          </a:bodyPr>
          <a:lstStyle/>
          <a:p>
            <a:pPr lvl="1" algn="just">
              <a:buNone/>
            </a:pPr>
            <a:r>
              <a:rPr lang="en-PH" sz="2900" dirty="0">
                <a:solidFill>
                  <a:srgbClr val="002060"/>
                </a:solidFill>
              </a:rPr>
              <a:t>			There are times when the varieties of the English language are not due to geography, but due to </a:t>
            </a:r>
            <a:r>
              <a:rPr lang="en-PH" sz="2900" b="1" dirty="0">
                <a:solidFill>
                  <a:srgbClr val="002060"/>
                </a:solidFill>
              </a:rPr>
              <a:t>culture</a:t>
            </a:r>
            <a:r>
              <a:rPr lang="en-PH" sz="2900" dirty="0">
                <a:solidFill>
                  <a:srgbClr val="002060"/>
                </a:solidFill>
              </a:rPr>
              <a:t> and </a:t>
            </a:r>
            <a:r>
              <a:rPr lang="en-PH" sz="2900" b="1" dirty="0">
                <a:solidFill>
                  <a:srgbClr val="002060"/>
                </a:solidFill>
              </a:rPr>
              <a:t>ethnicity.</a:t>
            </a:r>
          </a:p>
          <a:p>
            <a:pPr lvl="1" algn="just">
              <a:buNone/>
            </a:pPr>
            <a:r>
              <a:rPr lang="en-PH" sz="2900" dirty="0">
                <a:solidFill>
                  <a:srgbClr val="002060"/>
                </a:solidFill>
              </a:rPr>
              <a:t>			For instance, the American English can have many varieties in the USA. They all belong to the same country, but varies mainly due to culture.</a:t>
            </a:r>
          </a:p>
          <a:p>
            <a:pPr lvl="1" algn="just">
              <a:buNone/>
            </a:pPr>
            <a:r>
              <a:rPr lang="en-PH" sz="2900" dirty="0">
                <a:solidFill>
                  <a:srgbClr val="002060"/>
                </a:solidFill>
              </a:rPr>
              <a:t>			Some of the varieties of the American English language are: </a:t>
            </a:r>
            <a:r>
              <a:rPr lang="en-PH" sz="2900" b="1" dirty="0">
                <a:solidFill>
                  <a:srgbClr val="002060"/>
                </a:solidFill>
              </a:rPr>
              <a:t>Standard American  English (SAE), African American  English (AAE) or Ebonics, Chicano English, Hawaiian Pidgin, American Indian English, etc.</a:t>
            </a:r>
            <a:endParaRPr lang="en-PH" sz="2900"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VARIETIES OF ENGLISH</a:t>
            </a:r>
          </a:p>
        </p:txBody>
      </p:sp>
      <p:sp>
        <p:nvSpPr>
          <p:cNvPr id="3" name="Content Placeholder 2"/>
          <p:cNvSpPr>
            <a:spLocks noGrp="1"/>
          </p:cNvSpPr>
          <p:nvPr>
            <p:ph idx="1"/>
          </p:nvPr>
        </p:nvSpPr>
        <p:spPr>
          <a:xfrm>
            <a:off x="152400" y="1392934"/>
            <a:ext cx="8458200" cy="5236465"/>
          </a:xfrm>
        </p:spPr>
        <p:txBody>
          <a:bodyPr>
            <a:noAutofit/>
          </a:bodyPr>
          <a:lstStyle/>
          <a:p>
            <a:pPr lvl="1" algn="just">
              <a:buNone/>
            </a:pPr>
            <a:r>
              <a:rPr lang="en-PH" sz="2900" dirty="0">
                <a:solidFill>
                  <a:srgbClr val="002060"/>
                </a:solidFill>
              </a:rPr>
              <a:t>			The varieties of American English may vary in terms of grammar, like how SAE uses proper grammar while AAE typically uses general singular verb.</a:t>
            </a:r>
          </a:p>
          <a:p>
            <a:pPr lvl="1" algn="just">
              <a:buFont typeface="Wingdings" pitchFamily="2" charset="2"/>
              <a:buChar char="Ø"/>
            </a:pPr>
            <a:r>
              <a:rPr lang="en-PH" sz="2900" i="1" dirty="0">
                <a:solidFill>
                  <a:srgbClr val="002060"/>
                </a:solidFill>
              </a:rPr>
              <a:t>It </a:t>
            </a:r>
            <a:r>
              <a:rPr lang="en-PH" sz="2900" b="1" i="1" dirty="0">
                <a:solidFill>
                  <a:srgbClr val="002060"/>
                </a:solidFill>
              </a:rPr>
              <a:t>doesn’t</a:t>
            </a:r>
            <a:r>
              <a:rPr lang="en-PH" sz="2900" i="1" dirty="0">
                <a:solidFill>
                  <a:srgbClr val="002060"/>
                </a:solidFill>
              </a:rPr>
              <a:t> matter </a:t>
            </a:r>
            <a:r>
              <a:rPr lang="en-PH" sz="2900" dirty="0">
                <a:solidFill>
                  <a:srgbClr val="002060"/>
                </a:solidFill>
              </a:rPr>
              <a:t>(SAE) vs. </a:t>
            </a:r>
            <a:r>
              <a:rPr lang="en-PH" sz="2900" i="1" dirty="0">
                <a:solidFill>
                  <a:srgbClr val="002060"/>
                </a:solidFill>
              </a:rPr>
              <a:t>It </a:t>
            </a:r>
            <a:r>
              <a:rPr lang="en-PH" sz="2900" b="1" i="1" dirty="0">
                <a:solidFill>
                  <a:srgbClr val="002060"/>
                </a:solidFill>
              </a:rPr>
              <a:t>don’t</a:t>
            </a:r>
            <a:r>
              <a:rPr lang="en-PH" sz="2900" i="1" dirty="0">
                <a:solidFill>
                  <a:srgbClr val="002060"/>
                </a:solidFill>
              </a:rPr>
              <a:t> matter </a:t>
            </a:r>
            <a:r>
              <a:rPr lang="en-PH" sz="2900" dirty="0">
                <a:solidFill>
                  <a:srgbClr val="002060"/>
                </a:solidFill>
              </a:rPr>
              <a:t>(AAE)</a:t>
            </a:r>
          </a:p>
          <a:p>
            <a:pPr lvl="1" algn="just">
              <a:buNone/>
            </a:pPr>
            <a:endParaRPr lang="en-PH" sz="2900" dirty="0">
              <a:solidFill>
                <a:srgbClr val="002060"/>
              </a:solidFill>
            </a:endParaRPr>
          </a:p>
          <a:p>
            <a:pPr lvl="1" algn="just">
              <a:buNone/>
            </a:pPr>
            <a:r>
              <a:rPr lang="en-PH" sz="2900" dirty="0">
                <a:solidFill>
                  <a:srgbClr val="002060"/>
                </a:solidFill>
              </a:rPr>
              <a:t>			The difference may also be in accent and pronunciation, although this is due to a combination of ethnical and geographical factors.</a:t>
            </a:r>
          </a:p>
          <a:p>
            <a:pPr lvl="1" algn="just">
              <a:buFont typeface="Wingdings" pitchFamily="2" charset="2"/>
              <a:buChar char="Ø"/>
            </a:pPr>
            <a:r>
              <a:rPr lang="en-PH" sz="2900" dirty="0">
                <a:solidFill>
                  <a:srgbClr val="002060"/>
                </a:solidFill>
              </a:rPr>
              <a:t> Country singers sound differently from hip-hop artists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0"/>
            <a:ext cx="8246070" cy="1189327"/>
          </a:xfrm>
        </p:spPr>
        <p:txBody>
          <a:bodyPr>
            <a:normAutofit/>
          </a:bodyPr>
          <a:lstStyle/>
          <a:p>
            <a:pPr algn="l"/>
            <a:r>
              <a:rPr lang="en-PH" sz="4500" b="1" dirty="0">
                <a:ln w="18415" cmpd="sng">
                  <a:solidFill>
                    <a:srgbClr val="FFFFFF"/>
                  </a:solidFill>
                  <a:prstDash val="solid"/>
                </a:ln>
                <a:solidFill>
                  <a:srgbClr val="FFFFFF"/>
                </a:solidFill>
                <a:effectLst>
                  <a:outerShdw blurRad="63500" dir="3600000" algn="tl" rotWithShape="0">
                    <a:srgbClr val="000000">
                      <a:alpha val="70000"/>
                    </a:srgbClr>
                  </a:outerShdw>
                </a:effectLst>
              </a:rPr>
              <a:t>VARIETIES OF ENGLISH</a:t>
            </a:r>
          </a:p>
        </p:txBody>
      </p:sp>
      <p:graphicFrame>
        <p:nvGraphicFramePr>
          <p:cNvPr id="4" name="Content Placeholder 3"/>
          <p:cNvGraphicFramePr>
            <a:graphicFrameLocks noGrp="1"/>
          </p:cNvGraphicFramePr>
          <p:nvPr>
            <p:ph idx="1"/>
          </p:nvPr>
        </p:nvGraphicFramePr>
        <p:xfrm>
          <a:off x="381000" y="1371600"/>
          <a:ext cx="8458200" cy="4886960"/>
        </p:xfrm>
        <a:graphic>
          <a:graphicData uri="http://schemas.openxmlformats.org/drawingml/2006/table">
            <a:tbl>
              <a:tblPr firstRow="1" bandRow="1">
                <a:tableStyleId>{5C22544A-7EE6-4342-B048-85BDC9FD1C3A}</a:tableStyleId>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370840">
                <a:tc>
                  <a:txBody>
                    <a:bodyPr/>
                    <a:lstStyle/>
                    <a:p>
                      <a:pPr algn="ctr"/>
                      <a:r>
                        <a:rPr lang="en-PH" b="1" dirty="0"/>
                        <a:t>STANDARD AMERICAN</a:t>
                      </a:r>
                      <a:r>
                        <a:rPr lang="en-PH" b="1" baseline="0" dirty="0"/>
                        <a:t> ENGLISH (SAE)</a:t>
                      </a:r>
                      <a:endParaRPr lang="en-PH" b="1" dirty="0"/>
                    </a:p>
                  </a:txBody>
                  <a:tcPr/>
                </a:tc>
                <a:tc>
                  <a:txBody>
                    <a:bodyPr/>
                    <a:lstStyle/>
                    <a:p>
                      <a:pPr algn="ctr"/>
                      <a:r>
                        <a:rPr lang="en-PH" b="1" dirty="0"/>
                        <a:t>AFRICAN AMERICAN ENGLISH (AAE)</a:t>
                      </a:r>
                    </a:p>
                  </a:txBody>
                  <a:tcPr/>
                </a:tc>
                <a:extLst>
                  <a:ext uri="{0D108BD9-81ED-4DB2-BD59-A6C34878D82A}">
                    <a16:rowId xmlns:a16="http://schemas.microsoft.com/office/drawing/2014/main" val="10000"/>
                  </a:ext>
                </a:extLst>
              </a:tr>
              <a:tr h="370840">
                <a:tc>
                  <a:txBody>
                    <a:bodyPr/>
                    <a:lstStyle/>
                    <a:p>
                      <a:pPr algn="ctr"/>
                      <a:r>
                        <a:rPr lang="en-PH" b="0" dirty="0"/>
                        <a:t>I am not going</a:t>
                      </a:r>
                      <a:r>
                        <a:rPr lang="en-PH" b="0" baseline="0" dirty="0"/>
                        <a:t> with you.</a:t>
                      </a:r>
                      <a:endParaRPr lang="en-PH" b="0" dirty="0"/>
                    </a:p>
                  </a:txBody>
                  <a:tcPr/>
                </a:tc>
                <a:tc>
                  <a:txBody>
                    <a:bodyPr/>
                    <a:lstStyle/>
                    <a:p>
                      <a:pPr algn="ctr"/>
                      <a:r>
                        <a:rPr lang="en-PH" b="0" dirty="0"/>
                        <a:t>I </a:t>
                      </a:r>
                      <a:r>
                        <a:rPr lang="en-PH" b="0" dirty="0" err="1"/>
                        <a:t>ain’t</a:t>
                      </a:r>
                      <a:r>
                        <a:rPr lang="en-PH" b="0" dirty="0"/>
                        <a:t> </a:t>
                      </a:r>
                      <a:r>
                        <a:rPr lang="en-PH" b="0" dirty="0" err="1"/>
                        <a:t>goin</a:t>
                      </a:r>
                      <a:r>
                        <a:rPr lang="en-PH" b="0" dirty="0"/>
                        <a:t>’ with you.</a:t>
                      </a:r>
                    </a:p>
                  </a:txBody>
                  <a:tcPr/>
                </a:tc>
                <a:extLst>
                  <a:ext uri="{0D108BD9-81ED-4DB2-BD59-A6C34878D82A}">
                    <a16:rowId xmlns:a16="http://schemas.microsoft.com/office/drawing/2014/main" val="10001"/>
                  </a:ext>
                </a:extLst>
              </a:tr>
              <a:tr h="370840">
                <a:tc>
                  <a:txBody>
                    <a:bodyPr/>
                    <a:lstStyle/>
                    <a:p>
                      <a:pPr algn="ctr"/>
                      <a:r>
                        <a:rPr lang="en-PH" b="0" dirty="0"/>
                        <a:t>I don’t know what my</a:t>
                      </a:r>
                      <a:r>
                        <a:rPr lang="en-PH" b="0" baseline="0" dirty="0"/>
                        <a:t> friend is usually doing.</a:t>
                      </a:r>
                      <a:endParaRPr lang="en-PH" b="0" dirty="0"/>
                    </a:p>
                  </a:txBody>
                  <a:tcPr/>
                </a:tc>
                <a:tc>
                  <a:txBody>
                    <a:bodyPr/>
                    <a:lstStyle/>
                    <a:p>
                      <a:pPr algn="ctr"/>
                      <a:r>
                        <a:rPr lang="en-PH" b="0" dirty="0"/>
                        <a:t>Ah ‘oh know  what homey be </a:t>
                      </a:r>
                      <a:r>
                        <a:rPr lang="en-PH" b="0" dirty="0" err="1"/>
                        <a:t>doin</a:t>
                      </a:r>
                      <a:r>
                        <a:rPr lang="en-PH" b="0" dirty="0"/>
                        <a:t>’.</a:t>
                      </a:r>
                    </a:p>
                  </a:txBody>
                  <a:tcPr/>
                </a:tc>
                <a:extLst>
                  <a:ext uri="{0D108BD9-81ED-4DB2-BD59-A6C34878D82A}">
                    <a16:rowId xmlns:a16="http://schemas.microsoft.com/office/drawing/2014/main" val="10002"/>
                  </a:ext>
                </a:extLst>
              </a:tr>
              <a:tr h="370840">
                <a:tc>
                  <a:txBody>
                    <a:bodyPr/>
                    <a:lstStyle/>
                    <a:p>
                      <a:pPr algn="ctr"/>
                      <a:r>
                        <a:rPr lang="en-PH" b="0" dirty="0"/>
                        <a:t>I asked John</a:t>
                      </a:r>
                      <a:r>
                        <a:rPr lang="en-PH" b="0" baseline="0" dirty="0"/>
                        <a:t> if he could bring it over to Tom’s house.</a:t>
                      </a:r>
                      <a:endParaRPr lang="en-PH" b="0" dirty="0"/>
                    </a:p>
                  </a:txBody>
                  <a:tcPr/>
                </a:tc>
                <a:tc>
                  <a:txBody>
                    <a:bodyPr/>
                    <a:lstStyle/>
                    <a:p>
                      <a:pPr algn="ctr"/>
                      <a:r>
                        <a:rPr lang="en-PH" b="0" dirty="0"/>
                        <a:t>I asked John could</a:t>
                      </a:r>
                      <a:r>
                        <a:rPr lang="en-PH" b="0" baseline="0" dirty="0"/>
                        <a:t> he bring it </a:t>
                      </a:r>
                      <a:r>
                        <a:rPr lang="en-PH" b="0" baseline="0" dirty="0" err="1"/>
                        <a:t>ovah</a:t>
                      </a:r>
                      <a:r>
                        <a:rPr lang="en-PH" b="0" baseline="0" dirty="0"/>
                        <a:t> to Tom’s crib.</a:t>
                      </a:r>
                      <a:endParaRPr lang="en-PH" b="0" dirty="0"/>
                    </a:p>
                  </a:txBody>
                  <a:tcPr/>
                </a:tc>
                <a:extLst>
                  <a:ext uri="{0D108BD9-81ED-4DB2-BD59-A6C34878D82A}">
                    <a16:rowId xmlns:a16="http://schemas.microsoft.com/office/drawing/2014/main" val="10003"/>
                  </a:ext>
                </a:extLst>
              </a:tr>
              <a:tr h="370840">
                <a:tc>
                  <a:txBody>
                    <a:bodyPr/>
                    <a:lstStyle/>
                    <a:p>
                      <a:pPr algn="ctr"/>
                      <a:r>
                        <a:rPr lang="en-PH" b="0" dirty="0"/>
                        <a:t>I do</a:t>
                      </a:r>
                      <a:r>
                        <a:rPr lang="en-PH" b="0" baseline="0" dirty="0"/>
                        <a:t> not want ketchup.</a:t>
                      </a:r>
                      <a:endParaRPr lang="en-PH" b="0" dirty="0"/>
                    </a:p>
                  </a:txBody>
                  <a:tcPr/>
                </a:tc>
                <a:tc>
                  <a:txBody>
                    <a:bodyPr/>
                    <a:lstStyle/>
                    <a:p>
                      <a:pPr algn="ctr"/>
                      <a:r>
                        <a:rPr lang="en-PH" b="0" dirty="0"/>
                        <a:t>I don’t want no ketchup.</a:t>
                      </a:r>
                    </a:p>
                  </a:txBody>
                  <a:tcPr/>
                </a:tc>
                <a:extLst>
                  <a:ext uri="{0D108BD9-81ED-4DB2-BD59-A6C34878D82A}">
                    <a16:rowId xmlns:a16="http://schemas.microsoft.com/office/drawing/2014/main" val="10004"/>
                  </a:ext>
                </a:extLst>
              </a:tr>
              <a:tr h="370840">
                <a:tc>
                  <a:txBody>
                    <a:bodyPr/>
                    <a:lstStyle/>
                    <a:p>
                      <a:pPr algn="ctr"/>
                      <a:r>
                        <a:rPr lang="en-PH" b="0" dirty="0"/>
                        <a:t>I tell him</a:t>
                      </a:r>
                      <a:r>
                        <a:rPr lang="en-PH" b="0" baseline="0" dirty="0"/>
                        <a:t> to be quiet because he doesn’t know what he is talking about.</a:t>
                      </a:r>
                      <a:endParaRPr lang="en-PH" b="0" dirty="0"/>
                    </a:p>
                  </a:txBody>
                  <a:tcPr/>
                </a:tc>
                <a:tc>
                  <a:txBody>
                    <a:bodyPr/>
                    <a:lstStyle/>
                    <a:p>
                      <a:pPr algn="ctr"/>
                      <a:r>
                        <a:rPr lang="en-PH" b="0" dirty="0"/>
                        <a:t>I tell ‘</a:t>
                      </a:r>
                      <a:r>
                        <a:rPr lang="en-PH" b="0" dirty="0" err="1"/>
                        <a:t>em</a:t>
                      </a:r>
                      <a:r>
                        <a:rPr lang="en-PH" b="0" dirty="0"/>
                        <a:t> to be quiet coz’ he don’t know what he </a:t>
                      </a:r>
                      <a:r>
                        <a:rPr lang="en-PH" b="0" dirty="0" err="1"/>
                        <a:t>talkin</a:t>
                      </a:r>
                      <a:r>
                        <a:rPr lang="en-PH" b="0" dirty="0"/>
                        <a:t>’ about.</a:t>
                      </a:r>
                    </a:p>
                  </a:txBody>
                  <a:tcPr/>
                </a:tc>
                <a:extLst>
                  <a:ext uri="{0D108BD9-81ED-4DB2-BD59-A6C34878D82A}">
                    <a16:rowId xmlns:a16="http://schemas.microsoft.com/office/drawing/2014/main" val="10005"/>
                  </a:ext>
                </a:extLst>
              </a:tr>
              <a:tr h="370840">
                <a:tc>
                  <a:txBody>
                    <a:bodyPr/>
                    <a:lstStyle/>
                    <a:p>
                      <a:pPr algn="ctr"/>
                      <a:r>
                        <a:rPr lang="en-PH" b="0" dirty="0"/>
                        <a:t>He has been married.</a:t>
                      </a:r>
                    </a:p>
                  </a:txBody>
                  <a:tcPr/>
                </a:tc>
                <a:tc>
                  <a:txBody>
                    <a:bodyPr/>
                    <a:lstStyle/>
                    <a:p>
                      <a:pPr algn="ctr"/>
                      <a:r>
                        <a:rPr lang="en-PH" b="0" dirty="0"/>
                        <a:t>He</a:t>
                      </a:r>
                      <a:r>
                        <a:rPr lang="en-PH" b="0" baseline="0" dirty="0"/>
                        <a:t> been married.</a:t>
                      </a:r>
                    </a:p>
                  </a:txBody>
                  <a:tcPr/>
                </a:tc>
                <a:extLst>
                  <a:ext uri="{0D108BD9-81ED-4DB2-BD59-A6C34878D82A}">
                    <a16:rowId xmlns:a16="http://schemas.microsoft.com/office/drawing/2014/main" val="10006"/>
                  </a:ext>
                </a:extLst>
              </a:tr>
              <a:tr h="370840">
                <a:tc>
                  <a:txBody>
                    <a:bodyPr/>
                    <a:lstStyle/>
                    <a:p>
                      <a:pPr algn="ctr"/>
                      <a:r>
                        <a:rPr lang="en-PH" b="0" dirty="0"/>
                        <a:t>Can’t anybody beat them?</a:t>
                      </a:r>
                    </a:p>
                  </a:txBody>
                  <a:tcPr/>
                </a:tc>
                <a:tc>
                  <a:txBody>
                    <a:bodyPr/>
                    <a:lstStyle/>
                    <a:p>
                      <a:pPr algn="ctr"/>
                      <a:r>
                        <a:rPr lang="en-PH" b="0" baseline="0" dirty="0"/>
                        <a:t>Can’t nobody beat ‘</a:t>
                      </a:r>
                      <a:r>
                        <a:rPr lang="en-PH" b="0" baseline="0" dirty="0" err="1"/>
                        <a:t>em</a:t>
                      </a:r>
                      <a:r>
                        <a:rPr lang="en-PH" b="0" baseline="0" dirty="0"/>
                        <a:t>?</a:t>
                      </a:r>
                    </a:p>
                  </a:txBody>
                  <a:tcPr/>
                </a:tc>
                <a:extLst>
                  <a:ext uri="{0D108BD9-81ED-4DB2-BD59-A6C34878D82A}">
                    <a16:rowId xmlns:a16="http://schemas.microsoft.com/office/drawing/2014/main" val="10007"/>
                  </a:ext>
                </a:extLst>
              </a:tr>
              <a:tr h="370840">
                <a:tc>
                  <a:txBody>
                    <a:bodyPr/>
                    <a:lstStyle/>
                    <a:p>
                      <a:pPr algn="ctr"/>
                      <a:r>
                        <a:rPr lang="en-PH" b="0" dirty="0"/>
                        <a:t>I did not believe you</a:t>
                      </a:r>
                      <a:r>
                        <a:rPr lang="en-PH" b="0" baseline="0" dirty="0"/>
                        <a:t> that day, man.</a:t>
                      </a:r>
                      <a:endParaRPr lang="en-PH" b="0" dirty="0"/>
                    </a:p>
                  </a:txBody>
                  <a:tcPr/>
                </a:tc>
                <a:tc>
                  <a:txBody>
                    <a:bodyPr/>
                    <a:lstStyle/>
                    <a:p>
                      <a:pPr algn="ctr"/>
                      <a:r>
                        <a:rPr lang="en-PH" b="0" baseline="0" dirty="0"/>
                        <a:t>I </a:t>
                      </a:r>
                      <a:r>
                        <a:rPr lang="en-PH" b="0" baseline="0" dirty="0" err="1"/>
                        <a:t>ain’t</a:t>
                      </a:r>
                      <a:r>
                        <a:rPr lang="en-PH" b="0" baseline="0" dirty="0"/>
                        <a:t> believe you that day, man.</a:t>
                      </a:r>
                    </a:p>
                  </a:txBody>
                  <a:tcPr/>
                </a:tc>
                <a:extLst>
                  <a:ext uri="{0D108BD9-81ED-4DB2-BD59-A6C34878D82A}">
                    <a16:rowId xmlns:a16="http://schemas.microsoft.com/office/drawing/2014/main" val="10008"/>
                  </a:ext>
                </a:extLst>
              </a:tr>
              <a:tr h="370840">
                <a:tc>
                  <a:txBody>
                    <a:bodyPr/>
                    <a:lstStyle/>
                    <a:p>
                      <a:pPr algn="ctr"/>
                      <a:r>
                        <a:rPr lang="en-PH" b="0" dirty="0"/>
                        <a:t>Are</a:t>
                      </a:r>
                      <a:r>
                        <a:rPr lang="en-PH" b="0" baseline="0" dirty="0"/>
                        <a:t> you mad at me?</a:t>
                      </a:r>
                      <a:endParaRPr lang="en-PH" b="0" dirty="0"/>
                    </a:p>
                  </a:txBody>
                  <a:tcPr/>
                </a:tc>
                <a:tc>
                  <a:txBody>
                    <a:bodyPr/>
                    <a:lstStyle/>
                    <a:p>
                      <a:pPr algn="ctr"/>
                      <a:r>
                        <a:rPr lang="en-PH" b="0" baseline="0" dirty="0"/>
                        <a:t>You mad at me?</a:t>
                      </a:r>
                    </a:p>
                  </a:txBody>
                  <a:tcPr/>
                </a:tc>
                <a:extLst>
                  <a:ext uri="{0D108BD9-81ED-4DB2-BD59-A6C34878D82A}">
                    <a16:rowId xmlns:a16="http://schemas.microsoft.com/office/drawing/2014/main" val="10009"/>
                  </a:ext>
                </a:extLst>
              </a:tr>
              <a:tr h="370840">
                <a:tc>
                  <a:txBody>
                    <a:bodyPr/>
                    <a:lstStyle/>
                    <a:p>
                      <a:pPr algn="ctr"/>
                      <a:r>
                        <a:rPr lang="en-PH" b="0" dirty="0"/>
                        <a:t>He didn’t do anything.</a:t>
                      </a:r>
                    </a:p>
                  </a:txBody>
                  <a:tcPr/>
                </a:tc>
                <a:tc>
                  <a:txBody>
                    <a:bodyPr/>
                    <a:lstStyle/>
                    <a:p>
                      <a:pPr algn="ctr"/>
                      <a:r>
                        <a:rPr lang="en-PH" b="0" baseline="0" dirty="0"/>
                        <a:t>He didn’t do nothing.</a:t>
                      </a:r>
                    </a:p>
                  </a:txBody>
                  <a:tcPr/>
                </a:tc>
                <a:extLst>
                  <a:ext uri="{0D108BD9-81ED-4DB2-BD59-A6C34878D82A}">
                    <a16:rowId xmlns:a16="http://schemas.microsoft.com/office/drawing/2014/main" val="10010"/>
                  </a:ext>
                </a:extLst>
              </a:tr>
            </a:tbl>
          </a:graphicData>
        </a:graphic>
      </p:graphicFrame>
    </p:spTree>
  </p:cSld>
  <p:clrMapOvr>
    <a:masterClrMapping/>
  </p:clrMapOvr>
</p:sld>
</file>

<file path=ppt/theme/theme1.xml><?xml version="1.0" encoding="utf-8"?>
<a:theme xmlns:a="http://schemas.openxmlformats.org/drawingml/2006/main" name="160270-search-template-16x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160270-search-template-16x9</Template>
  <TotalTime>5159</TotalTime>
  <Words>2343</Words>
  <Application>Microsoft Office PowerPoint</Application>
  <PresentationFormat>On-screen Show (4:3)</PresentationFormat>
  <Paragraphs>310</Paragraphs>
  <Slides>38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Trebuchet MS</vt:lpstr>
      <vt:lpstr>Wingdings</vt:lpstr>
      <vt:lpstr>160270-search-template-16x9</vt:lpstr>
      <vt:lpstr>LANGUAGE VARIETIES AND LANGUAGE REGISTERS     James Henry Abrina</vt:lpstr>
      <vt:lpstr>WHAT IS LANGUAGE VARIETY?</vt:lpstr>
      <vt:lpstr>PowerPoint Presentation</vt:lpstr>
      <vt:lpstr>VARIETIES OF ENGLISH</vt:lpstr>
      <vt:lpstr>VARIETIES OF ENGLISH</vt:lpstr>
      <vt:lpstr>VARIETIES OF ENGLISH</vt:lpstr>
      <vt:lpstr>VARIETIES OF ENGLISH</vt:lpstr>
      <vt:lpstr>VARIETIES OF ENGLISH</vt:lpstr>
      <vt:lpstr>VARIETIES OF ENGLISH</vt:lpstr>
      <vt:lpstr>VARIETIES OF ENGLISH</vt:lpstr>
      <vt:lpstr>VARIETIES OF ENGLISH</vt:lpstr>
      <vt:lpstr>VARIETIES OF ENGLISH</vt:lpstr>
      <vt:lpstr>VARIETIES OF ENGLISH</vt:lpstr>
      <vt:lpstr>VARIETIES OF ENGLISH</vt:lpstr>
      <vt:lpstr>WHAT QUALIFIES TO BE A LANGUAGE VARIETY?</vt:lpstr>
      <vt:lpstr>WHAT IS A STANDARD LANGUAGE?</vt:lpstr>
      <vt:lpstr>TYPES OF LECTS</vt:lpstr>
      <vt:lpstr>LANGUAGE VS DIALECT</vt:lpstr>
      <vt:lpstr>LANGUAGE VS DIALECT</vt:lpstr>
      <vt:lpstr>LANGUAGE VS DIALECT</vt:lpstr>
      <vt:lpstr>TYPES OF LECTS</vt:lpstr>
      <vt:lpstr>EXAMPLES OF SOCIOLECT</vt:lpstr>
      <vt:lpstr>EXAMPLE OF SOCIOLECT</vt:lpstr>
      <vt:lpstr>TYPES OF LECTS</vt:lpstr>
      <vt:lpstr>TYPES OF LECTS</vt:lpstr>
      <vt:lpstr>OTHER LANGUAGE VARIETIES</vt:lpstr>
      <vt:lpstr>OTHER LANGUAGE VARIETIES</vt:lpstr>
      <vt:lpstr>OTHER LANGUAGE VARIETIES</vt:lpstr>
      <vt:lpstr>OTHER LANGUAGE VARIETIES</vt:lpstr>
      <vt:lpstr>PowerPoint Presentation</vt:lpstr>
      <vt:lpstr>LANGUAGE REGISTERS</vt:lpstr>
      <vt:lpstr>TYPES OF LANGUAGE REGISTERS</vt:lpstr>
      <vt:lpstr>TYPES OF LANGUAGE REGISTERS</vt:lpstr>
      <vt:lpstr>TYPES OF LANGUAGE REGISTERS</vt:lpstr>
      <vt:lpstr>TYPES OF LANGUAGE REGISTERS</vt:lpstr>
      <vt:lpstr>TYPES OF LANGUAGE REGISTERS</vt:lpstr>
      <vt:lpstr>GENERAL TYPES OF LANGUAGE REGISTERS</vt:lpstr>
      <vt:lpstr>-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PHONOLOGY vs. PHONETICS</dc:title>
  <dc:creator>jay</dc:creator>
  <cp:lastModifiedBy>James Henry Abrina</cp:lastModifiedBy>
  <cp:revision>79</cp:revision>
  <dcterms:created xsi:type="dcterms:W3CDTF">2014-07-11T14:41:40Z</dcterms:created>
  <dcterms:modified xsi:type="dcterms:W3CDTF">2026-02-24T15:41:27Z</dcterms:modified>
</cp:coreProperties>
</file>