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378250"/>
          <a:ext cx="11521435" cy="690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378250"/>
        <a:ext cx="11521435" cy="690946"/>
      </dsp:txXfrm>
    </dsp:sp>
    <dsp:sp modelId="{50E560F1-A1B3-4C64-B8C9-000AEB7FD047}">
      <dsp:nvSpPr>
        <dsp:cNvPr id="0" name=""/>
        <dsp:cNvSpPr/>
      </dsp:nvSpPr>
      <dsp:spPr>
        <a:xfrm rot="10800000">
          <a:off x="0" y="2840"/>
          <a:ext cx="11521435" cy="34326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Tutor</a:t>
          </a:r>
          <a:r>
            <a:rPr lang="en-US" sz="2500" kern="1200" dirty="0"/>
            <a:t>: </a:t>
          </a:r>
          <a:r>
            <a:rPr lang="en-GB" sz="2500" b="1" kern="1200" dirty="0"/>
            <a:t>Okwudili</a:t>
          </a:r>
          <a:r>
            <a:rPr lang="en-GB" sz="2500" kern="1200" dirty="0"/>
            <a:t> O. ONWURAH, </a:t>
          </a:r>
          <a:r>
            <a:rPr lang="en-GB" sz="2500" b="1" kern="1200" dirty="0"/>
            <a:t>LL.B.</a:t>
          </a:r>
          <a:r>
            <a:rPr lang="en-GB" sz="2500" kern="1200" dirty="0"/>
            <a:t> (Nigeria); </a:t>
          </a:r>
          <a:r>
            <a:rPr lang="en-GB" sz="2500" b="1" kern="1200" dirty="0"/>
            <a:t>BL</a:t>
          </a:r>
          <a:r>
            <a:rPr lang="en-GB" sz="2500" kern="1200" dirty="0"/>
            <a:t> (Abuja, Nigeria); </a:t>
          </a:r>
          <a:r>
            <a:rPr lang="en-GB" sz="2500" b="1" kern="1200" dirty="0"/>
            <a:t>LLM</a:t>
          </a:r>
          <a:r>
            <a:rPr lang="en-GB" sz="2500" kern="1200" dirty="0"/>
            <a:t> (Exeter, UK); </a:t>
          </a:r>
          <a:r>
            <a:rPr lang="en-GB" sz="2500" b="1" kern="1200" dirty="0"/>
            <a:t>LLM</a:t>
          </a:r>
          <a:r>
            <a:rPr lang="en-GB" sz="2500" kern="1200" dirty="0"/>
            <a:t> (Qingdao, PRC); </a:t>
          </a:r>
          <a:r>
            <a:rPr lang="en-GB" sz="2500" b="1" kern="1200" dirty="0"/>
            <a:t>LLM</a:t>
          </a:r>
          <a:r>
            <a:rPr lang="en-GB" sz="2500" kern="1200" dirty="0"/>
            <a:t> (Shanghai, PRC)</a:t>
          </a:r>
          <a:endParaRPr lang="en-US" sz="2500" kern="1200" dirty="0"/>
        </a:p>
      </dsp:txBody>
      <dsp:txXfrm rot="-10800000">
        <a:off x="0" y="2840"/>
        <a:ext cx="11521435" cy="1204855"/>
      </dsp:txXfrm>
    </dsp:sp>
    <dsp:sp modelId="{776488E1-41F0-4B79-AF8B-E69517EDFD16}">
      <dsp:nvSpPr>
        <dsp:cNvPr id="0" name=""/>
        <dsp:cNvSpPr/>
      </dsp:nvSpPr>
      <dsp:spPr>
        <a:xfrm>
          <a:off x="0" y="1034225"/>
          <a:ext cx="11521435" cy="137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PhD in Law (Hong Kong)</a:t>
          </a:r>
          <a:br>
            <a:rPr lang="en-US" sz="4800" kern="1200" dirty="0"/>
          </a:br>
          <a:endParaRPr lang="en-US" sz="4800" kern="1200" dirty="0"/>
        </a:p>
      </dsp:txBody>
      <dsp:txXfrm>
        <a:off x="0" y="1034225"/>
        <a:ext cx="11521435" cy="137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999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EDEEF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845F-89B8-426F-A7CE-6A86FFB65293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70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82A3-7B3F-4483-A81F-57EDB15FADA7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2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C24-A1E2-44ED-9AEC-F82965804F42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C6A2-508E-417D-A65E-19866EEC2945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36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9343-932B-4B39-A4F9-65D2F9EF04ED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49-F232-426B-B556-924B488CDCCE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8D3-47D7-439F-872A-DAE17BE88DA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6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EF8-A388-498C-931A-5E8B45B9C73A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7731-A5D6-45B7-B50F-70BD8A77E514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500-D394-4EB6-967B-A58FB2FFB14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7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999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EDEEF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B87-7EB5-46C8-B88C-50EC63B7CB2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06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F2D-FED3-4993-BF2A-C99417DAEFC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3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F08-7EB3-4601-83E3-1FACD753EA8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999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999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A8476EFB-4B01-4EA6-B0D4-FFE443BA177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1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769E-EAD6-49BB-84EA-F56167DA96C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BFE-7690-4479-971C-751CB5A923E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7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6D8-2810-4DDF-A91B-36D9056DA71B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62294" y="757555"/>
            <a:ext cx="7444105" cy="1291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999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3183" y="3848674"/>
            <a:ext cx="7569834" cy="2884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EDEEF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9080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37161-A336-493F-97B8-2768EBE8F59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246334"/>
            <a:ext cx="13558470" cy="29785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320" b="1">
                <a:solidFill>
                  <a:srgbClr val="FFFF00"/>
                </a:solidFill>
                <a:highlight>
                  <a:srgbClr val="0000FF"/>
                </a:highlight>
              </a:rPr>
              <a:t>Trespass to the Person: </a:t>
            </a:r>
            <a:br>
              <a:rPr lang="en-GB" sz="4320" b="1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4320" b="1">
                <a:solidFill>
                  <a:srgbClr val="FFFF00"/>
                </a:solidFill>
                <a:highlight>
                  <a:srgbClr val="0000FF"/>
                </a:highlight>
              </a:rPr>
              <a:t>Assault, Battery, and False Imprisonment</a:t>
            </a:r>
            <a:endParaRPr lang="en-US" sz="432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3313568"/>
          <a:ext cx="11521435" cy="40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71A57A1F-FA3A-4FA6-ACC6-767CFD9062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R="5080">
              <a:lnSpc>
                <a:spcPts val="4800"/>
              </a:lnSpc>
              <a:spcBef>
                <a:spcPts val="20"/>
              </a:spcBef>
            </a:pPr>
            <a:r>
              <a:rPr spc="-130" dirty="0"/>
              <a:t>Defences:</a:t>
            </a:r>
            <a:r>
              <a:rPr spc="-395" dirty="0"/>
              <a:t> </a:t>
            </a:r>
            <a:r>
              <a:rPr spc="-170" dirty="0"/>
              <a:t>Consent,</a:t>
            </a:r>
            <a:r>
              <a:rPr spc="-380" dirty="0"/>
              <a:t> </a:t>
            </a:r>
            <a:r>
              <a:rPr spc="-170" dirty="0"/>
              <a:t>Lawful</a:t>
            </a:r>
            <a:r>
              <a:rPr spc="-390" dirty="0"/>
              <a:t> </a:t>
            </a:r>
            <a:r>
              <a:rPr spc="-150" dirty="0"/>
              <a:t>Arrest, </a:t>
            </a:r>
            <a:r>
              <a:rPr spc="-170" dirty="0"/>
              <a:t>and</a:t>
            </a:r>
            <a:r>
              <a:rPr spc="-409" dirty="0"/>
              <a:t> </a:t>
            </a:r>
            <a:r>
              <a:rPr spc="-50" dirty="0"/>
              <a:t>Self-</a:t>
            </a:r>
            <a:r>
              <a:rPr spc="-10" dirty="0"/>
              <a:t>Defence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0196" y="2322576"/>
            <a:ext cx="466344" cy="4663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27750" y="2951225"/>
            <a:ext cx="3554729" cy="163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EDEEF5"/>
                </a:solidFill>
                <a:latin typeface="Trebuchet MS"/>
                <a:cs typeface="Trebuchet MS"/>
              </a:rPr>
              <a:t>Consent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37900"/>
              </a:lnSpc>
              <a:spcBef>
                <a:spcPts val="810"/>
              </a:spcBef>
            </a:pP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4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can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negate</a:t>
            </a:r>
            <a:r>
              <a:rPr sz="14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trespass</a:t>
            </a:r>
            <a:r>
              <a:rPr sz="14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claims.</a:t>
            </a:r>
            <a:r>
              <a:rPr sz="1450" spc="-35" dirty="0">
                <a:solidFill>
                  <a:srgbClr val="EDEEF5"/>
                </a:solidFill>
                <a:latin typeface="Verdana"/>
                <a:cs typeface="Verdana"/>
              </a:rPr>
              <a:t> It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must</a:t>
            </a:r>
            <a:r>
              <a:rPr sz="14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be</a:t>
            </a:r>
            <a:r>
              <a:rPr sz="14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30" dirty="0">
                <a:solidFill>
                  <a:srgbClr val="EDEEF5"/>
                </a:solidFill>
                <a:latin typeface="Verdana"/>
                <a:cs typeface="Verdana"/>
              </a:rPr>
              <a:t>freely</a:t>
            </a:r>
            <a:r>
              <a:rPr sz="14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given</a:t>
            </a:r>
            <a:r>
              <a:rPr sz="14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4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informed.</a:t>
            </a:r>
            <a:r>
              <a:rPr sz="14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In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medical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contexts,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 the doctrine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informed consent</a:t>
            </a:r>
            <a:r>
              <a:rPr sz="1450" spc="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450" spc="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crucial.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98607" y="2322576"/>
            <a:ext cx="466344" cy="4663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186796" y="2951225"/>
            <a:ext cx="3746500" cy="163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90" dirty="0">
                <a:solidFill>
                  <a:srgbClr val="EDEEF5"/>
                </a:solidFill>
                <a:latin typeface="Trebuchet MS"/>
                <a:cs typeface="Trebuchet MS"/>
              </a:rPr>
              <a:t>Lawful</a:t>
            </a:r>
            <a:r>
              <a:rPr sz="1900" b="1" spc="-19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EDEEF5"/>
                </a:solidFill>
                <a:latin typeface="Trebuchet MS"/>
                <a:cs typeface="Trebuchet MS"/>
              </a:rPr>
              <a:t>Arrest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37900"/>
              </a:lnSpc>
              <a:spcBef>
                <a:spcPts val="810"/>
              </a:spcBef>
            </a:pP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Police</a:t>
            </a:r>
            <a:r>
              <a:rPr sz="14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officers</a:t>
            </a:r>
            <a:r>
              <a:rPr sz="14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EDEEF5"/>
                </a:solidFill>
                <a:latin typeface="Verdana"/>
                <a:cs typeface="Verdana"/>
              </a:rPr>
              <a:t>and,</a:t>
            </a:r>
            <a:r>
              <a:rPr sz="14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4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some</a:t>
            </a:r>
            <a:r>
              <a:rPr sz="14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cases, private</a:t>
            </a:r>
            <a:r>
              <a:rPr sz="14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citizens</a:t>
            </a:r>
            <a:r>
              <a:rPr sz="14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can</a:t>
            </a:r>
            <a:r>
              <a:rPr sz="14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use</a:t>
            </a:r>
            <a:r>
              <a:rPr sz="14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reasonable</a:t>
            </a:r>
            <a:r>
              <a:rPr sz="14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force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4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effect</a:t>
            </a:r>
            <a:r>
              <a:rPr sz="14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4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lawful</a:t>
            </a:r>
            <a:r>
              <a:rPr sz="14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EDEEF5"/>
                </a:solidFill>
                <a:latin typeface="Verdana"/>
                <a:cs typeface="Verdana"/>
              </a:rPr>
              <a:t>arrest,</a:t>
            </a:r>
            <a:r>
              <a:rPr sz="14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providing</a:t>
            </a:r>
            <a:r>
              <a:rPr sz="14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EDEEF5"/>
                </a:solidFill>
                <a:latin typeface="Verdana"/>
                <a:cs typeface="Verdana"/>
              </a:rPr>
              <a:t>a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defence</a:t>
            </a:r>
            <a:r>
              <a:rPr sz="14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against</a:t>
            </a:r>
            <a:r>
              <a:rPr sz="14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trespass</a:t>
            </a:r>
            <a:r>
              <a:rPr sz="14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claims.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0196" y="5149596"/>
            <a:ext cx="466344" cy="4663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27750" y="5778500"/>
            <a:ext cx="3767454" cy="163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solidFill>
                  <a:srgbClr val="EDEEF5"/>
                </a:solidFill>
                <a:latin typeface="Trebuchet MS"/>
                <a:cs typeface="Trebuchet MS"/>
              </a:rPr>
              <a:t>Self-</a:t>
            </a:r>
            <a:r>
              <a:rPr sz="1900" b="1" spc="-10" dirty="0">
                <a:solidFill>
                  <a:srgbClr val="EDEEF5"/>
                </a:solidFill>
                <a:latin typeface="Trebuchet MS"/>
                <a:cs typeface="Trebuchet MS"/>
              </a:rPr>
              <a:t>Defence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37900"/>
              </a:lnSpc>
              <a:spcBef>
                <a:spcPts val="810"/>
              </a:spcBef>
            </a:pP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4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use</a:t>
            </a:r>
            <a:r>
              <a:rPr sz="14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4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reasonable</a:t>
            </a:r>
            <a:r>
              <a:rPr sz="14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force</a:t>
            </a:r>
            <a:r>
              <a:rPr sz="145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4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protect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oneself</a:t>
            </a:r>
            <a:r>
              <a:rPr sz="14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or</a:t>
            </a:r>
            <a:r>
              <a:rPr sz="145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others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from</a:t>
            </a:r>
            <a:r>
              <a:rPr sz="14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imminent</a:t>
            </a:r>
            <a:r>
              <a:rPr sz="14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harm</a:t>
            </a:r>
            <a:r>
              <a:rPr sz="14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is </a:t>
            </a:r>
            <a:r>
              <a:rPr sz="1450" spc="-3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4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EDEEF5"/>
                </a:solidFill>
                <a:latin typeface="Verdana"/>
                <a:cs typeface="Verdana"/>
              </a:rPr>
              <a:t>valid</a:t>
            </a:r>
            <a:r>
              <a:rPr sz="14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defence.</a:t>
            </a:r>
            <a:r>
              <a:rPr sz="14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4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force</a:t>
            </a:r>
            <a:r>
              <a:rPr sz="14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used</a:t>
            </a:r>
            <a:r>
              <a:rPr sz="14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must</a:t>
            </a:r>
            <a:r>
              <a:rPr sz="14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be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proportionate</a:t>
            </a:r>
            <a:r>
              <a:rPr sz="14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4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4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threat.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98607" y="5149596"/>
            <a:ext cx="466344" cy="4663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186796" y="5778500"/>
            <a:ext cx="3599179" cy="163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80" dirty="0">
                <a:solidFill>
                  <a:srgbClr val="EDEEF5"/>
                </a:solidFill>
                <a:latin typeface="Trebuchet MS"/>
                <a:cs typeface="Trebuchet MS"/>
              </a:rPr>
              <a:t>Statutory</a:t>
            </a:r>
            <a:r>
              <a:rPr sz="1900" b="1" spc="-16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EDEEF5"/>
                </a:solidFill>
                <a:latin typeface="Trebuchet MS"/>
                <a:cs typeface="Trebuchet MS"/>
              </a:rPr>
              <a:t>Authority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37900"/>
              </a:lnSpc>
              <a:spcBef>
                <a:spcPts val="810"/>
              </a:spcBef>
            </a:pP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Actions</a:t>
            </a:r>
            <a:r>
              <a:rPr sz="14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authorised</a:t>
            </a:r>
            <a:r>
              <a:rPr sz="14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by</a:t>
            </a:r>
            <a:r>
              <a:rPr sz="14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EDEEF5"/>
                </a:solidFill>
                <a:latin typeface="Verdana"/>
                <a:cs typeface="Verdana"/>
              </a:rPr>
              <a:t>law,</a:t>
            </a:r>
            <a:r>
              <a:rPr sz="14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such</a:t>
            </a:r>
            <a:r>
              <a:rPr sz="14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EDEEF5"/>
                </a:solidFill>
                <a:latin typeface="Verdana"/>
                <a:cs typeface="Verdana"/>
              </a:rPr>
              <a:t>as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justified</a:t>
            </a:r>
            <a:r>
              <a:rPr sz="14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use</a:t>
            </a:r>
            <a:r>
              <a:rPr sz="14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4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force</a:t>
            </a:r>
            <a:r>
              <a:rPr sz="14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by</a:t>
            </a:r>
            <a:r>
              <a:rPr sz="14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prison</a:t>
            </a:r>
            <a:r>
              <a:rPr sz="14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officers,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can</a:t>
            </a:r>
            <a:r>
              <a:rPr sz="14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provide</a:t>
            </a:r>
            <a:r>
              <a:rPr sz="14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4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defence</a:t>
            </a:r>
            <a:r>
              <a:rPr sz="14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against</a:t>
            </a:r>
            <a:r>
              <a:rPr sz="14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trespass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4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4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4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EDEEF5"/>
                </a:solidFill>
                <a:latin typeface="Verdana"/>
                <a:cs typeface="Verdana"/>
              </a:rPr>
              <a:t>claims.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642" y="969644"/>
            <a:ext cx="13065125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sz="4450" spc="-204" dirty="0"/>
              <a:t>Comparative</a:t>
            </a:r>
            <a:r>
              <a:rPr sz="4450" spc="-495" dirty="0"/>
              <a:t> </a:t>
            </a:r>
            <a:r>
              <a:rPr sz="4450" spc="-150" dirty="0"/>
              <a:t>Analysis:</a:t>
            </a:r>
            <a:r>
              <a:rPr sz="4450" spc="-480" dirty="0"/>
              <a:t> </a:t>
            </a:r>
            <a:r>
              <a:rPr sz="4450" spc="-130" dirty="0"/>
              <a:t>Hong</a:t>
            </a:r>
            <a:r>
              <a:rPr sz="4450" spc="-484" dirty="0"/>
              <a:t> </a:t>
            </a:r>
            <a:r>
              <a:rPr sz="4450" spc="-105" dirty="0"/>
              <a:t>Kong</a:t>
            </a:r>
            <a:r>
              <a:rPr sz="4450" spc="-480" dirty="0"/>
              <a:t> </a:t>
            </a:r>
            <a:r>
              <a:rPr sz="4450" spc="-180" dirty="0"/>
              <a:t>vs.</a:t>
            </a:r>
            <a:r>
              <a:rPr sz="4450" spc="-465" dirty="0"/>
              <a:t> </a:t>
            </a:r>
            <a:r>
              <a:rPr sz="4450" spc="-100" dirty="0"/>
              <a:t>English</a:t>
            </a:r>
            <a:r>
              <a:rPr sz="4450" spc="-505" dirty="0"/>
              <a:t> </a:t>
            </a:r>
            <a:r>
              <a:rPr sz="4450" spc="-65" dirty="0"/>
              <a:t>Common </a:t>
            </a:r>
            <a:r>
              <a:rPr sz="4450" spc="-25" dirty="0"/>
              <a:t>Law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745642" y="2956686"/>
            <a:ext cx="1323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65" dirty="0">
                <a:solidFill>
                  <a:srgbClr val="9997FF"/>
                </a:solidFill>
                <a:latin typeface="Trebuchet MS"/>
                <a:cs typeface="Trebuchet MS"/>
              </a:rPr>
              <a:t>Hong</a:t>
            </a:r>
            <a:r>
              <a:rPr sz="2200" b="1" spc="-240" dirty="0">
                <a:solidFill>
                  <a:srgbClr val="9997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9997FF"/>
                </a:solidFill>
                <a:latin typeface="Trebuchet MS"/>
                <a:cs typeface="Trebuchet MS"/>
              </a:rPr>
              <a:t>Kong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642" y="3499078"/>
            <a:ext cx="3849370" cy="345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100"/>
              </a:spcBef>
            </a:pPr>
            <a:r>
              <a:rPr sz="1700" spc="70" dirty="0">
                <a:solidFill>
                  <a:srgbClr val="EDEEF5"/>
                </a:solidFill>
                <a:latin typeface="Verdana"/>
                <a:cs typeface="Verdana"/>
              </a:rPr>
              <a:t>Hong</a:t>
            </a:r>
            <a:r>
              <a:rPr sz="17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Kong's</a:t>
            </a:r>
            <a:r>
              <a:rPr sz="170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legal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EDEEF5"/>
                </a:solidFill>
                <a:latin typeface="Verdana"/>
                <a:cs typeface="Verdana"/>
              </a:rPr>
              <a:t>system,</a:t>
            </a:r>
            <a:r>
              <a:rPr sz="170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while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based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English</a:t>
            </a:r>
            <a:r>
              <a:rPr sz="17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85" dirty="0">
                <a:solidFill>
                  <a:srgbClr val="EDEEF5"/>
                </a:solidFill>
                <a:latin typeface="Verdana"/>
                <a:cs typeface="Verdana"/>
              </a:rPr>
              <a:t>common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law,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has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developed</a:t>
            </a:r>
            <a:r>
              <a:rPr sz="17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its</a:t>
            </a:r>
            <a:r>
              <a:rPr sz="17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EDEEF5"/>
                </a:solidFill>
                <a:latin typeface="Verdana"/>
                <a:cs typeface="Verdana"/>
              </a:rPr>
              <a:t>own</a:t>
            </a:r>
            <a:r>
              <a:rPr sz="17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nuances.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The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Crimes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Ordinance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(Chapter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200)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provides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statutory</a:t>
            </a:r>
            <a:r>
              <a:rPr sz="17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definitions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for assault</a:t>
            </a:r>
            <a:r>
              <a:rPr sz="17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7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EDEEF5"/>
                </a:solidFill>
                <a:latin typeface="Verdana"/>
                <a:cs typeface="Verdana"/>
              </a:rPr>
              <a:t>false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imprisonment.</a:t>
            </a:r>
            <a:endParaRPr sz="1700">
              <a:latin typeface="Verdana"/>
              <a:cs typeface="Verdana"/>
            </a:endParaRPr>
          </a:p>
          <a:p>
            <a:pPr marL="12700" marR="371475">
              <a:lnSpc>
                <a:spcPct val="132400"/>
              </a:lnSpc>
            </a:pPr>
            <a:r>
              <a:rPr sz="1700" spc="70" dirty="0">
                <a:solidFill>
                  <a:srgbClr val="EDEEF5"/>
                </a:solidFill>
                <a:latin typeface="Verdana"/>
                <a:cs typeface="Verdana"/>
              </a:rPr>
              <a:t>Hong</a:t>
            </a:r>
            <a:r>
              <a:rPr sz="17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Kong</a:t>
            </a:r>
            <a:r>
              <a:rPr sz="17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courts</a:t>
            </a:r>
            <a:r>
              <a:rPr sz="17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often</a:t>
            </a:r>
            <a:r>
              <a:rPr sz="170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refer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to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English</a:t>
            </a:r>
            <a:r>
              <a:rPr sz="1700" spc="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precedents</a:t>
            </a:r>
            <a:r>
              <a:rPr sz="17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but</a:t>
            </a:r>
            <a:r>
              <a:rPr sz="1700" spc="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may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interpret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EDEEF5"/>
                </a:solidFill>
                <a:latin typeface="Verdana"/>
                <a:cs typeface="Verdana"/>
              </a:rPr>
              <a:t>them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7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light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local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conditions.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0853" y="2956686"/>
            <a:ext cx="2579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solidFill>
                  <a:srgbClr val="9997FF"/>
                </a:solidFill>
                <a:latin typeface="Trebuchet MS"/>
                <a:cs typeface="Trebuchet MS"/>
              </a:rPr>
              <a:t>English</a:t>
            </a:r>
            <a:r>
              <a:rPr sz="2200" b="1" spc="-250" dirty="0">
                <a:solidFill>
                  <a:srgbClr val="9997FF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9997FF"/>
                </a:solidFill>
                <a:latin typeface="Trebuchet MS"/>
                <a:cs typeface="Trebuchet MS"/>
              </a:rPr>
              <a:t>Common</a:t>
            </a:r>
            <a:r>
              <a:rPr sz="2200" b="1" spc="-245" dirty="0">
                <a:solidFill>
                  <a:srgbClr val="9997FF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9997FF"/>
                </a:solidFill>
                <a:latin typeface="Trebuchet MS"/>
                <a:cs typeface="Trebuchet MS"/>
              </a:rPr>
              <a:t>Law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0853" y="3499078"/>
            <a:ext cx="3902075" cy="345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100"/>
              </a:spcBef>
            </a:pP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English</a:t>
            </a:r>
            <a:r>
              <a:rPr sz="17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85" dirty="0">
                <a:solidFill>
                  <a:srgbClr val="EDEEF5"/>
                </a:solidFill>
                <a:latin typeface="Verdana"/>
                <a:cs typeface="Verdana"/>
              </a:rPr>
              <a:t>common</a:t>
            </a:r>
            <a:r>
              <a:rPr sz="170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law</a:t>
            </a:r>
            <a:r>
              <a:rPr sz="17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has</a:t>
            </a:r>
            <a:r>
              <a:rPr sz="17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longer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history</a:t>
            </a:r>
            <a:r>
              <a:rPr sz="17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case</a:t>
            </a:r>
            <a:r>
              <a:rPr sz="17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law</a:t>
            </a:r>
            <a:r>
              <a:rPr sz="17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development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in trespass</a:t>
            </a:r>
            <a:r>
              <a:rPr sz="170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EDEEF5"/>
                </a:solidFill>
                <a:latin typeface="Verdana"/>
                <a:cs typeface="Verdana"/>
              </a:rPr>
              <a:t>person.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Recent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developments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have</a:t>
            </a:r>
            <a:r>
              <a:rPr sz="17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seen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greater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emphasis</a:t>
            </a:r>
            <a:r>
              <a:rPr sz="170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EDEEF5"/>
                </a:solidFill>
                <a:latin typeface="Verdana"/>
                <a:cs typeface="Verdana"/>
              </a:rPr>
              <a:t>human</a:t>
            </a:r>
            <a:r>
              <a:rPr sz="17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rights considerations,</a:t>
            </a:r>
            <a:r>
              <a:rPr sz="17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particularly</a:t>
            </a:r>
            <a:r>
              <a:rPr sz="17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with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the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incorporation</a:t>
            </a:r>
            <a:r>
              <a:rPr sz="17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European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Convention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7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EDEEF5"/>
                </a:solidFill>
                <a:latin typeface="Verdana"/>
                <a:cs typeface="Verdana"/>
              </a:rPr>
              <a:t>Human</a:t>
            </a:r>
            <a:r>
              <a:rPr sz="17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Rights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into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domestic law</a:t>
            </a:r>
            <a:r>
              <a:rPr sz="1700" spc="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through</a:t>
            </a:r>
            <a:r>
              <a:rPr sz="1700" spc="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EDEEF5"/>
                </a:solidFill>
                <a:latin typeface="Verdana"/>
                <a:cs typeface="Verdana"/>
              </a:rPr>
              <a:t>Human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Rights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Act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1998.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5834" y="2956686"/>
            <a:ext cx="19265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10" dirty="0">
                <a:solidFill>
                  <a:srgbClr val="9997FF"/>
                </a:solidFill>
                <a:latin typeface="Trebuchet MS"/>
                <a:cs typeface="Trebuchet MS"/>
              </a:rPr>
              <a:t>Key</a:t>
            </a:r>
            <a:r>
              <a:rPr sz="2200" b="1" spc="-250" dirty="0">
                <a:solidFill>
                  <a:srgbClr val="9997FF"/>
                </a:solidFill>
                <a:latin typeface="Trebuchet MS"/>
                <a:cs typeface="Trebuchet MS"/>
              </a:rPr>
              <a:t> </a:t>
            </a:r>
            <a:r>
              <a:rPr sz="2200" b="1" spc="-70" dirty="0">
                <a:solidFill>
                  <a:srgbClr val="9997FF"/>
                </a:solidFill>
                <a:latin typeface="Trebuchet MS"/>
                <a:cs typeface="Trebuchet MS"/>
              </a:rPr>
              <a:t>Differences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5834" y="3499078"/>
            <a:ext cx="403034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100"/>
              </a:spcBef>
            </a:pPr>
            <a:r>
              <a:rPr sz="1700" spc="70" dirty="0">
                <a:solidFill>
                  <a:srgbClr val="EDEEF5"/>
                </a:solidFill>
                <a:latin typeface="Verdana"/>
                <a:cs typeface="Verdana"/>
              </a:rPr>
              <a:t>Hong</a:t>
            </a:r>
            <a:r>
              <a:rPr sz="17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Kong</a:t>
            </a:r>
            <a:r>
              <a:rPr sz="17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law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tends</a:t>
            </a:r>
            <a:r>
              <a:rPr sz="1700" spc="-1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7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be</a:t>
            </a:r>
            <a:r>
              <a:rPr sz="17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more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statutorily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driven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criminal</a:t>
            </a:r>
            <a:r>
              <a:rPr sz="17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matters,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while</a:t>
            </a:r>
            <a:r>
              <a:rPr sz="170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English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law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relies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more</a:t>
            </a:r>
            <a:r>
              <a:rPr sz="170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heavily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case</a:t>
            </a:r>
            <a:r>
              <a:rPr sz="170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law.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interpretation</a:t>
            </a:r>
            <a:r>
              <a:rPr sz="17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7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extent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7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lawful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authority</a:t>
            </a:r>
            <a:r>
              <a:rPr sz="1700" spc="-1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may</a:t>
            </a:r>
            <a:r>
              <a:rPr sz="170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differ</a:t>
            </a:r>
            <a:r>
              <a:rPr sz="170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slightly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between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two</a:t>
            </a:r>
            <a:r>
              <a:rPr sz="17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jurisdictions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due</a:t>
            </a:r>
            <a:r>
              <a:rPr sz="17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cultural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7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societal</a:t>
            </a:r>
            <a:r>
              <a:rPr sz="17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differences.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622198"/>
            <a:ext cx="7420609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z="4000" spc="-180" dirty="0"/>
              <a:t>Interactive</a:t>
            </a:r>
            <a:r>
              <a:rPr sz="4000" spc="-440" dirty="0"/>
              <a:t> </a:t>
            </a:r>
            <a:r>
              <a:rPr sz="4000" spc="-120" dirty="0"/>
              <a:t>Scenario</a:t>
            </a:r>
            <a:r>
              <a:rPr sz="4000" spc="-440" dirty="0"/>
              <a:t> </a:t>
            </a:r>
            <a:r>
              <a:rPr sz="4000" spc="-560" dirty="0"/>
              <a:t>1:</a:t>
            </a:r>
            <a:r>
              <a:rPr sz="4000" spc="-409" dirty="0"/>
              <a:t> </a:t>
            </a:r>
            <a:r>
              <a:rPr sz="4000" spc="-100" dirty="0"/>
              <a:t>Assault</a:t>
            </a:r>
            <a:r>
              <a:rPr sz="4000" spc="-420" dirty="0"/>
              <a:t> </a:t>
            </a:r>
            <a:r>
              <a:rPr sz="4000" spc="-204" dirty="0"/>
              <a:t>in</a:t>
            </a:r>
            <a:r>
              <a:rPr sz="4000" spc="-430" dirty="0"/>
              <a:t> </a:t>
            </a:r>
            <a:r>
              <a:rPr sz="4000" spc="-50" dirty="0"/>
              <a:t>a </a:t>
            </a:r>
            <a:r>
              <a:rPr sz="4000" spc="-200" dirty="0"/>
              <a:t>Crowded</a:t>
            </a:r>
            <a:r>
              <a:rPr sz="4000" spc="-434" dirty="0"/>
              <a:t> </a:t>
            </a:r>
            <a:r>
              <a:rPr sz="4000" spc="-20" dirty="0"/>
              <a:t>Area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617219" y="2426207"/>
            <a:ext cx="535305" cy="535305"/>
            <a:chOff x="617219" y="2426207"/>
            <a:chExt cx="535305" cy="5353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19" y="2426207"/>
              <a:ext cx="534924" cy="5349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4275" y="2493263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63347" y="0"/>
                  </a:moveTo>
                  <a:lnTo>
                    <a:pt x="175564" y="0"/>
                  </a:lnTo>
                  <a:lnTo>
                    <a:pt x="128891" y="6271"/>
                  </a:lnTo>
                  <a:lnTo>
                    <a:pt x="86952" y="23970"/>
                  </a:lnTo>
                  <a:lnTo>
                    <a:pt x="51420" y="51419"/>
                  </a:lnTo>
                  <a:lnTo>
                    <a:pt x="23969" y="86943"/>
                  </a:lnTo>
                  <a:lnTo>
                    <a:pt x="6271" y="128866"/>
                  </a:lnTo>
                  <a:lnTo>
                    <a:pt x="0" y="175513"/>
                  </a:lnTo>
                  <a:lnTo>
                    <a:pt x="0" y="263398"/>
                  </a:lnTo>
                  <a:lnTo>
                    <a:pt x="6271" y="310045"/>
                  </a:lnTo>
                  <a:lnTo>
                    <a:pt x="23969" y="351968"/>
                  </a:lnTo>
                  <a:lnTo>
                    <a:pt x="51420" y="387492"/>
                  </a:lnTo>
                  <a:lnTo>
                    <a:pt x="86952" y="414941"/>
                  </a:lnTo>
                  <a:lnTo>
                    <a:pt x="128891" y="432640"/>
                  </a:lnTo>
                  <a:lnTo>
                    <a:pt x="175564" y="438912"/>
                  </a:lnTo>
                  <a:lnTo>
                    <a:pt x="263347" y="438912"/>
                  </a:lnTo>
                  <a:lnTo>
                    <a:pt x="310020" y="432640"/>
                  </a:lnTo>
                  <a:lnTo>
                    <a:pt x="351959" y="414941"/>
                  </a:lnTo>
                  <a:lnTo>
                    <a:pt x="387491" y="387492"/>
                  </a:lnTo>
                  <a:lnTo>
                    <a:pt x="414942" y="351968"/>
                  </a:lnTo>
                  <a:lnTo>
                    <a:pt x="432640" y="310045"/>
                  </a:lnTo>
                  <a:lnTo>
                    <a:pt x="438911" y="263398"/>
                  </a:lnTo>
                  <a:lnTo>
                    <a:pt x="438911" y="175513"/>
                  </a:lnTo>
                  <a:lnTo>
                    <a:pt x="432640" y="128866"/>
                  </a:lnTo>
                  <a:lnTo>
                    <a:pt x="414942" y="86943"/>
                  </a:lnTo>
                  <a:lnTo>
                    <a:pt x="387491" y="51419"/>
                  </a:lnTo>
                  <a:lnTo>
                    <a:pt x="351959" y="23970"/>
                  </a:lnTo>
                  <a:lnTo>
                    <a:pt x="310020" y="6271"/>
                  </a:lnTo>
                  <a:lnTo>
                    <a:pt x="263347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6777" y="2469337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40" dirty="0">
                <a:solidFill>
                  <a:srgbClr val="EDEEF5"/>
                </a:solid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6194" y="2463241"/>
            <a:ext cx="3126105" cy="2345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Scenario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000"/>
              </a:lnSpc>
              <a:spcBef>
                <a:spcPts val="850"/>
              </a:spcBef>
            </a:pPr>
            <a:r>
              <a:rPr sz="1500" spc="-7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busy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shopping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centre,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aggressively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approaches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B,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raising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a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fist</a:t>
            </a:r>
            <a:r>
              <a:rPr sz="150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shouting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threats.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Person </a:t>
            </a:r>
            <a:r>
              <a:rPr sz="1500" spc="100" dirty="0">
                <a:solidFill>
                  <a:srgbClr val="EDEEF5"/>
                </a:solidFill>
                <a:latin typeface="Verdana"/>
                <a:cs typeface="Verdana"/>
              </a:rPr>
              <a:t>B</a:t>
            </a:r>
            <a:r>
              <a:rPr sz="15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backs</a:t>
            </a:r>
            <a:r>
              <a:rPr sz="15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away,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EDEEF5"/>
                </a:solidFill>
                <a:latin typeface="Verdana"/>
                <a:cs typeface="Verdana"/>
              </a:rPr>
              <a:t>visibly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frightened. </a:t>
            </a:r>
            <a:r>
              <a:rPr sz="1500" spc="60" dirty="0">
                <a:solidFill>
                  <a:srgbClr val="EDEEF5"/>
                </a:solidFill>
                <a:latin typeface="Verdana"/>
                <a:cs typeface="Verdana"/>
              </a:rPr>
              <a:t>No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physical</a:t>
            </a:r>
            <a:r>
              <a:rPr sz="15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contact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occurs.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02479" y="2426207"/>
            <a:ext cx="536575" cy="535305"/>
            <a:chOff x="4602479" y="2426207"/>
            <a:chExt cx="536575" cy="5353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479" y="2426207"/>
              <a:ext cx="536435" cy="5349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69535" y="2493263"/>
              <a:ext cx="440690" cy="439420"/>
            </a:xfrm>
            <a:custGeom>
              <a:avLst/>
              <a:gdLst/>
              <a:ahLst/>
              <a:cxnLst/>
              <a:rect l="l" t="t" r="r" b="b"/>
              <a:pathLst>
                <a:path w="440689" h="439419">
                  <a:moveTo>
                    <a:pt x="264922" y="0"/>
                  </a:moveTo>
                  <a:lnTo>
                    <a:pt x="175513" y="0"/>
                  </a:lnTo>
                  <a:lnTo>
                    <a:pt x="128866" y="6271"/>
                  </a:lnTo>
                  <a:lnTo>
                    <a:pt x="86943" y="23970"/>
                  </a:lnTo>
                  <a:lnTo>
                    <a:pt x="51419" y="51419"/>
                  </a:lnTo>
                  <a:lnTo>
                    <a:pt x="23970" y="86943"/>
                  </a:lnTo>
                  <a:lnTo>
                    <a:pt x="6271" y="128866"/>
                  </a:lnTo>
                  <a:lnTo>
                    <a:pt x="0" y="175513"/>
                  </a:lnTo>
                  <a:lnTo>
                    <a:pt x="0" y="263398"/>
                  </a:lnTo>
                  <a:lnTo>
                    <a:pt x="6271" y="310045"/>
                  </a:lnTo>
                  <a:lnTo>
                    <a:pt x="23970" y="351968"/>
                  </a:lnTo>
                  <a:lnTo>
                    <a:pt x="51419" y="387492"/>
                  </a:lnTo>
                  <a:lnTo>
                    <a:pt x="86943" y="414941"/>
                  </a:lnTo>
                  <a:lnTo>
                    <a:pt x="128866" y="432640"/>
                  </a:lnTo>
                  <a:lnTo>
                    <a:pt x="175513" y="438912"/>
                  </a:lnTo>
                  <a:lnTo>
                    <a:pt x="264922" y="438912"/>
                  </a:lnTo>
                  <a:lnTo>
                    <a:pt x="311569" y="432640"/>
                  </a:lnTo>
                  <a:lnTo>
                    <a:pt x="353492" y="414941"/>
                  </a:lnTo>
                  <a:lnTo>
                    <a:pt x="389016" y="387492"/>
                  </a:lnTo>
                  <a:lnTo>
                    <a:pt x="416465" y="351968"/>
                  </a:lnTo>
                  <a:lnTo>
                    <a:pt x="434164" y="310045"/>
                  </a:lnTo>
                  <a:lnTo>
                    <a:pt x="440436" y="263398"/>
                  </a:lnTo>
                  <a:lnTo>
                    <a:pt x="440436" y="175513"/>
                  </a:lnTo>
                  <a:lnTo>
                    <a:pt x="434164" y="128866"/>
                  </a:lnTo>
                  <a:lnTo>
                    <a:pt x="416465" y="86943"/>
                  </a:lnTo>
                  <a:lnTo>
                    <a:pt x="389016" y="51419"/>
                  </a:lnTo>
                  <a:lnTo>
                    <a:pt x="353492" y="23970"/>
                  </a:lnTo>
                  <a:lnTo>
                    <a:pt x="311569" y="6271"/>
                  </a:lnTo>
                  <a:lnTo>
                    <a:pt x="264922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96154" y="2469337"/>
            <a:ext cx="189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EDEEF5"/>
                </a:solidFill>
                <a:latin typeface="Trebuchet MS"/>
                <a:cs typeface="Trebuchet MS"/>
              </a:rPr>
              <a:t>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2344" y="2463241"/>
            <a:ext cx="2992120" cy="1075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EDEEF5"/>
                </a:solidFill>
                <a:latin typeface="Trebuchet MS"/>
                <a:cs typeface="Trebuchet MS"/>
              </a:rPr>
              <a:t>Legal</a:t>
            </a:r>
            <a:r>
              <a:rPr sz="2000" b="1" spc="-21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Question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300"/>
              </a:lnSpc>
              <a:spcBef>
                <a:spcPts val="844"/>
              </a:spcBef>
            </a:pP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Has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an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assault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occurred?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35" dirty="0">
                <a:solidFill>
                  <a:srgbClr val="EDEEF5"/>
                </a:solidFill>
                <a:latin typeface="Verdana"/>
                <a:cs typeface="Verdana"/>
              </a:rPr>
              <a:t>What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elements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need</a:t>
            </a:r>
            <a:r>
              <a:rPr sz="15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50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be</a:t>
            </a:r>
            <a:r>
              <a:rPr sz="150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proven?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7219" y="5466600"/>
            <a:ext cx="535305" cy="536575"/>
            <a:chOff x="617219" y="5466600"/>
            <a:chExt cx="535305" cy="53657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19" y="5466600"/>
              <a:ext cx="534924" cy="5364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84275" y="5533644"/>
              <a:ext cx="439420" cy="440690"/>
            </a:xfrm>
            <a:custGeom>
              <a:avLst/>
              <a:gdLst/>
              <a:ahLst/>
              <a:cxnLst/>
              <a:rect l="l" t="t" r="r" b="b"/>
              <a:pathLst>
                <a:path w="439419" h="440689">
                  <a:moveTo>
                    <a:pt x="263347" y="0"/>
                  </a:moveTo>
                  <a:lnTo>
                    <a:pt x="175564" y="0"/>
                  </a:lnTo>
                  <a:lnTo>
                    <a:pt x="128891" y="6271"/>
                  </a:lnTo>
                  <a:lnTo>
                    <a:pt x="86952" y="23970"/>
                  </a:lnTo>
                  <a:lnTo>
                    <a:pt x="51420" y="51419"/>
                  </a:lnTo>
                  <a:lnTo>
                    <a:pt x="23969" y="86943"/>
                  </a:lnTo>
                  <a:lnTo>
                    <a:pt x="6271" y="128866"/>
                  </a:lnTo>
                  <a:lnTo>
                    <a:pt x="0" y="175513"/>
                  </a:lnTo>
                  <a:lnTo>
                    <a:pt x="0" y="264921"/>
                  </a:lnTo>
                  <a:lnTo>
                    <a:pt x="6271" y="311569"/>
                  </a:lnTo>
                  <a:lnTo>
                    <a:pt x="23969" y="353492"/>
                  </a:lnTo>
                  <a:lnTo>
                    <a:pt x="51420" y="389016"/>
                  </a:lnTo>
                  <a:lnTo>
                    <a:pt x="86952" y="416465"/>
                  </a:lnTo>
                  <a:lnTo>
                    <a:pt x="128891" y="434164"/>
                  </a:lnTo>
                  <a:lnTo>
                    <a:pt x="175564" y="440435"/>
                  </a:lnTo>
                  <a:lnTo>
                    <a:pt x="263347" y="440435"/>
                  </a:lnTo>
                  <a:lnTo>
                    <a:pt x="310020" y="434164"/>
                  </a:lnTo>
                  <a:lnTo>
                    <a:pt x="351959" y="416465"/>
                  </a:lnTo>
                  <a:lnTo>
                    <a:pt x="387491" y="389016"/>
                  </a:lnTo>
                  <a:lnTo>
                    <a:pt x="414942" y="353492"/>
                  </a:lnTo>
                  <a:lnTo>
                    <a:pt x="432640" y="311569"/>
                  </a:lnTo>
                  <a:lnTo>
                    <a:pt x="438911" y="264921"/>
                  </a:lnTo>
                  <a:lnTo>
                    <a:pt x="438911" y="175513"/>
                  </a:lnTo>
                  <a:lnTo>
                    <a:pt x="432640" y="128866"/>
                  </a:lnTo>
                  <a:lnTo>
                    <a:pt x="414942" y="86943"/>
                  </a:lnTo>
                  <a:lnTo>
                    <a:pt x="387491" y="51419"/>
                  </a:lnTo>
                  <a:lnTo>
                    <a:pt x="351959" y="23970"/>
                  </a:lnTo>
                  <a:lnTo>
                    <a:pt x="310020" y="6271"/>
                  </a:lnTo>
                  <a:lnTo>
                    <a:pt x="263347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13003" y="5511545"/>
            <a:ext cx="18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EDEEF5"/>
                </a:solidFill>
                <a:latin typeface="Trebuchet MS"/>
                <a:cs typeface="Trebuchet MS"/>
              </a:rPr>
              <a:t>3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6194" y="5505450"/>
            <a:ext cx="3089275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EDEEF5"/>
                </a:solidFill>
                <a:latin typeface="Trebuchet MS"/>
                <a:cs typeface="Trebuchet MS"/>
              </a:rPr>
              <a:t>Discussion</a:t>
            </a:r>
            <a:r>
              <a:rPr sz="2000" b="1" spc="-18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Points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000"/>
              </a:lnSpc>
              <a:spcBef>
                <a:spcPts val="855"/>
              </a:spcBef>
            </a:pP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Consider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intentional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act,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 the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apprehension</a:t>
            </a:r>
            <a:r>
              <a:rPr sz="15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0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immediate </a:t>
            </a:r>
            <a:r>
              <a:rPr sz="1500" spc="-30" dirty="0">
                <a:solidFill>
                  <a:srgbClr val="EDEEF5"/>
                </a:solidFill>
                <a:latin typeface="Verdana"/>
                <a:cs typeface="Verdana"/>
              </a:rPr>
              <a:t>harm,</a:t>
            </a:r>
            <a:r>
              <a:rPr sz="15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lack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physical contact.</a:t>
            </a:r>
            <a:r>
              <a:rPr sz="15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65" dirty="0">
                <a:solidFill>
                  <a:srgbClr val="EDEEF5"/>
                </a:solidFill>
                <a:latin typeface="Verdana"/>
                <a:cs typeface="Verdana"/>
              </a:rPr>
              <a:t>How</a:t>
            </a:r>
            <a:r>
              <a:rPr sz="15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does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public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setting</a:t>
            </a:r>
            <a:r>
              <a:rPr sz="15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affect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assessment?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02479" y="5466600"/>
            <a:ext cx="536575" cy="536575"/>
            <a:chOff x="4602479" y="5466600"/>
            <a:chExt cx="536575" cy="53657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479" y="5466600"/>
              <a:ext cx="536435" cy="5364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69535" y="5533644"/>
              <a:ext cx="440690" cy="440690"/>
            </a:xfrm>
            <a:custGeom>
              <a:avLst/>
              <a:gdLst/>
              <a:ahLst/>
              <a:cxnLst/>
              <a:rect l="l" t="t" r="r" b="b"/>
              <a:pathLst>
                <a:path w="440689" h="440689">
                  <a:moveTo>
                    <a:pt x="264287" y="0"/>
                  </a:moveTo>
                  <a:lnTo>
                    <a:pt x="176149" y="0"/>
                  </a:lnTo>
                  <a:lnTo>
                    <a:pt x="129322" y="6292"/>
                  </a:lnTo>
                  <a:lnTo>
                    <a:pt x="87244" y="24050"/>
                  </a:lnTo>
                  <a:lnTo>
                    <a:pt x="51593" y="51593"/>
                  </a:lnTo>
                  <a:lnTo>
                    <a:pt x="24050" y="87244"/>
                  </a:lnTo>
                  <a:lnTo>
                    <a:pt x="6292" y="129322"/>
                  </a:lnTo>
                  <a:lnTo>
                    <a:pt x="0" y="176148"/>
                  </a:lnTo>
                  <a:lnTo>
                    <a:pt x="0" y="264286"/>
                  </a:lnTo>
                  <a:lnTo>
                    <a:pt x="6292" y="311113"/>
                  </a:lnTo>
                  <a:lnTo>
                    <a:pt x="24050" y="353191"/>
                  </a:lnTo>
                  <a:lnTo>
                    <a:pt x="51593" y="388842"/>
                  </a:lnTo>
                  <a:lnTo>
                    <a:pt x="87244" y="416385"/>
                  </a:lnTo>
                  <a:lnTo>
                    <a:pt x="129322" y="434143"/>
                  </a:lnTo>
                  <a:lnTo>
                    <a:pt x="176149" y="440435"/>
                  </a:lnTo>
                  <a:lnTo>
                    <a:pt x="264287" y="440435"/>
                  </a:lnTo>
                  <a:lnTo>
                    <a:pt x="311113" y="434143"/>
                  </a:lnTo>
                  <a:lnTo>
                    <a:pt x="353191" y="416385"/>
                  </a:lnTo>
                  <a:lnTo>
                    <a:pt x="388842" y="388842"/>
                  </a:lnTo>
                  <a:lnTo>
                    <a:pt x="416385" y="353191"/>
                  </a:lnTo>
                  <a:lnTo>
                    <a:pt x="434143" y="311113"/>
                  </a:lnTo>
                  <a:lnTo>
                    <a:pt x="440436" y="264286"/>
                  </a:lnTo>
                  <a:lnTo>
                    <a:pt x="440436" y="176148"/>
                  </a:lnTo>
                  <a:lnTo>
                    <a:pt x="434143" y="129322"/>
                  </a:lnTo>
                  <a:lnTo>
                    <a:pt x="416385" y="87244"/>
                  </a:lnTo>
                  <a:lnTo>
                    <a:pt x="388842" y="51593"/>
                  </a:lnTo>
                  <a:lnTo>
                    <a:pt x="353191" y="24050"/>
                  </a:lnTo>
                  <a:lnTo>
                    <a:pt x="311113" y="6292"/>
                  </a:lnTo>
                  <a:lnTo>
                    <a:pt x="264287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93360" y="5511545"/>
            <a:ext cx="19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EDEEF5"/>
                </a:solidFill>
                <a:latin typeface="Trebuchet MS"/>
                <a:cs typeface="Trebuchet MS"/>
              </a:rPr>
              <a:t>4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92344" y="5505450"/>
            <a:ext cx="272732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0" dirty="0">
                <a:solidFill>
                  <a:srgbClr val="EDEEF5"/>
                </a:solidFill>
                <a:latin typeface="Trebuchet MS"/>
                <a:cs typeface="Trebuchet MS"/>
              </a:rPr>
              <a:t>Relevant</a:t>
            </a:r>
            <a:r>
              <a:rPr sz="2000" b="1" spc="-21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30" dirty="0">
                <a:solidFill>
                  <a:srgbClr val="EDEEF5"/>
                </a:solidFill>
                <a:latin typeface="Trebuchet MS"/>
                <a:cs typeface="Trebuchet MS"/>
              </a:rPr>
              <a:t>Case</a:t>
            </a:r>
            <a:r>
              <a:rPr sz="2000" b="1" spc="-21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EDEEF5"/>
                </a:solidFill>
                <a:latin typeface="Trebuchet MS"/>
                <a:cs typeface="Trebuchet MS"/>
              </a:rPr>
              <a:t>Law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000"/>
              </a:lnSpc>
              <a:spcBef>
                <a:spcPts val="855"/>
              </a:spcBef>
            </a:pP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Refer</a:t>
            </a:r>
            <a:r>
              <a:rPr sz="15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5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R</a:t>
            </a:r>
            <a:r>
              <a:rPr sz="15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v</a:t>
            </a:r>
            <a:r>
              <a:rPr sz="15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Ireland</a:t>
            </a:r>
            <a:r>
              <a:rPr sz="1500" spc="-1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70" dirty="0">
                <a:solidFill>
                  <a:srgbClr val="EDEEF5"/>
                </a:solidFill>
                <a:latin typeface="Verdana"/>
                <a:cs typeface="Verdana"/>
              </a:rPr>
              <a:t>[1997]</a:t>
            </a:r>
            <a:r>
              <a:rPr sz="150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for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discussion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words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alone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constituting</a:t>
            </a:r>
            <a:r>
              <a:rPr sz="1500" spc="1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assault.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5491" y="451865"/>
            <a:ext cx="6865620" cy="116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600"/>
              </a:lnSpc>
            </a:pPr>
            <a:r>
              <a:rPr sz="3650" spc="-170" dirty="0"/>
              <a:t>Interactive</a:t>
            </a:r>
            <a:r>
              <a:rPr sz="3650" spc="-390" dirty="0"/>
              <a:t> </a:t>
            </a:r>
            <a:r>
              <a:rPr sz="3650" spc="-114" dirty="0"/>
              <a:t>Scenario</a:t>
            </a:r>
            <a:r>
              <a:rPr sz="3650" spc="-395" dirty="0"/>
              <a:t> </a:t>
            </a:r>
            <a:r>
              <a:rPr sz="3650" spc="-170" dirty="0"/>
              <a:t>2:</a:t>
            </a:r>
            <a:r>
              <a:rPr sz="3650" spc="-330" dirty="0"/>
              <a:t> </a:t>
            </a:r>
            <a:r>
              <a:rPr sz="3650" spc="-165" dirty="0"/>
              <a:t>Battery</a:t>
            </a:r>
            <a:r>
              <a:rPr sz="3650" spc="-350" dirty="0"/>
              <a:t> </a:t>
            </a:r>
            <a:r>
              <a:rPr sz="3650" spc="-195" dirty="0"/>
              <a:t>in</a:t>
            </a:r>
            <a:r>
              <a:rPr sz="3650" spc="-360" dirty="0"/>
              <a:t> </a:t>
            </a:r>
            <a:r>
              <a:rPr sz="3650" spc="-50" dirty="0"/>
              <a:t>a </a:t>
            </a:r>
            <a:r>
              <a:rPr sz="3650" spc="-165" dirty="0"/>
              <a:t>Medical</a:t>
            </a:r>
            <a:r>
              <a:rPr sz="3650" spc="-380" dirty="0"/>
              <a:t> </a:t>
            </a:r>
            <a:r>
              <a:rPr sz="3650" spc="-20" dirty="0"/>
              <a:t>Context</a:t>
            </a:r>
            <a:endParaRPr sz="3650"/>
          </a:p>
        </p:txBody>
      </p:sp>
      <p:grpSp>
        <p:nvGrpSpPr>
          <p:cNvPr id="4" name="object 4"/>
          <p:cNvGrpSpPr/>
          <p:nvPr/>
        </p:nvGrpSpPr>
        <p:grpSpPr>
          <a:xfrm>
            <a:off x="6112764" y="1923288"/>
            <a:ext cx="1059180" cy="5817235"/>
            <a:chOff x="6112764" y="1923288"/>
            <a:chExt cx="1059180" cy="5817235"/>
          </a:xfrm>
        </p:grpSpPr>
        <p:sp>
          <p:nvSpPr>
            <p:cNvPr id="5" name="object 5"/>
            <p:cNvSpPr/>
            <p:nvPr/>
          </p:nvSpPr>
          <p:spPr>
            <a:xfrm>
              <a:off x="6362700" y="1923287"/>
              <a:ext cx="809625" cy="5817235"/>
            </a:xfrm>
            <a:custGeom>
              <a:avLst/>
              <a:gdLst/>
              <a:ahLst/>
              <a:cxnLst/>
              <a:rect l="l" t="t" r="r" b="b"/>
              <a:pathLst>
                <a:path w="809625" h="5817234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811990"/>
                  </a:lnTo>
                  <a:lnTo>
                    <a:pt x="5080" y="5817108"/>
                  </a:lnTo>
                  <a:lnTo>
                    <a:pt x="17780" y="5817108"/>
                  </a:lnTo>
                  <a:lnTo>
                    <a:pt x="22860" y="5811990"/>
                  </a:lnTo>
                  <a:lnTo>
                    <a:pt x="22860" y="5080"/>
                  </a:lnTo>
                  <a:close/>
                </a:path>
                <a:path w="809625" h="5817234">
                  <a:moveTo>
                    <a:pt x="809244" y="392176"/>
                  </a:moveTo>
                  <a:lnTo>
                    <a:pt x="804164" y="387096"/>
                  </a:lnTo>
                  <a:lnTo>
                    <a:pt x="192519" y="387096"/>
                  </a:lnTo>
                  <a:lnTo>
                    <a:pt x="187452" y="392176"/>
                  </a:lnTo>
                  <a:lnTo>
                    <a:pt x="187452" y="398526"/>
                  </a:lnTo>
                  <a:lnTo>
                    <a:pt x="187452" y="404876"/>
                  </a:lnTo>
                  <a:lnTo>
                    <a:pt x="192519" y="409956"/>
                  </a:lnTo>
                  <a:lnTo>
                    <a:pt x="804164" y="409956"/>
                  </a:lnTo>
                  <a:lnTo>
                    <a:pt x="809244" y="404876"/>
                  </a:lnTo>
                  <a:lnTo>
                    <a:pt x="809244" y="392176"/>
                  </a:lnTo>
                  <a:close/>
                </a:path>
              </a:pathLst>
            </a:custGeom>
            <a:solidFill>
              <a:srgbClr val="5F6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2764" y="2061946"/>
              <a:ext cx="486181" cy="4861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73724" y="2122932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4">
                  <a:moveTo>
                    <a:pt x="239522" y="0"/>
                  </a:moveTo>
                  <a:lnTo>
                    <a:pt x="159765" y="0"/>
                  </a:lnTo>
                  <a:lnTo>
                    <a:pt x="109256" y="8142"/>
                  </a:lnTo>
                  <a:lnTo>
                    <a:pt x="65397" y="30817"/>
                  </a:lnTo>
                  <a:lnTo>
                    <a:pt x="30817" y="65397"/>
                  </a:lnTo>
                  <a:lnTo>
                    <a:pt x="8142" y="109256"/>
                  </a:lnTo>
                  <a:lnTo>
                    <a:pt x="0" y="159765"/>
                  </a:lnTo>
                  <a:lnTo>
                    <a:pt x="0" y="239521"/>
                  </a:lnTo>
                  <a:lnTo>
                    <a:pt x="8142" y="290031"/>
                  </a:lnTo>
                  <a:lnTo>
                    <a:pt x="30817" y="333890"/>
                  </a:lnTo>
                  <a:lnTo>
                    <a:pt x="65397" y="368470"/>
                  </a:lnTo>
                  <a:lnTo>
                    <a:pt x="109256" y="391145"/>
                  </a:lnTo>
                  <a:lnTo>
                    <a:pt x="159765" y="399288"/>
                  </a:lnTo>
                  <a:lnTo>
                    <a:pt x="239522" y="399288"/>
                  </a:lnTo>
                  <a:lnTo>
                    <a:pt x="290031" y="391145"/>
                  </a:lnTo>
                  <a:lnTo>
                    <a:pt x="333890" y="368470"/>
                  </a:lnTo>
                  <a:lnTo>
                    <a:pt x="368470" y="333890"/>
                  </a:lnTo>
                  <a:lnTo>
                    <a:pt x="391145" y="290031"/>
                  </a:lnTo>
                  <a:lnTo>
                    <a:pt x="399287" y="239521"/>
                  </a:lnTo>
                  <a:lnTo>
                    <a:pt x="399287" y="159765"/>
                  </a:lnTo>
                  <a:lnTo>
                    <a:pt x="391145" y="109256"/>
                  </a:lnTo>
                  <a:lnTo>
                    <a:pt x="368470" y="65397"/>
                  </a:lnTo>
                  <a:lnTo>
                    <a:pt x="333890" y="30817"/>
                  </a:lnTo>
                  <a:lnTo>
                    <a:pt x="290031" y="8142"/>
                  </a:lnTo>
                  <a:lnTo>
                    <a:pt x="239522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12534" y="2100783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80" dirty="0">
                <a:solidFill>
                  <a:srgbClr val="EDEEF5"/>
                </a:solidFill>
                <a:latin typeface="Trebuchet MS"/>
                <a:cs typeface="Trebuchet MS"/>
              </a:rPr>
              <a:t>1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8441" y="2078558"/>
            <a:ext cx="6029960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DEEF5"/>
                </a:solidFill>
                <a:latin typeface="Trebuchet MS"/>
                <a:cs typeface="Trebuchet MS"/>
              </a:rPr>
              <a:t>Scenario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35600"/>
              </a:lnSpc>
              <a:spcBef>
                <a:spcPts val="780"/>
              </a:spcBef>
            </a:pP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surgeon</a:t>
            </a:r>
            <a:r>
              <a:rPr sz="13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performs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350" spc="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necessary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but non-emergency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procedure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3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an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unconscious</a:t>
            </a:r>
            <a:r>
              <a:rPr sz="13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patient.</a:t>
            </a:r>
            <a:r>
              <a:rPr sz="13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patient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had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consented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to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3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different,</a:t>
            </a:r>
            <a:r>
              <a:rPr sz="13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minor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procedure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but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not</a:t>
            </a:r>
            <a:r>
              <a:rPr sz="1350" spc="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350" spc="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one.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12764" y="3845026"/>
            <a:ext cx="1059180" cy="486409"/>
            <a:chOff x="6112764" y="3845026"/>
            <a:chExt cx="1059180" cy="486409"/>
          </a:xfrm>
        </p:grpSpPr>
        <p:sp>
          <p:nvSpPr>
            <p:cNvPr id="11" name="object 11"/>
            <p:cNvSpPr/>
            <p:nvPr/>
          </p:nvSpPr>
          <p:spPr>
            <a:xfrm>
              <a:off x="6550152" y="4093463"/>
              <a:ext cx="622300" cy="22860"/>
            </a:xfrm>
            <a:custGeom>
              <a:avLst/>
              <a:gdLst/>
              <a:ahLst/>
              <a:cxnLst/>
              <a:rect l="l" t="t" r="r" b="b"/>
              <a:pathLst>
                <a:path w="622300" h="22860">
                  <a:moveTo>
                    <a:pt x="616712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16712" y="22860"/>
                  </a:lnTo>
                  <a:lnTo>
                    <a:pt x="621792" y="17780"/>
                  </a:lnTo>
                  <a:lnTo>
                    <a:pt x="621792" y="5080"/>
                  </a:lnTo>
                  <a:lnTo>
                    <a:pt x="616712" y="0"/>
                  </a:lnTo>
                  <a:close/>
                </a:path>
              </a:pathLst>
            </a:custGeom>
            <a:solidFill>
              <a:srgbClr val="5F6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2764" y="3845026"/>
              <a:ext cx="486181" cy="4861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73724" y="3906011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4">
                  <a:moveTo>
                    <a:pt x="239522" y="0"/>
                  </a:moveTo>
                  <a:lnTo>
                    <a:pt x="159765" y="0"/>
                  </a:lnTo>
                  <a:lnTo>
                    <a:pt x="109256" y="8142"/>
                  </a:lnTo>
                  <a:lnTo>
                    <a:pt x="65397" y="30817"/>
                  </a:lnTo>
                  <a:lnTo>
                    <a:pt x="30817" y="65397"/>
                  </a:lnTo>
                  <a:lnTo>
                    <a:pt x="8142" y="109256"/>
                  </a:lnTo>
                  <a:lnTo>
                    <a:pt x="0" y="159765"/>
                  </a:lnTo>
                  <a:lnTo>
                    <a:pt x="0" y="239522"/>
                  </a:lnTo>
                  <a:lnTo>
                    <a:pt x="8142" y="290031"/>
                  </a:lnTo>
                  <a:lnTo>
                    <a:pt x="30817" y="333890"/>
                  </a:lnTo>
                  <a:lnTo>
                    <a:pt x="65397" y="368470"/>
                  </a:lnTo>
                  <a:lnTo>
                    <a:pt x="109256" y="391145"/>
                  </a:lnTo>
                  <a:lnTo>
                    <a:pt x="159765" y="399288"/>
                  </a:lnTo>
                  <a:lnTo>
                    <a:pt x="239522" y="399288"/>
                  </a:lnTo>
                  <a:lnTo>
                    <a:pt x="290031" y="391145"/>
                  </a:lnTo>
                  <a:lnTo>
                    <a:pt x="333890" y="368470"/>
                  </a:lnTo>
                  <a:lnTo>
                    <a:pt x="368470" y="333890"/>
                  </a:lnTo>
                  <a:lnTo>
                    <a:pt x="391145" y="290031"/>
                  </a:lnTo>
                  <a:lnTo>
                    <a:pt x="399287" y="239522"/>
                  </a:lnTo>
                  <a:lnTo>
                    <a:pt x="399287" y="159765"/>
                  </a:lnTo>
                  <a:lnTo>
                    <a:pt x="391145" y="109256"/>
                  </a:lnTo>
                  <a:lnTo>
                    <a:pt x="368470" y="65397"/>
                  </a:lnTo>
                  <a:lnTo>
                    <a:pt x="333890" y="30817"/>
                  </a:lnTo>
                  <a:lnTo>
                    <a:pt x="290031" y="8142"/>
                  </a:lnTo>
                  <a:lnTo>
                    <a:pt x="239522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86880" y="3884422"/>
            <a:ext cx="175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65" dirty="0">
                <a:solidFill>
                  <a:srgbClr val="EDEEF5"/>
                </a:solidFill>
                <a:latin typeface="Trebuchet MS"/>
                <a:cs typeface="Trebuchet MS"/>
              </a:rPr>
              <a:t>2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8441" y="3862196"/>
            <a:ext cx="5918200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EDEEF5"/>
                </a:solidFill>
                <a:latin typeface="Trebuchet MS"/>
                <a:cs typeface="Trebuchet MS"/>
              </a:rPr>
              <a:t>Legal</a:t>
            </a:r>
            <a:r>
              <a:rPr sz="1800" b="1" spc="-19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EDEEF5"/>
                </a:solidFill>
                <a:latin typeface="Trebuchet MS"/>
                <a:cs typeface="Trebuchet MS"/>
              </a:rPr>
              <a:t>Question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Has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battery</a:t>
            </a:r>
            <a:r>
              <a:rPr sz="13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occurred?</a:t>
            </a:r>
            <a:r>
              <a:rPr sz="13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65" dirty="0">
                <a:solidFill>
                  <a:srgbClr val="EDEEF5"/>
                </a:solidFill>
                <a:latin typeface="Verdana"/>
                <a:cs typeface="Verdana"/>
              </a:rPr>
              <a:t>How</a:t>
            </a:r>
            <a:r>
              <a:rPr sz="13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does</a:t>
            </a:r>
            <a:r>
              <a:rPr sz="13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3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play</a:t>
            </a:r>
            <a:r>
              <a:rPr sz="13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role</a:t>
            </a:r>
            <a:r>
              <a:rPr sz="13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scenario?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12764" y="5059654"/>
            <a:ext cx="1059180" cy="486409"/>
            <a:chOff x="6112764" y="5059654"/>
            <a:chExt cx="1059180" cy="486409"/>
          </a:xfrm>
        </p:grpSpPr>
        <p:sp>
          <p:nvSpPr>
            <p:cNvPr id="17" name="object 17"/>
            <p:cNvSpPr/>
            <p:nvPr/>
          </p:nvSpPr>
          <p:spPr>
            <a:xfrm>
              <a:off x="6550152" y="5308092"/>
              <a:ext cx="622300" cy="22860"/>
            </a:xfrm>
            <a:custGeom>
              <a:avLst/>
              <a:gdLst/>
              <a:ahLst/>
              <a:cxnLst/>
              <a:rect l="l" t="t" r="r" b="b"/>
              <a:pathLst>
                <a:path w="622300" h="22860">
                  <a:moveTo>
                    <a:pt x="616712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59"/>
                  </a:lnTo>
                  <a:lnTo>
                    <a:pt x="616712" y="22859"/>
                  </a:lnTo>
                  <a:lnTo>
                    <a:pt x="621792" y="17779"/>
                  </a:lnTo>
                  <a:lnTo>
                    <a:pt x="621792" y="5079"/>
                  </a:lnTo>
                  <a:lnTo>
                    <a:pt x="616712" y="0"/>
                  </a:lnTo>
                  <a:close/>
                </a:path>
              </a:pathLst>
            </a:custGeom>
            <a:solidFill>
              <a:srgbClr val="5F6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2764" y="5059654"/>
              <a:ext cx="486181" cy="4861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73724" y="5120640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4">
                  <a:moveTo>
                    <a:pt x="239522" y="0"/>
                  </a:moveTo>
                  <a:lnTo>
                    <a:pt x="159765" y="0"/>
                  </a:lnTo>
                  <a:lnTo>
                    <a:pt x="109256" y="8142"/>
                  </a:lnTo>
                  <a:lnTo>
                    <a:pt x="65397" y="30817"/>
                  </a:lnTo>
                  <a:lnTo>
                    <a:pt x="30817" y="65397"/>
                  </a:lnTo>
                  <a:lnTo>
                    <a:pt x="8142" y="109256"/>
                  </a:lnTo>
                  <a:lnTo>
                    <a:pt x="0" y="159766"/>
                  </a:lnTo>
                  <a:lnTo>
                    <a:pt x="0" y="239522"/>
                  </a:lnTo>
                  <a:lnTo>
                    <a:pt x="8142" y="290031"/>
                  </a:lnTo>
                  <a:lnTo>
                    <a:pt x="30817" y="333890"/>
                  </a:lnTo>
                  <a:lnTo>
                    <a:pt x="65397" y="368470"/>
                  </a:lnTo>
                  <a:lnTo>
                    <a:pt x="109256" y="391145"/>
                  </a:lnTo>
                  <a:lnTo>
                    <a:pt x="159765" y="399288"/>
                  </a:lnTo>
                  <a:lnTo>
                    <a:pt x="239522" y="399288"/>
                  </a:lnTo>
                  <a:lnTo>
                    <a:pt x="290031" y="391145"/>
                  </a:lnTo>
                  <a:lnTo>
                    <a:pt x="333890" y="368470"/>
                  </a:lnTo>
                  <a:lnTo>
                    <a:pt x="368470" y="333890"/>
                  </a:lnTo>
                  <a:lnTo>
                    <a:pt x="391145" y="290031"/>
                  </a:lnTo>
                  <a:lnTo>
                    <a:pt x="399287" y="239522"/>
                  </a:lnTo>
                  <a:lnTo>
                    <a:pt x="399287" y="159766"/>
                  </a:lnTo>
                  <a:lnTo>
                    <a:pt x="391145" y="109256"/>
                  </a:lnTo>
                  <a:lnTo>
                    <a:pt x="368470" y="65397"/>
                  </a:lnTo>
                  <a:lnTo>
                    <a:pt x="333890" y="30817"/>
                  </a:lnTo>
                  <a:lnTo>
                    <a:pt x="290031" y="8142"/>
                  </a:lnTo>
                  <a:lnTo>
                    <a:pt x="239522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89294" y="5099126"/>
            <a:ext cx="1695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10" dirty="0">
                <a:solidFill>
                  <a:srgbClr val="EDEEF5"/>
                </a:solidFill>
                <a:latin typeface="Trebuchet MS"/>
                <a:cs typeface="Trebuchet MS"/>
              </a:rPr>
              <a:t>3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38441" y="5076901"/>
            <a:ext cx="6322695" cy="95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EDEEF5"/>
                </a:solidFill>
                <a:latin typeface="Trebuchet MS"/>
                <a:cs typeface="Trebuchet MS"/>
              </a:rPr>
              <a:t>Discussion</a:t>
            </a:r>
            <a:r>
              <a:rPr sz="1800" b="1" spc="-16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EDEEF5"/>
                </a:solidFill>
                <a:latin typeface="Trebuchet MS"/>
                <a:cs typeface="Trebuchet MS"/>
              </a:rPr>
              <a:t>Points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35600"/>
              </a:lnSpc>
              <a:spcBef>
                <a:spcPts val="780"/>
              </a:spcBef>
            </a:pP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Examine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elements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battery,</a:t>
            </a:r>
            <a:r>
              <a:rPr sz="13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role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informed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medical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procedures,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potential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defences</a:t>
            </a:r>
            <a:r>
              <a:rPr sz="13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like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necessity.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12764" y="6557771"/>
            <a:ext cx="1059180" cy="486409"/>
            <a:chOff x="6112764" y="6557771"/>
            <a:chExt cx="1059180" cy="486409"/>
          </a:xfrm>
        </p:grpSpPr>
        <p:sp>
          <p:nvSpPr>
            <p:cNvPr id="23" name="object 23"/>
            <p:cNvSpPr/>
            <p:nvPr/>
          </p:nvSpPr>
          <p:spPr>
            <a:xfrm>
              <a:off x="6550152" y="6807707"/>
              <a:ext cx="622300" cy="22860"/>
            </a:xfrm>
            <a:custGeom>
              <a:avLst/>
              <a:gdLst/>
              <a:ahLst/>
              <a:cxnLst/>
              <a:rect l="l" t="t" r="r" b="b"/>
              <a:pathLst>
                <a:path w="622300" h="22859">
                  <a:moveTo>
                    <a:pt x="616712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16712" y="22860"/>
                  </a:lnTo>
                  <a:lnTo>
                    <a:pt x="621792" y="17780"/>
                  </a:lnTo>
                  <a:lnTo>
                    <a:pt x="621792" y="5080"/>
                  </a:lnTo>
                  <a:lnTo>
                    <a:pt x="616712" y="0"/>
                  </a:lnTo>
                  <a:close/>
                </a:path>
              </a:pathLst>
            </a:custGeom>
            <a:solidFill>
              <a:srgbClr val="5F6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2764" y="6557771"/>
              <a:ext cx="486181" cy="48618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173724" y="6618731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239522" y="0"/>
                  </a:moveTo>
                  <a:lnTo>
                    <a:pt x="159765" y="0"/>
                  </a:lnTo>
                  <a:lnTo>
                    <a:pt x="109256" y="8142"/>
                  </a:lnTo>
                  <a:lnTo>
                    <a:pt x="65397" y="30817"/>
                  </a:lnTo>
                  <a:lnTo>
                    <a:pt x="30817" y="65397"/>
                  </a:lnTo>
                  <a:lnTo>
                    <a:pt x="8142" y="109256"/>
                  </a:lnTo>
                  <a:lnTo>
                    <a:pt x="0" y="159766"/>
                  </a:lnTo>
                  <a:lnTo>
                    <a:pt x="0" y="239522"/>
                  </a:lnTo>
                  <a:lnTo>
                    <a:pt x="8142" y="290031"/>
                  </a:lnTo>
                  <a:lnTo>
                    <a:pt x="30817" y="333890"/>
                  </a:lnTo>
                  <a:lnTo>
                    <a:pt x="65397" y="368470"/>
                  </a:lnTo>
                  <a:lnTo>
                    <a:pt x="109256" y="391145"/>
                  </a:lnTo>
                  <a:lnTo>
                    <a:pt x="159765" y="399288"/>
                  </a:lnTo>
                  <a:lnTo>
                    <a:pt x="239522" y="399288"/>
                  </a:lnTo>
                  <a:lnTo>
                    <a:pt x="290031" y="391145"/>
                  </a:lnTo>
                  <a:lnTo>
                    <a:pt x="333890" y="368470"/>
                  </a:lnTo>
                  <a:lnTo>
                    <a:pt x="368470" y="333890"/>
                  </a:lnTo>
                  <a:lnTo>
                    <a:pt x="391145" y="290031"/>
                  </a:lnTo>
                  <a:lnTo>
                    <a:pt x="399287" y="239522"/>
                  </a:lnTo>
                  <a:lnTo>
                    <a:pt x="399287" y="159766"/>
                  </a:lnTo>
                  <a:lnTo>
                    <a:pt x="391145" y="109256"/>
                  </a:lnTo>
                  <a:lnTo>
                    <a:pt x="368470" y="65397"/>
                  </a:lnTo>
                  <a:lnTo>
                    <a:pt x="333890" y="30817"/>
                  </a:lnTo>
                  <a:lnTo>
                    <a:pt x="290031" y="8142"/>
                  </a:lnTo>
                  <a:lnTo>
                    <a:pt x="239522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85357" y="6598666"/>
            <a:ext cx="1790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solidFill>
                  <a:srgbClr val="EDEEF5"/>
                </a:solidFill>
                <a:latin typeface="Trebuchet MS"/>
                <a:cs typeface="Trebuchet MS"/>
              </a:rPr>
              <a:t>4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38441" y="6576441"/>
            <a:ext cx="647636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EDEEF5"/>
                </a:solidFill>
                <a:latin typeface="Trebuchet MS"/>
                <a:cs typeface="Trebuchet MS"/>
              </a:rPr>
              <a:t>Relevant</a:t>
            </a:r>
            <a:r>
              <a:rPr sz="1800" b="1" spc="-17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EDEEF5"/>
                </a:solidFill>
                <a:latin typeface="Trebuchet MS"/>
                <a:cs typeface="Trebuchet MS"/>
              </a:rPr>
              <a:t>Case</a:t>
            </a:r>
            <a:r>
              <a:rPr sz="1800" b="1" spc="-204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EDEEF5"/>
                </a:solidFill>
                <a:latin typeface="Trebuchet MS"/>
                <a:cs typeface="Trebuchet MS"/>
              </a:rPr>
              <a:t>Law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Consider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Chester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80" dirty="0">
                <a:solidFill>
                  <a:srgbClr val="EDEEF5"/>
                </a:solidFill>
                <a:latin typeface="Verdana"/>
                <a:cs typeface="Verdana"/>
              </a:rPr>
              <a:t>v</a:t>
            </a:r>
            <a:r>
              <a:rPr sz="13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Afshar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75" dirty="0">
                <a:solidFill>
                  <a:srgbClr val="EDEEF5"/>
                </a:solidFill>
                <a:latin typeface="Verdana"/>
                <a:cs typeface="Verdana"/>
              </a:rPr>
              <a:t>[2004]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3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importance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3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informed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3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medical</a:t>
            </a:r>
            <a:r>
              <a:rPr sz="1350" spc="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contexts.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137" y="492633"/>
            <a:ext cx="6212205" cy="1268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4990"/>
              </a:lnSpc>
              <a:spcBef>
                <a:spcPts val="5"/>
              </a:spcBef>
            </a:pPr>
            <a:r>
              <a:rPr sz="4000" spc="-180" dirty="0"/>
              <a:t>Interactive</a:t>
            </a:r>
            <a:r>
              <a:rPr sz="4000" spc="-440" dirty="0"/>
              <a:t> </a:t>
            </a:r>
            <a:r>
              <a:rPr sz="4000" spc="-120" dirty="0"/>
              <a:t>Scenario</a:t>
            </a:r>
            <a:r>
              <a:rPr sz="4000" spc="-434" dirty="0"/>
              <a:t> </a:t>
            </a:r>
            <a:r>
              <a:rPr sz="4000" spc="-240" dirty="0"/>
              <a:t>3:</a:t>
            </a:r>
            <a:r>
              <a:rPr sz="4000" spc="-390" dirty="0"/>
              <a:t> </a:t>
            </a:r>
            <a:r>
              <a:rPr sz="4000" spc="-50" dirty="0"/>
              <a:t>False </a:t>
            </a:r>
            <a:r>
              <a:rPr sz="4000" spc="-170" dirty="0"/>
              <a:t>Imprisonment</a:t>
            </a:r>
            <a:r>
              <a:rPr sz="4000" spc="-409" dirty="0"/>
              <a:t> </a:t>
            </a:r>
            <a:r>
              <a:rPr sz="4000" spc="-204" dirty="0"/>
              <a:t>in</a:t>
            </a:r>
            <a:r>
              <a:rPr sz="4000" spc="-409" dirty="0"/>
              <a:t> </a:t>
            </a:r>
            <a:r>
              <a:rPr sz="4000" spc="-10" dirty="0"/>
              <a:t>Retail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614172" y="2042160"/>
            <a:ext cx="3889375" cy="2792095"/>
            <a:chOff x="614172" y="2042160"/>
            <a:chExt cx="3889375" cy="27920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2042160"/>
              <a:ext cx="3889248" cy="27919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1228" y="2109216"/>
              <a:ext cx="3793490" cy="2696210"/>
            </a:xfrm>
            <a:custGeom>
              <a:avLst/>
              <a:gdLst/>
              <a:ahLst/>
              <a:cxnLst/>
              <a:rect l="l" t="t" r="r" b="b"/>
              <a:pathLst>
                <a:path w="3793490" h="2696210">
                  <a:moveTo>
                    <a:pt x="3617976" y="0"/>
                  </a:moveTo>
                  <a:lnTo>
                    <a:pt x="175298" y="0"/>
                  </a:lnTo>
                  <a:lnTo>
                    <a:pt x="128697" y="6261"/>
                  </a:lnTo>
                  <a:lnTo>
                    <a:pt x="86822" y="23932"/>
                  </a:lnTo>
                  <a:lnTo>
                    <a:pt x="51344" y="51339"/>
                  </a:lnTo>
                  <a:lnTo>
                    <a:pt x="23933" y="86811"/>
                  </a:lnTo>
                  <a:lnTo>
                    <a:pt x="6261" y="128675"/>
                  </a:lnTo>
                  <a:lnTo>
                    <a:pt x="0" y="175260"/>
                  </a:lnTo>
                  <a:lnTo>
                    <a:pt x="0" y="2520696"/>
                  </a:lnTo>
                  <a:lnTo>
                    <a:pt x="6261" y="2567280"/>
                  </a:lnTo>
                  <a:lnTo>
                    <a:pt x="23933" y="2609144"/>
                  </a:lnTo>
                  <a:lnTo>
                    <a:pt x="51344" y="2644616"/>
                  </a:lnTo>
                  <a:lnTo>
                    <a:pt x="86822" y="2672023"/>
                  </a:lnTo>
                  <a:lnTo>
                    <a:pt x="128697" y="2689694"/>
                  </a:lnTo>
                  <a:lnTo>
                    <a:pt x="175298" y="2695956"/>
                  </a:lnTo>
                  <a:lnTo>
                    <a:pt x="3617976" y="2695956"/>
                  </a:lnTo>
                  <a:lnTo>
                    <a:pt x="3664560" y="2689694"/>
                  </a:lnTo>
                  <a:lnTo>
                    <a:pt x="3706424" y="2672023"/>
                  </a:lnTo>
                  <a:lnTo>
                    <a:pt x="3741896" y="2644616"/>
                  </a:lnTo>
                  <a:lnTo>
                    <a:pt x="3769303" y="2609144"/>
                  </a:lnTo>
                  <a:lnTo>
                    <a:pt x="3786974" y="2567280"/>
                  </a:lnTo>
                  <a:lnTo>
                    <a:pt x="3793236" y="2520696"/>
                  </a:lnTo>
                  <a:lnTo>
                    <a:pt x="3793236" y="175260"/>
                  </a:lnTo>
                  <a:lnTo>
                    <a:pt x="3786974" y="128675"/>
                  </a:lnTo>
                  <a:lnTo>
                    <a:pt x="3769303" y="86811"/>
                  </a:lnTo>
                  <a:lnTo>
                    <a:pt x="3741896" y="51339"/>
                  </a:lnTo>
                  <a:lnTo>
                    <a:pt x="3706424" y="23932"/>
                  </a:lnTo>
                  <a:lnTo>
                    <a:pt x="3664560" y="6261"/>
                  </a:lnTo>
                  <a:lnTo>
                    <a:pt x="3617976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3904" y="2275077"/>
            <a:ext cx="3272790" cy="234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Scenario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000"/>
              </a:lnSpc>
              <a:spcBef>
                <a:spcPts val="840"/>
              </a:spcBef>
            </a:pP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shop</a:t>
            </a:r>
            <a:r>
              <a:rPr sz="15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security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guard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suspects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a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customer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00" spc="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shoplifting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and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prevents</a:t>
            </a:r>
            <a:r>
              <a:rPr sz="15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EDEEF5"/>
                </a:solidFill>
                <a:latin typeface="Verdana"/>
                <a:cs typeface="Verdana"/>
              </a:rPr>
              <a:t>them</a:t>
            </a:r>
            <a:r>
              <a:rPr sz="15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from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leaving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the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store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30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minutes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while</a:t>
            </a:r>
            <a:r>
              <a:rPr sz="15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waiting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police.</a:t>
            </a:r>
            <a:r>
              <a:rPr sz="150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EDEEF5"/>
                </a:solidFill>
                <a:latin typeface="Verdana"/>
                <a:cs typeface="Verdana"/>
              </a:rPr>
              <a:t>No</a:t>
            </a:r>
            <a:r>
              <a:rPr sz="15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stolen</a:t>
            </a:r>
            <a:r>
              <a:rPr sz="15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items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are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found.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02479" y="2042160"/>
            <a:ext cx="3889375" cy="2792095"/>
            <a:chOff x="4602479" y="2042160"/>
            <a:chExt cx="3889375" cy="27920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479" y="2042160"/>
              <a:ext cx="3889248" cy="27919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69535" y="2109216"/>
              <a:ext cx="3793490" cy="2696210"/>
            </a:xfrm>
            <a:custGeom>
              <a:avLst/>
              <a:gdLst/>
              <a:ahLst/>
              <a:cxnLst/>
              <a:rect l="l" t="t" r="r" b="b"/>
              <a:pathLst>
                <a:path w="3793490" h="2696210">
                  <a:moveTo>
                    <a:pt x="3617975" y="0"/>
                  </a:moveTo>
                  <a:lnTo>
                    <a:pt x="175260" y="0"/>
                  </a:lnTo>
                  <a:lnTo>
                    <a:pt x="128675" y="6261"/>
                  </a:lnTo>
                  <a:lnTo>
                    <a:pt x="86811" y="23932"/>
                  </a:lnTo>
                  <a:lnTo>
                    <a:pt x="51339" y="51339"/>
                  </a:lnTo>
                  <a:lnTo>
                    <a:pt x="23932" y="86811"/>
                  </a:lnTo>
                  <a:lnTo>
                    <a:pt x="6261" y="128675"/>
                  </a:lnTo>
                  <a:lnTo>
                    <a:pt x="0" y="175260"/>
                  </a:lnTo>
                  <a:lnTo>
                    <a:pt x="0" y="2520696"/>
                  </a:lnTo>
                  <a:lnTo>
                    <a:pt x="6261" y="2567280"/>
                  </a:lnTo>
                  <a:lnTo>
                    <a:pt x="23932" y="2609144"/>
                  </a:lnTo>
                  <a:lnTo>
                    <a:pt x="51339" y="2644616"/>
                  </a:lnTo>
                  <a:lnTo>
                    <a:pt x="86811" y="2672023"/>
                  </a:lnTo>
                  <a:lnTo>
                    <a:pt x="128675" y="2689694"/>
                  </a:lnTo>
                  <a:lnTo>
                    <a:pt x="175260" y="2695956"/>
                  </a:lnTo>
                  <a:lnTo>
                    <a:pt x="3617975" y="2695956"/>
                  </a:lnTo>
                  <a:lnTo>
                    <a:pt x="3664560" y="2689694"/>
                  </a:lnTo>
                  <a:lnTo>
                    <a:pt x="3706424" y="2672023"/>
                  </a:lnTo>
                  <a:lnTo>
                    <a:pt x="3741896" y="2644616"/>
                  </a:lnTo>
                  <a:lnTo>
                    <a:pt x="3769303" y="2609144"/>
                  </a:lnTo>
                  <a:lnTo>
                    <a:pt x="3786974" y="2567280"/>
                  </a:lnTo>
                  <a:lnTo>
                    <a:pt x="3793236" y="2520696"/>
                  </a:lnTo>
                  <a:lnTo>
                    <a:pt x="3793236" y="175260"/>
                  </a:lnTo>
                  <a:lnTo>
                    <a:pt x="3786974" y="128675"/>
                  </a:lnTo>
                  <a:lnTo>
                    <a:pt x="3769303" y="86811"/>
                  </a:lnTo>
                  <a:lnTo>
                    <a:pt x="3741896" y="51339"/>
                  </a:lnTo>
                  <a:lnTo>
                    <a:pt x="3706424" y="23932"/>
                  </a:lnTo>
                  <a:lnTo>
                    <a:pt x="3664560" y="6261"/>
                  </a:lnTo>
                  <a:lnTo>
                    <a:pt x="3617975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1908" y="2275077"/>
            <a:ext cx="3002280" cy="139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EDEEF5"/>
                </a:solidFill>
                <a:latin typeface="Trebuchet MS"/>
                <a:cs typeface="Trebuchet MS"/>
              </a:rPr>
              <a:t>Legal</a:t>
            </a:r>
            <a:r>
              <a:rPr sz="2000" b="1" spc="-204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Question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100"/>
              </a:lnSpc>
              <a:spcBef>
                <a:spcPts val="835"/>
              </a:spcBef>
            </a:pP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Does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5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constitute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false </a:t>
            </a:r>
            <a:r>
              <a:rPr sz="1500" spc="10" dirty="0">
                <a:solidFill>
                  <a:srgbClr val="EDEEF5"/>
                </a:solidFill>
                <a:latin typeface="Verdana"/>
                <a:cs typeface="Verdana"/>
              </a:rPr>
              <a:t>imprisonment?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EDEEF5"/>
                </a:solidFill>
                <a:latin typeface="Verdana"/>
                <a:cs typeface="Verdana"/>
              </a:rPr>
              <a:t>What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defences </a:t>
            </a:r>
            <a:r>
              <a:rPr sz="1500" spc="55" dirty="0">
                <a:solidFill>
                  <a:srgbClr val="EDEEF5"/>
                </a:solidFill>
                <a:latin typeface="Verdana"/>
                <a:cs typeface="Verdana"/>
              </a:rPr>
              <a:t>might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store</a:t>
            </a:r>
            <a:r>
              <a:rPr sz="15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have?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4172" y="4933188"/>
            <a:ext cx="3889375" cy="2792095"/>
            <a:chOff x="614172" y="4933188"/>
            <a:chExt cx="3889375" cy="279209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4933188"/>
              <a:ext cx="3889248" cy="27919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1228" y="5000244"/>
              <a:ext cx="3793490" cy="2696210"/>
            </a:xfrm>
            <a:custGeom>
              <a:avLst/>
              <a:gdLst/>
              <a:ahLst/>
              <a:cxnLst/>
              <a:rect l="l" t="t" r="r" b="b"/>
              <a:pathLst>
                <a:path w="3793490" h="2696209">
                  <a:moveTo>
                    <a:pt x="3617976" y="0"/>
                  </a:moveTo>
                  <a:lnTo>
                    <a:pt x="175298" y="0"/>
                  </a:lnTo>
                  <a:lnTo>
                    <a:pt x="128697" y="6261"/>
                  </a:lnTo>
                  <a:lnTo>
                    <a:pt x="86822" y="23932"/>
                  </a:lnTo>
                  <a:lnTo>
                    <a:pt x="51344" y="51339"/>
                  </a:lnTo>
                  <a:lnTo>
                    <a:pt x="23933" y="86811"/>
                  </a:lnTo>
                  <a:lnTo>
                    <a:pt x="6261" y="128675"/>
                  </a:lnTo>
                  <a:lnTo>
                    <a:pt x="0" y="175259"/>
                  </a:lnTo>
                  <a:lnTo>
                    <a:pt x="0" y="2520657"/>
                  </a:lnTo>
                  <a:lnTo>
                    <a:pt x="6261" y="2567258"/>
                  </a:lnTo>
                  <a:lnTo>
                    <a:pt x="23933" y="2609133"/>
                  </a:lnTo>
                  <a:lnTo>
                    <a:pt x="51344" y="2644611"/>
                  </a:lnTo>
                  <a:lnTo>
                    <a:pt x="86822" y="2672022"/>
                  </a:lnTo>
                  <a:lnTo>
                    <a:pt x="128697" y="2689694"/>
                  </a:lnTo>
                  <a:lnTo>
                    <a:pt x="175298" y="2695955"/>
                  </a:lnTo>
                  <a:lnTo>
                    <a:pt x="3617976" y="2695955"/>
                  </a:lnTo>
                  <a:lnTo>
                    <a:pt x="3664560" y="2689694"/>
                  </a:lnTo>
                  <a:lnTo>
                    <a:pt x="3706424" y="2672022"/>
                  </a:lnTo>
                  <a:lnTo>
                    <a:pt x="3741896" y="2644611"/>
                  </a:lnTo>
                  <a:lnTo>
                    <a:pt x="3769303" y="2609133"/>
                  </a:lnTo>
                  <a:lnTo>
                    <a:pt x="3786974" y="2567258"/>
                  </a:lnTo>
                  <a:lnTo>
                    <a:pt x="3793236" y="2520657"/>
                  </a:lnTo>
                  <a:lnTo>
                    <a:pt x="3793236" y="175259"/>
                  </a:lnTo>
                  <a:lnTo>
                    <a:pt x="3786974" y="128675"/>
                  </a:lnTo>
                  <a:lnTo>
                    <a:pt x="3769303" y="86811"/>
                  </a:lnTo>
                  <a:lnTo>
                    <a:pt x="3741896" y="51339"/>
                  </a:lnTo>
                  <a:lnTo>
                    <a:pt x="3706424" y="23932"/>
                  </a:lnTo>
                  <a:lnTo>
                    <a:pt x="3664560" y="6261"/>
                  </a:lnTo>
                  <a:lnTo>
                    <a:pt x="3617976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3904" y="5166740"/>
            <a:ext cx="3077210" cy="234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EDEEF5"/>
                </a:solidFill>
                <a:latin typeface="Trebuchet MS"/>
                <a:cs typeface="Trebuchet MS"/>
              </a:rPr>
              <a:t>Discussion</a:t>
            </a:r>
            <a:r>
              <a:rPr sz="2000" b="1" spc="-18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Points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000"/>
              </a:lnSpc>
              <a:spcBef>
                <a:spcPts val="840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Analyse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elements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false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imprisonment,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reasonable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suspicion,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duration</a:t>
            </a:r>
            <a:r>
              <a:rPr sz="150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detention.</a:t>
            </a:r>
            <a:r>
              <a:rPr sz="15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Consider</a:t>
            </a:r>
            <a:r>
              <a:rPr sz="15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balance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between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property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rights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 and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personal</a:t>
            </a:r>
            <a:r>
              <a:rPr sz="150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liberty.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02479" y="4933188"/>
            <a:ext cx="3889375" cy="2792095"/>
            <a:chOff x="4602479" y="4933188"/>
            <a:chExt cx="3889375" cy="279209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479" y="4933188"/>
              <a:ext cx="3889248" cy="279196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69535" y="5000244"/>
              <a:ext cx="3793490" cy="2696210"/>
            </a:xfrm>
            <a:custGeom>
              <a:avLst/>
              <a:gdLst/>
              <a:ahLst/>
              <a:cxnLst/>
              <a:rect l="l" t="t" r="r" b="b"/>
              <a:pathLst>
                <a:path w="3793490" h="2696209">
                  <a:moveTo>
                    <a:pt x="3617975" y="0"/>
                  </a:moveTo>
                  <a:lnTo>
                    <a:pt x="175260" y="0"/>
                  </a:lnTo>
                  <a:lnTo>
                    <a:pt x="128675" y="6261"/>
                  </a:lnTo>
                  <a:lnTo>
                    <a:pt x="86811" y="23932"/>
                  </a:lnTo>
                  <a:lnTo>
                    <a:pt x="51339" y="51339"/>
                  </a:lnTo>
                  <a:lnTo>
                    <a:pt x="23932" y="86811"/>
                  </a:lnTo>
                  <a:lnTo>
                    <a:pt x="6261" y="128675"/>
                  </a:lnTo>
                  <a:lnTo>
                    <a:pt x="0" y="175259"/>
                  </a:lnTo>
                  <a:lnTo>
                    <a:pt x="0" y="2520657"/>
                  </a:lnTo>
                  <a:lnTo>
                    <a:pt x="6261" y="2567258"/>
                  </a:lnTo>
                  <a:lnTo>
                    <a:pt x="23932" y="2609133"/>
                  </a:lnTo>
                  <a:lnTo>
                    <a:pt x="51339" y="2644611"/>
                  </a:lnTo>
                  <a:lnTo>
                    <a:pt x="86811" y="2672022"/>
                  </a:lnTo>
                  <a:lnTo>
                    <a:pt x="128675" y="2689694"/>
                  </a:lnTo>
                  <a:lnTo>
                    <a:pt x="175260" y="2695955"/>
                  </a:lnTo>
                  <a:lnTo>
                    <a:pt x="3617975" y="2695955"/>
                  </a:lnTo>
                  <a:lnTo>
                    <a:pt x="3664560" y="2689694"/>
                  </a:lnTo>
                  <a:lnTo>
                    <a:pt x="3706424" y="2672022"/>
                  </a:lnTo>
                  <a:lnTo>
                    <a:pt x="3741896" y="2644611"/>
                  </a:lnTo>
                  <a:lnTo>
                    <a:pt x="3769303" y="2609133"/>
                  </a:lnTo>
                  <a:lnTo>
                    <a:pt x="3786974" y="2567258"/>
                  </a:lnTo>
                  <a:lnTo>
                    <a:pt x="3793236" y="2520657"/>
                  </a:lnTo>
                  <a:lnTo>
                    <a:pt x="3793236" y="175259"/>
                  </a:lnTo>
                  <a:lnTo>
                    <a:pt x="3786974" y="128675"/>
                  </a:lnTo>
                  <a:lnTo>
                    <a:pt x="3769303" y="86811"/>
                  </a:lnTo>
                  <a:lnTo>
                    <a:pt x="3741896" y="51339"/>
                  </a:lnTo>
                  <a:lnTo>
                    <a:pt x="3706424" y="23932"/>
                  </a:lnTo>
                  <a:lnTo>
                    <a:pt x="3664560" y="6261"/>
                  </a:lnTo>
                  <a:lnTo>
                    <a:pt x="3617975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51908" y="5166740"/>
            <a:ext cx="3307715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0" dirty="0">
                <a:solidFill>
                  <a:srgbClr val="EDEEF5"/>
                </a:solidFill>
                <a:latin typeface="Trebuchet MS"/>
                <a:cs typeface="Trebuchet MS"/>
              </a:rPr>
              <a:t>Relevant</a:t>
            </a:r>
            <a:r>
              <a:rPr sz="2000" b="1" spc="-21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30" dirty="0">
                <a:solidFill>
                  <a:srgbClr val="EDEEF5"/>
                </a:solidFill>
                <a:latin typeface="Trebuchet MS"/>
                <a:cs typeface="Trebuchet MS"/>
              </a:rPr>
              <a:t>Case</a:t>
            </a:r>
            <a:r>
              <a:rPr sz="2000" b="1" spc="-21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EDEEF5"/>
                </a:solidFill>
                <a:latin typeface="Trebuchet MS"/>
                <a:cs typeface="Trebuchet MS"/>
              </a:rPr>
              <a:t>Law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100"/>
              </a:lnSpc>
              <a:spcBef>
                <a:spcPts val="840"/>
              </a:spcBef>
            </a:pP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Examine</a:t>
            </a:r>
            <a:r>
              <a:rPr sz="15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Warner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v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Riddiford</a:t>
            </a:r>
            <a:r>
              <a:rPr sz="150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EDEEF5"/>
                </a:solidFill>
                <a:latin typeface="Verdana"/>
                <a:cs typeface="Verdana"/>
              </a:rPr>
              <a:t>[1858]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shopkeeper's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privilege</a:t>
            </a:r>
            <a:r>
              <a:rPr sz="1500" spc="-1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and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reasonable</a:t>
            </a:r>
            <a:r>
              <a:rPr sz="1500" spc="-1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detention.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993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425" y="3173730"/>
            <a:ext cx="1078928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95" dirty="0"/>
              <a:t>Interactive</a:t>
            </a:r>
            <a:r>
              <a:rPr sz="4100" spc="-440" dirty="0"/>
              <a:t> </a:t>
            </a:r>
            <a:r>
              <a:rPr sz="4100" spc="-130" dirty="0"/>
              <a:t>Scenario</a:t>
            </a:r>
            <a:r>
              <a:rPr sz="4100" spc="-440" dirty="0"/>
              <a:t> </a:t>
            </a:r>
            <a:r>
              <a:rPr sz="4100" spc="-155" dirty="0"/>
              <a:t>4:</a:t>
            </a:r>
            <a:r>
              <a:rPr sz="4100" spc="-390" dirty="0"/>
              <a:t> </a:t>
            </a:r>
            <a:r>
              <a:rPr sz="4100" spc="-105" dirty="0"/>
              <a:t>Assault</a:t>
            </a:r>
            <a:r>
              <a:rPr sz="4100" spc="-425" dirty="0"/>
              <a:t> </a:t>
            </a:r>
            <a:r>
              <a:rPr sz="4100" spc="-185" dirty="0"/>
              <a:t>and</a:t>
            </a:r>
            <a:r>
              <a:rPr sz="4100" spc="-425" dirty="0"/>
              <a:t> </a:t>
            </a:r>
            <a:r>
              <a:rPr sz="4100" spc="-55" dirty="0"/>
              <a:t>Self-</a:t>
            </a:r>
            <a:r>
              <a:rPr sz="4100" spc="-85" dirty="0"/>
              <a:t>Defence</a:t>
            </a:r>
            <a:endParaRPr sz="4100"/>
          </a:p>
        </p:txBody>
      </p:sp>
      <p:sp>
        <p:nvSpPr>
          <p:cNvPr id="4" name="object 4"/>
          <p:cNvSpPr txBox="1"/>
          <p:nvPr/>
        </p:nvSpPr>
        <p:spPr>
          <a:xfrm>
            <a:off x="887374" y="5245353"/>
            <a:ext cx="2816860" cy="203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solidFill>
                  <a:srgbClr val="EDEEF5"/>
                </a:solidFill>
                <a:latin typeface="Trebuchet MS"/>
                <a:cs typeface="Trebuchet MS"/>
              </a:rPr>
              <a:t>Scenario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34600"/>
              </a:lnSpc>
              <a:spcBef>
                <a:spcPts val="844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5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approached</a:t>
            </a:r>
            <a:r>
              <a:rPr sz="1550" spc="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by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B,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55" dirty="0">
                <a:solidFill>
                  <a:srgbClr val="EDEEF5"/>
                </a:solidFill>
                <a:latin typeface="Verdana"/>
                <a:cs typeface="Verdana"/>
              </a:rPr>
              <a:t>who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 is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wielding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EDEEF5"/>
                </a:solidFill>
                <a:latin typeface="Verdana"/>
                <a:cs typeface="Verdana"/>
              </a:rPr>
              <a:t>a 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knife.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pushes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45" dirty="0">
                <a:solidFill>
                  <a:srgbClr val="EDEEF5"/>
                </a:solidFill>
                <a:latin typeface="Verdana"/>
                <a:cs typeface="Verdana"/>
              </a:rPr>
              <a:t>B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away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forcefully,</a:t>
            </a:r>
            <a:r>
              <a:rPr sz="15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causing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95" dirty="0">
                <a:solidFill>
                  <a:srgbClr val="EDEEF5"/>
                </a:solidFill>
                <a:latin typeface="Verdana"/>
                <a:cs typeface="Verdana"/>
              </a:rPr>
              <a:t>B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to fall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sustain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injuries.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5064" y="5245353"/>
            <a:ext cx="2687955" cy="139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55" dirty="0">
                <a:solidFill>
                  <a:srgbClr val="EDEEF5"/>
                </a:solidFill>
                <a:latin typeface="Trebuchet MS"/>
                <a:cs typeface="Trebuchet MS"/>
              </a:rPr>
              <a:t>Legal</a:t>
            </a:r>
            <a:r>
              <a:rPr sz="2050" b="1" spc="-22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50" b="1" spc="-10" dirty="0">
                <a:solidFill>
                  <a:srgbClr val="EDEEF5"/>
                </a:solidFill>
                <a:latin typeface="Trebuchet MS"/>
                <a:cs typeface="Trebuchet MS"/>
              </a:rPr>
              <a:t>Question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34500"/>
              </a:lnSpc>
              <a:spcBef>
                <a:spcPts val="850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Can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claim</a:t>
            </a:r>
            <a:r>
              <a:rPr sz="15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self-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defence</a:t>
            </a:r>
            <a:r>
              <a:rPr sz="15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against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charges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assault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battery?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516" y="4169664"/>
            <a:ext cx="13231368" cy="800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03032" y="5245353"/>
            <a:ext cx="2921000" cy="203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40" dirty="0">
                <a:solidFill>
                  <a:srgbClr val="EDEEF5"/>
                </a:solidFill>
                <a:latin typeface="Trebuchet MS"/>
                <a:cs typeface="Trebuchet MS"/>
              </a:rPr>
              <a:t>Discussion</a:t>
            </a:r>
            <a:r>
              <a:rPr sz="2050" b="1" spc="-19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50" b="1" spc="-10" dirty="0">
                <a:solidFill>
                  <a:srgbClr val="EDEEF5"/>
                </a:solidFill>
                <a:latin typeface="Trebuchet MS"/>
                <a:cs typeface="Trebuchet MS"/>
              </a:rPr>
              <a:t>Points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34600"/>
              </a:lnSpc>
              <a:spcBef>
                <a:spcPts val="844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Evaluate</a:t>
            </a:r>
            <a:r>
              <a:rPr sz="155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reasonableness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force</a:t>
            </a:r>
            <a:r>
              <a:rPr sz="15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used,</a:t>
            </a:r>
            <a:r>
              <a:rPr sz="15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the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imminence</a:t>
            </a:r>
            <a:r>
              <a:rPr sz="15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threat,</a:t>
            </a:r>
            <a:r>
              <a:rPr sz="15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and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proportionality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the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response.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11002" y="5245353"/>
            <a:ext cx="2798445" cy="139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50" b="1" spc="-95" dirty="0">
                <a:solidFill>
                  <a:srgbClr val="EDEEF5"/>
                </a:solidFill>
                <a:latin typeface="Trebuchet MS"/>
                <a:cs typeface="Trebuchet MS"/>
              </a:rPr>
              <a:t>Relevant</a:t>
            </a:r>
            <a:r>
              <a:rPr sz="2050" b="1" spc="-23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50" b="1" spc="-25" dirty="0">
                <a:solidFill>
                  <a:srgbClr val="EDEEF5"/>
                </a:solidFill>
                <a:latin typeface="Trebuchet MS"/>
                <a:cs typeface="Trebuchet MS"/>
              </a:rPr>
              <a:t>Case</a:t>
            </a:r>
            <a:r>
              <a:rPr sz="2050" b="1" spc="-229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50" b="1" spc="-25" dirty="0">
                <a:solidFill>
                  <a:srgbClr val="EDEEF5"/>
                </a:solidFill>
                <a:latin typeface="Trebuchet MS"/>
                <a:cs typeface="Trebuchet MS"/>
              </a:rPr>
              <a:t>Law</a:t>
            </a:r>
            <a:endParaRPr sz="2050">
              <a:latin typeface="Trebuchet MS"/>
              <a:cs typeface="Trebuchet MS"/>
            </a:endParaRPr>
          </a:p>
          <a:p>
            <a:pPr marL="12700" marR="5080" algn="just">
              <a:lnSpc>
                <a:spcPct val="134500"/>
              </a:lnSpc>
              <a:spcBef>
                <a:spcPts val="850"/>
              </a:spcBef>
            </a:pP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Refer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40" dirty="0">
                <a:solidFill>
                  <a:srgbClr val="EDEEF5"/>
                </a:solidFill>
                <a:latin typeface="Verdana"/>
                <a:cs typeface="Verdana"/>
              </a:rPr>
              <a:t>R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v</a:t>
            </a:r>
            <a:r>
              <a:rPr sz="1550" spc="-1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45" dirty="0">
                <a:solidFill>
                  <a:srgbClr val="EDEEF5"/>
                </a:solidFill>
                <a:latin typeface="Verdana"/>
                <a:cs typeface="Verdana"/>
              </a:rPr>
              <a:t>Owino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70" dirty="0">
                <a:solidFill>
                  <a:srgbClr val="EDEEF5"/>
                </a:solidFill>
                <a:latin typeface="Verdana"/>
                <a:cs typeface="Verdana"/>
              </a:rPr>
              <a:t>[1996]</a:t>
            </a:r>
            <a:r>
              <a:rPr sz="1550" spc="-1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45" dirty="0">
                <a:solidFill>
                  <a:srgbClr val="EDEEF5"/>
                </a:solidFill>
                <a:latin typeface="Verdana"/>
                <a:cs typeface="Verdana"/>
              </a:rPr>
              <a:t>on</a:t>
            </a:r>
            <a:r>
              <a:rPr sz="1550" spc="25" dirty="0">
                <a:solidFill>
                  <a:srgbClr val="EDEEF5"/>
                </a:solidFill>
                <a:latin typeface="Verdana"/>
                <a:cs typeface="Verdana"/>
              </a:rPr>
              <a:t> the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test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5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55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self-</a:t>
            </a:r>
            <a:r>
              <a:rPr sz="1550" spc="25" dirty="0">
                <a:solidFill>
                  <a:srgbClr val="EDEEF5"/>
                </a:solidFill>
                <a:latin typeface="Verdana"/>
                <a:cs typeface="Verdana"/>
              </a:rPr>
              <a:t>defence</a:t>
            </a:r>
            <a:r>
              <a:rPr sz="155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45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50" spc="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EDEEF5"/>
                </a:solidFill>
                <a:latin typeface="Verdana"/>
                <a:cs typeface="Verdana"/>
              </a:rPr>
              <a:t>reasonable</a:t>
            </a:r>
            <a:r>
              <a:rPr sz="155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force.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825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548" y="3310254"/>
            <a:ext cx="117792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95" dirty="0"/>
              <a:t>Interactive</a:t>
            </a:r>
            <a:r>
              <a:rPr sz="4100" spc="-455" dirty="0"/>
              <a:t> </a:t>
            </a:r>
            <a:r>
              <a:rPr sz="4100" spc="-130" dirty="0"/>
              <a:t>Scenario</a:t>
            </a:r>
            <a:r>
              <a:rPr sz="4100" spc="-450" dirty="0"/>
              <a:t> </a:t>
            </a:r>
            <a:r>
              <a:rPr sz="4100" spc="-235" dirty="0"/>
              <a:t>5:</a:t>
            </a:r>
            <a:r>
              <a:rPr sz="4100" spc="-409" dirty="0"/>
              <a:t> </a:t>
            </a:r>
            <a:r>
              <a:rPr sz="4100" spc="-135" dirty="0"/>
              <a:t>Consent</a:t>
            </a:r>
            <a:r>
              <a:rPr sz="4100" spc="-434" dirty="0"/>
              <a:t> </a:t>
            </a:r>
            <a:r>
              <a:rPr sz="4100" spc="-185" dirty="0"/>
              <a:t>and</a:t>
            </a:r>
            <a:r>
              <a:rPr sz="4100" spc="-440" dirty="0"/>
              <a:t> </a:t>
            </a:r>
            <a:r>
              <a:rPr sz="4100" spc="-185" dirty="0"/>
              <a:t>Battery</a:t>
            </a:r>
            <a:r>
              <a:rPr sz="4100" spc="-440" dirty="0"/>
              <a:t> </a:t>
            </a:r>
            <a:r>
              <a:rPr sz="4100" spc="-210" dirty="0"/>
              <a:t>in</a:t>
            </a:r>
            <a:r>
              <a:rPr sz="4100" spc="-434" dirty="0"/>
              <a:t> </a:t>
            </a:r>
            <a:r>
              <a:rPr sz="4100" spc="-10" dirty="0"/>
              <a:t>Sports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" y="4308347"/>
            <a:ext cx="496824" cy="496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2548" y="4979670"/>
            <a:ext cx="3019425" cy="234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solidFill>
                  <a:srgbClr val="EDEEF5"/>
                </a:solidFill>
                <a:latin typeface="Trebuchet MS"/>
                <a:cs typeface="Trebuchet MS"/>
              </a:rPr>
              <a:t>Scenario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34500"/>
              </a:lnSpc>
              <a:spcBef>
                <a:spcPts val="825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During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rugby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match,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Player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tackles</a:t>
            </a:r>
            <a:r>
              <a:rPr sz="155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Player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95" dirty="0">
                <a:solidFill>
                  <a:srgbClr val="EDEEF5"/>
                </a:solidFill>
                <a:latin typeface="Verdana"/>
                <a:cs typeface="Verdana"/>
              </a:rPr>
              <a:t>B</a:t>
            </a:r>
            <a:r>
              <a:rPr sz="1550" spc="-1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with </a:t>
            </a:r>
            <a:r>
              <a:rPr sz="1550" spc="-30" dirty="0">
                <a:solidFill>
                  <a:srgbClr val="EDEEF5"/>
                </a:solidFill>
                <a:latin typeface="Verdana"/>
                <a:cs typeface="Verdana"/>
              </a:rPr>
              <a:t>excessive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force,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causing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EDEEF5"/>
                </a:solidFill>
                <a:latin typeface="Verdana"/>
                <a:cs typeface="Verdana"/>
              </a:rPr>
              <a:t>injury.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tackle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outside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rules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game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50" dirty="0">
                <a:solidFill>
                  <a:srgbClr val="EDEEF5"/>
                </a:solidFill>
                <a:latin typeface="Verdana"/>
                <a:cs typeface="Verdana"/>
              </a:rPr>
              <a:t>but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not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uncommon.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9747" y="4308347"/>
            <a:ext cx="496824" cy="4968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67302" y="4979670"/>
            <a:ext cx="2987675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55" dirty="0">
                <a:solidFill>
                  <a:srgbClr val="EDEEF5"/>
                </a:solidFill>
                <a:latin typeface="Trebuchet MS"/>
                <a:cs typeface="Trebuchet MS"/>
              </a:rPr>
              <a:t>Legal</a:t>
            </a:r>
            <a:r>
              <a:rPr sz="2050" b="1" spc="-22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50" b="1" spc="-10" dirty="0">
                <a:solidFill>
                  <a:srgbClr val="EDEEF5"/>
                </a:solidFill>
                <a:latin typeface="Trebuchet MS"/>
                <a:cs typeface="Trebuchet MS"/>
              </a:rPr>
              <a:t>Question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34500"/>
              </a:lnSpc>
              <a:spcBef>
                <a:spcPts val="825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Does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participate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in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sport</a:t>
            </a:r>
            <a:r>
              <a:rPr sz="15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negate</a:t>
            </a:r>
            <a:r>
              <a:rPr sz="15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claim</a:t>
            </a:r>
            <a:r>
              <a:rPr sz="15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battery?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4552" y="4308347"/>
            <a:ext cx="496824" cy="4968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52106" y="4979670"/>
            <a:ext cx="2954655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40" dirty="0">
                <a:solidFill>
                  <a:srgbClr val="EDEEF5"/>
                </a:solidFill>
                <a:latin typeface="Trebuchet MS"/>
                <a:cs typeface="Trebuchet MS"/>
              </a:rPr>
              <a:t>Discussion</a:t>
            </a:r>
            <a:r>
              <a:rPr sz="2050" b="1" spc="-19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50" b="1" spc="-10" dirty="0">
                <a:solidFill>
                  <a:srgbClr val="EDEEF5"/>
                </a:solidFill>
                <a:latin typeface="Trebuchet MS"/>
                <a:cs typeface="Trebuchet MS"/>
              </a:rPr>
              <a:t>Points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34500"/>
              </a:lnSpc>
              <a:spcBef>
                <a:spcPts val="825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Examine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scope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implied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contact</a:t>
            </a:r>
            <a:r>
              <a:rPr sz="15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sports,</a:t>
            </a:r>
            <a:r>
              <a:rPr sz="15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the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relevance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game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rules,</a:t>
            </a:r>
            <a:r>
              <a:rPr sz="15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and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threshold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criminal liability</a:t>
            </a:r>
            <a:r>
              <a:rPr sz="1550" spc="-1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5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sports</a:t>
            </a:r>
            <a:r>
              <a:rPr sz="15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contexts.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49356" y="4308347"/>
            <a:ext cx="495300" cy="4968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836909" y="4979670"/>
            <a:ext cx="3096260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95" dirty="0">
                <a:solidFill>
                  <a:srgbClr val="EDEEF5"/>
                </a:solidFill>
                <a:latin typeface="Trebuchet MS"/>
                <a:cs typeface="Trebuchet MS"/>
              </a:rPr>
              <a:t>Relevant</a:t>
            </a:r>
            <a:r>
              <a:rPr sz="2050" b="1" spc="-23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50" b="1" spc="-25" dirty="0">
                <a:solidFill>
                  <a:srgbClr val="EDEEF5"/>
                </a:solidFill>
                <a:latin typeface="Trebuchet MS"/>
                <a:cs typeface="Trebuchet MS"/>
              </a:rPr>
              <a:t>Case</a:t>
            </a:r>
            <a:r>
              <a:rPr sz="2050" b="1" spc="-229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50" b="1" spc="-25" dirty="0">
                <a:solidFill>
                  <a:srgbClr val="EDEEF5"/>
                </a:solidFill>
                <a:latin typeface="Trebuchet MS"/>
                <a:cs typeface="Trebuchet MS"/>
              </a:rPr>
              <a:t>Law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34500"/>
              </a:lnSpc>
              <a:spcBef>
                <a:spcPts val="825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Consider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R</a:t>
            </a:r>
            <a:r>
              <a:rPr sz="15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v</a:t>
            </a:r>
            <a:r>
              <a:rPr sz="15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Barnes</a:t>
            </a:r>
            <a:r>
              <a:rPr sz="15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[2004]</a:t>
            </a:r>
            <a:r>
              <a:rPr sz="15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on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criminal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liability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in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sports.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6141" y="541781"/>
            <a:ext cx="4725035" cy="68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50" spc="-335" dirty="0"/>
              <a:t>Q&amp;A</a:t>
            </a:r>
            <a:r>
              <a:rPr sz="4350" spc="-515" dirty="0"/>
              <a:t> </a:t>
            </a:r>
            <a:r>
              <a:rPr sz="4350" spc="-190" dirty="0"/>
              <a:t>and</a:t>
            </a:r>
            <a:r>
              <a:rPr sz="4350" spc="-495" dirty="0"/>
              <a:t> </a:t>
            </a:r>
            <a:r>
              <a:rPr sz="4350" spc="-135" dirty="0"/>
              <a:t>Conclusion</a:t>
            </a:r>
            <a:endParaRPr sz="4350"/>
          </a:p>
        </p:txBody>
      </p:sp>
      <p:grpSp>
        <p:nvGrpSpPr>
          <p:cNvPr id="4" name="object 4"/>
          <p:cNvGrpSpPr/>
          <p:nvPr/>
        </p:nvGrpSpPr>
        <p:grpSpPr>
          <a:xfrm>
            <a:off x="6155435" y="1763280"/>
            <a:ext cx="582295" cy="582295"/>
            <a:chOff x="6155435" y="1763280"/>
            <a:chExt cx="582295" cy="5822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1763280"/>
              <a:ext cx="582155" cy="582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8587" y="1836420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19">
                  <a:moveTo>
                    <a:pt x="286131" y="0"/>
                  </a:moveTo>
                  <a:lnTo>
                    <a:pt x="190881" y="0"/>
                  </a:lnTo>
                  <a:lnTo>
                    <a:pt x="147117" y="5041"/>
                  </a:lnTo>
                  <a:lnTo>
                    <a:pt x="106941" y="19403"/>
                  </a:lnTo>
                  <a:lnTo>
                    <a:pt x="71499" y="41937"/>
                  </a:lnTo>
                  <a:lnTo>
                    <a:pt x="41937" y="71499"/>
                  </a:lnTo>
                  <a:lnTo>
                    <a:pt x="19403" y="106941"/>
                  </a:lnTo>
                  <a:lnTo>
                    <a:pt x="5041" y="147117"/>
                  </a:lnTo>
                  <a:lnTo>
                    <a:pt x="0" y="190880"/>
                  </a:lnTo>
                  <a:lnTo>
                    <a:pt x="0" y="286130"/>
                  </a:lnTo>
                  <a:lnTo>
                    <a:pt x="5041" y="329894"/>
                  </a:lnTo>
                  <a:lnTo>
                    <a:pt x="19403" y="370070"/>
                  </a:lnTo>
                  <a:lnTo>
                    <a:pt x="41937" y="405512"/>
                  </a:lnTo>
                  <a:lnTo>
                    <a:pt x="71499" y="435074"/>
                  </a:lnTo>
                  <a:lnTo>
                    <a:pt x="106941" y="457608"/>
                  </a:lnTo>
                  <a:lnTo>
                    <a:pt x="147117" y="471970"/>
                  </a:lnTo>
                  <a:lnTo>
                    <a:pt x="190881" y="477012"/>
                  </a:lnTo>
                  <a:lnTo>
                    <a:pt x="286131" y="477012"/>
                  </a:lnTo>
                  <a:lnTo>
                    <a:pt x="329894" y="471970"/>
                  </a:lnTo>
                  <a:lnTo>
                    <a:pt x="370070" y="457608"/>
                  </a:lnTo>
                  <a:lnTo>
                    <a:pt x="405512" y="435074"/>
                  </a:lnTo>
                  <a:lnTo>
                    <a:pt x="435074" y="405512"/>
                  </a:lnTo>
                  <a:lnTo>
                    <a:pt x="457608" y="370070"/>
                  </a:lnTo>
                  <a:lnTo>
                    <a:pt x="471970" y="329894"/>
                  </a:lnTo>
                  <a:lnTo>
                    <a:pt x="477012" y="286130"/>
                  </a:lnTo>
                  <a:lnTo>
                    <a:pt x="477012" y="190880"/>
                  </a:lnTo>
                  <a:lnTo>
                    <a:pt x="471970" y="147117"/>
                  </a:lnTo>
                  <a:lnTo>
                    <a:pt x="457608" y="106941"/>
                  </a:lnTo>
                  <a:lnTo>
                    <a:pt x="435074" y="71499"/>
                  </a:lnTo>
                  <a:lnTo>
                    <a:pt x="405512" y="41937"/>
                  </a:lnTo>
                  <a:lnTo>
                    <a:pt x="370070" y="19403"/>
                  </a:lnTo>
                  <a:lnTo>
                    <a:pt x="329894" y="5041"/>
                  </a:lnTo>
                  <a:lnTo>
                    <a:pt x="286131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95720" y="1812747"/>
            <a:ext cx="1416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680" dirty="0">
                <a:solidFill>
                  <a:srgbClr val="EDEEF5"/>
                </a:solidFill>
                <a:latin typeface="Trebuchet MS"/>
                <a:cs typeface="Trebuchet MS"/>
              </a:rPr>
              <a:t>1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4990" y="1809114"/>
            <a:ext cx="2882900" cy="2531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5" dirty="0">
                <a:solidFill>
                  <a:srgbClr val="EDEEF5"/>
                </a:solidFill>
                <a:latin typeface="Trebuchet MS"/>
                <a:cs typeface="Trebuchet MS"/>
              </a:rPr>
              <a:t>Key</a:t>
            </a:r>
            <a:r>
              <a:rPr sz="2150" b="1" spc="-254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EDEEF5"/>
                </a:solidFill>
                <a:latin typeface="Trebuchet MS"/>
                <a:cs typeface="Trebuchet MS"/>
              </a:rPr>
              <a:t>Takeaways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ct val="136400"/>
              </a:lnSpc>
              <a:spcBef>
                <a:spcPts val="944"/>
              </a:spcBef>
            </a:pPr>
            <a:r>
              <a:rPr sz="1650" spc="-35" dirty="0">
                <a:solidFill>
                  <a:srgbClr val="EDEEF5"/>
                </a:solidFill>
                <a:latin typeface="Verdana"/>
                <a:cs typeface="Verdana"/>
              </a:rPr>
              <a:t>Trespass</a:t>
            </a:r>
            <a:r>
              <a:rPr sz="16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6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6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person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encompasses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 assault, </a:t>
            </a:r>
            <a:r>
              <a:rPr sz="1650" spc="-40" dirty="0">
                <a:solidFill>
                  <a:srgbClr val="EDEEF5"/>
                </a:solidFill>
                <a:latin typeface="Verdana"/>
                <a:cs typeface="Verdana"/>
              </a:rPr>
              <a:t>battery,</a:t>
            </a:r>
            <a:r>
              <a:rPr sz="16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6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false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imprisonment,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each</a:t>
            </a:r>
            <a:r>
              <a:rPr sz="1650" spc="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with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distinct elements</a:t>
            </a:r>
            <a:r>
              <a:rPr sz="1650" spc="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650" spc="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legal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considerations.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091928" y="1763280"/>
            <a:ext cx="581025" cy="582295"/>
            <a:chOff x="10091928" y="1763280"/>
            <a:chExt cx="581025" cy="582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1928" y="1763280"/>
              <a:ext cx="580644" cy="5821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165080" y="1836420"/>
              <a:ext cx="475615" cy="477520"/>
            </a:xfrm>
            <a:custGeom>
              <a:avLst/>
              <a:gdLst/>
              <a:ahLst/>
              <a:cxnLst/>
              <a:rect l="l" t="t" r="r" b="b"/>
              <a:pathLst>
                <a:path w="475615" h="477519">
                  <a:moveTo>
                    <a:pt x="285242" y="0"/>
                  </a:moveTo>
                  <a:lnTo>
                    <a:pt x="190246" y="0"/>
                  </a:lnTo>
                  <a:lnTo>
                    <a:pt x="146637" y="5026"/>
                  </a:lnTo>
                  <a:lnTo>
                    <a:pt x="106598" y="19343"/>
                  </a:lnTo>
                  <a:lnTo>
                    <a:pt x="71274" y="41807"/>
                  </a:lnTo>
                  <a:lnTo>
                    <a:pt x="41807" y="71274"/>
                  </a:lnTo>
                  <a:lnTo>
                    <a:pt x="19343" y="106598"/>
                  </a:lnTo>
                  <a:lnTo>
                    <a:pt x="5026" y="146637"/>
                  </a:lnTo>
                  <a:lnTo>
                    <a:pt x="0" y="190245"/>
                  </a:lnTo>
                  <a:lnTo>
                    <a:pt x="0" y="286765"/>
                  </a:lnTo>
                  <a:lnTo>
                    <a:pt x="5026" y="330374"/>
                  </a:lnTo>
                  <a:lnTo>
                    <a:pt x="19343" y="370413"/>
                  </a:lnTo>
                  <a:lnTo>
                    <a:pt x="41807" y="405737"/>
                  </a:lnTo>
                  <a:lnTo>
                    <a:pt x="71274" y="435204"/>
                  </a:lnTo>
                  <a:lnTo>
                    <a:pt x="106598" y="457668"/>
                  </a:lnTo>
                  <a:lnTo>
                    <a:pt x="146637" y="471985"/>
                  </a:lnTo>
                  <a:lnTo>
                    <a:pt x="190246" y="477012"/>
                  </a:lnTo>
                  <a:lnTo>
                    <a:pt x="285242" y="477012"/>
                  </a:lnTo>
                  <a:lnTo>
                    <a:pt x="328850" y="471985"/>
                  </a:lnTo>
                  <a:lnTo>
                    <a:pt x="368889" y="457668"/>
                  </a:lnTo>
                  <a:lnTo>
                    <a:pt x="404213" y="435204"/>
                  </a:lnTo>
                  <a:lnTo>
                    <a:pt x="433680" y="405737"/>
                  </a:lnTo>
                  <a:lnTo>
                    <a:pt x="456144" y="370413"/>
                  </a:lnTo>
                  <a:lnTo>
                    <a:pt x="470461" y="330374"/>
                  </a:lnTo>
                  <a:lnTo>
                    <a:pt x="475488" y="286765"/>
                  </a:lnTo>
                  <a:lnTo>
                    <a:pt x="475488" y="190245"/>
                  </a:lnTo>
                  <a:lnTo>
                    <a:pt x="470461" y="146637"/>
                  </a:lnTo>
                  <a:lnTo>
                    <a:pt x="456144" y="106598"/>
                  </a:lnTo>
                  <a:lnTo>
                    <a:pt x="433680" y="71274"/>
                  </a:lnTo>
                  <a:lnTo>
                    <a:pt x="404213" y="41807"/>
                  </a:lnTo>
                  <a:lnTo>
                    <a:pt x="368889" y="19343"/>
                  </a:lnTo>
                  <a:lnTo>
                    <a:pt x="328850" y="5026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303509" y="1812747"/>
            <a:ext cx="2032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75" dirty="0">
                <a:solidFill>
                  <a:srgbClr val="EDEEF5"/>
                </a:solidFill>
                <a:latin typeface="Trebuchet MS"/>
                <a:cs typeface="Trebuchet MS"/>
              </a:rPr>
              <a:t>2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1481" y="1809114"/>
            <a:ext cx="3025775" cy="2531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80" dirty="0">
                <a:solidFill>
                  <a:srgbClr val="EDEEF5"/>
                </a:solidFill>
                <a:latin typeface="Trebuchet MS"/>
                <a:cs typeface="Trebuchet MS"/>
              </a:rPr>
              <a:t>Practical</a:t>
            </a:r>
            <a:r>
              <a:rPr sz="2150" b="1" spc="-19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EDEEF5"/>
                </a:solidFill>
                <a:latin typeface="Trebuchet MS"/>
                <a:cs typeface="Trebuchet MS"/>
              </a:rPr>
              <a:t>Application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ct val="136400"/>
              </a:lnSpc>
              <a:spcBef>
                <a:spcPts val="944"/>
              </a:spcBef>
            </a:pP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Understanding</a:t>
            </a:r>
            <a:r>
              <a:rPr sz="16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these</a:t>
            </a:r>
            <a:r>
              <a:rPr sz="1650" spc="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torts</a:t>
            </a:r>
            <a:r>
              <a:rPr sz="1650" spc="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is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crucial</a:t>
            </a:r>
            <a:r>
              <a:rPr sz="16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6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legal</a:t>
            </a:r>
            <a:r>
              <a:rPr sz="16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practitioners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6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50" dirty="0">
                <a:solidFill>
                  <a:srgbClr val="EDEEF5"/>
                </a:solidFill>
                <a:latin typeface="Verdana"/>
                <a:cs typeface="Verdana"/>
              </a:rPr>
              <a:t>both</a:t>
            </a:r>
            <a:r>
              <a:rPr sz="165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civil</a:t>
            </a:r>
            <a:r>
              <a:rPr sz="16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6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criminal </a:t>
            </a:r>
            <a:r>
              <a:rPr sz="1650" spc="-35" dirty="0">
                <a:solidFill>
                  <a:srgbClr val="EDEEF5"/>
                </a:solidFill>
                <a:latin typeface="Verdana"/>
                <a:cs typeface="Verdana"/>
              </a:rPr>
              <a:t>contexts,</a:t>
            </a:r>
            <a:r>
              <a:rPr sz="165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EDEEF5"/>
                </a:solidFill>
                <a:latin typeface="Verdana"/>
                <a:cs typeface="Verdana"/>
              </a:rPr>
              <a:t>as</a:t>
            </a:r>
            <a:r>
              <a:rPr sz="16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well</a:t>
            </a:r>
            <a:r>
              <a:rPr sz="16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EDEEF5"/>
                </a:solidFill>
                <a:latin typeface="Verdana"/>
                <a:cs typeface="Verdana"/>
              </a:rPr>
              <a:t>as</a:t>
            </a:r>
            <a:r>
              <a:rPr sz="16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for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individuals</a:t>
            </a:r>
            <a:r>
              <a:rPr sz="16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6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protect</a:t>
            </a:r>
            <a:r>
              <a:rPr sz="16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their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rights.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55435" y="4724412"/>
            <a:ext cx="582295" cy="582295"/>
            <a:chOff x="6155435" y="4724412"/>
            <a:chExt cx="582295" cy="58229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4724412"/>
              <a:ext cx="582155" cy="58215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28587" y="4797552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86131" y="0"/>
                  </a:moveTo>
                  <a:lnTo>
                    <a:pt x="190881" y="0"/>
                  </a:lnTo>
                  <a:lnTo>
                    <a:pt x="147117" y="5041"/>
                  </a:lnTo>
                  <a:lnTo>
                    <a:pt x="106941" y="19403"/>
                  </a:lnTo>
                  <a:lnTo>
                    <a:pt x="71499" y="41937"/>
                  </a:lnTo>
                  <a:lnTo>
                    <a:pt x="41937" y="71499"/>
                  </a:lnTo>
                  <a:lnTo>
                    <a:pt x="19403" y="106941"/>
                  </a:lnTo>
                  <a:lnTo>
                    <a:pt x="5041" y="147117"/>
                  </a:lnTo>
                  <a:lnTo>
                    <a:pt x="0" y="190881"/>
                  </a:lnTo>
                  <a:lnTo>
                    <a:pt x="0" y="286131"/>
                  </a:lnTo>
                  <a:lnTo>
                    <a:pt x="5041" y="329894"/>
                  </a:lnTo>
                  <a:lnTo>
                    <a:pt x="19403" y="370070"/>
                  </a:lnTo>
                  <a:lnTo>
                    <a:pt x="41937" y="405512"/>
                  </a:lnTo>
                  <a:lnTo>
                    <a:pt x="71499" y="435074"/>
                  </a:lnTo>
                  <a:lnTo>
                    <a:pt x="106941" y="457608"/>
                  </a:lnTo>
                  <a:lnTo>
                    <a:pt x="147117" y="471970"/>
                  </a:lnTo>
                  <a:lnTo>
                    <a:pt x="190881" y="477012"/>
                  </a:lnTo>
                  <a:lnTo>
                    <a:pt x="286131" y="477012"/>
                  </a:lnTo>
                  <a:lnTo>
                    <a:pt x="329894" y="471970"/>
                  </a:lnTo>
                  <a:lnTo>
                    <a:pt x="370070" y="457608"/>
                  </a:lnTo>
                  <a:lnTo>
                    <a:pt x="405512" y="435074"/>
                  </a:lnTo>
                  <a:lnTo>
                    <a:pt x="435074" y="405512"/>
                  </a:lnTo>
                  <a:lnTo>
                    <a:pt x="457608" y="370070"/>
                  </a:lnTo>
                  <a:lnTo>
                    <a:pt x="471970" y="329894"/>
                  </a:lnTo>
                  <a:lnTo>
                    <a:pt x="477012" y="286131"/>
                  </a:lnTo>
                  <a:lnTo>
                    <a:pt x="477012" y="190881"/>
                  </a:lnTo>
                  <a:lnTo>
                    <a:pt x="471970" y="147117"/>
                  </a:lnTo>
                  <a:lnTo>
                    <a:pt x="457608" y="106941"/>
                  </a:lnTo>
                  <a:lnTo>
                    <a:pt x="435074" y="71499"/>
                  </a:lnTo>
                  <a:lnTo>
                    <a:pt x="405512" y="41937"/>
                  </a:lnTo>
                  <a:lnTo>
                    <a:pt x="370070" y="19403"/>
                  </a:lnTo>
                  <a:lnTo>
                    <a:pt x="329894" y="5041"/>
                  </a:lnTo>
                  <a:lnTo>
                    <a:pt x="286131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69177" y="4774184"/>
            <a:ext cx="1962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30" dirty="0">
                <a:solidFill>
                  <a:srgbClr val="EDEEF5"/>
                </a:solidFill>
                <a:latin typeface="Trebuchet MS"/>
                <a:cs typeface="Trebuchet MS"/>
              </a:rPr>
              <a:t>3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4990" y="4770246"/>
            <a:ext cx="2750820" cy="2531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85" dirty="0">
                <a:solidFill>
                  <a:srgbClr val="EDEEF5"/>
                </a:solidFill>
                <a:latin typeface="Trebuchet MS"/>
                <a:cs typeface="Trebuchet MS"/>
              </a:rPr>
              <a:t>Evolving</a:t>
            </a:r>
            <a:r>
              <a:rPr sz="2150" b="1" spc="-22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150" b="1" spc="-25" dirty="0">
                <a:solidFill>
                  <a:srgbClr val="EDEEF5"/>
                </a:solidFill>
                <a:latin typeface="Trebuchet MS"/>
                <a:cs typeface="Trebuchet MS"/>
              </a:rPr>
              <a:t>Law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ct val="136400"/>
              </a:lnSpc>
              <a:spcBef>
                <a:spcPts val="944"/>
              </a:spcBef>
            </a:pP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6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law</a:t>
            </a:r>
            <a:r>
              <a:rPr sz="16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6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6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area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continues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650" spc="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evolve, particularly</a:t>
            </a:r>
            <a:r>
              <a:rPr sz="16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6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response</a:t>
            </a:r>
            <a:r>
              <a:rPr sz="16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to </a:t>
            </a:r>
            <a:r>
              <a:rPr sz="1650" spc="55" dirty="0">
                <a:solidFill>
                  <a:srgbClr val="EDEEF5"/>
                </a:solidFill>
                <a:latin typeface="Verdana"/>
                <a:cs typeface="Verdana"/>
              </a:rPr>
              <a:t>changing</a:t>
            </a:r>
            <a:r>
              <a:rPr sz="165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societal</a:t>
            </a:r>
            <a:r>
              <a:rPr sz="165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norms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6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technological advancements.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091928" y="4724412"/>
            <a:ext cx="581025" cy="582295"/>
            <a:chOff x="10091928" y="4724412"/>
            <a:chExt cx="581025" cy="5822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1928" y="4724412"/>
              <a:ext cx="580644" cy="5821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165080" y="4797552"/>
              <a:ext cx="475615" cy="477520"/>
            </a:xfrm>
            <a:custGeom>
              <a:avLst/>
              <a:gdLst/>
              <a:ahLst/>
              <a:cxnLst/>
              <a:rect l="l" t="t" r="r" b="b"/>
              <a:pathLst>
                <a:path w="475615" h="477520">
                  <a:moveTo>
                    <a:pt x="285242" y="0"/>
                  </a:moveTo>
                  <a:lnTo>
                    <a:pt x="190246" y="0"/>
                  </a:lnTo>
                  <a:lnTo>
                    <a:pt x="146637" y="5026"/>
                  </a:lnTo>
                  <a:lnTo>
                    <a:pt x="106598" y="19343"/>
                  </a:lnTo>
                  <a:lnTo>
                    <a:pt x="71274" y="41807"/>
                  </a:lnTo>
                  <a:lnTo>
                    <a:pt x="41807" y="71274"/>
                  </a:lnTo>
                  <a:lnTo>
                    <a:pt x="19343" y="106598"/>
                  </a:lnTo>
                  <a:lnTo>
                    <a:pt x="5026" y="146637"/>
                  </a:lnTo>
                  <a:lnTo>
                    <a:pt x="0" y="190246"/>
                  </a:lnTo>
                  <a:lnTo>
                    <a:pt x="0" y="286766"/>
                  </a:lnTo>
                  <a:lnTo>
                    <a:pt x="5026" y="330374"/>
                  </a:lnTo>
                  <a:lnTo>
                    <a:pt x="19343" y="370413"/>
                  </a:lnTo>
                  <a:lnTo>
                    <a:pt x="41807" y="405737"/>
                  </a:lnTo>
                  <a:lnTo>
                    <a:pt x="71274" y="435204"/>
                  </a:lnTo>
                  <a:lnTo>
                    <a:pt x="106598" y="457668"/>
                  </a:lnTo>
                  <a:lnTo>
                    <a:pt x="146637" y="471985"/>
                  </a:lnTo>
                  <a:lnTo>
                    <a:pt x="190246" y="477012"/>
                  </a:lnTo>
                  <a:lnTo>
                    <a:pt x="285242" y="477012"/>
                  </a:lnTo>
                  <a:lnTo>
                    <a:pt x="328850" y="471985"/>
                  </a:lnTo>
                  <a:lnTo>
                    <a:pt x="368889" y="457668"/>
                  </a:lnTo>
                  <a:lnTo>
                    <a:pt x="404213" y="435204"/>
                  </a:lnTo>
                  <a:lnTo>
                    <a:pt x="433680" y="405737"/>
                  </a:lnTo>
                  <a:lnTo>
                    <a:pt x="456144" y="370413"/>
                  </a:lnTo>
                  <a:lnTo>
                    <a:pt x="470461" y="330374"/>
                  </a:lnTo>
                  <a:lnTo>
                    <a:pt x="475488" y="286766"/>
                  </a:lnTo>
                  <a:lnTo>
                    <a:pt x="475488" y="190246"/>
                  </a:lnTo>
                  <a:lnTo>
                    <a:pt x="470461" y="146637"/>
                  </a:lnTo>
                  <a:lnTo>
                    <a:pt x="456144" y="106598"/>
                  </a:lnTo>
                  <a:lnTo>
                    <a:pt x="433680" y="71274"/>
                  </a:lnTo>
                  <a:lnTo>
                    <a:pt x="404213" y="41807"/>
                  </a:lnTo>
                  <a:lnTo>
                    <a:pt x="368889" y="19343"/>
                  </a:lnTo>
                  <a:lnTo>
                    <a:pt x="328850" y="5026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300843" y="4774184"/>
            <a:ext cx="2076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0" dirty="0">
                <a:solidFill>
                  <a:srgbClr val="EDEEF5"/>
                </a:solidFill>
                <a:latin typeface="Trebuchet MS"/>
                <a:cs typeface="Trebuchet MS"/>
              </a:rPr>
              <a:t>4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841481" y="4770246"/>
            <a:ext cx="2885440" cy="2874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14" dirty="0">
                <a:solidFill>
                  <a:srgbClr val="EDEEF5"/>
                </a:solidFill>
                <a:latin typeface="Trebuchet MS"/>
                <a:cs typeface="Trebuchet MS"/>
              </a:rPr>
              <a:t>Further</a:t>
            </a:r>
            <a:r>
              <a:rPr sz="2150" b="1" spc="-27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150" b="1" spc="-20" dirty="0">
                <a:solidFill>
                  <a:srgbClr val="EDEEF5"/>
                </a:solidFill>
                <a:latin typeface="Trebuchet MS"/>
                <a:cs typeface="Trebuchet MS"/>
              </a:rPr>
              <a:t>Study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ct val="136400"/>
              </a:lnSpc>
              <a:spcBef>
                <a:spcPts val="944"/>
              </a:spcBef>
            </a:pP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Encourage</a:t>
            </a:r>
            <a:r>
              <a:rPr sz="1650" spc="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deeper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exploration</a:t>
            </a:r>
            <a:r>
              <a:rPr sz="165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6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case</a:t>
            </a:r>
            <a:r>
              <a:rPr sz="165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law</a:t>
            </a:r>
            <a:r>
              <a:rPr sz="16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and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statutory</a:t>
            </a:r>
            <a:r>
              <a:rPr sz="16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provisions, particularly</a:t>
            </a:r>
            <a:r>
              <a:rPr sz="16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35" dirty="0">
                <a:solidFill>
                  <a:srgbClr val="EDEEF5"/>
                </a:solidFill>
                <a:latin typeface="Verdana"/>
                <a:cs typeface="Verdana"/>
              </a:rPr>
              <a:t>comparing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different</a:t>
            </a:r>
            <a:r>
              <a:rPr sz="16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jurisdictions</a:t>
            </a:r>
            <a:r>
              <a:rPr sz="1650" spc="-1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and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their</a:t>
            </a:r>
            <a:r>
              <a:rPr sz="16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approaches</a:t>
            </a:r>
            <a:r>
              <a:rPr sz="16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6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these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torts.</a:t>
            </a:r>
            <a:endParaRPr sz="1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EC7C53EF-5AB0-492B-BEA7-FFFE93B42A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3183" y="871220"/>
            <a:ext cx="7241540" cy="83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000"/>
              </a:lnSpc>
            </a:pPr>
            <a:r>
              <a:rPr lang="en-GB" sz="5600" spc="-100" dirty="0"/>
              <a:t>Introduction</a:t>
            </a:r>
            <a:endParaRPr sz="56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spc="55" dirty="0"/>
              <a:t>Welcome</a:t>
            </a:r>
            <a:r>
              <a:rPr spc="-12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this</a:t>
            </a:r>
            <a:r>
              <a:rPr spc="-100" dirty="0"/>
              <a:t> </a:t>
            </a:r>
            <a:r>
              <a:rPr dirty="0"/>
              <a:t>comprehensive</a:t>
            </a:r>
            <a:r>
              <a:rPr spc="-120" dirty="0"/>
              <a:t> </a:t>
            </a:r>
            <a:r>
              <a:rPr dirty="0"/>
              <a:t>exploration</a:t>
            </a:r>
            <a:r>
              <a:rPr spc="-12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trespass</a:t>
            </a:r>
            <a:r>
              <a:rPr spc="-9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spc="-30" dirty="0"/>
              <a:t>person,</a:t>
            </a:r>
            <a:r>
              <a:rPr spc="-125" dirty="0"/>
              <a:t> </a:t>
            </a:r>
            <a:r>
              <a:rPr spc="-50" dirty="0"/>
              <a:t>a </a:t>
            </a:r>
            <a:r>
              <a:rPr dirty="0"/>
              <a:t>fundamental</a:t>
            </a:r>
            <a:r>
              <a:rPr spc="-100" dirty="0"/>
              <a:t> </a:t>
            </a:r>
            <a:r>
              <a:rPr spc="-25" dirty="0"/>
              <a:t>area</a:t>
            </a:r>
            <a:r>
              <a:rPr spc="-7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tort</a:t>
            </a:r>
            <a:r>
              <a:rPr spc="-45" dirty="0"/>
              <a:t> </a:t>
            </a:r>
            <a:r>
              <a:rPr spc="-50" dirty="0"/>
              <a:t>law.</a:t>
            </a:r>
            <a:r>
              <a:rPr spc="-85" dirty="0"/>
              <a:t> </a:t>
            </a:r>
            <a:r>
              <a:rPr spc="-25" dirty="0"/>
              <a:t>This</a:t>
            </a:r>
            <a:r>
              <a:rPr spc="-75" dirty="0"/>
              <a:t> </a:t>
            </a:r>
            <a:r>
              <a:rPr dirty="0"/>
              <a:t>presentation</a:t>
            </a:r>
            <a:r>
              <a:rPr spc="-100" dirty="0"/>
              <a:t> </a:t>
            </a:r>
            <a:r>
              <a:rPr spc="-10" dirty="0"/>
              <a:t>delves</a:t>
            </a:r>
            <a:r>
              <a:rPr spc="-90" dirty="0"/>
              <a:t> </a:t>
            </a:r>
            <a:r>
              <a:rPr dirty="0"/>
              <a:t>into</a:t>
            </a:r>
            <a:r>
              <a:rPr spc="-8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intricacies</a:t>
            </a:r>
            <a:r>
              <a:rPr spc="-95" dirty="0"/>
              <a:t> </a:t>
            </a:r>
            <a:r>
              <a:rPr spc="-25" dirty="0"/>
              <a:t>of </a:t>
            </a:r>
            <a:r>
              <a:rPr spc="-50" dirty="0"/>
              <a:t>assault, </a:t>
            </a:r>
            <a:r>
              <a:rPr spc="-40" dirty="0"/>
              <a:t>battery,</a:t>
            </a:r>
            <a:r>
              <a:rPr spc="-90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30" dirty="0"/>
              <a:t>false</a:t>
            </a:r>
            <a:r>
              <a:rPr spc="-45" dirty="0"/>
              <a:t> </a:t>
            </a:r>
            <a:r>
              <a:rPr dirty="0"/>
              <a:t>imprisonment,</a:t>
            </a:r>
            <a:r>
              <a:rPr spc="-105" dirty="0"/>
              <a:t> </a:t>
            </a:r>
            <a:r>
              <a:rPr dirty="0"/>
              <a:t>examining</a:t>
            </a:r>
            <a:r>
              <a:rPr spc="-90" dirty="0"/>
              <a:t> </a:t>
            </a:r>
            <a:r>
              <a:rPr dirty="0"/>
              <a:t>their</a:t>
            </a:r>
            <a:r>
              <a:rPr spc="-80" dirty="0"/>
              <a:t> </a:t>
            </a:r>
            <a:r>
              <a:rPr spc="-10" dirty="0"/>
              <a:t>definitions,</a:t>
            </a:r>
            <a:r>
              <a:rPr spc="-110" dirty="0"/>
              <a:t> </a:t>
            </a:r>
            <a:r>
              <a:rPr spc="-10" dirty="0"/>
              <a:t>elements,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relevant</a:t>
            </a:r>
            <a:r>
              <a:rPr spc="-85" dirty="0"/>
              <a:t> </a:t>
            </a:r>
            <a:r>
              <a:rPr spc="-10" dirty="0"/>
              <a:t>case</a:t>
            </a:r>
            <a:r>
              <a:rPr spc="-50" dirty="0"/>
              <a:t> law.</a:t>
            </a:r>
            <a:r>
              <a:rPr spc="-85" dirty="0"/>
              <a:t> </a:t>
            </a:r>
            <a:r>
              <a:rPr dirty="0"/>
              <a:t>We'll</a:t>
            </a:r>
            <a:r>
              <a:rPr spc="-80" dirty="0"/>
              <a:t> </a:t>
            </a:r>
            <a:r>
              <a:rPr dirty="0"/>
              <a:t>navigate</a:t>
            </a:r>
            <a:r>
              <a:rPr spc="-95" dirty="0"/>
              <a:t> </a:t>
            </a:r>
            <a:r>
              <a:rPr dirty="0"/>
              <a:t>through</a:t>
            </a:r>
            <a:r>
              <a:rPr spc="-65" dirty="0"/>
              <a:t> </a:t>
            </a:r>
            <a:r>
              <a:rPr dirty="0"/>
              <a:t>English</a:t>
            </a:r>
            <a:r>
              <a:rPr spc="-95" dirty="0"/>
              <a:t> </a:t>
            </a:r>
            <a:r>
              <a:rPr spc="60" dirty="0"/>
              <a:t>common</a:t>
            </a:r>
            <a:r>
              <a:rPr spc="-70" dirty="0"/>
              <a:t> </a:t>
            </a:r>
            <a:r>
              <a:rPr dirty="0"/>
              <a:t>law</a:t>
            </a:r>
            <a:r>
              <a:rPr spc="-70" dirty="0"/>
              <a:t> </a:t>
            </a:r>
            <a:r>
              <a:rPr spc="-10" dirty="0"/>
              <a:t>principles, </a:t>
            </a:r>
            <a:r>
              <a:rPr spc="65" dirty="0"/>
              <a:t>Hong</a:t>
            </a:r>
            <a:r>
              <a:rPr spc="-65" dirty="0"/>
              <a:t> </a:t>
            </a:r>
            <a:r>
              <a:rPr dirty="0"/>
              <a:t>Kong</a:t>
            </a:r>
            <a:r>
              <a:rPr spc="-60" dirty="0"/>
              <a:t> </a:t>
            </a:r>
            <a:r>
              <a:rPr spc="-10" dirty="0"/>
              <a:t>statutory</a:t>
            </a:r>
            <a:r>
              <a:rPr spc="-40" dirty="0"/>
              <a:t> </a:t>
            </a:r>
            <a:r>
              <a:rPr spc="-10" dirty="0"/>
              <a:t>protections,</a:t>
            </a:r>
            <a:r>
              <a:rPr spc="-7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engage</a:t>
            </a:r>
            <a:r>
              <a:rPr spc="-85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comparative</a:t>
            </a:r>
            <a:r>
              <a:rPr spc="-75" dirty="0"/>
              <a:t> </a:t>
            </a:r>
            <a:r>
              <a:rPr spc="-55" dirty="0"/>
              <a:t>analysis.</a:t>
            </a:r>
            <a:r>
              <a:rPr spc="-90" dirty="0"/>
              <a:t> </a:t>
            </a:r>
            <a:r>
              <a:rPr dirty="0"/>
              <a:t>By</a:t>
            </a:r>
            <a:r>
              <a:rPr spc="-50" dirty="0"/>
              <a:t> </a:t>
            </a:r>
            <a:r>
              <a:rPr spc="-25" dirty="0"/>
              <a:t>the </a:t>
            </a:r>
            <a:r>
              <a:rPr dirty="0"/>
              <a:t>end</a:t>
            </a:r>
            <a:r>
              <a:rPr spc="-8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this</a:t>
            </a:r>
            <a:r>
              <a:rPr spc="-55" dirty="0"/>
              <a:t> </a:t>
            </a:r>
            <a:r>
              <a:rPr spc="-10" dirty="0"/>
              <a:t>presentation,</a:t>
            </a:r>
            <a:r>
              <a:rPr spc="-110" dirty="0"/>
              <a:t> </a:t>
            </a:r>
            <a:r>
              <a:rPr spc="-25" dirty="0"/>
              <a:t>you'll</a:t>
            </a:r>
            <a:r>
              <a:rPr spc="-70" dirty="0"/>
              <a:t> </a:t>
            </a:r>
            <a:r>
              <a:rPr spc="-10" dirty="0"/>
              <a:t>have</a:t>
            </a:r>
            <a:r>
              <a:rPr spc="-65" dirty="0"/>
              <a:t> </a:t>
            </a:r>
            <a:r>
              <a:rPr spc="-25" dirty="0"/>
              <a:t>a</a:t>
            </a:r>
            <a:r>
              <a:rPr spc="-60" dirty="0"/>
              <a:t> </a:t>
            </a:r>
            <a:r>
              <a:rPr dirty="0"/>
              <a:t>thorough</a:t>
            </a:r>
            <a:r>
              <a:rPr spc="-60" dirty="0"/>
              <a:t> </a:t>
            </a:r>
            <a:r>
              <a:rPr dirty="0"/>
              <a:t>understanding</a:t>
            </a:r>
            <a:r>
              <a:rPr spc="-9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these</a:t>
            </a:r>
            <a:r>
              <a:rPr spc="-80" dirty="0"/>
              <a:t> </a:t>
            </a:r>
            <a:r>
              <a:rPr spc="-10" dirty="0"/>
              <a:t>torts, </a:t>
            </a:r>
            <a:r>
              <a:rPr dirty="0"/>
              <a:t>their</a:t>
            </a:r>
            <a:r>
              <a:rPr spc="-105" dirty="0"/>
              <a:t> </a:t>
            </a:r>
            <a:r>
              <a:rPr spc="-10" dirty="0"/>
              <a:t>defences,</a:t>
            </a:r>
            <a:r>
              <a:rPr spc="-110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60" dirty="0"/>
              <a:t>how</a:t>
            </a:r>
            <a:r>
              <a:rPr spc="-90" dirty="0"/>
              <a:t> </a:t>
            </a:r>
            <a:r>
              <a:rPr dirty="0"/>
              <a:t>they</a:t>
            </a:r>
            <a:r>
              <a:rPr spc="-85" dirty="0"/>
              <a:t> </a:t>
            </a:r>
            <a:r>
              <a:rPr dirty="0"/>
              <a:t>apply</a:t>
            </a:r>
            <a:r>
              <a:rPr spc="-100" dirty="0"/>
              <a:t> </a:t>
            </a:r>
            <a:r>
              <a:rPr dirty="0"/>
              <a:t>in</a:t>
            </a:r>
            <a:r>
              <a:rPr spc="-80" dirty="0"/>
              <a:t> </a:t>
            </a:r>
            <a:r>
              <a:rPr spc="-35" dirty="0"/>
              <a:t>real-</a:t>
            </a:r>
            <a:r>
              <a:rPr dirty="0"/>
              <a:t>world</a:t>
            </a:r>
            <a:r>
              <a:rPr spc="-130" dirty="0"/>
              <a:t> </a:t>
            </a:r>
            <a:r>
              <a:rPr spc="-35" dirty="0"/>
              <a:t>scenarios.</a:t>
            </a:r>
            <a:r>
              <a:rPr spc="-85" dirty="0"/>
              <a:t> </a:t>
            </a:r>
            <a:r>
              <a:rPr spc="-25" dirty="0"/>
              <a:t>Let's</a:t>
            </a:r>
            <a:r>
              <a:rPr spc="-75" dirty="0"/>
              <a:t> </a:t>
            </a:r>
            <a:r>
              <a:rPr dirty="0"/>
              <a:t>embark</a:t>
            </a:r>
            <a:r>
              <a:rPr spc="-11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spc="-20" dirty="0"/>
              <a:t>this </a:t>
            </a:r>
            <a:r>
              <a:rPr dirty="0"/>
              <a:t>legal</a:t>
            </a:r>
            <a:r>
              <a:rPr spc="-100" dirty="0"/>
              <a:t> </a:t>
            </a:r>
            <a:r>
              <a:rPr spc="-20" dirty="0"/>
              <a:t>journey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10" dirty="0"/>
              <a:t>unravel</a:t>
            </a:r>
            <a:r>
              <a:rPr spc="-8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complexities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personal</a:t>
            </a:r>
            <a:r>
              <a:rPr spc="-90" dirty="0"/>
              <a:t> </a:t>
            </a:r>
            <a:r>
              <a:rPr dirty="0"/>
              <a:t>autonomy</a:t>
            </a:r>
            <a:r>
              <a:rPr spc="-7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spc="-10" dirty="0"/>
              <a:t>bodily </a:t>
            </a:r>
            <a:r>
              <a:rPr dirty="0"/>
              <a:t>integrity</a:t>
            </a:r>
            <a:r>
              <a:rPr spc="-110" dirty="0"/>
              <a:t> </a:t>
            </a:r>
            <a:r>
              <a:rPr dirty="0"/>
              <a:t>in</a:t>
            </a:r>
            <a:r>
              <a:rPr spc="-90" dirty="0"/>
              <a:t> </a:t>
            </a:r>
            <a:r>
              <a:rPr dirty="0"/>
              <a:t>the</a:t>
            </a:r>
            <a:r>
              <a:rPr spc="-110" dirty="0"/>
              <a:t> </a:t>
            </a:r>
            <a:r>
              <a:rPr spc="-35" dirty="0"/>
              <a:t>eyes</a:t>
            </a:r>
            <a:r>
              <a:rPr spc="-10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spc="-20" dirty="0"/>
              <a:t>law.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4611" y="672608"/>
            <a:ext cx="6560820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4350" spc="-280" dirty="0"/>
              <a:t>Overview</a:t>
            </a:r>
            <a:r>
              <a:rPr sz="4350" spc="-520" dirty="0"/>
              <a:t> </a:t>
            </a:r>
            <a:r>
              <a:rPr sz="4350" spc="-105" dirty="0"/>
              <a:t>of</a:t>
            </a:r>
            <a:r>
              <a:rPr sz="4350" spc="-459" dirty="0"/>
              <a:t> </a:t>
            </a:r>
            <a:r>
              <a:rPr sz="4350" spc="-75" dirty="0"/>
              <a:t>Trespass</a:t>
            </a:r>
            <a:r>
              <a:rPr sz="4350" spc="-490" dirty="0"/>
              <a:t> </a:t>
            </a:r>
            <a:r>
              <a:rPr sz="4350" spc="-140" dirty="0"/>
              <a:t>to</a:t>
            </a:r>
            <a:r>
              <a:rPr sz="4350" spc="-475" dirty="0"/>
              <a:t> </a:t>
            </a:r>
            <a:r>
              <a:rPr sz="4350" spc="-125" dirty="0"/>
              <a:t>the </a:t>
            </a:r>
            <a:r>
              <a:rPr sz="4350" spc="-10" dirty="0"/>
              <a:t>Person</a:t>
            </a:r>
            <a:endParaRPr sz="4350"/>
          </a:p>
        </p:txBody>
      </p:sp>
      <p:grpSp>
        <p:nvGrpSpPr>
          <p:cNvPr id="4" name="object 4"/>
          <p:cNvGrpSpPr/>
          <p:nvPr/>
        </p:nvGrpSpPr>
        <p:grpSpPr>
          <a:xfrm>
            <a:off x="664463" y="2377439"/>
            <a:ext cx="3834765" cy="2346960"/>
            <a:chOff x="664463" y="2377439"/>
            <a:chExt cx="3834765" cy="2346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3" y="2377439"/>
              <a:ext cx="3834384" cy="2346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615" y="2450591"/>
              <a:ext cx="3729354" cy="2242185"/>
            </a:xfrm>
            <a:custGeom>
              <a:avLst/>
              <a:gdLst/>
              <a:ahLst/>
              <a:cxnLst/>
              <a:rect l="l" t="t" r="r" b="b"/>
              <a:pathLst>
                <a:path w="3729354" h="2242185">
                  <a:moveTo>
                    <a:pt x="3539617" y="0"/>
                  </a:moveTo>
                  <a:lnTo>
                    <a:pt x="189560" y="0"/>
                  </a:lnTo>
                  <a:lnTo>
                    <a:pt x="139169" y="6769"/>
                  </a:lnTo>
                  <a:lnTo>
                    <a:pt x="93887" y="25875"/>
                  </a:lnTo>
                  <a:lnTo>
                    <a:pt x="55522" y="55514"/>
                  </a:lnTo>
                  <a:lnTo>
                    <a:pt x="25881" y="93885"/>
                  </a:lnTo>
                  <a:lnTo>
                    <a:pt x="6771" y="139185"/>
                  </a:lnTo>
                  <a:lnTo>
                    <a:pt x="0" y="189611"/>
                  </a:lnTo>
                  <a:lnTo>
                    <a:pt x="0" y="2052193"/>
                  </a:lnTo>
                  <a:lnTo>
                    <a:pt x="6771" y="2102618"/>
                  </a:lnTo>
                  <a:lnTo>
                    <a:pt x="25881" y="2147918"/>
                  </a:lnTo>
                  <a:lnTo>
                    <a:pt x="55522" y="2186289"/>
                  </a:lnTo>
                  <a:lnTo>
                    <a:pt x="93887" y="2215928"/>
                  </a:lnTo>
                  <a:lnTo>
                    <a:pt x="139169" y="2235034"/>
                  </a:lnTo>
                  <a:lnTo>
                    <a:pt x="189560" y="2241804"/>
                  </a:lnTo>
                  <a:lnTo>
                    <a:pt x="3539617" y="2241804"/>
                  </a:lnTo>
                  <a:lnTo>
                    <a:pt x="3590042" y="2235034"/>
                  </a:lnTo>
                  <a:lnTo>
                    <a:pt x="3635342" y="2215928"/>
                  </a:lnTo>
                  <a:lnTo>
                    <a:pt x="3673713" y="2186289"/>
                  </a:lnTo>
                  <a:lnTo>
                    <a:pt x="3703352" y="2147918"/>
                  </a:lnTo>
                  <a:lnTo>
                    <a:pt x="3722458" y="2102618"/>
                  </a:lnTo>
                  <a:lnTo>
                    <a:pt x="3729228" y="2052193"/>
                  </a:lnTo>
                  <a:lnTo>
                    <a:pt x="3729228" y="189611"/>
                  </a:lnTo>
                  <a:lnTo>
                    <a:pt x="3722458" y="139185"/>
                  </a:lnTo>
                  <a:lnTo>
                    <a:pt x="3703352" y="93885"/>
                  </a:lnTo>
                  <a:lnTo>
                    <a:pt x="3673713" y="55514"/>
                  </a:lnTo>
                  <a:lnTo>
                    <a:pt x="3635342" y="25875"/>
                  </a:lnTo>
                  <a:lnTo>
                    <a:pt x="3590042" y="6769"/>
                  </a:lnTo>
                  <a:lnTo>
                    <a:pt x="3539617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34923" y="2633218"/>
            <a:ext cx="3041650" cy="149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EDEEF5"/>
                </a:solidFill>
                <a:latin typeface="Trebuchet MS"/>
                <a:cs typeface="Trebuchet MS"/>
              </a:rPr>
              <a:t>Assault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ct val="136400"/>
              </a:lnSpc>
              <a:spcBef>
                <a:spcPts val="925"/>
              </a:spcBef>
            </a:pP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6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intentional</a:t>
            </a:r>
            <a:r>
              <a:rPr sz="16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creation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apprehension</a:t>
            </a:r>
            <a:r>
              <a:rPr sz="16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650" spc="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35" dirty="0">
                <a:solidFill>
                  <a:srgbClr val="EDEEF5"/>
                </a:solidFill>
                <a:latin typeface="Verdana"/>
                <a:cs typeface="Verdana"/>
              </a:rPr>
              <a:t>imminent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harmful</a:t>
            </a:r>
            <a:r>
              <a:rPr sz="16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or</a:t>
            </a:r>
            <a:r>
              <a:rPr sz="16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offensive</a:t>
            </a:r>
            <a:r>
              <a:rPr sz="16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contact.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04003" y="2377439"/>
            <a:ext cx="3834765" cy="2346960"/>
            <a:chOff x="4604003" y="2377439"/>
            <a:chExt cx="3834765" cy="23469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4003" y="2377439"/>
              <a:ext cx="3834384" cy="2346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77155" y="2450591"/>
              <a:ext cx="3729354" cy="2242185"/>
            </a:xfrm>
            <a:custGeom>
              <a:avLst/>
              <a:gdLst/>
              <a:ahLst/>
              <a:cxnLst/>
              <a:rect l="l" t="t" r="r" b="b"/>
              <a:pathLst>
                <a:path w="3729354" h="2242185">
                  <a:moveTo>
                    <a:pt x="3539617" y="0"/>
                  </a:moveTo>
                  <a:lnTo>
                    <a:pt x="189611" y="0"/>
                  </a:lnTo>
                  <a:lnTo>
                    <a:pt x="139185" y="6769"/>
                  </a:lnTo>
                  <a:lnTo>
                    <a:pt x="93885" y="25875"/>
                  </a:lnTo>
                  <a:lnTo>
                    <a:pt x="55514" y="55514"/>
                  </a:lnTo>
                  <a:lnTo>
                    <a:pt x="25875" y="93885"/>
                  </a:lnTo>
                  <a:lnTo>
                    <a:pt x="6769" y="139185"/>
                  </a:lnTo>
                  <a:lnTo>
                    <a:pt x="0" y="189611"/>
                  </a:lnTo>
                  <a:lnTo>
                    <a:pt x="0" y="2052193"/>
                  </a:lnTo>
                  <a:lnTo>
                    <a:pt x="6769" y="2102618"/>
                  </a:lnTo>
                  <a:lnTo>
                    <a:pt x="25875" y="2147918"/>
                  </a:lnTo>
                  <a:lnTo>
                    <a:pt x="55514" y="2186289"/>
                  </a:lnTo>
                  <a:lnTo>
                    <a:pt x="93885" y="2215928"/>
                  </a:lnTo>
                  <a:lnTo>
                    <a:pt x="139185" y="2235034"/>
                  </a:lnTo>
                  <a:lnTo>
                    <a:pt x="189611" y="2241804"/>
                  </a:lnTo>
                  <a:lnTo>
                    <a:pt x="3539617" y="2241804"/>
                  </a:lnTo>
                  <a:lnTo>
                    <a:pt x="3590042" y="2235034"/>
                  </a:lnTo>
                  <a:lnTo>
                    <a:pt x="3635342" y="2215928"/>
                  </a:lnTo>
                  <a:lnTo>
                    <a:pt x="3673713" y="2186289"/>
                  </a:lnTo>
                  <a:lnTo>
                    <a:pt x="3703352" y="2147918"/>
                  </a:lnTo>
                  <a:lnTo>
                    <a:pt x="3722458" y="2102618"/>
                  </a:lnTo>
                  <a:lnTo>
                    <a:pt x="3729228" y="2052193"/>
                  </a:lnTo>
                  <a:lnTo>
                    <a:pt x="3729228" y="189611"/>
                  </a:lnTo>
                  <a:lnTo>
                    <a:pt x="3722458" y="139185"/>
                  </a:lnTo>
                  <a:lnTo>
                    <a:pt x="3703352" y="93885"/>
                  </a:lnTo>
                  <a:lnTo>
                    <a:pt x="3673713" y="55514"/>
                  </a:lnTo>
                  <a:lnTo>
                    <a:pt x="3635342" y="25875"/>
                  </a:lnTo>
                  <a:lnTo>
                    <a:pt x="3590042" y="6769"/>
                  </a:lnTo>
                  <a:lnTo>
                    <a:pt x="3539617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75403" y="2633218"/>
            <a:ext cx="3218815" cy="184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EDEEF5"/>
                </a:solidFill>
                <a:latin typeface="Trebuchet MS"/>
                <a:cs typeface="Trebuchet MS"/>
              </a:rPr>
              <a:t>Battery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ct val="136400"/>
              </a:lnSpc>
              <a:spcBef>
                <a:spcPts val="925"/>
              </a:spcBef>
            </a:pP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6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intentional</a:t>
            </a:r>
            <a:r>
              <a:rPr sz="16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6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direct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application</a:t>
            </a:r>
            <a:r>
              <a:rPr sz="16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6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force</a:t>
            </a:r>
            <a:r>
              <a:rPr sz="16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6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another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650" spc="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without</a:t>
            </a:r>
            <a:r>
              <a:rPr sz="1650" spc="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lawful justification.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4463" y="4829555"/>
            <a:ext cx="3834765" cy="2684145"/>
            <a:chOff x="664463" y="4829555"/>
            <a:chExt cx="3834765" cy="268414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" y="4829555"/>
              <a:ext cx="3834384" cy="26837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7615" y="4902707"/>
              <a:ext cx="3729354" cy="2578735"/>
            </a:xfrm>
            <a:custGeom>
              <a:avLst/>
              <a:gdLst/>
              <a:ahLst/>
              <a:cxnLst/>
              <a:rect l="l" t="t" r="r" b="b"/>
              <a:pathLst>
                <a:path w="3729354" h="2578734">
                  <a:moveTo>
                    <a:pt x="3539617" y="0"/>
                  </a:moveTo>
                  <a:lnTo>
                    <a:pt x="189547" y="0"/>
                  </a:lnTo>
                  <a:lnTo>
                    <a:pt x="139157" y="6769"/>
                  </a:lnTo>
                  <a:lnTo>
                    <a:pt x="93878" y="25875"/>
                  </a:lnTo>
                  <a:lnTo>
                    <a:pt x="55516" y="55514"/>
                  </a:lnTo>
                  <a:lnTo>
                    <a:pt x="25878" y="93885"/>
                  </a:lnTo>
                  <a:lnTo>
                    <a:pt x="6770" y="139185"/>
                  </a:lnTo>
                  <a:lnTo>
                    <a:pt x="0" y="189610"/>
                  </a:lnTo>
                  <a:lnTo>
                    <a:pt x="0" y="2389060"/>
                  </a:lnTo>
                  <a:lnTo>
                    <a:pt x="6770" y="2439450"/>
                  </a:lnTo>
                  <a:lnTo>
                    <a:pt x="25878" y="2484729"/>
                  </a:lnTo>
                  <a:lnTo>
                    <a:pt x="55516" y="2523091"/>
                  </a:lnTo>
                  <a:lnTo>
                    <a:pt x="93878" y="2552729"/>
                  </a:lnTo>
                  <a:lnTo>
                    <a:pt x="139157" y="2571837"/>
                  </a:lnTo>
                  <a:lnTo>
                    <a:pt x="189547" y="2578607"/>
                  </a:lnTo>
                  <a:lnTo>
                    <a:pt x="3539617" y="2578607"/>
                  </a:lnTo>
                  <a:lnTo>
                    <a:pt x="3590042" y="2571837"/>
                  </a:lnTo>
                  <a:lnTo>
                    <a:pt x="3635342" y="2552729"/>
                  </a:lnTo>
                  <a:lnTo>
                    <a:pt x="3673713" y="2523091"/>
                  </a:lnTo>
                  <a:lnTo>
                    <a:pt x="3703352" y="2484729"/>
                  </a:lnTo>
                  <a:lnTo>
                    <a:pt x="3722458" y="2439450"/>
                  </a:lnTo>
                  <a:lnTo>
                    <a:pt x="3729228" y="2389060"/>
                  </a:lnTo>
                  <a:lnTo>
                    <a:pt x="3729228" y="189610"/>
                  </a:lnTo>
                  <a:lnTo>
                    <a:pt x="3722458" y="139185"/>
                  </a:lnTo>
                  <a:lnTo>
                    <a:pt x="3703352" y="93885"/>
                  </a:lnTo>
                  <a:lnTo>
                    <a:pt x="3673713" y="55514"/>
                  </a:lnTo>
                  <a:lnTo>
                    <a:pt x="3635342" y="25875"/>
                  </a:lnTo>
                  <a:lnTo>
                    <a:pt x="3590042" y="6769"/>
                  </a:lnTo>
                  <a:lnTo>
                    <a:pt x="3539617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34923" y="5085714"/>
            <a:ext cx="2771775" cy="184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60" dirty="0">
                <a:solidFill>
                  <a:srgbClr val="EDEEF5"/>
                </a:solidFill>
                <a:latin typeface="Trebuchet MS"/>
                <a:cs typeface="Trebuchet MS"/>
              </a:rPr>
              <a:t>False</a:t>
            </a:r>
            <a:r>
              <a:rPr sz="2150" b="1" spc="-254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EDEEF5"/>
                </a:solidFill>
                <a:latin typeface="Trebuchet MS"/>
                <a:cs typeface="Trebuchet MS"/>
              </a:rPr>
              <a:t>Imprisonment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ct val="136400"/>
              </a:lnSpc>
              <a:spcBef>
                <a:spcPts val="925"/>
              </a:spcBef>
            </a:pP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6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unlawful</a:t>
            </a:r>
            <a:r>
              <a:rPr sz="16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restraint</a:t>
            </a:r>
            <a:r>
              <a:rPr sz="16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6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EDEEF5"/>
                </a:solidFill>
                <a:latin typeface="Verdana"/>
                <a:cs typeface="Verdana"/>
              </a:rPr>
              <a:t>a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person's</a:t>
            </a:r>
            <a:r>
              <a:rPr sz="16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freedom</a:t>
            </a:r>
            <a:r>
              <a:rPr sz="16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movement</a:t>
            </a:r>
            <a:r>
              <a:rPr sz="1650" spc="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within</a:t>
            </a:r>
            <a:r>
              <a:rPr sz="1650" spc="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an</a:t>
            </a:r>
            <a:r>
              <a:rPr sz="1650" spc="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area </a:t>
            </a:r>
            <a:r>
              <a:rPr sz="1650" spc="60" dirty="0">
                <a:solidFill>
                  <a:srgbClr val="EDEEF5"/>
                </a:solidFill>
                <a:latin typeface="Verdana"/>
                <a:cs typeface="Verdana"/>
              </a:rPr>
              <a:t>bounded</a:t>
            </a:r>
            <a:r>
              <a:rPr sz="1650" spc="-1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by</a:t>
            </a:r>
            <a:r>
              <a:rPr sz="1650" spc="-1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5" dirty="0">
                <a:solidFill>
                  <a:srgbClr val="EDEEF5"/>
                </a:solidFill>
                <a:latin typeface="Verdana"/>
                <a:cs typeface="Verdana"/>
              </a:rPr>
              <a:t>any</a:t>
            </a:r>
            <a:r>
              <a:rPr sz="1650" spc="-1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means.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04003" y="4829555"/>
            <a:ext cx="3834765" cy="2684145"/>
            <a:chOff x="4604003" y="4829555"/>
            <a:chExt cx="3834765" cy="268414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4003" y="4829555"/>
              <a:ext cx="3834384" cy="26837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77155" y="4902707"/>
              <a:ext cx="3729354" cy="2578735"/>
            </a:xfrm>
            <a:custGeom>
              <a:avLst/>
              <a:gdLst/>
              <a:ahLst/>
              <a:cxnLst/>
              <a:rect l="l" t="t" r="r" b="b"/>
              <a:pathLst>
                <a:path w="3729354" h="2578734">
                  <a:moveTo>
                    <a:pt x="3539617" y="0"/>
                  </a:moveTo>
                  <a:lnTo>
                    <a:pt x="189611" y="0"/>
                  </a:lnTo>
                  <a:lnTo>
                    <a:pt x="139185" y="6769"/>
                  </a:lnTo>
                  <a:lnTo>
                    <a:pt x="93885" y="25875"/>
                  </a:lnTo>
                  <a:lnTo>
                    <a:pt x="55514" y="55514"/>
                  </a:lnTo>
                  <a:lnTo>
                    <a:pt x="25875" y="93885"/>
                  </a:lnTo>
                  <a:lnTo>
                    <a:pt x="6769" y="139185"/>
                  </a:lnTo>
                  <a:lnTo>
                    <a:pt x="0" y="189610"/>
                  </a:lnTo>
                  <a:lnTo>
                    <a:pt x="0" y="2389060"/>
                  </a:lnTo>
                  <a:lnTo>
                    <a:pt x="6769" y="2439450"/>
                  </a:lnTo>
                  <a:lnTo>
                    <a:pt x="25875" y="2484729"/>
                  </a:lnTo>
                  <a:lnTo>
                    <a:pt x="55514" y="2523091"/>
                  </a:lnTo>
                  <a:lnTo>
                    <a:pt x="93885" y="2552729"/>
                  </a:lnTo>
                  <a:lnTo>
                    <a:pt x="139185" y="2571837"/>
                  </a:lnTo>
                  <a:lnTo>
                    <a:pt x="189611" y="2578607"/>
                  </a:lnTo>
                  <a:lnTo>
                    <a:pt x="3539617" y="2578607"/>
                  </a:lnTo>
                  <a:lnTo>
                    <a:pt x="3590042" y="2571837"/>
                  </a:lnTo>
                  <a:lnTo>
                    <a:pt x="3635342" y="2552729"/>
                  </a:lnTo>
                  <a:lnTo>
                    <a:pt x="3673713" y="2523091"/>
                  </a:lnTo>
                  <a:lnTo>
                    <a:pt x="3703352" y="2484729"/>
                  </a:lnTo>
                  <a:lnTo>
                    <a:pt x="3722458" y="2439450"/>
                  </a:lnTo>
                  <a:lnTo>
                    <a:pt x="3729228" y="2389060"/>
                  </a:lnTo>
                  <a:lnTo>
                    <a:pt x="3729228" y="189610"/>
                  </a:lnTo>
                  <a:lnTo>
                    <a:pt x="3722458" y="139185"/>
                  </a:lnTo>
                  <a:lnTo>
                    <a:pt x="3703352" y="93885"/>
                  </a:lnTo>
                  <a:lnTo>
                    <a:pt x="3673713" y="55514"/>
                  </a:lnTo>
                  <a:lnTo>
                    <a:pt x="3635342" y="25875"/>
                  </a:lnTo>
                  <a:lnTo>
                    <a:pt x="3590042" y="6769"/>
                  </a:lnTo>
                  <a:lnTo>
                    <a:pt x="3539617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75403" y="5085714"/>
            <a:ext cx="3324225" cy="218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5" dirty="0">
                <a:solidFill>
                  <a:srgbClr val="EDEEF5"/>
                </a:solidFill>
                <a:latin typeface="Trebuchet MS"/>
                <a:cs typeface="Trebuchet MS"/>
              </a:rPr>
              <a:t>Key</a:t>
            </a:r>
            <a:r>
              <a:rPr sz="2150" b="1" spc="-26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EDEEF5"/>
                </a:solidFill>
                <a:latin typeface="Trebuchet MS"/>
                <a:cs typeface="Trebuchet MS"/>
              </a:rPr>
              <a:t>Principles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ct val="136400"/>
              </a:lnSpc>
              <a:spcBef>
                <a:spcPts val="925"/>
              </a:spcBef>
            </a:pP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These</a:t>
            </a:r>
            <a:r>
              <a:rPr sz="16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torts</a:t>
            </a:r>
            <a:r>
              <a:rPr sz="16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protect</a:t>
            </a:r>
            <a:r>
              <a:rPr sz="16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personal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autonomy,</a:t>
            </a:r>
            <a:r>
              <a:rPr sz="16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bodily</a:t>
            </a:r>
            <a:r>
              <a:rPr sz="16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integrity,</a:t>
            </a:r>
            <a:r>
              <a:rPr sz="16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25" dirty="0">
                <a:solidFill>
                  <a:srgbClr val="EDEEF5"/>
                </a:solidFill>
                <a:latin typeface="Verdana"/>
                <a:cs typeface="Verdana"/>
              </a:rPr>
              <a:t>and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freedom</a:t>
            </a:r>
            <a:r>
              <a:rPr sz="16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movement.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EDEEF5"/>
                </a:solidFill>
                <a:latin typeface="Verdana"/>
                <a:cs typeface="Verdana"/>
              </a:rPr>
              <a:t>They </a:t>
            </a:r>
            <a:r>
              <a:rPr sz="1650" spc="-25" dirty="0">
                <a:solidFill>
                  <a:srgbClr val="EDEEF5"/>
                </a:solidFill>
                <a:latin typeface="Verdana"/>
                <a:cs typeface="Verdana"/>
              </a:rPr>
              <a:t>are</a:t>
            </a:r>
            <a:r>
              <a:rPr sz="16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actionable</a:t>
            </a:r>
            <a:r>
              <a:rPr sz="16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per</a:t>
            </a:r>
            <a:r>
              <a:rPr sz="16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5" dirty="0">
                <a:solidFill>
                  <a:srgbClr val="EDEEF5"/>
                </a:solidFill>
                <a:latin typeface="Verdana"/>
                <a:cs typeface="Verdana"/>
              </a:rPr>
              <a:t>se,</a:t>
            </a:r>
            <a:r>
              <a:rPr sz="16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35" dirty="0">
                <a:solidFill>
                  <a:srgbClr val="EDEEF5"/>
                </a:solidFill>
                <a:latin typeface="Verdana"/>
                <a:cs typeface="Verdana"/>
              </a:rPr>
              <a:t>meaning </a:t>
            </a:r>
            <a:r>
              <a:rPr sz="1650" spc="50" dirty="0">
                <a:solidFill>
                  <a:srgbClr val="EDEEF5"/>
                </a:solidFill>
                <a:latin typeface="Verdana"/>
                <a:cs typeface="Verdana"/>
              </a:rPr>
              <a:t>damage</a:t>
            </a:r>
            <a:r>
              <a:rPr sz="16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need</a:t>
            </a:r>
            <a:r>
              <a:rPr sz="16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EDEEF5"/>
                </a:solidFill>
                <a:latin typeface="Verdana"/>
                <a:cs typeface="Verdana"/>
              </a:rPr>
              <a:t>not</a:t>
            </a:r>
            <a:r>
              <a:rPr sz="16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50" dirty="0">
                <a:solidFill>
                  <a:srgbClr val="EDEEF5"/>
                </a:solidFill>
                <a:latin typeface="Verdana"/>
                <a:cs typeface="Verdana"/>
              </a:rPr>
              <a:t>be</a:t>
            </a:r>
            <a:r>
              <a:rPr sz="16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EDEEF5"/>
                </a:solidFill>
                <a:latin typeface="Verdana"/>
                <a:cs typeface="Verdana"/>
              </a:rPr>
              <a:t>proved.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583514"/>
            <a:ext cx="7441565" cy="129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00"/>
              </a:lnSpc>
            </a:pPr>
            <a:r>
              <a:rPr sz="4050" spc="-105" dirty="0"/>
              <a:t>Assault:</a:t>
            </a:r>
            <a:r>
              <a:rPr sz="4050" spc="-425" dirty="0"/>
              <a:t> </a:t>
            </a:r>
            <a:r>
              <a:rPr sz="4050" spc="-215" dirty="0"/>
              <a:t>Definition,</a:t>
            </a:r>
            <a:r>
              <a:rPr sz="4050" spc="-395" dirty="0"/>
              <a:t> </a:t>
            </a:r>
            <a:r>
              <a:rPr sz="4050" spc="-170" dirty="0"/>
              <a:t>Elements,</a:t>
            </a:r>
            <a:r>
              <a:rPr sz="4050" spc="-415" dirty="0"/>
              <a:t> </a:t>
            </a:r>
            <a:r>
              <a:rPr sz="4050" spc="-80" dirty="0"/>
              <a:t>and </a:t>
            </a:r>
            <a:r>
              <a:rPr sz="4050" spc="-65" dirty="0"/>
              <a:t>Case</a:t>
            </a:r>
            <a:r>
              <a:rPr sz="4050" spc="-459" dirty="0"/>
              <a:t> </a:t>
            </a:r>
            <a:r>
              <a:rPr sz="4050" spc="-25" dirty="0"/>
              <a:t>Law</a:t>
            </a:r>
            <a:endParaRPr sz="4050"/>
          </a:p>
        </p:txBody>
      </p:sp>
      <p:grpSp>
        <p:nvGrpSpPr>
          <p:cNvPr id="4" name="object 4"/>
          <p:cNvGrpSpPr/>
          <p:nvPr/>
        </p:nvGrpSpPr>
        <p:grpSpPr>
          <a:xfrm>
            <a:off x="691895" y="2208276"/>
            <a:ext cx="1172210" cy="5396865"/>
            <a:chOff x="691895" y="2208276"/>
            <a:chExt cx="1172210" cy="5396865"/>
          </a:xfrm>
        </p:grpSpPr>
        <p:sp>
          <p:nvSpPr>
            <p:cNvPr id="5" name="object 5"/>
            <p:cNvSpPr/>
            <p:nvPr/>
          </p:nvSpPr>
          <p:spPr>
            <a:xfrm>
              <a:off x="969264" y="2208275"/>
              <a:ext cx="894715" cy="5396865"/>
            </a:xfrm>
            <a:custGeom>
              <a:avLst/>
              <a:gdLst/>
              <a:ahLst/>
              <a:cxnLst/>
              <a:rect l="l" t="t" r="r" b="b"/>
              <a:pathLst>
                <a:path w="894714" h="5396865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391366"/>
                  </a:lnTo>
                  <a:lnTo>
                    <a:pt x="5118" y="5396484"/>
                  </a:lnTo>
                  <a:lnTo>
                    <a:pt x="17741" y="5396484"/>
                  </a:lnTo>
                  <a:lnTo>
                    <a:pt x="22860" y="5391366"/>
                  </a:lnTo>
                  <a:lnTo>
                    <a:pt x="22860" y="5080"/>
                  </a:lnTo>
                  <a:close/>
                </a:path>
                <a:path w="894714" h="5396865">
                  <a:moveTo>
                    <a:pt x="894588" y="434848"/>
                  </a:moveTo>
                  <a:lnTo>
                    <a:pt x="889508" y="429768"/>
                  </a:lnTo>
                  <a:lnTo>
                    <a:pt x="213906" y="429768"/>
                  </a:lnTo>
                  <a:lnTo>
                    <a:pt x="208788" y="434848"/>
                  </a:lnTo>
                  <a:lnTo>
                    <a:pt x="208788" y="441198"/>
                  </a:lnTo>
                  <a:lnTo>
                    <a:pt x="208788" y="447548"/>
                  </a:lnTo>
                  <a:lnTo>
                    <a:pt x="213906" y="452628"/>
                  </a:lnTo>
                  <a:lnTo>
                    <a:pt x="889508" y="452628"/>
                  </a:lnTo>
                  <a:lnTo>
                    <a:pt x="894588" y="447548"/>
                  </a:lnTo>
                  <a:lnTo>
                    <a:pt x="894588" y="434848"/>
                  </a:lnTo>
                  <a:close/>
                </a:path>
              </a:pathLst>
            </a:custGeom>
            <a:solidFill>
              <a:srgbClr val="5F6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2362225"/>
              <a:ext cx="537946" cy="5379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8951" y="2429256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60">
                  <a:moveTo>
                    <a:pt x="265150" y="0"/>
                  </a:moveTo>
                  <a:lnTo>
                    <a:pt x="176809" y="0"/>
                  </a:lnTo>
                  <a:lnTo>
                    <a:pt x="129806" y="6312"/>
                  </a:lnTo>
                  <a:lnTo>
                    <a:pt x="87569" y="24129"/>
                  </a:lnTo>
                  <a:lnTo>
                    <a:pt x="51785" y="51768"/>
                  </a:lnTo>
                  <a:lnTo>
                    <a:pt x="24139" y="87545"/>
                  </a:lnTo>
                  <a:lnTo>
                    <a:pt x="6315" y="129778"/>
                  </a:lnTo>
                  <a:lnTo>
                    <a:pt x="0" y="176784"/>
                  </a:lnTo>
                  <a:lnTo>
                    <a:pt x="0" y="265176"/>
                  </a:lnTo>
                  <a:lnTo>
                    <a:pt x="6315" y="312181"/>
                  </a:lnTo>
                  <a:lnTo>
                    <a:pt x="24139" y="354414"/>
                  </a:lnTo>
                  <a:lnTo>
                    <a:pt x="51785" y="390191"/>
                  </a:lnTo>
                  <a:lnTo>
                    <a:pt x="87569" y="417830"/>
                  </a:lnTo>
                  <a:lnTo>
                    <a:pt x="129806" y="435647"/>
                  </a:lnTo>
                  <a:lnTo>
                    <a:pt x="176809" y="441960"/>
                  </a:lnTo>
                  <a:lnTo>
                    <a:pt x="265150" y="441960"/>
                  </a:lnTo>
                  <a:lnTo>
                    <a:pt x="312153" y="435647"/>
                  </a:lnTo>
                  <a:lnTo>
                    <a:pt x="354390" y="417830"/>
                  </a:lnTo>
                  <a:lnTo>
                    <a:pt x="390174" y="390191"/>
                  </a:lnTo>
                  <a:lnTo>
                    <a:pt x="417820" y="354414"/>
                  </a:lnTo>
                  <a:lnTo>
                    <a:pt x="435644" y="312181"/>
                  </a:lnTo>
                  <a:lnTo>
                    <a:pt x="441960" y="265176"/>
                  </a:lnTo>
                  <a:lnTo>
                    <a:pt x="441960" y="176784"/>
                  </a:lnTo>
                  <a:lnTo>
                    <a:pt x="435644" y="129778"/>
                  </a:lnTo>
                  <a:lnTo>
                    <a:pt x="417820" y="87545"/>
                  </a:lnTo>
                  <a:lnTo>
                    <a:pt x="390174" y="51768"/>
                  </a:lnTo>
                  <a:lnTo>
                    <a:pt x="354390" y="24129"/>
                  </a:lnTo>
                  <a:lnTo>
                    <a:pt x="312153" y="6312"/>
                  </a:lnTo>
                  <a:lnTo>
                    <a:pt x="265150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4196" y="2406777"/>
            <a:ext cx="132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40" dirty="0">
                <a:solidFill>
                  <a:srgbClr val="EDEEF5"/>
                </a:solid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5589" y="2376043"/>
            <a:ext cx="5959475" cy="1076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Definition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300"/>
              </a:lnSpc>
              <a:spcBef>
                <a:spcPts val="855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Assault</a:t>
            </a:r>
            <a:r>
              <a:rPr sz="15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an</a:t>
            </a:r>
            <a:r>
              <a:rPr sz="15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act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that</a:t>
            </a:r>
            <a:r>
              <a:rPr sz="15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intentionally</a:t>
            </a:r>
            <a:r>
              <a:rPr sz="1500" spc="-1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or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recklessly</a:t>
            </a:r>
            <a:r>
              <a:rPr sz="15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causes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another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500" spc="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500" spc="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apprehend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immediate</a:t>
            </a:r>
            <a:r>
              <a:rPr sz="150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00" spc="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unlawful</a:t>
            </a:r>
            <a:r>
              <a:rPr sz="1500" spc="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violence.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1895" y="4017276"/>
            <a:ext cx="1172210" cy="536575"/>
            <a:chOff x="691895" y="4017276"/>
            <a:chExt cx="1172210" cy="536575"/>
          </a:xfrm>
        </p:grpSpPr>
        <p:sp>
          <p:nvSpPr>
            <p:cNvPr id="11" name="object 11"/>
            <p:cNvSpPr/>
            <p:nvPr/>
          </p:nvSpPr>
          <p:spPr>
            <a:xfrm>
              <a:off x="1178051" y="4293108"/>
              <a:ext cx="685800" cy="22860"/>
            </a:xfrm>
            <a:custGeom>
              <a:avLst/>
              <a:gdLst/>
              <a:ahLst/>
              <a:cxnLst/>
              <a:rect l="l" t="t" r="r" b="b"/>
              <a:pathLst>
                <a:path w="685800" h="22860">
                  <a:moveTo>
                    <a:pt x="680720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80720" y="22859"/>
                  </a:lnTo>
                  <a:lnTo>
                    <a:pt x="685799" y="17779"/>
                  </a:lnTo>
                  <a:lnTo>
                    <a:pt x="685799" y="5079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5F6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95" y="4017276"/>
              <a:ext cx="537946" cy="5364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8951" y="4084320"/>
              <a:ext cx="441959" cy="440690"/>
            </a:xfrm>
            <a:custGeom>
              <a:avLst/>
              <a:gdLst/>
              <a:ahLst/>
              <a:cxnLst/>
              <a:rect l="l" t="t" r="r" b="b"/>
              <a:pathLst>
                <a:path w="441959" h="440689">
                  <a:moveTo>
                    <a:pt x="265760" y="0"/>
                  </a:moveTo>
                  <a:lnTo>
                    <a:pt x="176199" y="0"/>
                  </a:lnTo>
                  <a:lnTo>
                    <a:pt x="129356" y="6292"/>
                  </a:lnTo>
                  <a:lnTo>
                    <a:pt x="87264" y="24050"/>
                  </a:lnTo>
                  <a:lnTo>
                    <a:pt x="51604" y="51593"/>
                  </a:lnTo>
                  <a:lnTo>
                    <a:pt x="24054" y="87244"/>
                  </a:lnTo>
                  <a:lnTo>
                    <a:pt x="6293" y="129322"/>
                  </a:lnTo>
                  <a:lnTo>
                    <a:pt x="0" y="176149"/>
                  </a:lnTo>
                  <a:lnTo>
                    <a:pt x="0" y="264287"/>
                  </a:lnTo>
                  <a:lnTo>
                    <a:pt x="6293" y="311113"/>
                  </a:lnTo>
                  <a:lnTo>
                    <a:pt x="24054" y="353191"/>
                  </a:lnTo>
                  <a:lnTo>
                    <a:pt x="51604" y="388842"/>
                  </a:lnTo>
                  <a:lnTo>
                    <a:pt x="87264" y="416385"/>
                  </a:lnTo>
                  <a:lnTo>
                    <a:pt x="129356" y="434143"/>
                  </a:lnTo>
                  <a:lnTo>
                    <a:pt x="176199" y="440435"/>
                  </a:lnTo>
                  <a:lnTo>
                    <a:pt x="265760" y="440435"/>
                  </a:lnTo>
                  <a:lnTo>
                    <a:pt x="312603" y="434143"/>
                  </a:lnTo>
                  <a:lnTo>
                    <a:pt x="354695" y="416385"/>
                  </a:lnTo>
                  <a:lnTo>
                    <a:pt x="390355" y="388842"/>
                  </a:lnTo>
                  <a:lnTo>
                    <a:pt x="417905" y="353191"/>
                  </a:lnTo>
                  <a:lnTo>
                    <a:pt x="435666" y="311113"/>
                  </a:lnTo>
                  <a:lnTo>
                    <a:pt x="441960" y="264287"/>
                  </a:lnTo>
                  <a:lnTo>
                    <a:pt x="441960" y="176149"/>
                  </a:lnTo>
                  <a:lnTo>
                    <a:pt x="435666" y="129322"/>
                  </a:lnTo>
                  <a:lnTo>
                    <a:pt x="417905" y="87244"/>
                  </a:lnTo>
                  <a:lnTo>
                    <a:pt x="390355" y="51593"/>
                  </a:lnTo>
                  <a:lnTo>
                    <a:pt x="354695" y="24050"/>
                  </a:lnTo>
                  <a:lnTo>
                    <a:pt x="312603" y="6292"/>
                  </a:lnTo>
                  <a:lnTo>
                    <a:pt x="265760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85545" y="4061840"/>
            <a:ext cx="189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EDEEF5"/>
                </a:solidFill>
                <a:latin typeface="Trebuchet MS"/>
                <a:cs typeface="Trebuchet MS"/>
              </a:rPr>
              <a:t>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45589" y="4031107"/>
            <a:ext cx="6372860" cy="1076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Elements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9300"/>
              </a:lnSpc>
              <a:spcBef>
                <a:spcPts val="855"/>
              </a:spcBef>
            </a:pPr>
            <a:r>
              <a:rPr sz="1500" spc="-325" dirty="0">
                <a:solidFill>
                  <a:srgbClr val="EDEEF5"/>
                </a:solidFill>
                <a:latin typeface="Verdana"/>
                <a:cs typeface="Verdana"/>
              </a:rPr>
              <a:t>1.</a:t>
            </a:r>
            <a:r>
              <a:rPr sz="15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Intentional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or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reckless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act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EDEEF5"/>
                </a:solidFill>
                <a:latin typeface="Verdana"/>
                <a:cs typeface="Verdana"/>
              </a:rPr>
              <a:t>2.</a:t>
            </a:r>
            <a:r>
              <a:rPr sz="15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Causing</a:t>
            </a:r>
            <a:r>
              <a:rPr sz="15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apprehension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immediate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harm</a:t>
            </a:r>
            <a:r>
              <a:rPr sz="150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80" dirty="0">
                <a:solidFill>
                  <a:srgbClr val="EDEEF5"/>
                </a:solidFill>
                <a:latin typeface="Verdana"/>
                <a:cs typeface="Verdana"/>
              </a:rPr>
              <a:t>3.</a:t>
            </a:r>
            <a:r>
              <a:rPr sz="150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Without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lawful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justification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1895" y="5672340"/>
            <a:ext cx="1172210" cy="536575"/>
            <a:chOff x="691895" y="5672340"/>
            <a:chExt cx="1172210" cy="536575"/>
          </a:xfrm>
        </p:grpSpPr>
        <p:sp>
          <p:nvSpPr>
            <p:cNvPr id="17" name="object 17"/>
            <p:cNvSpPr/>
            <p:nvPr/>
          </p:nvSpPr>
          <p:spPr>
            <a:xfrm>
              <a:off x="1178051" y="5948171"/>
              <a:ext cx="685800" cy="22860"/>
            </a:xfrm>
            <a:custGeom>
              <a:avLst/>
              <a:gdLst/>
              <a:ahLst/>
              <a:cxnLst/>
              <a:rect l="l" t="t" r="r" b="b"/>
              <a:pathLst>
                <a:path w="685800" h="22860">
                  <a:moveTo>
                    <a:pt x="680720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80720" y="22859"/>
                  </a:lnTo>
                  <a:lnTo>
                    <a:pt x="685799" y="17779"/>
                  </a:lnTo>
                  <a:lnTo>
                    <a:pt x="685799" y="5079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5F6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95" y="5672340"/>
              <a:ext cx="537946" cy="5364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8951" y="5739383"/>
              <a:ext cx="441959" cy="440690"/>
            </a:xfrm>
            <a:custGeom>
              <a:avLst/>
              <a:gdLst/>
              <a:ahLst/>
              <a:cxnLst/>
              <a:rect l="l" t="t" r="r" b="b"/>
              <a:pathLst>
                <a:path w="441959" h="440689">
                  <a:moveTo>
                    <a:pt x="265760" y="0"/>
                  </a:moveTo>
                  <a:lnTo>
                    <a:pt x="176199" y="0"/>
                  </a:lnTo>
                  <a:lnTo>
                    <a:pt x="129356" y="6292"/>
                  </a:lnTo>
                  <a:lnTo>
                    <a:pt x="87264" y="24050"/>
                  </a:lnTo>
                  <a:lnTo>
                    <a:pt x="51604" y="51593"/>
                  </a:lnTo>
                  <a:lnTo>
                    <a:pt x="24054" y="87244"/>
                  </a:lnTo>
                  <a:lnTo>
                    <a:pt x="6293" y="129322"/>
                  </a:lnTo>
                  <a:lnTo>
                    <a:pt x="0" y="176149"/>
                  </a:lnTo>
                  <a:lnTo>
                    <a:pt x="0" y="264287"/>
                  </a:lnTo>
                  <a:lnTo>
                    <a:pt x="6293" y="311113"/>
                  </a:lnTo>
                  <a:lnTo>
                    <a:pt x="24054" y="353191"/>
                  </a:lnTo>
                  <a:lnTo>
                    <a:pt x="51604" y="388842"/>
                  </a:lnTo>
                  <a:lnTo>
                    <a:pt x="87264" y="416385"/>
                  </a:lnTo>
                  <a:lnTo>
                    <a:pt x="129356" y="434143"/>
                  </a:lnTo>
                  <a:lnTo>
                    <a:pt x="176199" y="440436"/>
                  </a:lnTo>
                  <a:lnTo>
                    <a:pt x="265760" y="440436"/>
                  </a:lnTo>
                  <a:lnTo>
                    <a:pt x="312603" y="434143"/>
                  </a:lnTo>
                  <a:lnTo>
                    <a:pt x="354695" y="416385"/>
                  </a:lnTo>
                  <a:lnTo>
                    <a:pt x="390355" y="388842"/>
                  </a:lnTo>
                  <a:lnTo>
                    <a:pt x="417905" y="353191"/>
                  </a:lnTo>
                  <a:lnTo>
                    <a:pt x="435666" y="311113"/>
                  </a:lnTo>
                  <a:lnTo>
                    <a:pt x="441960" y="264287"/>
                  </a:lnTo>
                  <a:lnTo>
                    <a:pt x="441960" y="176149"/>
                  </a:lnTo>
                  <a:lnTo>
                    <a:pt x="435666" y="129322"/>
                  </a:lnTo>
                  <a:lnTo>
                    <a:pt x="417905" y="87244"/>
                  </a:lnTo>
                  <a:lnTo>
                    <a:pt x="390355" y="51593"/>
                  </a:lnTo>
                  <a:lnTo>
                    <a:pt x="354695" y="24050"/>
                  </a:lnTo>
                  <a:lnTo>
                    <a:pt x="312603" y="6292"/>
                  </a:lnTo>
                  <a:lnTo>
                    <a:pt x="265760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88593" y="5716904"/>
            <a:ext cx="18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EDEEF5"/>
                </a:solidFill>
                <a:latin typeface="Trebuchet MS"/>
                <a:cs typeface="Trebuchet MS"/>
              </a:rPr>
              <a:t>3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45589" y="5686171"/>
            <a:ext cx="6021070" cy="1710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EDEEF5"/>
                </a:solidFill>
                <a:latin typeface="Trebuchet MS"/>
                <a:cs typeface="Trebuchet MS"/>
              </a:rPr>
              <a:t>Case</a:t>
            </a:r>
            <a:r>
              <a:rPr sz="2000" b="1" spc="-22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65" dirty="0">
                <a:solidFill>
                  <a:srgbClr val="EDEEF5"/>
                </a:solidFill>
                <a:latin typeface="Trebuchet MS"/>
                <a:cs typeface="Trebuchet MS"/>
              </a:rPr>
              <a:t>Law:</a:t>
            </a:r>
            <a:r>
              <a:rPr sz="2000" b="1" spc="-22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80" dirty="0">
                <a:solidFill>
                  <a:srgbClr val="EDEEF5"/>
                </a:solidFill>
                <a:latin typeface="Trebuchet MS"/>
                <a:cs typeface="Trebuchet MS"/>
              </a:rPr>
              <a:t>Collins</a:t>
            </a:r>
            <a:r>
              <a:rPr sz="2000" b="1" spc="-22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5" dirty="0">
                <a:solidFill>
                  <a:srgbClr val="EDEEF5"/>
                </a:solidFill>
                <a:latin typeface="Trebuchet MS"/>
                <a:cs typeface="Trebuchet MS"/>
              </a:rPr>
              <a:t>v</a:t>
            </a:r>
            <a:r>
              <a:rPr sz="2000" b="1" spc="-19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65" dirty="0">
                <a:solidFill>
                  <a:srgbClr val="EDEEF5"/>
                </a:solidFill>
                <a:latin typeface="Trebuchet MS"/>
                <a:cs typeface="Trebuchet MS"/>
              </a:rPr>
              <a:t>Wilcock</a:t>
            </a:r>
            <a:r>
              <a:rPr sz="2000" b="1" spc="-24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[1984]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8900"/>
              </a:lnSpc>
              <a:spcBef>
                <a:spcPts val="865"/>
              </a:spcBef>
            </a:pP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case</a:t>
            </a:r>
            <a:r>
              <a:rPr sz="150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established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that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touching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someone's</a:t>
            </a:r>
            <a:r>
              <a:rPr sz="15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arm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50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get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their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attention</a:t>
            </a:r>
            <a:r>
              <a:rPr sz="15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not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assault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if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it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EDEEF5"/>
                </a:solidFill>
                <a:latin typeface="Verdana"/>
                <a:cs typeface="Verdana"/>
              </a:rPr>
              <a:t>falls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within</a:t>
            </a:r>
            <a:r>
              <a:rPr sz="15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generally</a:t>
            </a:r>
            <a:r>
              <a:rPr sz="15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acceptable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standards</a:t>
            </a:r>
            <a:r>
              <a:rPr sz="15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conduct.</a:t>
            </a:r>
            <a:r>
              <a:rPr sz="150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EDEEF5"/>
                </a:solidFill>
                <a:latin typeface="Verdana"/>
                <a:cs typeface="Verdana"/>
              </a:rPr>
              <a:t>It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refined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0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understanding</a:t>
            </a:r>
            <a:r>
              <a:rPr sz="15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what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constitutes</a:t>
            </a:r>
            <a:r>
              <a:rPr sz="1500" spc="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unlawful</a:t>
            </a:r>
            <a:r>
              <a:rPr sz="1500" spc="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touching.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642" y="1494231"/>
            <a:ext cx="10590530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-195" dirty="0"/>
              <a:t>Battery:</a:t>
            </a:r>
            <a:r>
              <a:rPr sz="4450" spc="-484" dirty="0"/>
              <a:t> </a:t>
            </a:r>
            <a:r>
              <a:rPr sz="4450" spc="-235" dirty="0"/>
              <a:t>Definition,</a:t>
            </a:r>
            <a:r>
              <a:rPr sz="4450" spc="-470" dirty="0"/>
              <a:t> </a:t>
            </a:r>
            <a:r>
              <a:rPr sz="4450" spc="-190" dirty="0"/>
              <a:t>Elements,</a:t>
            </a:r>
            <a:r>
              <a:rPr sz="4450" spc="-470" dirty="0"/>
              <a:t> </a:t>
            </a:r>
            <a:r>
              <a:rPr sz="4450" spc="-210" dirty="0"/>
              <a:t>and</a:t>
            </a:r>
            <a:r>
              <a:rPr sz="4450" spc="-484" dirty="0"/>
              <a:t> </a:t>
            </a:r>
            <a:r>
              <a:rPr sz="4450" spc="-65" dirty="0"/>
              <a:t>Case</a:t>
            </a:r>
            <a:r>
              <a:rPr sz="4450" spc="-490" dirty="0"/>
              <a:t> </a:t>
            </a:r>
            <a:r>
              <a:rPr sz="4450" spc="-25" dirty="0"/>
              <a:t>Law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745642" y="2768854"/>
            <a:ext cx="12020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95" dirty="0">
                <a:solidFill>
                  <a:srgbClr val="9997FF"/>
                </a:solidFill>
                <a:latin typeface="Trebuchet MS"/>
                <a:cs typeface="Trebuchet MS"/>
              </a:rPr>
              <a:t>Definition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642" y="3312174"/>
            <a:ext cx="398907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95"/>
              </a:spcBef>
            </a:pP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Battery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7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intentional</a:t>
            </a:r>
            <a:r>
              <a:rPr sz="17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7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direct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application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7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force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another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without</a:t>
            </a:r>
            <a:r>
              <a:rPr sz="17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lawful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justification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or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consent.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0853" y="2768854"/>
            <a:ext cx="1161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65" dirty="0">
                <a:solidFill>
                  <a:srgbClr val="9997FF"/>
                </a:solidFill>
                <a:latin typeface="Trebuchet MS"/>
                <a:cs typeface="Trebuchet MS"/>
              </a:rPr>
              <a:t>Elements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0853" y="3312174"/>
            <a:ext cx="3964304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95"/>
              </a:spcBef>
            </a:pPr>
            <a:r>
              <a:rPr sz="1700" spc="-365" dirty="0">
                <a:solidFill>
                  <a:srgbClr val="EDEEF5"/>
                </a:solidFill>
                <a:latin typeface="Verdana"/>
                <a:cs typeface="Verdana"/>
              </a:rPr>
              <a:t>1.</a:t>
            </a:r>
            <a:r>
              <a:rPr sz="170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Direct and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intentional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contact</a:t>
            </a:r>
            <a:r>
              <a:rPr sz="170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2.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Contact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must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be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harmful</a:t>
            </a:r>
            <a:r>
              <a:rPr sz="17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or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offensive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95" dirty="0">
                <a:solidFill>
                  <a:srgbClr val="EDEEF5"/>
                </a:solidFill>
                <a:latin typeface="Verdana"/>
                <a:cs typeface="Verdana"/>
              </a:rPr>
              <a:t>3.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Lack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7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or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lawful justification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5834" y="2748432"/>
            <a:ext cx="3359150" cy="73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0"/>
              </a:spcBef>
            </a:pPr>
            <a:r>
              <a:rPr sz="2200" b="1" spc="-40" dirty="0">
                <a:solidFill>
                  <a:srgbClr val="9997FF"/>
                </a:solidFill>
                <a:latin typeface="Trebuchet MS"/>
                <a:cs typeface="Trebuchet MS"/>
              </a:rPr>
              <a:t>Case</a:t>
            </a:r>
            <a:r>
              <a:rPr sz="2200" b="1" spc="-250" dirty="0">
                <a:solidFill>
                  <a:srgbClr val="9997FF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9997FF"/>
                </a:solidFill>
                <a:latin typeface="Trebuchet MS"/>
                <a:cs typeface="Trebuchet MS"/>
              </a:rPr>
              <a:t>Law:</a:t>
            </a:r>
            <a:r>
              <a:rPr sz="2200" b="1" spc="-240" dirty="0">
                <a:solidFill>
                  <a:srgbClr val="9997FF"/>
                </a:solidFill>
                <a:latin typeface="Trebuchet MS"/>
                <a:cs typeface="Trebuchet MS"/>
              </a:rPr>
              <a:t> </a:t>
            </a:r>
            <a:r>
              <a:rPr sz="2200" b="1" spc="-30" dirty="0">
                <a:solidFill>
                  <a:srgbClr val="9997FF"/>
                </a:solidFill>
                <a:latin typeface="Trebuchet MS"/>
                <a:cs typeface="Trebuchet MS"/>
              </a:rPr>
              <a:t>Scott</a:t>
            </a:r>
            <a:r>
              <a:rPr sz="2200" b="1" spc="-245" dirty="0">
                <a:solidFill>
                  <a:srgbClr val="9997FF"/>
                </a:solidFill>
                <a:latin typeface="Trebuchet MS"/>
                <a:cs typeface="Trebuchet MS"/>
              </a:rPr>
              <a:t> </a:t>
            </a:r>
            <a:r>
              <a:rPr sz="2200" b="1" spc="-135" dirty="0">
                <a:solidFill>
                  <a:srgbClr val="9997FF"/>
                </a:solidFill>
                <a:latin typeface="Trebuchet MS"/>
                <a:cs typeface="Trebuchet MS"/>
              </a:rPr>
              <a:t>v</a:t>
            </a:r>
            <a:r>
              <a:rPr sz="2200" b="1" spc="-210" dirty="0">
                <a:solidFill>
                  <a:srgbClr val="9997FF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9997FF"/>
                </a:solidFill>
                <a:latin typeface="Trebuchet MS"/>
                <a:cs typeface="Trebuchet MS"/>
              </a:rPr>
              <a:t>Shepherd </a:t>
            </a:r>
            <a:r>
              <a:rPr sz="2200" b="1" spc="-65" dirty="0">
                <a:solidFill>
                  <a:srgbClr val="9997FF"/>
                </a:solidFill>
                <a:latin typeface="Trebuchet MS"/>
                <a:cs typeface="Trebuchet MS"/>
              </a:rPr>
              <a:t>[1773]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5834" y="3668537"/>
            <a:ext cx="402971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95"/>
              </a:spcBef>
            </a:pP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7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landmark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case</a:t>
            </a:r>
            <a:r>
              <a:rPr sz="17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established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the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principle</a:t>
            </a:r>
            <a:r>
              <a:rPr sz="170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transferred</a:t>
            </a:r>
            <a:r>
              <a:rPr sz="17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malice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in </a:t>
            </a:r>
            <a:r>
              <a:rPr sz="1700" spc="-40" dirty="0">
                <a:solidFill>
                  <a:srgbClr val="EDEEF5"/>
                </a:solidFill>
                <a:latin typeface="Verdana"/>
                <a:cs typeface="Verdana"/>
              </a:rPr>
              <a:t>battery.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Shepherd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threw</a:t>
            </a:r>
            <a:r>
              <a:rPr sz="17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7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lighted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squib</a:t>
            </a:r>
            <a:r>
              <a:rPr sz="17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into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EDEEF5"/>
                </a:solidFill>
                <a:latin typeface="Verdana"/>
                <a:cs typeface="Verdana"/>
              </a:rPr>
              <a:t>crowded</a:t>
            </a:r>
            <a:r>
              <a:rPr sz="17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EDEEF5"/>
                </a:solidFill>
                <a:latin typeface="Verdana"/>
                <a:cs typeface="Verdana"/>
              </a:rPr>
              <a:t>market,</a:t>
            </a:r>
            <a:r>
              <a:rPr sz="17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EDEEF5"/>
                </a:solidFill>
                <a:latin typeface="Verdana"/>
                <a:cs typeface="Verdana"/>
              </a:rPr>
              <a:t>which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was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thrown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by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others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before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injuring 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Scott.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court</a:t>
            </a:r>
            <a:r>
              <a:rPr sz="17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held</a:t>
            </a:r>
            <a:r>
              <a:rPr sz="17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Shepherd</a:t>
            </a:r>
            <a:r>
              <a:rPr sz="17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liable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EDEEF5"/>
                </a:solidFill>
                <a:latin typeface="Verdana"/>
                <a:cs typeface="Verdana"/>
              </a:rPr>
              <a:t>battery,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EDEEF5"/>
                </a:solidFill>
                <a:latin typeface="Verdana"/>
                <a:cs typeface="Verdana"/>
              </a:rPr>
              <a:t>as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his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wrongful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act</a:t>
            </a:r>
            <a:r>
              <a:rPr sz="170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EDEEF5"/>
                </a:solidFill>
                <a:latin typeface="Verdana"/>
                <a:cs typeface="Verdana"/>
              </a:rPr>
              <a:t>was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origin</a:t>
            </a:r>
            <a:r>
              <a:rPr sz="17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70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70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EDEEF5"/>
                </a:solidFill>
                <a:latin typeface="Verdana"/>
                <a:cs typeface="Verdana"/>
              </a:rPr>
              <a:t>eventual</a:t>
            </a:r>
            <a:r>
              <a:rPr sz="17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EDEEF5"/>
                </a:solidFill>
                <a:latin typeface="Verdana"/>
                <a:cs typeface="Verdana"/>
              </a:rPr>
              <a:t>harm.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64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7367" y="2967354"/>
            <a:ext cx="883094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114" dirty="0"/>
              <a:t>False</a:t>
            </a:r>
            <a:r>
              <a:rPr sz="4050" spc="-455" dirty="0"/>
              <a:t> </a:t>
            </a:r>
            <a:r>
              <a:rPr sz="4050" spc="-175" dirty="0"/>
              <a:t>Imprisonment:</a:t>
            </a:r>
            <a:r>
              <a:rPr sz="4050" spc="-430" dirty="0"/>
              <a:t> </a:t>
            </a:r>
            <a:r>
              <a:rPr sz="4050" spc="-140" dirty="0"/>
              <a:t>Bird</a:t>
            </a:r>
            <a:r>
              <a:rPr sz="4050" spc="-455" dirty="0"/>
              <a:t> </a:t>
            </a:r>
            <a:r>
              <a:rPr sz="4050" spc="-220" dirty="0"/>
              <a:t>v</a:t>
            </a:r>
            <a:r>
              <a:rPr sz="4050" spc="-420" dirty="0"/>
              <a:t> </a:t>
            </a:r>
            <a:r>
              <a:rPr sz="4050" spc="-55" dirty="0"/>
              <a:t>Jones</a:t>
            </a:r>
            <a:r>
              <a:rPr sz="4050" spc="-455" dirty="0"/>
              <a:t> </a:t>
            </a:r>
            <a:r>
              <a:rPr sz="4050" spc="-355" dirty="0"/>
              <a:t>[1845]</a:t>
            </a:r>
            <a:endParaRPr sz="4050"/>
          </a:p>
        </p:txBody>
      </p:sp>
      <p:grpSp>
        <p:nvGrpSpPr>
          <p:cNvPr id="4" name="object 4"/>
          <p:cNvGrpSpPr/>
          <p:nvPr/>
        </p:nvGrpSpPr>
        <p:grpSpPr>
          <a:xfrm>
            <a:off x="623316" y="4107141"/>
            <a:ext cx="539750" cy="539750"/>
            <a:chOff x="623316" y="4107141"/>
            <a:chExt cx="539750" cy="539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" y="4107141"/>
              <a:ext cx="539534" cy="5395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0372" y="4174236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5" h="443864">
                  <a:moveTo>
                    <a:pt x="266065" y="0"/>
                  </a:moveTo>
                  <a:lnTo>
                    <a:pt x="177419" y="0"/>
                  </a:lnTo>
                  <a:lnTo>
                    <a:pt x="130255" y="6333"/>
                  </a:lnTo>
                  <a:lnTo>
                    <a:pt x="87874" y="24209"/>
                  </a:lnTo>
                  <a:lnTo>
                    <a:pt x="51966" y="51943"/>
                  </a:lnTo>
                  <a:lnTo>
                    <a:pt x="24224" y="87846"/>
                  </a:lnTo>
                  <a:lnTo>
                    <a:pt x="6337" y="130233"/>
                  </a:lnTo>
                  <a:lnTo>
                    <a:pt x="0" y="177418"/>
                  </a:lnTo>
                  <a:lnTo>
                    <a:pt x="0" y="266064"/>
                  </a:lnTo>
                  <a:lnTo>
                    <a:pt x="6337" y="313250"/>
                  </a:lnTo>
                  <a:lnTo>
                    <a:pt x="24224" y="355637"/>
                  </a:lnTo>
                  <a:lnTo>
                    <a:pt x="51966" y="391540"/>
                  </a:lnTo>
                  <a:lnTo>
                    <a:pt x="87874" y="419274"/>
                  </a:lnTo>
                  <a:lnTo>
                    <a:pt x="130255" y="437150"/>
                  </a:lnTo>
                  <a:lnTo>
                    <a:pt x="177419" y="443484"/>
                  </a:lnTo>
                  <a:lnTo>
                    <a:pt x="266065" y="443484"/>
                  </a:lnTo>
                  <a:lnTo>
                    <a:pt x="313228" y="437150"/>
                  </a:lnTo>
                  <a:lnTo>
                    <a:pt x="355609" y="419274"/>
                  </a:lnTo>
                  <a:lnTo>
                    <a:pt x="391517" y="391541"/>
                  </a:lnTo>
                  <a:lnTo>
                    <a:pt x="419259" y="355637"/>
                  </a:lnTo>
                  <a:lnTo>
                    <a:pt x="437146" y="313250"/>
                  </a:lnTo>
                  <a:lnTo>
                    <a:pt x="443484" y="266064"/>
                  </a:lnTo>
                  <a:lnTo>
                    <a:pt x="443484" y="177418"/>
                  </a:lnTo>
                  <a:lnTo>
                    <a:pt x="437146" y="130233"/>
                  </a:lnTo>
                  <a:lnTo>
                    <a:pt x="419259" y="87846"/>
                  </a:lnTo>
                  <a:lnTo>
                    <a:pt x="391517" y="51943"/>
                  </a:lnTo>
                  <a:lnTo>
                    <a:pt x="355609" y="24209"/>
                  </a:lnTo>
                  <a:lnTo>
                    <a:pt x="313228" y="6333"/>
                  </a:lnTo>
                  <a:lnTo>
                    <a:pt x="266065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4397" y="4157217"/>
            <a:ext cx="13462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640" dirty="0">
                <a:solidFill>
                  <a:srgbClr val="EDEEF5"/>
                </a:solidFill>
                <a:latin typeface="Trebuchet MS"/>
                <a:cs typeface="Trebuchet MS"/>
              </a:rPr>
              <a:t>1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8386" y="4156709"/>
            <a:ext cx="5791835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EDEEF5"/>
                </a:solidFill>
                <a:latin typeface="Trebuchet MS"/>
                <a:cs typeface="Trebuchet MS"/>
              </a:rPr>
              <a:t>Case</a:t>
            </a:r>
            <a:r>
              <a:rPr sz="2000" b="1" spc="-22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Overview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4400"/>
              </a:lnSpc>
              <a:spcBef>
                <a:spcPts val="810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Bird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v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Jones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seminal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case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definition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false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imprisonment.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plaintiff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was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prevented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from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crossing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EDEEF5"/>
                </a:solidFill>
                <a:latin typeface="Verdana"/>
                <a:cs typeface="Verdana"/>
              </a:rPr>
              <a:t>a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public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bridge</a:t>
            </a:r>
            <a:r>
              <a:rPr sz="15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his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preferred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direction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50" dirty="0">
                <a:solidFill>
                  <a:srgbClr val="EDEEF5"/>
                </a:solidFill>
                <a:latin typeface="Verdana"/>
                <a:cs typeface="Verdana"/>
              </a:rPr>
              <a:t>but</a:t>
            </a:r>
            <a:r>
              <a:rPr sz="15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could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leave</a:t>
            </a:r>
            <a:r>
              <a:rPr sz="15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the area</a:t>
            </a:r>
            <a:r>
              <a:rPr sz="155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by</a:t>
            </a:r>
            <a:r>
              <a:rPr sz="155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other</a:t>
            </a:r>
            <a:r>
              <a:rPr sz="15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means.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47204" y="4107141"/>
            <a:ext cx="539750" cy="539750"/>
            <a:chOff x="7347204" y="4107141"/>
            <a:chExt cx="539750" cy="5397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204" y="4107141"/>
              <a:ext cx="539534" cy="53953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14260" y="4174236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5" h="443864">
                  <a:moveTo>
                    <a:pt x="266065" y="0"/>
                  </a:moveTo>
                  <a:lnTo>
                    <a:pt x="177419" y="0"/>
                  </a:lnTo>
                  <a:lnTo>
                    <a:pt x="130233" y="6333"/>
                  </a:lnTo>
                  <a:lnTo>
                    <a:pt x="87846" y="24209"/>
                  </a:lnTo>
                  <a:lnTo>
                    <a:pt x="51942" y="51943"/>
                  </a:lnTo>
                  <a:lnTo>
                    <a:pt x="24209" y="87846"/>
                  </a:lnTo>
                  <a:lnTo>
                    <a:pt x="6333" y="130233"/>
                  </a:lnTo>
                  <a:lnTo>
                    <a:pt x="0" y="177418"/>
                  </a:lnTo>
                  <a:lnTo>
                    <a:pt x="0" y="266064"/>
                  </a:lnTo>
                  <a:lnTo>
                    <a:pt x="6333" y="313250"/>
                  </a:lnTo>
                  <a:lnTo>
                    <a:pt x="24209" y="355637"/>
                  </a:lnTo>
                  <a:lnTo>
                    <a:pt x="51943" y="391540"/>
                  </a:lnTo>
                  <a:lnTo>
                    <a:pt x="87846" y="419274"/>
                  </a:lnTo>
                  <a:lnTo>
                    <a:pt x="130233" y="437150"/>
                  </a:lnTo>
                  <a:lnTo>
                    <a:pt x="177419" y="443484"/>
                  </a:lnTo>
                  <a:lnTo>
                    <a:pt x="266065" y="443484"/>
                  </a:lnTo>
                  <a:lnTo>
                    <a:pt x="313250" y="437150"/>
                  </a:lnTo>
                  <a:lnTo>
                    <a:pt x="355637" y="419274"/>
                  </a:lnTo>
                  <a:lnTo>
                    <a:pt x="391541" y="391541"/>
                  </a:lnTo>
                  <a:lnTo>
                    <a:pt x="419274" y="355637"/>
                  </a:lnTo>
                  <a:lnTo>
                    <a:pt x="437150" y="313250"/>
                  </a:lnTo>
                  <a:lnTo>
                    <a:pt x="443484" y="266064"/>
                  </a:lnTo>
                  <a:lnTo>
                    <a:pt x="443484" y="177418"/>
                  </a:lnTo>
                  <a:lnTo>
                    <a:pt x="437150" y="130233"/>
                  </a:lnTo>
                  <a:lnTo>
                    <a:pt x="419274" y="87846"/>
                  </a:lnTo>
                  <a:lnTo>
                    <a:pt x="391541" y="51943"/>
                  </a:lnTo>
                  <a:lnTo>
                    <a:pt x="355637" y="24209"/>
                  </a:lnTo>
                  <a:lnTo>
                    <a:pt x="313250" y="6333"/>
                  </a:lnTo>
                  <a:lnTo>
                    <a:pt x="266065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41514" y="4157217"/>
            <a:ext cx="1924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80" dirty="0">
                <a:solidFill>
                  <a:srgbClr val="EDEEF5"/>
                </a:solidFill>
                <a:latin typeface="Trebuchet MS"/>
                <a:cs typeface="Trebuchet MS"/>
              </a:rPr>
              <a:t>2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2529" y="4156709"/>
            <a:ext cx="5479415" cy="138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solidFill>
                  <a:srgbClr val="EDEEF5"/>
                </a:solidFill>
                <a:latin typeface="Trebuchet MS"/>
                <a:cs typeface="Trebuchet MS"/>
              </a:rPr>
              <a:t>Court's</a:t>
            </a:r>
            <a:r>
              <a:rPr sz="2000" b="1" spc="-19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Decision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4500"/>
              </a:lnSpc>
              <a:spcBef>
                <a:spcPts val="805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court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held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that</a:t>
            </a:r>
            <a:r>
              <a:rPr sz="15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50" dirty="0">
                <a:solidFill>
                  <a:srgbClr val="EDEEF5"/>
                </a:solidFill>
                <a:latin typeface="Verdana"/>
                <a:cs typeface="Verdana"/>
              </a:rPr>
              <a:t>did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not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constitute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false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imprisonment,</a:t>
            </a:r>
            <a:r>
              <a:rPr sz="15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as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plaintiff</a:t>
            </a:r>
            <a:r>
              <a:rPr sz="15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was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not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totally</a:t>
            </a:r>
            <a:r>
              <a:rPr sz="15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restrained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had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alternative</a:t>
            </a:r>
            <a:r>
              <a:rPr sz="15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routes</a:t>
            </a:r>
            <a:r>
              <a:rPr sz="15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available.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3316" y="6230073"/>
            <a:ext cx="539750" cy="539750"/>
            <a:chOff x="623316" y="6230073"/>
            <a:chExt cx="539750" cy="5397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" y="6230073"/>
              <a:ext cx="539534" cy="53953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0372" y="6297168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5" h="443865">
                  <a:moveTo>
                    <a:pt x="266065" y="0"/>
                  </a:moveTo>
                  <a:lnTo>
                    <a:pt x="177419" y="0"/>
                  </a:lnTo>
                  <a:lnTo>
                    <a:pt x="130255" y="6333"/>
                  </a:lnTo>
                  <a:lnTo>
                    <a:pt x="87874" y="24209"/>
                  </a:lnTo>
                  <a:lnTo>
                    <a:pt x="51966" y="51942"/>
                  </a:lnTo>
                  <a:lnTo>
                    <a:pt x="24224" y="87846"/>
                  </a:lnTo>
                  <a:lnTo>
                    <a:pt x="6337" y="130233"/>
                  </a:lnTo>
                  <a:lnTo>
                    <a:pt x="0" y="177418"/>
                  </a:lnTo>
                  <a:lnTo>
                    <a:pt x="0" y="266064"/>
                  </a:lnTo>
                  <a:lnTo>
                    <a:pt x="6337" y="313250"/>
                  </a:lnTo>
                  <a:lnTo>
                    <a:pt x="24224" y="355637"/>
                  </a:lnTo>
                  <a:lnTo>
                    <a:pt x="51966" y="391540"/>
                  </a:lnTo>
                  <a:lnTo>
                    <a:pt x="87874" y="419274"/>
                  </a:lnTo>
                  <a:lnTo>
                    <a:pt x="130255" y="437150"/>
                  </a:lnTo>
                  <a:lnTo>
                    <a:pt x="177419" y="443483"/>
                  </a:lnTo>
                  <a:lnTo>
                    <a:pt x="266065" y="443483"/>
                  </a:lnTo>
                  <a:lnTo>
                    <a:pt x="313228" y="437150"/>
                  </a:lnTo>
                  <a:lnTo>
                    <a:pt x="355609" y="419274"/>
                  </a:lnTo>
                  <a:lnTo>
                    <a:pt x="391517" y="391540"/>
                  </a:lnTo>
                  <a:lnTo>
                    <a:pt x="419259" y="355637"/>
                  </a:lnTo>
                  <a:lnTo>
                    <a:pt x="437146" y="313250"/>
                  </a:lnTo>
                  <a:lnTo>
                    <a:pt x="443484" y="266064"/>
                  </a:lnTo>
                  <a:lnTo>
                    <a:pt x="443484" y="177418"/>
                  </a:lnTo>
                  <a:lnTo>
                    <a:pt x="437146" y="130233"/>
                  </a:lnTo>
                  <a:lnTo>
                    <a:pt x="419259" y="87846"/>
                  </a:lnTo>
                  <a:lnTo>
                    <a:pt x="391517" y="51942"/>
                  </a:lnTo>
                  <a:lnTo>
                    <a:pt x="355609" y="24209"/>
                  </a:lnTo>
                  <a:lnTo>
                    <a:pt x="313228" y="6333"/>
                  </a:lnTo>
                  <a:lnTo>
                    <a:pt x="266065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18794" y="6280530"/>
            <a:ext cx="18605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130" dirty="0">
                <a:solidFill>
                  <a:srgbClr val="EDEEF5"/>
                </a:solidFill>
                <a:latin typeface="Trebuchet MS"/>
                <a:cs typeface="Trebuchet MS"/>
              </a:rPr>
              <a:t>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8386" y="6279591"/>
            <a:ext cx="5883275" cy="1387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EDEEF5"/>
                </a:solidFill>
                <a:latin typeface="Trebuchet MS"/>
                <a:cs typeface="Trebuchet MS"/>
              </a:rPr>
              <a:t>Legal</a:t>
            </a:r>
            <a:r>
              <a:rPr sz="2000" b="1" spc="-20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EDEEF5"/>
                </a:solidFill>
                <a:latin typeface="Trebuchet MS"/>
                <a:cs typeface="Trebuchet MS"/>
              </a:rPr>
              <a:t>Principle</a:t>
            </a:r>
            <a:r>
              <a:rPr sz="2000" b="1" spc="-229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EDEEF5"/>
                </a:solidFill>
                <a:latin typeface="Trebuchet MS"/>
                <a:cs typeface="Trebuchet MS"/>
              </a:rPr>
              <a:t>Established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4600"/>
              </a:lnSpc>
              <a:spcBef>
                <a:spcPts val="805"/>
              </a:spcBef>
            </a:pP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False</a:t>
            </a:r>
            <a:r>
              <a:rPr sz="15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imprisonment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 requires</a:t>
            </a:r>
            <a:r>
              <a:rPr sz="15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total</a:t>
            </a:r>
            <a:r>
              <a:rPr sz="15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restraint</a:t>
            </a:r>
            <a:r>
              <a:rPr sz="15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5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movement</a:t>
            </a:r>
            <a:r>
              <a:rPr sz="15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in 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all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directions.</a:t>
            </a:r>
            <a:r>
              <a:rPr sz="15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Partial</a:t>
            </a:r>
            <a:r>
              <a:rPr sz="1550" spc="-9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obstruction</a:t>
            </a:r>
            <a:r>
              <a:rPr sz="15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or</a:t>
            </a:r>
            <a:r>
              <a:rPr sz="15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existence</a:t>
            </a:r>
            <a:r>
              <a:rPr sz="15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alternative</a:t>
            </a:r>
            <a:r>
              <a:rPr sz="15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routes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negates</a:t>
            </a:r>
            <a:r>
              <a:rPr sz="15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claim.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47204" y="6230073"/>
            <a:ext cx="539750" cy="539750"/>
            <a:chOff x="7347204" y="6230073"/>
            <a:chExt cx="539750" cy="53975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204" y="6230073"/>
              <a:ext cx="539534" cy="53953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414260" y="6297168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5" h="443865">
                  <a:moveTo>
                    <a:pt x="266065" y="0"/>
                  </a:moveTo>
                  <a:lnTo>
                    <a:pt x="177419" y="0"/>
                  </a:lnTo>
                  <a:lnTo>
                    <a:pt x="130233" y="6333"/>
                  </a:lnTo>
                  <a:lnTo>
                    <a:pt x="87846" y="24209"/>
                  </a:lnTo>
                  <a:lnTo>
                    <a:pt x="51942" y="51942"/>
                  </a:lnTo>
                  <a:lnTo>
                    <a:pt x="24209" y="87846"/>
                  </a:lnTo>
                  <a:lnTo>
                    <a:pt x="6333" y="130233"/>
                  </a:lnTo>
                  <a:lnTo>
                    <a:pt x="0" y="177418"/>
                  </a:lnTo>
                  <a:lnTo>
                    <a:pt x="0" y="266064"/>
                  </a:lnTo>
                  <a:lnTo>
                    <a:pt x="6333" y="313250"/>
                  </a:lnTo>
                  <a:lnTo>
                    <a:pt x="24209" y="355637"/>
                  </a:lnTo>
                  <a:lnTo>
                    <a:pt x="51943" y="391540"/>
                  </a:lnTo>
                  <a:lnTo>
                    <a:pt x="87846" y="419274"/>
                  </a:lnTo>
                  <a:lnTo>
                    <a:pt x="130233" y="437150"/>
                  </a:lnTo>
                  <a:lnTo>
                    <a:pt x="177419" y="443483"/>
                  </a:lnTo>
                  <a:lnTo>
                    <a:pt x="266065" y="443483"/>
                  </a:lnTo>
                  <a:lnTo>
                    <a:pt x="313250" y="437150"/>
                  </a:lnTo>
                  <a:lnTo>
                    <a:pt x="355637" y="419274"/>
                  </a:lnTo>
                  <a:lnTo>
                    <a:pt x="391541" y="391540"/>
                  </a:lnTo>
                  <a:lnTo>
                    <a:pt x="419274" y="355637"/>
                  </a:lnTo>
                  <a:lnTo>
                    <a:pt x="437150" y="313250"/>
                  </a:lnTo>
                  <a:lnTo>
                    <a:pt x="443484" y="266064"/>
                  </a:lnTo>
                  <a:lnTo>
                    <a:pt x="443484" y="177418"/>
                  </a:lnTo>
                  <a:lnTo>
                    <a:pt x="437150" y="130233"/>
                  </a:lnTo>
                  <a:lnTo>
                    <a:pt x="419274" y="87846"/>
                  </a:lnTo>
                  <a:lnTo>
                    <a:pt x="391541" y="51942"/>
                  </a:lnTo>
                  <a:lnTo>
                    <a:pt x="355637" y="24209"/>
                  </a:lnTo>
                  <a:lnTo>
                    <a:pt x="313250" y="6333"/>
                  </a:lnTo>
                  <a:lnTo>
                    <a:pt x="266065" y="0"/>
                  </a:lnTo>
                  <a:close/>
                </a:path>
              </a:pathLst>
            </a:custGeom>
            <a:solidFill>
              <a:srgbClr val="282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38973" y="6280530"/>
            <a:ext cx="19685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50" dirty="0">
                <a:solidFill>
                  <a:srgbClr val="EDEEF5"/>
                </a:solidFill>
                <a:latin typeface="Trebuchet MS"/>
                <a:cs typeface="Trebuchet MS"/>
              </a:rPr>
              <a:t>4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42529" y="6279591"/>
            <a:ext cx="5547995" cy="1387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65" dirty="0">
                <a:solidFill>
                  <a:srgbClr val="EDEEF5"/>
                </a:solidFill>
                <a:latin typeface="Trebuchet MS"/>
                <a:cs typeface="Trebuchet MS"/>
              </a:rPr>
              <a:t>Impact</a:t>
            </a:r>
            <a:r>
              <a:rPr sz="2000" b="1" spc="-22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EDEEF5"/>
                </a:solidFill>
                <a:latin typeface="Trebuchet MS"/>
                <a:cs typeface="Trebuchet MS"/>
              </a:rPr>
              <a:t>on</a:t>
            </a:r>
            <a:r>
              <a:rPr sz="2000" b="1" spc="-19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EDEEF5"/>
                </a:solidFill>
                <a:latin typeface="Trebuchet MS"/>
                <a:cs typeface="Trebuchet MS"/>
              </a:rPr>
              <a:t>Future</a:t>
            </a:r>
            <a:r>
              <a:rPr sz="2000" b="1" spc="-229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EDEEF5"/>
                </a:solidFill>
                <a:latin typeface="Trebuchet MS"/>
                <a:cs typeface="Trebuchet MS"/>
              </a:rPr>
              <a:t>Cases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34600"/>
              </a:lnSpc>
              <a:spcBef>
                <a:spcPts val="805"/>
              </a:spcBef>
            </a:pP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5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case</a:t>
            </a:r>
            <a:r>
              <a:rPr sz="15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set</a:t>
            </a:r>
            <a:r>
              <a:rPr sz="15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55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50" dirty="0">
                <a:solidFill>
                  <a:srgbClr val="EDEEF5"/>
                </a:solidFill>
                <a:latin typeface="Verdana"/>
                <a:cs typeface="Verdana"/>
              </a:rPr>
              <a:t>high</a:t>
            </a:r>
            <a:r>
              <a:rPr sz="155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bar</a:t>
            </a:r>
            <a:r>
              <a:rPr sz="155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550" spc="-10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proving</a:t>
            </a:r>
            <a:r>
              <a:rPr sz="155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EDEEF5"/>
                </a:solidFill>
                <a:latin typeface="Verdana"/>
                <a:cs typeface="Verdana"/>
              </a:rPr>
              <a:t>false</a:t>
            </a:r>
            <a:r>
              <a:rPr sz="1550" spc="-12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imprisonment,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emphasising</a:t>
            </a:r>
            <a:r>
              <a:rPr sz="1550" spc="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550" spc="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need</a:t>
            </a:r>
            <a:r>
              <a:rPr sz="1550" spc="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550" spc="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complete</a:t>
            </a:r>
            <a:r>
              <a:rPr sz="1550" spc="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confinement</a:t>
            </a:r>
            <a:r>
              <a:rPr sz="1550" spc="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rather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than</a:t>
            </a:r>
            <a:r>
              <a:rPr sz="15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mere</a:t>
            </a:r>
            <a:r>
              <a:rPr sz="1550" spc="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EDEEF5"/>
                </a:solidFill>
                <a:latin typeface="Verdana"/>
                <a:cs typeface="Verdana"/>
              </a:rPr>
              <a:t>inconvenience</a:t>
            </a:r>
            <a:r>
              <a:rPr sz="1550" spc="-1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or</a:t>
            </a:r>
            <a:r>
              <a:rPr sz="1550" spc="-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partial</a:t>
            </a:r>
            <a:r>
              <a:rPr sz="15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EDEEF5"/>
                </a:solidFill>
                <a:latin typeface="Verdana"/>
                <a:cs typeface="Verdana"/>
              </a:rPr>
              <a:t>restriction.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00"/>
              </a:lnSpc>
            </a:pPr>
            <a:r>
              <a:rPr sz="4050" spc="-150" dirty="0"/>
              <a:t>Statutory</a:t>
            </a:r>
            <a:r>
              <a:rPr sz="4050" spc="-445" dirty="0"/>
              <a:t> </a:t>
            </a:r>
            <a:r>
              <a:rPr sz="4050" spc="-130" dirty="0"/>
              <a:t>Protections:</a:t>
            </a:r>
            <a:r>
              <a:rPr sz="4050" spc="-440" dirty="0"/>
              <a:t> </a:t>
            </a:r>
            <a:r>
              <a:rPr sz="4050" spc="-110" dirty="0"/>
              <a:t>Hong</a:t>
            </a:r>
            <a:r>
              <a:rPr sz="4050" spc="-445" dirty="0"/>
              <a:t> </a:t>
            </a:r>
            <a:r>
              <a:rPr sz="4050" spc="-20" dirty="0"/>
              <a:t>Kong </a:t>
            </a:r>
            <a:r>
              <a:rPr sz="4050" spc="-135" dirty="0"/>
              <a:t>Crimes</a:t>
            </a:r>
            <a:r>
              <a:rPr sz="4050" spc="-455" dirty="0"/>
              <a:t> </a:t>
            </a:r>
            <a:r>
              <a:rPr sz="4050" spc="-215" dirty="0"/>
              <a:t>Ordinance</a:t>
            </a:r>
            <a:r>
              <a:rPr sz="4050" spc="-450" dirty="0"/>
              <a:t> </a:t>
            </a:r>
            <a:r>
              <a:rPr sz="4050" spc="-225" dirty="0"/>
              <a:t>(Chapter</a:t>
            </a:r>
            <a:r>
              <a:rPr sz="4050" spc="-430" dirty="0"/>
              <a:t> </a:t>
            </a:r>
            <a:r>
              <a:rPr sz="4050" spc="-20" dirty="0"/>
              <a:t>200)</a:t>
            </a:r>
            <a:endParaRPr sz="4050"/>
          </a:p>
        </p:txBody>
      </p:sp>
      <p:grpSp>
        <p:nvGrpSpPr>
          <p:cNvPr id="4" name="object 4"/>
          <p:cNvGrpSpPr/>
          <p:nvPr/>
        </p:nvGrpSpPr>
        <p:grpSpPr>
          <a:xfrm>
            <a:off x="6170676" y="2383535"/>
            <a:ext cx="7777480" cy="5052060"/>
            <a:chOff x="6170676" y="2383535"/>
            <a:chExt cx="7777480" cy="5052060"/>
          </a:xfrm>
        </p:grpSpPr>
        <p:sp>
          <p:nvSpPr>
            <p:cNvPr id="5" name="object 5"/>
            <p:cNvSpPr/>
            <p:nvPr/>
          </p:nvSpPr>
          <p:spPr>
            <a:xfrm>
              <a:off x="6174486" y="2387345"/>
              <a:ext cx="7769859" cy="5044440"/>
            </a:xfrm>
            <a:custGeom>
              <a:avLst/>
              <a:gdLst/>
              <a:ahLst/>
              <a:cxnLst/>
              <a:rect l="l" t="t" r="r" b="b"/>
              <a:pathLst>
                <a:path w="7769859" h="5044440">
                  <a:moveTo>
                    <a:pt x="0" y="177037"/>
                  </a:moveTo>
                  <a:lnTo>
                    <a:pt x="6322" y="129969"/>
                  </a:lnTo>
                  <a:lnTo>
                    <a:pt x="24167" y="87677"/>
                  </a:lnTo>
                  <a:lnTo>
                    <a:pt x="51847" y="51847"/>
                  </a:lnTo>
                  <a:lnTo>
                    <a:pt x="87677" y="24167"/>
                  </a:lnTo>
                  <a:lnTo>
                    <a:pt x="129969" y="6322"/>
                  </a:lnTo>
                  <a:lnTo>
                    <a:pt x="177037" y="0"/>
                  </a:lnTo>
                  <a:lnTo>
                    <a:pt x="7592313" y="0"/>
                  </a:lnTo>
                  <a:lnTo>
                    <a:pt x="7639382" y="6322"/>
                  </a:lnTo>
                  <a:lnTo>
                    <a:pt x="7681674" y="24167"/>
                  </a:lnTo>
                  <a:lnTo>
                    <a:pt x="7717504" y="51847"/>
                  </a:lnTo>
                  <a:lnTo>
                    <a:pt x="7745184" y="87677"/>
                  </a:lnTo>
                  <a:lnTo>
                    <a:pt x="7763029" y="129969"/>
                  </a:lnTo>
                  <a:lnTo>
                    <a:pt x="7769352" y="177037"/>
                  </a:lnTo>
                  <a:lnTo>
                    <a:pt x="7769352" y="4867427"/>
                  </a:lnTo>
                  <a:lnTo>
                    <a:pt x="7763029" y="4914485"/>
                  </a:lnTo>
                  <a:lnTo>
                    <a:pt x="7745184" y="4956770"/>
                  </a:lnTo>
                  <a:lnTo>
                    <a:pt x="7717504" y="4992595"/>
                  </a:lnTo>
                  <a:lnTo>
                    <a:pt x="7681674" y="5020273"/>
                  </a:lnTo>
                  <a:lnTo>
                    <a:pt x="7639382" y="5038117"/>
                  </a:lnTo>
                  <a:lnTo>
                    <a:pt x="7592313" y="5044440"/>
                  </a:lnTo>
                  <a:lnTo>
                    <a:pt x="177037" y="5044440"/>
                  </a:lnTo>
                  <a:lnTo>
                    <a:pt x="129969" y="5038117"/>
                  </a:lnTo>
                  <a:lnTo>
                    <a:pt x="87677" y="5020273"/>
                  </a:lnTo>
                  <a:lnTo>
                    <a:pt x="51847" y="4992595"/>
                  </a:lnTo>
                  <a:lnTo>
                    <a:pt x="24167" y="4956770"/>
                  </a:lnTo>
                  <a:lnTo>
                    <a:pt x="6322" y="4914485"/>
                  </a:lnTo>
                  <a:lnTo>
                    <a:pt x="0" y="4867427"/>
                  </a:lnTo>
                  <a:lnTo>
                    <a:pt x="0" y="177037"/>
                  </a:lnTo>
                  <a:close/>
                </a:path>
              </a:pathLst>
            </a:custGeom>
            <a:ln w="7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81344" y="2394203"/>
              <a:ext cx="7752715" cy="565785"/>
            </a:xfrm>
            <a:custGeom>
              <a:avLst/>
              <a:gdLst/>
              <a:ahLst/>
              <a:cxnLst/>
              <a:rect l="l" t="t" r="r" b="b"/>
              <a:pathLst>
                <a:path w="7752715" h="565785">
                  <a:moveTo>
                    <a:pt x="7752588" y="0"/>
                  </a:moveTo>
                  <a:lnTo>
                    <a:pt x="0" y="0"/>
                  </a:lnTo>
                  <a:lnTo>
                    <a:pt x="0" y="565403"/>
                  </a:lnTo>
                  <a:lnTo>
                    <a:pt x="7752588" y="565403"/>
                  </a:lnTo>
                  <a:lnTo>
                    <a:pt x="7752588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67398" y="2554935"/>
            <a:ext cx="74231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Section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55151" y="2554935"/>
            <a:ext cx="78105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Offence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38966" y="2554935"/>
            <a:ext cx="10356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Key</a:t>
            </a:r>
            <a:r>
              <a:rPr sz="1500" spc="-1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Points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81344" y="2959607"/>
            <a:ext cx="7752715" cy="881380"/>
          </a:xfrm>
          <a:custGeom>
            <a:avLst/>
            <a:gdLst/>
            <a:ahLst/>
            <a:cxnLst/>
            <a:rect l="l" t="t" r="r" b="b"/>
            <a:pathLst>
              <a:path w="7752715" h="881379">
                <a:moveTo>
                  <a:pt x="7752588" y="0"/>
                </a:moveTo>
                <a:lnTo>
                  <a:pt x="0" y="0"/>
                </a:lnTo>
                <a:lnTo>
                  <a:pt x="0" y="880872"/>
                </a:lnTo>
                <a:lnTo>
                  <a:pt x="7752588" y="880872"/>
                </a:lnTo>
                <a:lnTo>
                  <a:pt x="7752588" y="0"/>
                </a:lnTo>
                <a:close/>
              </a:path>
            </a:pathLst>
          </a:custGeom>
          <a:solidFill>
            <a:srgbClr val="000000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67398" y="3120897"/>
            <a:ext cx="2508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39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55151" y="3120897"/>
            <a:ext cx="7181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Assault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38966" y="3030981"/>
            <a:ext cx="211328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100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Criminalises</a:t>
            </a:r>
            <a:r>
              <a:rPr sz="150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EDEEF5"/>
                </a:solidFill>
                <a:latin typeface="Verdana"/>
                <a:cs typeface="Verdana"/>
              </a:rPr>
              <a:t>common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assault</a:t>
            </a:r>
            <a:r>
              <a:rPr sz="150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battery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81344" y="3840479"/>
            <a:ext cx="7752715" cy="1193800"/>
          </a:xfrm>
          <a:custGeom>
            <a:avLst/>
            <a:gdLst/>
            <a:ahLst/>
            <a:cxnLst/>
            <a:rect l="l" t="t" r="r" b="b"/>
            <a:pathLst>
              <a:path w="7752715" h="1193800">
                <a:moveTo>
                  <a:pt x="7752588" y="0"/>
                </a:moveTo>
                <a:lnTo>
                  <a:pt x="0" y="0"/>
                </a:lnTo>
                <a:lnTo>
                  <a:pt x="0" y="1193291"/>
                </a:lnTo>
                <a:lnTo>
                  <a:pt x="7752588" y="1193291"/>
                </a:lnTo>
                <a:lnTo>
                  <a:pt x="7752588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67398" y="4000880"/>
            <a:ext cx="2787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40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55151" y="4000880"/>
            <a:ext cx="1822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Assault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with</a:t>
            </a:r>
            <a:r>
              <a:rPr sz="150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intent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38966" y="3910965"/>
            <a:ext cx="1954530" cy="979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9100"/>
              </a:lnSpc>
              <a:spcBef>
                <a:spcPts val="105"/>
              </a:spcBef>
            </a:pP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Covers</a:t>
            </a:r>
            <a:r>
              <a:rPr sz="1500" spc="-10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EDEEF5"/>
                </a:solidFill>
                <a:latin typeface="Verdana"/>
                <a:cs typeface="Verdana"/>
              </a:rPr>
              <a:t>assaults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with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specific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criminal intents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81344" y="5033771"/>
            <a:ext cx="7752715" cy="1195070"/>
          </a:xfrm>
          <a:custGeom>
            <a:avLst/>
            <a:gdLst/>
            <a:ahLst/>
            <a:cxnLst/>
            <a:rect l="l" t="t" r="r" b="b"/>
            <a:pathLst>
              <a:path w="7752715" h="1195070">
                <a:moveTo>
                  <a:pt x="7752588" y="0"/>
                </a:moveTo>
                <a:lnTo>
                  <a:pt x="0" y="0"/>
                </a:lnTo>
                <a:lnTo>
                  <a:pt x="0" y="1194815"/>
                </a:lnTo>
                <a:lnTo>
                  <a:pt x="7752588" y="1194815"/>
                </a:lnTo>
                <a:lnTo>
                  <a:pt x="7752588" y="0"/>
                </a:lnTo>
                <a:close/>
              </a:path>
            </a:pathLst>
          </a:custGeom>
          <a:solidFill>
            <a:srgbClr val="000000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67398" y="5195442"/>
            <a:ext cx="260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42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55151" y="5195442"/>
            <a:ext cx="1941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False</a:t>
            </a:r>
            <a:r>
              <a:rPr sz="1500" spc="-114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imprisonment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38966" y="5105974"/>
            <a:ext cx="1654810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100"/>
              </a:lnSpc>
              <a:spcBef>
                <a:spcPts val="100"/>
              </a:spcBef>
            </a:pP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Makes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EDEEF5"/>
                </a:solidFill>
                <a:latin typeface="Verdana"/>
                <a:cs typeface="Verdana"/>
              </a:rPr>
              <a:t>false </a:t>
            </a:r>
            <a:r>
              <a:rPr sz="1500" spc="10" dirty="0">
                <a:solidFill>
                  <a:srgbClr val="EDEEF5"/>
                </a:solidFill>
                <a:latin typeface="Verdana"/>
                <a:cs typeface="Verdana"/>
              </a:rPr>
              <a:t>imprisonment</a:t>
            </a:r>
            <a:r>
              <a:rPr sz="1500" spc="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a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statutory</a:t>
            </a:r>
            <a:r>
              <a:rPr sz="1500" spc="-1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offence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81344" y="6228588"/>
            <a:ext cx="7752715" cy="1195070"/>
          </a:xfrm>
          <a:custGeom>
            <a:avLst/>
            <a:gdLst/>
            <a:ahLst/>
            <a:cxnLst/>
            <a:rect l="l" t="t" r="r" b="b"/>
            <a:pathLst>
              <a:path w="7752715" h="1195070">
                <a:moveTo>
                  <a:pt x="7752588" y="0"/>
                </a:moveTo>
                <a:lnTo>
                  <a:pt x="0" y="0"/>
                </a:lnTo>
                <a:lnTo>
                  <a:pt x="0" y="1194816"/>
                </a:lnTo>
                <a:lnTo>
                  <a:pt x="7752588" y="1194816"/>
                </a:lnTo>
                <a:lnTo>
                  <a:pt x="7752588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67398" y="6389878"/>
            <a:ext cx="2489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63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55151" y="6299580"/>
            <a:ext cx="2044064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100"/>
              </a:spcBef>
            </a:pP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50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50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belief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in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8966" y="6299580"/>
            <a:ext cx="1859914" cy="98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9100"/>
              </a:lnSpc>
              <a:spcBef>
                <a:spcPts val="105"/>
              </a:spcBef>
            </a:pP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Addresses</a:t>
            </a:r>
            <a:r>
              <a:rPr sz="1500" spc="-11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EDEEF5"/>
                </a:solidFill>
                <a:latin typeface="Verdana"/>
                <a:cs typeface="Verdana"/>
              </a:rPr>
              <a:t>issues</a:t>
            </a:r>
            <a:r>
              <a:rPr sz="150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consent</a:t>
            </a:r>
            <a:r>
              <a:rPr sz="150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50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EDEEF5"/>
                </a:solidFill>
                <a:latin typeface="Verdana"/>
                <a:cs typeface="Verdana"/>
              </a:rPr>
              <a:t>sexual offences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1413" y="500557"/>
            <a:ext cx="692785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3550" spc="-195" dirty="0"/>
              <a:t>The</a:t>
            </a:r>
            <a:r>
              <a:rPr sz="3550" spc="-409" dirty="0"/>
              <a:t> </a:t>
            </a:r>
            <a:r>
              <a:rPr sz="3550" spc="-140" dirty="0"/>
              <a:t>Role</a:t>
            </a:r>
            <a:r>
              <a:rPr sz="3550" spc="-420" dirty="0"/>
              <a:t> </a:t>
            </a:r>
            <a:r>
              <a:rPr sz="3550" spc="-80" dirty="0"/>
              <a:t>of</a:t>
            </a:r>
            <a:r>
              <a:rPr sz="3550" spc="-390" dirty="0"/>
              <a:t> </a:t>
            </a:r>
            <a:r>
              <a:rPr sz="3550" spc="-160" dirty="0"/>
              <a:t>Intent</a:t>
            </a:r>
            <a:r>
              <a:rPr sz="3550" spc="-390" dirty="0"/>
              <a:t> </a:t>
            </a:r>
            <a:r>
              <a:rPr sz="3550" spc="-150" dirty="0"/>
              <a:t>and</a:t>
            </a:r>
            <a:r>
              <a:rPr sz="3550" spc="-395" dirty="0"/>
              <a:t> </a:t>
            </a:r>
            <a:r>
              <a:rPr sz="3550" spc="-114" dirty="0"/>
              <a:t>Negligence</a:t>
            </a:r>
            <a:r>
              <a:rPr sz="3550" spc="-409" dirty="0"/>
              <a:t> </a:t>
            </a:r>
            <a:r>
              <a:rPr sz="3550" spc="-65" dirty="0"/>
              <a:t>in </a:t>
            </a:r>
            <a:r>
              <a:rPr sz="3550" spc="-55" dirty="0"/>
              <a:t>Trespass</a:t>
            </a:r>
            <a:r>
              <a:rPr sz="3550" spc="-409" dirty="0"/>
              <a:t> </a:t>
            </a:r>
            <a:r>
              <a:rPr sz="3550" spc="-110" dirty="0"/>
              <a:t>to</a:t>
            </a:r>
            <a:r>
              <a:rPr sz="3550" spc="-405" dirty="0"/>
              <a:t> </a:t>
            </a:r>
            <a:r>
              <a:rPr sz="3550" spc="-175" dirty="0"/>
              <a:t>the</a:t>
            </a:r>
            <a:r>
              <a:rPr sz="3550" spc="-375" dirty="0"/>
              <a:t> </a:t>
            </a:r>
            <a:r>
              <a:rPr sz="3550" spc="-10" dirty="0"/>
              <a:t>Person</a:t>
            </a:r>
            <a:endParaRPr sz="3550"/>
          </a:p>
        </p:txBody>
      </p:sp>
      <p:sp>
        <p:nvSpPr>
          <p:cNvPr id="4" name="object 4"/>
          <p:cNvSpPr txBox="1"/>
          <p:nvPr/>
        </p:nvSpPr>
        <p:spPr>
          <a:xfrm>
            <a:off x="1713357" y="2108454"/>
            <a:ext cx="6650355" cy="527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EDEEF5"/>
                </a:solidFill>
                <a:latin typeface="Trebuchet MS"/>
                <a:cs typeface="Trebuchet MS"/>
              </a:rPr>
              <a:t>Intent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Trespass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person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traditionally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requires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intent.</a:t>
            </a: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defendant</a:t>
            </a:r>
            <a:r>
              <a:rPr sz="13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must</a:t>
            </a: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have</a:t>
            </a: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meant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3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50" dirty="0">
                <a:solidFill>
                  <a:srgbClr val="EDEEF5"/>
                </a:solidFill>
                <a:latin typeface="Verdana"/>
                <a:cs typeface="Verdana"/>
              </a:rPr>
              <a:t>commit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act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that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constitutes</a:t>
            </a:r>
            <a:r>
              <a:rPr sz="13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trespass.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b="1" spc="-10" dirty="0">
                <a:solidFill>
                  <a:srgbClr val="EDEEF5"/>
                </a:solidFill>
                <a:latin typeface="Trebuchet MS"/>
                <a:cs typeface="Trebuchet MS"/>
              </a:rPr>
              <a:t>Recklessness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In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some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jurisdictions,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recklessness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can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substitute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3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intent.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This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3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where</a:t>
            </a:r>
            <a:r>
              <a:rPr sz="13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defendant</a:t>
            </a:r>
            <a:r>
              <a:rPr sz="13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consciously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disregards</a:t>
            </a:r>
            <a:r>
              <a:rPr sz="13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a</a:t>
            </a:r>
            <a:r>
              <a:rPr sz="13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substantial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EDEEF5"/>
                </a:solidFill>
                <a:latin typeface="Verdana"/>
                <a:cs typeface="Verdana"/>
              </a:rPr>
              <a:t>risk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3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harm.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50" b="1" spc="-10" dirty="0">
                <a:solidFill>
                  <a:srgbClr val="EDEEF5"/>
                </a:solidFill>
                <a:latin typeface="Trebuchet MS"/>
                <a:cs typeface="Trebuchet MS"/>
              </a:rPr>
              <a:t>Negligence</a:t>
            </a:r>
            <a:endParaRPr sz="1750">
              <a:latin typeface="Trebuchet MS"/>
              <a:cs typeface="Trebuchet MS"/>
            </a:endParaRPr>
          </a:p>
          <a:p>
            <a:pPr marL="12700" marR="5080">
              <a:lnSpc>
                <a:spcPct val="135600"/>
              </a:lnSpc>
              <a:spcBef>
                <a:spcPts val="770"/>
              </a:spcBef>
            </a:pP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Generally,</a:t>
            </a:r>
            <a:r>
              <a:rPr sz="13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negligence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is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not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sufficient</a:t>
            </a: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EDEEF5"/>
                </a:solidFill>
                <a:latin typeface="Verdana"/>
                <a:cs typeface="Verdana"/>
              </a:rPr>
              <a:t>for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trespass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3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person.</a:t>
            </a:r>
            <a:r>
              <a:rPr sz="13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However,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some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jurisdictions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have</a:t>
            </a: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expanded</a:t>
            </a:r>
            <a:r>
              <a:rPr sz="13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liability</a:t>
            </a: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to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include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negligent</a:t>
            </a:r>
            <a:r>
              <a:rPr sz="1350" spc="-3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acts</a:t>
            </a:r>
            <a:r>
              <a:rPr sz="1350" spc="-3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in</a:t>
            </a:r>
            <a:r>
              <a:rPr sz="1350" spc="-4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certain circumstances.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50" b="1" spc="-60" dirty="0">
                <a:solidFill>
                  <a:srgbClr val="EDEEF5"/>
                </a:solidFill>
                <a:latin typeface="Trebuchet MS"/>
                <a:cs typeface="Trebuchet MS"/>
              </a:rPr>
              <a:t>Impact</a:t>
            </a:r>
            <a:r>
              <a:rPr sz="1750" b="1" spc="-195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1750" b="1" spc="-80" dirty="0">
                <a:solidFill>
                  <a:srgbClr val="EDEEF5"/>
                </a:solidFill>
                <a:latin typeface="Trebuchet MS"/>
                <a:cs typeface="Trebuchet MS"/>
              </a:rPr>
              <a:t>on</a:t>
            </a:r>
            <a:r>
              <a:rPr sz="1750" b="1" spc="-180" dirty="0">
                <a:solidFill>
                  <a:srgbClr val="EDEEF5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EDEEF5"/>
                </a:solidFill>
                <a:latin typeface="Trebuchet MS"/>
                <a:cs typeface="Trebuchet MS"/>
              </a:rPr>
              <a:t>Liability</a:t>
            </a:r>
            <a:endParaRPr sz="1750">
              <a:latin typeface="Trebuchet MS"/>
              <a:cs typeface="Trebuchet MS"/>
            </a:endParaRPr>
          </a:p>
          <a:p>
            <a:pPr marL="12700" marR="520700">
              <a:lnSpc>
                <a:spcPct val="135600"/>
              </a:lnSpc>
              <a:spcBef>
                <a:spcPts val="770"/>
              </a:spcBef>
            </a:pP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8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presence</a:t>
            </a:r>
            <a:r>
              <a:rPr sz="13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intent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or</a:t>
            </a:r>
            <a:r>
              <a:rPr sz="1350" spc="-6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recklessness</a:t>
            </a:r>
            <a:r>
              <a:rPr sz="13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can</a:t>
            </a:r>
            <a:r>
              <a:rPr sz="13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affect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7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type</a:t>
            </a:r>
            <a:r>
              <a:rPr sz="13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and</a:t>
            </a:r>
            <a:r>
              <a:rPr sz="13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extent</a:t>
            </a:r>
            <a:r>
              <a:rPr sz="1350" spc="-5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of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damages</a:t>
            </a:r>
            <a:r>
              <a:rPr sz="13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awarded,</a:t>
            </a:r>
            <a:r>
              <a:rPr sz="1350" spc="-9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as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well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as</a:t>
            </a:r>
            <a:r>
              <a:rPr sz="1350" spc="-5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the</a:t>
            </a:r>
            <a:r>
              <a:rPr sz="1350" spc="-8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EDEEF5"/>
                </a:solidFill>
                <a:latin typeface="Verdana"/>
                <a:cs typeface="Verdana"/>
              </a:rPr>
              <a:t>availability</a:t>
            </a:r>
            <a:r>
              <a:rPr sz="1350" spc="-6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of</a:t>
            </a:r>
            <a:r>
              <a:rPr sz="1350" spc="-40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EDEEF5"/>
                </a:solidFill>
                <a:latin typeface="Verdana"/>
                <a:cs typeface="Verdana"/>
              </a:rPr>
              <a:t>certain</a:t>
            </a:r>
            <a:r>
              <a:rPr sz="1350" spc="-75" dirty="0">
                <a:solidFill>
                  <a:srgbClr val="EDEEF5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EDEEF5"/>
                </a:solidFill>
                <a:latin typeface="Verdana"/>
                <a:cs typeface="Verdana"/>
              </a:rPr>
              <a:t>defences.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504" y="1959864"/>
            <a:ext cx="864107" cy="57043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1761</Words>
  <Application>Microsoft Office PowerPoint</Application>
  <PresentationFormat>Custom</PresentationFormat>
  <Paragraphs>185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Garamond</vt:lpstr>
      <vt:lpstr>Noto Sans</vt:lpstr>
      <vt:lpstr>Trebuchet MS</vt:lpstr>
      <vt:lpstr>Verdana</vt:lpstr>
      <vt:lpstr>Office Theme</vt:lpstr>
      <vt:lpstr>Organic</vt:lpstr>
      <vt:lpstr>Trespass to the Person:  Assault, Battery, and False Imprisonment</vt:lpstr>
      <vt:lpstr>Minor House Keeping</vt:lpstr>
      <vt:lpstr>Introduction</vt:lpstr>
      <vt:lpstr>Overview of Trespass to the Person</vt:lpstr>
      <vt:lpstr>Assault: Definition, Elements, and Case Law</vt:lpstr>
      <vt:lpstr>Battery: Definition, Elements, and Case Law</vt:lpstr>
      <vt:lpstr>False Imprisonment: Bird v Jones [1845]</vt:lpstr>
      <vt:lpstr>Statutory Protections: Hong Kong Crimes Ordinance (Chapter 200)</vt:lpstr>
      <vt:lpstr>The Role of Intent and Negligence in Trespass to the Person</vt:lpstr>
      <vt:lpstr>Defences: Consent, Lawful Arrest, and Self-Defence</vt:lpstr>
      <vt:lpstr>Comparative Analysis: Hong Kong vs. English Common Law</vt:lpstr>
      <vt:lpstr>Interactive Scenario 1: Assault in a Crowded Area</vt:lpstr>
      <vt:lpstr>Interactive Scenario 2: Battery in a Medical Context</vt:lpstr>
      <vt:lpstr>Interactive Scenario 3: False Imprisonment in Retail</vt:lpstr>
      <vt:lpstr>Interactive Scenario 4: Assault and Self-Defence</vt:lpstr>
      <vt:lpstr>Interactive Scenario 5: Consent and Battery in Sports</vt:lpstr>
      <vt:lpstr>Q&amp;A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2024-11-22T17:04:09Z</dcterms:created>
  <dcterms:modified xsi:type="dcterms:W3CDTF">2024-11-25T18:24:12Z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