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8288000" cy="10287000"/>
  <p:notesSz cx="6858000" cy="9144000"/>
  <p:embeddedFontLst>
    <p:embeddedFont>
      <p:font typeface="Agrandir" pitchFamily="2" charset="77"/>
      <p:regular r:id="rId6"/>
    </p:embeddedFont>
    <p:embeddedFont>
      <p:font typeface="Agrandir Bold" pitchFamily="2" charset="77"/>
      <p:regular r:id="rId7"/>
      <p:bold r:id="rId8"/>
    </p:embeddedFont>
    <p:embeddedFont>
      <p:font typeface="Agrandir Medium" pitchFamily="2" charset="7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ondrina Solid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647984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38967" y="1642184"/>
            <a:ext cx="12410067" cy="700263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7095" y="48800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1953956" y="4245802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221358" y="3029158"/>
            <a:ext cx="7845283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4000" dirty="0">
                <a:solidFill>
                  <a:srgbClr val="282325"/>
                </a:solidFill>
                <a:latin typeface="Londrina Solid"/>
              </a:rPr>
              <a:t>ROUNDING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82325"/>
                </a:solidFill>
                <a:latin typeface="Londrina Solid"/>
              </a:rPr>
              <a:t>IB Math AI SL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8291" y="6618648"/>
            <a:ext cx="10831418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282325"/>
                </a:solidFill>
                <a:latin typeface="Agrandir Medium"/>
              </a:rPr>
              <a:t>Topic 1: Number and Algebra</a:t>
            </a:r>
          </a:p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282325"/>
                </a:solidFill>
                <a:latin typeface="Agrandir Medium"/>
              </a:rPr>
              <a:t>by @TUTORIO.MATH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70703" y="1295923"/>
            <a:ext cx="1566583" cy="1783894"/>
          </a:xfrm>
          <a:custGeom>
            <a:avLst/>
            <a:gdLst/>
            <a:ahLst/>
            <a:cxnLst/>
            <a:rect l="l" t="t" r="r" b="b"/>
            <a:pathLst>
              <a:path w="1566583" h="1783894">
                <a:moveTo>
                  <a:pt x="0" y="0"/>
                </a:moveTo>
                <a:lnTo>
                  <a:pt x="1566583" y="0"/>
                </a:lnTo>
                <a:lnTo>
                  <a:pt x="1566583" y="1783894"/>
                </a:lnTo>
                <a:lnTo>
                  <a:pt x="0" y="1783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8336" y="7643947"/>
            <a:ext cx="3390764" cy="2797380"/>
          </a:xfrm>
          <a:custGeom>
            <a:avLst/>
            <a:gdLst/>
            <a:ahLst/>
            <a:cxnLst/>
            <a:rect l="l" t="t" r="r" b="b"/>
            <a:pathLst>
              <a:path w="3390764" h="2797380">
                <a:moveTo>
                  <a:pt x="0" y="0"/>
                </a:moveTo>
                <a:lnTo>
                  <a:pt x="3390764" y="0"/>
                </a:lnTo>
                <a:lnTo>
                  <a:pt x="3390764" y="2797380"/>
                </a:lnTo>
                <a:lnTo>
                  <a:pt x="0" y="279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4967" y="4140621"/>
            <a:ext cx="531905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6EB"/>
                </a:solidFill>
                <a:latin typeface="Londrina Solid"/>
              </a:rPr>
              <a:t>Rounding (d.p. and s.f.)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353994" y="1973011"/>
            <a:ext cx="9916798" cy="6633315"/>
            <a:chOff x="0" y="0"/>
            <a:chExt cx="3324258" cy="2223586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3325528" cy="2222315"/>
            </a:xfrm>
            <a:custGeom>
              <a:avLst/>
              <a:gdLst/>
              <a:ahLst/>
              <a:cxnLst/>
              <a:rect l="l" t="t" r="r" b="b"/>
              <a:pathLst>
                <a:path w="3325528" h="2222315">
                  <a:moveTo>
                    <a:pt x="3314098" y="27940"/>
                  </a:moveTo>
                  <a:cubicBezTo>
                    <a:pt x="3305208" y="24130"/>
                    <a:pt x="3296318" y="21590"/>
                    <a:pt x="3287428" y="21590"/>
                  </a:cubicBezTo>
                  <a:cubicBezTo>
                    <a:pt x="3260758" y="20320"/>
                    <a:pt x="3211570" y="20320"/>
                    <a:pt x="3157517" y="17780"/>
                  </a:cubicBezTo>
                  <a:cubicBezTo>
                    <a:pt x="3033966" y="12700"/>
                    <a:pt x="2912989" y="6350"/>
                    <a:pt x="2789439" y="3810"/>
                  </a:cubicBezTo>
                  <a:cubicBezTo>
                    <a:pt x="2689054" y="1270"/>
                    <a:pt x="2591243" y="3810"/>
                    <a:pt x="2490858" y="2540"/>
                  </a:cubicBezTo>
                  <a:cubicBezTo>
                    <a:pt x="2447100" y="2540"/>
                    <a:pt x="2403343" y="0"/>
                    <a:pt x="2359585" y="2540"/>
                  </a:cubicBezTo>
                  <a:cubicBezTo>
                    <a:pt x="2254052" y="10160"/>
                    <a:pt x="2148519" y="11430"/>
                    <a:pt x="2040412" y="8890"/>
                  </a:cubicBezTo>
                  <a:cubicBezTo>
                    <a:pt x="1986359" y="7620"/>
                    <a:pt x="1932305" y="7620"/>
                    <a:pt x="1878252" y="7620"/>
                  </a:cubicBezTo>
                  <a:cubicBezTo>
                    <a:pt x="1780441" y="7620"/>
                    <a:pt x="1682630" y="7620"/>
                    <a:pt x="1584819" y="6350"/>
                  </a:cubicBezTo>
                  <a:cubicBezTo>
                    <a:pt x="1481860" y="5080"/>
                    <a:pt x="467714" y="2540"/>
                    <a:pt x="367329" y="1270"/>
                  </a:cubicBezTo>
                  <a:cubicBezTo>
                    <a:pt x="284962" y="0"/>
                    <a:pt x="205169" y="1270"/>
                    <a:pt x="122802" y="1270"/>
                  </a:cubicBezTo>
                  <a:cubicBezTo>
                    <a:pt x="6617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5113"/>
                    <a:pt x="16510" y="231076"/>
                    <a:pt x="17780" y="325355"/>
                  </a:cubicBezTo>
                  <a:cubicBezTo>
                    <a:pt x="19050" y="421318"/>
                    <a:pt x="17780" y="517281"/>
                    <a:pt x="16510" y="614927"/>
                  </a:cubicBezTo>
                  <a:cubicBezTo>
                    <a:pt x="15240" y="714257"/>
                    <a:pt x="2540" y="1756381"/>
                    <a:pt x="2540" y="1855711"/>
                  </a:cubicBezTo>
                  <a:cubicBezTo>
                    <a:pt x="2540" y="1953357"/>
                    <a:pt x="1270" y="2051004"/>
                    <a:pt x="0" y="2148651"/>
                  </a:cubicBezTo>
                  <a:cubicBezTo>
                    <a:pt x="0" y="2167705"/>
                    <a:pt x="3810" y="2177865"/>
                    <a:pt x="15240" y="2182946"/>
                  </a:cubicBezTo>
                  <a:cubicBezTo>
                    <a:pt x="22860" y="2186755"/>
                    <a:pt x="31750" y="2189296"/>
                    <a:pt x="40640" y="2190565"/>
                  </a:cubicBezTo>
                  <a:cubicBezTo>
                    <a:pt x="120228" y="2195646"/>
                    <a:pt x="218039" y="2199455"/>
                    <a:pt x="315850" y="2204536"/>
                  </a:cubicBezTo>
                  <a:cubicBezTo>
                    <a:pt x="369903" y="2207075"/>
                    <a:pt x="423957" y="2212155"/>
                    <a:pt x="478010" y="2213425"/>
                  </a:cubicBezTo>
                  <a:cubicBezTo>
                    <a:pt x="568099" y="2215965"/>
                    <a:pt x="1571949" y="2217236"/>
                    <a:pt x="1662038" y="2218505"/>
                  </a:cubicBezTo>
                  <a:cubicBezTo>
                    <a:pt x="1674908" y="2218505"/>
                    <a:pt x="1687778" y="2218505"/>
                    <a:pt x="1700648" y="2218505"/>
                  </a:cubicBezTo>
                  <a:cubicBezTo>
                    <a:pt x="1762423" y="2218505"/>
                    <a:pt x="1826772" y="2217236"/>
                    <a:pt x="1888548" y="2217236"/>
                  </a:cubicBezTo>
                  <a:cubicBezTo>
                    <a:pt x="1960619" y="2217236"/>
                    <a:pt x="2030116" y="2218505"/>
                    <a:pt x="2102188" y="2218505"/>
                  </a:cubicBezTo>
                  <a:cubicBezTo>
                    <a:pt x="2207720" y="2218505"/>
                    <a:pt x="2315827" y="2218505"/>
                    <a:pt x="2421360" y="2218505"/>
                  </a:cubicBezTo>
                  <a:cubicBezTo>
                    <a:pt x="2519171" y="2218505"/>
                    <a:pt x="2616982" y="2219775"/>
                    <a:pt x="2714793" y="2221046"/>
                  </a:cubicBezTo>
                  <a:cubicBezTo>
                    <a:pt x="2758551" y="2221046"/>
                    <a:pt x="2804882" y="2222315"/>
                    <a:pt x="2848640" y="2222315"/>
                  </a:cubicBezTo>
                  <a:cubicBezTo>
                    <a:pt x="2990208" y="2221046"/>
                    <a:pt x="3129203" y="2214696"/>
                    <a:pt x="3264567" y="2214696"/>
                  </a:cubicBezTo>
                  <a:cubicBezTo>
                    <a:pt x="3268378" y="2214696"/>
                    <a:pt x="3273458" y="2212155"/>
                    <a:pt x="3277267" y="2209615"/>
                  </a:cubicBezTo>
                  <a:cubicBezTo>
                    <a:pt x="3282348" y="2205805"/>
                    <a:pt x="3284887" y="2199455"/>
                    <a:pt x="3287428" y="2196915"/>
                  </a:cubicBezTo>
                  <a:cubicBezTo>
                    <a:pt x="3288698" y="2136865"/>
                    <a:pt x="3289967" y="2066156"/>
                    <a:pt x="3291237" y="1995446"/>
                  </a:cubicBezTo>
                  <a:cubicBezTo>
                    <a:pt x="3292508" y="1886015"/>
                    <a:pt x="3302667" y="835474"/>
                    <a:pt x="3303937" y="726042"/>
                  </a:cubicBezTo>
                  <a:cubicBezTo>
                    <a:pt x="3303937" y="660383"/>
                    <a:pt x="3305208" y="594724"/>
                    <a:pt x="3306478" y="529066"/>
                  </a:cubicBezTo>
                  <a:cubicBezTo>
                    <a:pt x="3307748" y="458356"/>
                    <a:pt x="3309017" y="387647"/>
                    <a:pt x="3311558" y="316937"/>
                  </a:cubicBezTo>
                  <a:cubicBezTo>
                    <a:pt x="3312828" y="274848"/>
                    <a:pt x="3312828" y="231075"/>
                    <a:pt x="3317908" y="188986"/>
                  </a:cubicBezTo>
                  <a:cubicBezTo>
                    <a:pt x="3322987" y="138480"/>
                    <a:pt x="3325528" y="89656"/>
                    <a:pt x="3324258" y="44450"/>
                  </a:cubicBezTo>
                  <a:cubicBezTo>
                    <a:pt x="3324258" y="38100"/>
                    <a:pt x="3320448" y="30480"/>
                    <a:pt x="3314098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Freeform 7"/>
          <p:cNvSpPr/>
          <p:nvPr/>
        </p:nvSpPr>
        <p:spPr>
          <a:xfrm rot="289798">
            <a:off x="10637391" y="142260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4" y="0"/>
                </a:lnTo>
                <a:lnTo>
                  <a:pt x="3051514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193718" y="2563042"/>
            <a:ext cx="8732004" cy="131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700">
                <a:solidFill>
                  <a:srgbClr val="282325"/>
                </a:solidFill>
                <a:latin typeface="Agrandir"/>
              </a:rPr>
              <a:t>0, 1, 2, 3, 4 </a:t>
            </a:r>
            <a:r>
              <a:rPr lang="en-US" sz="3700">
                <a:solidFill>
                  <a:srgbClr val="282325"/>
                </a:solidFill>
                <a:latin typeface="Agrandir Bold"/>
              </a:rPr>
              <a:t>round down</a:t>
            </a:r>
          </a:p>
          <a:p>
            <a:pPr>
              <a:lnSpc>
                <a:spcPts val="4810"/>
              </a:lnSpc>
            </a:pPr>
            <a:r>
              <a:rPr lang="en-US" sz="3700">
                <a:solidFill>
                  <a:srgbClr val="282325"/>
                </a:solidFill>
                <a:latin typeface="Agrandir"/>
              </a:rPr>
              <a:t>5, 6, 7, 8, 9 </a:t>
            </a:r>
            <a:r>
              <a:rPr lang="en-US" sz="3700">
                <a:solidFill>
                  <a:srgbClr val="282325"/>
                </a:solidFill>
                <a:latin typeface="Agrandir Bold"/>
              </a:rPr>
              <a:t>round 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93718" y="4288217"/>
            <a:ext cx="8104739" cy="131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 Bold"/>
              </a:rPr>
              <a:t>*Significant figures: </a:t>
            </a:r>
            <a:r>
              <a:rPr lang="en-US" sz="3700">
                <a:solidFill>
                  <a:srgbClr val="000000"/>
                </a:solidFill>
                <a:latin typeface="Agrandir"/>
              </a:rPr>
              <a:t>start from first (most left) non-zero digit!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1028700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40241" y="1488298"/>
            <a:ext cx="1566583" cy="1783894"/>
          </a:xfrm>
          <a:custGeom>
            <a:avLst/>
            <a:gdLst/>
            <a:ahLst/>
            <a:cxnLst/>
            <a:rect l="l" t="t" r="r" b="b"/>
            <a:pathLst>
              <a:path w="1566583" h="1783894">
                <a:moveTo>
                  <a:pt x="0" y="0"/>
                </a:moveTo>
                <a:lnTo>
                  <a:pt x="1566584" y="0"/>
                </a:lnTo>
                <a:lnTo>
                  <a:pt x="1566584" y="1783894"/>
                </a:lnTo>
                <a:lnTo>
                  <a:pt x="0" y="1783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3664" y="7695901"/>
            <a:ext cx="3390764" cy="2797380"/>
          </a:xfrm>
          <a:custGeom>
            <a:avLst/>
            <a:gdLst/>
            <a:ahLst/>
            <a:cxnLst/>
            <a:rect l="l" t="t" r="r" b="b"/>
            <a:pathLst>
              <a:path w="3390764" h="2797380">
                <a:moveTo>
                  <a:pt x="0" y="0"/>
                </a:moveTo>
                <a:lnTo>
                  <a:pt x="3390764" y="0"/>
                </a:lnTo>
                <a:lnTo>
                  <a:pt x="3390764" y="2797380"/>
                </a:lnTo>
                <a:lnTo>
                  <a:pt x="0" y="279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062257" y="5315329"/>
            <a:ext cx="531905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6EB"/>
                </a:solidFill>
                <a:latin typeface="Londrina Solid"/>
              </a:rPr>
              <a:t>Practice 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239469"/>
            <a:ext cx="11743397" cy="7855122"/>
            <a:chOff x="0" y="0"/>
            <a:chExt cx="3324258" cy="2223586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3325528" cy="2222315"/>
            </a:xfrm>
            <a:custGeom>
              <a:avLst/>
              <a:gdLst/>
              <a:ahLst/>
              <a:cxnLst/>
              <a:rect l="l" t="t" r="r" b="b"/>
              <a:pathLst>
                <a:path w="3325528" h="2222315">
                  <a:moveTo>
                    <a:pt x="3314098" y="27940"/>
                  </a:moveTo>
                  <a:cubicBezTo>
                    <a:pt x="3305208" y="24130"/>
                    <a:pt x="3296318" y="21590"/>
                    <a:pt x="3287428" y="21590"/>
                  </a:cubicBezTo>
                  <a:cubicBezTo>
                    <a:pt x="3260758" y="20320"/>
                    <a:pt x="3211570" y="20320"/>
                    <a:pt x="3157517" y="17780"/>
                  </a:cubicBezTo>
                  <a:cubicBezTo>
                    <a:pt x="3033966" y="12700"/>
                    <a:pt x="2912989" y="6350"/>
                    <a:pt x="2789439" y="3810"/>
                  </a:cubicBezTo>
                  <a:cubicBezTo>
                    <a:pt x="2689054" y="1270"/>
                    <a:pt x="2591243" y="3810"/>
                    <a:pt x="2490858" y="2540"/>
                  </a:cubicBezTo>
                  <a:cubicBezTo>
                    <a:pt x="2447100" y="2540"/>
                    <a:pt x="2403343" y="0"/>
                    <a:pt x="2359585" y="2540"/>
                  </a:cubicBezTo>
                  <a:cubicBezTo>
                    <a:pt x="2254052" y="10160"/>
                    <a:pt x="2148519" y="11430"/>
                    <a:pt x="2040412" y="8890"/>
                  </a:cubicBezTo>
                  <a:cubicBezTo>
                    <a:pt x="1986359" y="7620"/>
                    <a:pt x="1932305" y="7620"/>
                    <a:pt x="1878252" y="7620"/>
                  </a:cubicBezTo>
                  <a:cubicBezTo>
                    <a:pt x="1780441" y="7620"/>
                    <a:pt x="1682630" y="7620"/>
                    <a:pt x="1584819" y="6350"/>
                  </a:cubicBezTo>
                  <a:cubicBezTo>
                    <a:pt x="1481860" y="5080"/>
                    <a:pt x="467714" y="2540"/>
                    <a:pt x="367329" y="1270"/>
                  </a:cubicBezTo>
                  <a:cubicBezTo>
                    <a:pt x="284962" y="0"/>
                    <a:pt x="205169" y="1270"/>
                    <a:pt x="122802" y="1270"/>
                  </a:cubicBezTo>
                  <a:cubicBezTo>
                    <a:pt x="6617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5113"/>
                    <a:pt x="16510" y="231076"/>
                    <a:pt x="17780" y="325355"/>
                  </a:cubicBezTo>
                  <a:cubicBezTo>
                    <a:pt x="19050" y="421318"/>
                    <a:pt x="17780" y="517281"/>
                    <a:pt x="16510" y="614927"/>
                  </a:cubicBezTo>
                  <a:cubicBezTo>
                    <a:pt x="15240" y="714257"/>
                    <a:pt x="2540" y="1756381"/>
                    <a:pt x="2540" y="1855711"/>
                  </a:cubicBezTo>
                  <a:cubicBezTo>
                    <a:pt x="2540" y="1953357"/>
                    <a:pt x="1270" y="2051004"/>
                    <a:pt x="0" y="2148651"/>
                  </a:cubicBezTo>
                  <a:cubicBezTo>
                    <a:pt x="0" y="2167705"/>
                    <a:pt x="3810" y="2177865"/>
                    <a:pt x="15240" y="2182946"/>
                  </a:cubicBezTo>
                  <a:cubicBezTo>
                    <a:pt x="22860" y="2186755"/>
                    <a:pt x="31750" y="2189296"/>
                    <a:pt x="40640" y="2190565"/>
                  </a:cubicBezTo>
                  <a:cubicBezTo>
                    <a:pt x="120228" y="2195646"/>
                    <a:pt x="218039" y="2199455"/>
                    <a:pt x="315850" y="2204536"/>
                  </a:cubicBezTo>
                  <a:cubicBezTo>
                    <a:pt x="369903" y="2207075"/>
                    <a:pt x="423957" y="2212155"/>
                    <a:pt x="478010" y="2213425"/>
                  </a:cubicBezTo>
                  <a:cubicBezTo>
                    <a:pt x="568099" y="2215965"/>
                    <a:pt x="1571949" y="2217236"/>
                    <a:pt x="1662038" y="2218505"/>
                  </a:cubicBezTo>
                  <a:cubicBezTo>
                    <a:pt x="1674908" y="2218505"/>
                    <a:pt x="1687778" y="2218505"/>
                    <a:pt x="1700648" y="2218505"/>
                  </a:cubicBezTo>
                  <a:cubicBezTo>
                    <a:pt x="1762423" y="2218505"/>
                    <a:pt x="1826772" y="2217236"/>
                    <a:pt x="1888548" y="2217236"/>
                  </a:cubicBezTo>
                  <a:cubicBezTo>
                    <a:pt x="1960619" y="2217236"/>
                    <a:pt x="2030116" y="2218505"/>
                    <a:pt x="2102188" y="2218505"/>
                  </a:cubicBezTo>
                  <a:cubicBezTo>
                    <a:pt x="2207720" y="2218505"/>
                    <a:pt x="2315827" y="2218505"/>
                    <a:pt x="2421360" y="2218505"/>
                  </a:cubicBezTo>
                  <a:cubicBezTo>
                    <a:pt x="2519171" y="2218505"/>
                    <a:pt x="2616982" y="2219775"/>
                    <a:pt x="2714793" y="2221046"/>
                  </a:cubicBezTo>
                  <a:cubicBezTo>
                    <a:pt x="2758551" y="2221046"/>
                    <a:pt x="2804882" y="2222315"/>
                    <a:pt x="2848640" y="2222315"/>
                  </a:cubicBezTo>
                  <a:cubicBezTo>
                    <a:pt x="2990208" y="2221046"/>
                    <a:pt x="3129203" y="2214696"/>
                    <a:pt x="3264567" y="2214696"/>
                  </a:cubicBezTo>
                  <a:cubicBezTo>
                    <a:pt x="3268378" y="2214696"/>
                    <a:pt x="3273458" y="2212155"/>
                    <a:pt x="3277267" y="2209615"/>
                  </a:cubicBezTo>
                  <a:cubicBezTo>
                    <a:pt x="3282348" y="2205805"/>
                    <a:pt x="3284887" y="2199455"/>
                    <a:pt x="3287428" y="2196915"/>
                  </a:cubicBezTo>
                  <a:cubicBezTo>
                    <a:pt x="3288698" y="2136865"/>
                    <a:pt x="3289967" y="2066156"/>
                    <a:pt x="3291237" y="1995446"/>
                  </a:cubicBezTo>
                  <a:cubicBezTo>
                    <a:pt x="3292508" y="1886015"/>
                    <a:pt x="3302667" y="835474"/>
                    <a:pt x="3303937" y="726042"/>
                  </a:cubicBezTo>
                  <a:cubicBezTo>
                    <a:pt x="3303937" y="660383"/>
                    <a:pt x="3305208" y="594724"/>
                    <a:pt x="3306478" y="529066"/>
                  </a:cubicBezTo>
                  <a:cubicBezTo>
                    <a:pt x="3307748" y="458356"/>
                    <a:pt x="3309017" y="387647"/>
                    <a:pt x="3311558" y="316937"/>
                  </a:cubicBezTo>
                  <a:cubicBezTo>
                    <a:pt x="3312828" y="274848"/>
                    <a:pt x="3312828" y="231075"/>
                    <a:pt x="3317908" y="188986"/>
                  </a:cubicBezTo>
                  <a:cubicBezTo>
                    <a:pt x="3322987" y="138480"/>
                    <a:pt x="3325528" y="89656"/>
                    <a:pt x="3324258" y="44450"/>
                  </a:cubicBezTo>
                  <a:cubicBezTo>
                    <a:pt x="3324258" y="38100"/>
                    <a:pt x="3320448" y="30480"/>
                    <a:pt x="3314098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Freeform 7"/>
          <p:cNvSpPr/>
          <p:nvPr/>
        </p:nvSpPr>
        <p:spPr>
          <a:xfrm rot="289798">
            <a:off x="5666176" y="73735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5"/>
                </a:lnTo>
                <a:lnTo>
                  <a:pt x="0" y="1004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84272" y="1028700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94683" y="2237370"/>
            <a:ext cx="10145558" cy="253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"/>
              </a:rPr>
              <a:t>Estimate using a one figure approximation:</a:t>
            </a:r>
          </a:p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"/>
              </a:rPr>
              <a:t>a. 384 x 28</a:t>
            </a:r>
          </a:p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"/>
              </a:rPr>
              <a:t>b. 6.92 x 0.792</a:t>
            </a:r>
          </a:p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"/>
              </a:rPr>
              <a:t>c. 37954 :  211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40241" y="1488298"/>
            <a:ext cx="1566583" cy="1783894"/>
          </a:xfrm>
          <a:custGeom>
            <a:avLst/>
            <a:gdLst/>
            <a:ahLst/>
            <a:cxnLst/>
            <a:rect l="l" t="t" r="r" b="b"/>
            <a:pathLst>
              <a:path w="1566583" h="1783894">
                <a:moveTo>
                  <a:pt x="0" y="0"/>
                </a:moveTo>
                <a:lnTo>
                  <a:pt x="1566584" y="0"/>
                </a:lnTo>
                <a:lnTo>
                  <a:pt x="1566584" y="1783894"/>
                </a:lnTo>
                <a:lnTo>
                  <a:pt x="0" y="1783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3664" y="7695901"/>
            <a:ext cx="3390764" cy="2797380"/>
          </a:xfrm>
          <a:custGeom>
            <a:avLst/>
            <a:gdLst/>
            <a:ahLst/>
            <a:cxnLst/>
            <a:rect l="l" t="t" r="r" b="b"/>
            <a:pathLst>
              <a:path w="3390764" h="2797380">
                <a:moveTo>
                  <a:pt x="0" y="0"/>
                </a:moveTo>
                <a:lnTo>
                  <a:pt x="3390764" y="0"/>
                </a:lnTo>
                <a:lnTo>
                  <a:pt x="3390764" y="2797380"/>
                </a:lnTo>
                <a:lnTo>
                  <a:pt x="0" y="279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062257" y="5315329"/>
            <a:ext cx="531905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6EB"/>
                </a:solidFill>
                <a:latin typeface="Londrina Solid"/>
              </a:rPr>
              <a:t>Practice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239469"/>
            <a:ext cx="11743397" cy="7855122"/>
            <a:chOff x="0" y="0"/>
            <a:chExt cx="3324258" cy="2223586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3325528" cy="2222315"/>
            </a:xfrm>
            <a:custGeom>
              <a:avLst/>
              <a:gdLst/>
              <a:ahLst/>
              <a:cxnLst/>
              <a:rect l="l" t="t" r="r" b="b"/>
              <a:pathLst>
                <a:path w="3325528" h="2222315">
                  <a:moveTo>
                    <a:pt x="3314098" y="27940"/>
                  </a:moveTo>
                  <a:cubicBezTo>
                    <a:pt x="3305208" y="24130"/>
                    <a:pt x="3296318" y="21590"/>
                    <a:pt x="3287428" y="21590"/>
                  </a:cubicBezTo>
                  <a:cubicBezTo>
                    <a:pt x="3260758" y="20320"/>
                    <a:pt x="3211570" y="20320"/>
                    <a:pt x="3157517" y="17780"/>
                  </a:cubicBezTo>
                  <a:cubicBezTo>
                    <a:pt x="3033966" y="12700"/>
                    <a:pt x="2912989" y="6350"/>
                    <a:pt x="2789439" y="3810"/>
                  </a:cubicBezTo>
                  <a:cubicBezTo>
                    <a:pt x="2689054" y="1270"/>
                    <a:pt x="2591243" y="3810"/>
                    <a:pt x="2490858" y="2540"/>
                  </a:cubicBezTo>
                  <a:cubicBezTo>
                    <a:pt x="2447100" y="2540"/>
                    <a:pt x="2403343" y="0"/>
                    <a:pt x="2359585" y="2540"/>
                  </a:cubicBezTo>
                  <a:cubicBezTo>
                    <a:pt x="2254052" y="10160"/>
                    <a:pt x="2148519" y="11430"/>
                    <a:pt x="2040412" y="8890"/>
                  </a:cubicBezTo>
                  <a:cubicBezTo>
                    <a:pt x="1986359" y="7620"/>
                    <a:pt x="1932305" y="7620"/>
                    <a:pt x="1878252" y="7620"/>
                  </a:cubicBezTo>
                  <a:cubicBezTo>
                    <a:pt x="1780441" y="7620"/>
                    <a:pt x="1682630" y="7620"/>
                    <a:pt x="1584819" y="6350"/>
                  </a:cubicBezTo>
                  <a:cubicBezTo>
                    <a:pt x="1481860" y="5080"/>
                    <a:pt x="467714" y="2540"/>
                    <a:pt x="367329" y="1270"/>
                  </a:cubicBezTo>
                  <a:cubicBezTo>
                    <a:pt x="284962" y="0"/>
                    <a:pt x="205169" y="1270"/>
                    <a:pt x="122802" y="1270"/>
                  </a:cubicBezTo>
                  <a:cubicBezTo>
                    <a:pt x="6617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5113"/>
                    <a:pt x="16510" y="231076"/>
                    <a:pt x="17780" y="325355"/>
                  </a:cubicBezTo>
                  <a:cubicBezTo>
                    <a:pt x="19050" y="421318"/>
                    <a:pt x="17780" y="517281"/>
                    <a:pt x="16510" y="614927"/>
                  </a:cubicBezTo>
                  <a:cubicBezTo>
                    <a:pt x="15240" y="714257"/>
                    <a:pt x="2540" y="1756381"/>
                    <a:pt x="2540" y="1855711"/>
                  </a:cubicBezTo>
                  <a:cubicBezTo>
                    <a:pt x="2540" y="1953357"/>
                    <a:pt x="1270" y="2051004"/>
                    <a:pt x="0" y="2148651"/>
                  </a:cubicBezTo>
                  <a:cubicBezTo>
                    <a:pt x="0" y="2167705"/>
                    <a:pt x="3810" y="2177865"/>
                    <a:pt x="15240" y="2182946"/>
                  </a:cubicBezTo>
                  <a:cubicBezTo>
                    <a:pt x="22860" y="2186755"/>
                    <a:pt x="31750" y="2189296"/>
                    <a:pt x="40640" y="2190565"/>
                  </a:cubicBezTo>
                  <a:cubicBezTo>
                    <a:pt x="120228" y="2195646"/>
                    <a:pt x="218039" y="2199455"/>
                    <a:pt x="315850" y="2204536"/>
                  </a:cubicBezTo>
                  <a:cubicBezTo>
                    <a:pt x="369903" y="2207075"/>
                    <a:pt x="423957" y="2212155"/>
                    <a:pt x="478010" y="2213425"/>
                  </a:cubicBezTo>
                  <a:cubicBezTo>
                    <a:pt x="568099" y="2215965"/>
                    <a:pt x="1571949" y="2217236"/>
                    <a:pt x="1662038" y="2218505"/>
                  </a:cubicBezTo>
                  <a:cubicBezTo>
                    <a:pt x="1674908" y="2218505"/>
                    <a:pt x="1687778" y="2218505"/>
                    <a:pt x="1700648" y="2218505"/>
                  </a:cubicBezTo>
                  <a:cubicBezTo>
                    <a:pt x="1762423" y="2218505"/>
                    <a:pt x="1826772" y="2217236"/>
                    <a:pt x="1888548" y="2217236"/>
                  </a:cubicBezTo>
                  <a:cubicBezTo>
                    <a:pt x="1960619" y="2217236"/>
                    <a:pt x="2030116" y="2218505"/>
                    <a:pt x="2102188" y="2218505"/>
                  </a:cubicBezTo>
                  <a:cubicBezTo>
                    <a:pt x="2207720" y="2218505"/>
                    <a:pt x="2315827" y="2218505"/>
                    <a:pt x="2421360" y="2218505"/>
                  </a:cubicBezTo>
                  <a:cubicBezTo>
                    <a:pt x="2519171" y="2218505"/>
                    <a:pt x="2616982" y="2219775"/>
                    <a:pt x="2714793" y="2221046"/>
                  </a:cubicBezTo>
                  <a:cubicBezTo>
                    <a:pt x="2758551" y="2221046"/>
                    <a:pt x="2804882" y="2222315"/>
                    <a:pt x="2848640" y="2222315"/>
                  </a:cubicBezTo>
                  <a:cubicBezTo>
                    <a:pt x="2990208" y="2221046"/>
                    <a:pt x="3129203" y="2214696"/>
                    <a:pt x="3264567" y="2214696"/>
                  </a:cubicBezTo>
                  <a:cubicBezTo>
                    <a:pt x="3268378" y="2214696"/>
                    <a:pt x="3273458" y="2212155"/>
                    <a:pt x="3277267" y="2209615"/>
                  </a:cubicBezTo>
                  <a:cubicBezTo>
                    <a:pt x="3282348" y="2205805"/>
                    <a:pt x="3284887" y="2199455"/>
                    <a:pt x="3287428" y="2196915"/>
                  </a:cubicBezTo>
                  <a:cubicBezTo>
                    <a:pt x="3288698" y="2136865"/>
                    <a:pt x="3289967" y="2066156"/>
                    <a:pt x="3291237" y="1995446"/>
                  </a:cubicBezTo>
                  <a:cubicBezTo>
                    <a:pt x="3292508" y="1886015"/>
                    <a:pt x="3302667" y="835474"/>
                    <a:pt x="3303937" y="726042"/>
                  </a:cubicBezTo>
                  <a:cubicBezTo>
                    <a:pt x="3303937" y="660383"/>
                    <a:pt x="3305208" y="594724"/>
                    <a:pt x="3306478" y="529066"/>
                  </a:cubicBezTo>
                  <a:cubicBezTo>
                    <a:pt x="3307748" y="458356"/>
                    <a:pt x="3309017" y="387647"/>
                    <a:pt x="3311558" y="316937"/>
                  </a:cubicBezTo>
                  <a:cubicBezTo>
                    <a:pt x="3312828" y="274848"/>
                    <a:pt x="3312828" y="231075"/>
                    <a:pt x="3317908" y="188986"/>
                  </a:cubicBezTo>
                  <a:cubicBezTo>
                    <a:pt x="3322987" y="138480"/>
                    <a:pt x="3325528" y="89656"/>
                    <a:pt x="3324258" y="44450"/>
                  </a:cubicBezTo>
                  <a:cubicBezTo>
                    <a:pt x="3324258" y="38100"/>
                    <a:pt x="3320448" y="30480"/>
                    <a:pt x="3314098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Freeform 7"/>
          <p:cNvSpPr/>
          <p:nvPr/>
        </p:nvSpPr>
        <p:spPr>
          <a:xfrm rot="289798">
            <a:off x="5666176" y="73735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5"/>
                </a:lnTo>
                <a:lnTo>
                  <a:pt x="0" y="1004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84272" y="1028700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94683" y="2237370"/>
            <a:ext cx="10145558" cy="253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"/>
              </a:rPr>
              <a:t>A circle has a diameter 7.37 cm. Find the area of the circle, rounding your answer to:</a:t>
            </a:r>
          </a:p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"/>
              </a:rPr>
              <a:t>a. 3 significant figures</a:t>
            </a:r>
          </a:p>
          <a:p>
            <a:pPr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grandir"/>
              </a:rPr>
              <a:t>b. 4 decimal places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Macintosh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Londrina Solid</vt:lpstr>
      <vt:lpstr>Agrandir</vt:lpstr>
      <vt:lpstr>Agrandir Medium</vt:lpstr>
      <vt:lpstr>Calibri</vt:lpstr>
      <vt:lpstr>Arial</vt:lpstr>
      <vt:lpstr>Agrandir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AISL Topic 1 Part 1</dc:title>
  <cp:lastModifiedBy>Mario Willyam (Student)</cp:lastModifiedBy>
  <cp:revision>8</cp:revision>
  <dcterms:created xsi:type="dcterms:W3CDTF">2006-08-16T00:00:00Z</dcterms:created>
  <dcterms:modified xsi:type="dcterms:W3CDTF">2024-02-05T09:55:38Z</dcterms:modified>
  <dc:identifier>DAF755k-0dU</dc:identifier>
</cp:coreProperties>
</file>