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0" r:id="rId8"/>
    <p:sldId id="269" r:id="rId9"/>
    <p:sldId id="270" r:id="rId10"/>
    <p:sldId id="271" r:id="rId11"/>
    <p:sldId id="262" r:id="rId12"/>
    <p:sldId id="272" r:id="rId13"/>
    <p:sldId id="263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EBE31EE-02B0-4197-A300-4581BC8299C4}" type="datetimeFigureOut">
              <a:rPr lang="en-US" smtClean="0"/>
              <a:t>3/13/2021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4DBA2B2-1757-47BD-9043-30F6578947B6}" type="slidenum">
              <a:rPr lang="en-SG" smtClean="0"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club.com/grammar/sentence/type-imperative.htm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club.com/grammar/sentence/type-exclamative.htm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club.com/grammar/sentence/type-declarative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lishclub.com/grammar/sentence/type-interrogative.ht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704322"/>
            <a:ext cx="86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000" dirty="0" smtClean="0">
                <a:latin typeface="Century Gothic" pitchFamily="34" charset="0"/>
              </a:rPr>
              <a:t>Types of Sentences</a:t>
            </a:r>
            <a:endParaRPr lang="en-SG" sz="6000" dirty="0">
              <a:latin typeface="Century Gothic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320480" y="314270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SG" sz="2400" dirty="0">
                <a:latin typeface="Century Gothic" pitchFamily="34" charset="0"/>
              </a:rPr>
              <a:t>is a group of words that is complete in meaning. </a:t>
            </a:r>
          </a:p>
        </p:txBody>
      </p:sp>
      <p:sp>
        <p:nvSpPr>
          <p:cNvPr id="3" name="Down Arrow 2"/>
          <p:cNvSpPr/>
          <p:nvPr/>
        </p:nvSpPr>
        <p:spPr>
          <a:xfrm>
            <a:off x="4644008" y="2636912"/>
            <a:ext cx="576064" cy="5057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7" name="TextBox 6"/>
          <p:cNvSpPr txBox="1"/>
          <p:nvPr/>
        </p:nvSpPr>
        <p:spPr>
          <a:xfrm>
            <a:off x="5436096" y="6023029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/>
              <a:t>Prepared by: Maureen </a:t>
            </a:r>
            <a:r>
              <a:rPr lang="en-SG" dirty="0" err="1" smtClean="0"/>
              <a:t>Dagdag</a:t>
            </a:r>
            <a:r>
              <a:rPr lang="en-SG" dirty="0" smtClean="0"/>
              <a:t> </a:t>
            </a:r>
          </a:p>
          <a:p>
            <a:r>
              <a:rPr lang="en-SG" dirty="0"/>
              <a:t> </a:t>
            </a:r>
            <a:r>
              <a:rPr lang="en-SG" dirty="0" smtClean="0"/>
              <a:t> 	(Online English Tutor)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6024" y="328582"/>
            <a:ext cx="8604448" cy="6124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Where is your new cat?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Why is the sky blue?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How are you today?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SG" sz="2800" dirty="0">
                <a:latin typeface="Century Gothic" pitchFamily="34" charset="0"/>
              </a:rPr>
              <a:t>Why did Suzie leave so late</a:t>
            </a:r>
            <a:r>
              <a:rPr lang="en-SG" sz="2800" dirty="0" smtClean="0">
                <a:latin typeface="Century Gothic" pitchFamily="34" charset="0"/>
              </a:rPr>
              <a:t>?</a:t>
            </a:r>
          </a:p>
          <a:p>
            <a:r>
              <a:rPr lang="en-SG" sz="2800" dirty="0">
                <a:latin typeface="Century Gothic" pitchFamily="34" charset="0"/>
              </a:rPr>
              <a:t>Why was she so grumpy yesterday?</a:t>
            </a:r>
          </a:p>
          <a:p>
            <a:r>
              <a:rPr lang="en-SG" sz="2800" dirty="0">
                <a:latin typeface="Century Gothic" pitchFamily="34" charset="0"/>
              </a:rPr>
              <a:t>Where did I leave my car keys</a:t>
            </a:r>
            <a:r>
              <a:rPr lang="en-SG" sz="2800" dirty="0" smtClean="0">
                <a:latin typeface="Century Gothic" pitchFamily="34" charset="0"/>
              </a:rPr>
              <a:t>?</a:t>
            </a:r>
          </a:p>
          <a:p>
            <a:endParaRPr lang="en-SG" sz="2800" dirty="0">
              <a:latin typeface="Century Gothic" pitchFamily="34" charset="0"/>
            </a:endParaRPr>
          </a:p>
          <a:p>
            <a:endParaRPr lang="en-SG" sz="2800" dirty="0">
              <a:latin typeface="Century Gothic" pitchFamily="34" charset="0"/>
            </a:endParaRPr>
          </a:p>
          <a:p>
            <a:r>
              <a:rPr lang="en-SG" sz="2800" dirty="0">
                <a:latin typeface="Century Gothic" pitchFamily="34" charset="0"/>
              </a:rPr>
              <a:t>Are your shoes on?</a:t>
            </a:r>
          </a:p>
          <a:p>
            <a:r>
              <a:rPr lang="en-SG" sz="2800" dirty="0">
                <a:latin typeface="Century Gothic" pitchFamily="34" charset="0"/>
              </a:rPr>
              <a:t>Did you eat lunch yet?</a:t>
            </a:r>
          </a:p>
          <a:p>
            <a:r>
              <a:rPr lang="en-SG" sz="2800" dirty="0">
                <a:latin typeface="Century Gothic" pitchFamily="34" charset="0"/>
              </a:rPr>
              <a:t>Was the movie enjoyable?</a:t>
            </a:r>
          </a:p>
          <a:p>
            <a:r>
              <a:rPr lang="en-SG" sz="2800" dirty="0">
                <a:latin typeface="Century Gothic" pitchFamily="34" charset="0"/>
              </a:rPr>
              <a:t>Did the girls get to school on time?</a:t>
            </a:r>
          </a:p>
          <a:p>
            <a:r>
              <a:rPr lang="en-SG" sz="2800" dirty="0">
                <a:latin typeface="Century Gothic" pitchFamily="34" charset="0"/>
              </a:rPr>
              <a:t>Were you too late?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0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633462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3600" b="1" dirty="0" smtClean="0">
                <a:latin typeface="Century Gothic" pitchFamily="34" charset="0"/>
              </a:rPr>
              <a:t>3. Imperative </a:t>
            </a:r>
            <a:r>
              <a:rPr lang="en-SG" sz="3600" b="1" dirty="0">
                <a:latin typeface="Century Gothic" pitchFamily="34" charset="0"/>
              </a:rPr>
              <a:t>Sentence (</a:t>
            </a:r>
            <a:r>
              <a:rPr lang="en-SG" sz="3600" b="1" dirty="0" smtClean="0">
                <a:latin typeface="Century Gothic" pitchFamily="34" charset="0"/>
              </a:rPr>
              <a:t>command)</a:t>
            </a:r>
            <a:endParaRPr lang="en-SG" sz="3600" b="1" dirty="0">
              <a:latin typeface="Century Gothic" pitchFamily="34" charset="0"/>
            </a:endParaRPr>
          </a:p>
          <a:p>
            <a:pPr algn="ctr"/>
            <a:r>
              <a:rPr lang="en-SG" sz="3600" dirty="0">
                <a:latin typeface="Century Gothic" pitchFamily="34" charset="0"/>
                <a:hlinkClick r:id="rId2"/>
              </a:rPr>
              <a:t>Imperative sentences</a:t>
            </a:r>
            <a:r>
              <a:rPr lang="en-SG" sz="3600" dirty="0">
                <a:latin typeface="Century Gothic" pitchFamily="34" charset="0"/>
              </a:rPr>
              <a:t> give a </a:t>
            </a:r>
            <a:r>
              <a:rPr lang="en-SG" sz="3600" b="1" dirty="0">
                <a:latin typeface="Century Gothic" pitchFamily="34" charset="0"/>
              </a:rPr>
              <a:t>command</a:t>
            </a:r>
            <a:r>
              <a:rPr lang="en-SG" sz="3600" dirty="0">
                <a:latin typeface="Century Gothic" pitchFamily="34" charset="0"/>
              </a:rPr>
              <a:t>. They tell us to do something, and they end with a full-stop/period (.) or exclamation mark/point (!).</a:t>
            </a:r>
          </a:p>
        </p:txBody>
      </p:sp>
    </p:spTree>
    <p:extLst>
      <p:ext uri="{BB962C8B-B14F-4D97-AF65-F5344CB8AC3E}">
        <p14:creationId xmlns:p14="http://schemas.microsoft.com/office/powerpoint/2010/main" val="8984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2008" y="1183392"/>
            <a:ext cx="716428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Pass the salt.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Move out of my way!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Shut the front door.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Find my leather jacket.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Be there at five.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Clean your room.</a:t>
            </a:r>
          </a:p>
        </p:txBody>
      </p:sp>
    </p:spTree>
    <p:extLst>
      <p:ext uri="{BB962C8B-B14F-4D97-AF65-F5344CB8AC3E}">
        <p14:creationId xmlns:p14="http://schemas.microsoft.com/office/powerpoint/2010/main" val="257149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467955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4000" b="1" dirty="0">
                <a:latin typeface="Century Gothic" pitchFamily="34" charset="0"/>
              </a:rPr>
              <a:t>4. </a:t>
            </a:r>
            <a:r>
              <a:rPr lang="en-SG" sz="4000" b="1" dirty="0" smtClean="0">
                <a:latin typeface="Century Gothic" pitchFamily="34" charset="0"/>
              </a:rPr>
              <a:t>Exclamatory </a:t>
            </a:r>
            <a:r>
              <a:rPr lang="en-SG" sz="4000" b="1" dirty="0">
                <a:latin typeface="Century Gothic" pitchFamily="34" charset="0"/>
              </a:rPr>
              <a:t>Sentence (exclamation)</a:t>
            </a:r>
          </a:p>
          <a:p>
            <a:pPr algn="ctr"/>
            <a:r>
              <a:rPr lang="en-SG" sz="4000" dirty="0" smtClean="0">
                <a:latin typeface="Century Gothic" pitchFamily="34" charset="0"/>
                <a:hlinkClick r:id="rId2"/>
              </a:rPr>
              <a:t>Exclamatory </a:t>
            </a:r>
            <a:r>
              <a:rPr lang="en-SG" sz="4000" dirty="0">
                <a:latin typeface="Century Gothic" pitchFamily="34" charset="0"/>
                <a:hlinkClick r:id="rId2"/>
              </a:rPr>
              <a:t>sentences</a:t>
            </a:r>
            <a:r>
              <a:rPr lang="en-SG" sz="4000" dirty="0">
                <a:latin typeface="Century Gothic" pitchFamily="34" charset="0"/>
              </a:rPr>
              <a:t> express strong emotion/surprise—an </a:t>
            </a:r>
            <a:r>
              <a:rPr lang="en-SG" sz="4000" b="1" dirty="0">
                <a:latin typeface="Century Gothic" pitchFamily="34" charset="0"/>
              </a:rPr>
              <a:t>exclamation</a:t>
            </a:r>
            <a:r>
              <a:rPr lang="en-SG" sz="4000" dirty="0">
                <a:latin typeface="Century Gothic" pitchFamily="34" charset="0"/>
              </a:rPr>
              <a:t>—and they always end with an exclamation mark/point (!).</a:t>
            </a:r>
          </a:p>
        </p:txBody>
      </p:sp>
    </p:spTree>
    <p:extLst>
      <p:ext uri="{BB962C8B-B14F-4D97-AF65-F5344CB8AC3E}">
        <p14:creationId xmlns:p14="http://schemas.microsoft.com/office/powerpoint/2010/main" val="653820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150873"/>
            <a:ext cx="73448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200" dirty="0">
                <a:latin typeface="Century Gothic" pitchFamily="34" charset="0"/>
              </a:rPr>
              <a:t>Happy birthday, Amy!</a:t>
            </a:r>
          </a:p>
          <a:p>
            <a:r>
              <a:rPr lang="en-SG" sz="3200" dirty="0">
                <a:latin typeface="Century Gothic" pitchFamily="34" charset="0"/>
              </a:rPr>
              <a:t>Thank you, Sheldon!</a:t>
            </a:r>
          </a:p>
          <a:p>
            <a:r>
              <a:rPr lang="en-SG" sz="3200" dirty="0">
                <a:latin typeface="Century Gothic" pitchFamily="34" charset="0"/>
              </a:rPr>
              <a:t>I hate you!</a:t>
            </a:r>
          </a:p>
          <a:p>
            <a:r>
              <a:rPr lang="en-SG" sz="3200" dirty="0">
                <a:latin typeface="Century Gothic" pitchFamily="34" charset="0"/>
              </a:rPr>
              <a:t>Ice cream sundaes are my </a:t>
            </a:r>
            <a:r>
              <a:rPr lang="en-SG" sz="3200" dirty="0" err="1">
                <a:latin typeface="Century Gothic" pitchFamily="34" charset="0"/>
              </a:rPr>
              <a:t>favorite</a:t>
            </a:r>
            <a:r>
              <a:rPr lang="en-SG" sz="3200" dirty="0">
                <a:latin typeface="Century Gothic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322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7048" y="205850"/>
            <a:ext cx="8208912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200" dirty="0">
                <a:latin typeface="Century Gothic" pitchFamily="34" charset="0"/>
              </a:rPr>
              <a:t>What a lovely bouquet of flowers!</a:t>
            </a:r>
          </a:p>
          <a:p>
            <a:r>
              <a:rPr lang="en-SG" sz="3200" dirty="0">
                <a:latin typeface="Century Gothic" pitchFamily="34" charset="0"/>
              </a:rPr>
              <a:t>What a cute puppy</a:t>
            </a:r>
            <a:r>
              <a:rPr lang="en-SG" sz="5400" b="1" dirty="0">
                <a:latin typeface="Century Gothic" pitchFamily="34" charset="0"/>
              </a:rPr>
              <a:t>!</a:t>
            </a:r>
          </a:p>
          <a:p>
            <a:r>
              <a:rPr lang="en-SG" sz="3200" dirty="0">
                <a:latin typeface="Century Gothic" pitchFamily="34" charset="0"/>
              </a:rPr>
              <a:t>What an ugly bug!</a:t>
            </a:r>
          </a:p>
          <a:p>
            <a:r>
              <a:rPr lang="en-SG" sz="3200" dirty="0">
                <a:latin typeface="Century Gothic" pitchFamily="34" charset="0"/>
              </a:rPr>
              <a:t>What a happy ending</a:t>
            </a:r>
            <a:r>
              <a:rPr lang="en-SG" sz="3200" dirty="0" smtClean="0">
                <a:latin typeface="Century Gothic" pitchFamily="34" charset="0"/>
              </a:rPr>
              <a:t>!</a:t>
            </a:r>
          </a:p>
          <a:p>
            <a:endParaRPr lang="en-SG" sz="3200" dirty="0" smtClean="0">
              <a:latin typeface="Century Gothic" pitchFamily="34" charset="0"/>
            </a:endParaRPr>
          </a:p>
          <a:p>
            <a:r>
              <a:rPr lang="en-SG" sz="3200" dirty="0" smtClean="0">
                <a:latin typeface="Century Gothic" pitchFamily="34" charset="0"/>
              </a:rPr>
              <a:t>What a cute puppy</a:t>
            </a:r>
            <a:r>
              <a:rPr lang="en-SG" sz="4800" b="1" dirty="0" smtClean="0">
                <a:latin typeface="Century Gothic" pitchFamily="34" charset="0"/>
              </a:rPr>
              <a:t>?</a:t>
            </a:r>
            <a:endParaRPr lang="en-SG" sz="4800" b="1" dirty="0">
              <a:latin typeface="Century Gothic" pitchFamily="34" charset="0"/>
            </a:endParaRPr>
          </a:p>
          <a:p>
            <a:r>
              <a:rPr lang="en-SG" sz="3200" dirty="0" smtClean="0">
                <a:latin typeface="Century Gothic" pitchFamily="34" charset="0"/>
              </a:rPr>
              <a:t>Amaze</a:t>
            </a:r>
            <a:endParaRPr lang="en-SG" sz="32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61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88640"/>
            <a:ext cx="87849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200" dirty="0" smtClean="0">
                <a:latin typeface="Century Gothic" pitchFamily="34" charset="0"/>
              </a:rPr>
              <a:t>Activity</a:t>
            </a:r>
          </a:p>
          <a:p>
            <a:r>
              <a:rPr lang="en-SG" sz="3200" dirty="0" smtClean="0">
                <a:latin typeface="Century Gothic" pitchFamily="34" charset="0"/>
              </a:rPr>
              <a:t>Tell if the sentence is Declarative, Interrogative, Imperative or Exclamatory</a:t>
            </a:r>
          </a:p>
          <a:p>
            <a:endParaRPr lang="en-SG" sz="3200" dirty="0">
              <a:latin typeface="Century Gothic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5536" y="1927577"/>
            <a:ext cx="85689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SG" sz="2800" dirty="0">
                <a:latin typeface="Century Gothic" pitchFamily="34" charset="0"/>
              </a:rPr>
              <a:t>1. </a:t>
            </a:r>
            <a:r>
              <a:rPr lang="en-US" sz="2800" dirty="0">
                <a:latin typeface="Century Gothic" pitchFamily="34" charset="0"/>
                <a:cs typeface="Arial" charset="0"/>
              </a:rPr>
              <a:t>The weather is warm and sunny; a perfect day for a picnic.</a:t>
            </a:r>
          </a:p>
        </p:txBody>
      </p:sp>
      <p:sp>
        <p:nvSpPr>
          <p:cNvPr id="4" name="Rectangle 3"/>
          <p:cNvSpPr/>
          <p:nvPr/>
        </p:nvSpPr>
        <p:spPr>
          <a:xfrm>
            <a:off x="395536" y="2833772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DECLARATIVE SENTENCE</a:t>
            </a:r>
            <a:endParaRPr lang="en-US" sz="2800" dirty="0">
              <a:solidFill>
                <a:srgbClr val="FF0000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1298" y="3616036"/>
            <a:ext cx="8143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200" dirty="0" smtClean="0">
                <a:latin typeface="Century Gothic" pitchFamily="34" charset="0"/>
              </a:rPr>
              <a:t>2. What </a:t>
            </a:r>
            <a:r>
              <a:rPr lang="en-SG" sz="3200" dirty="0">
                <a:latin typeface="Century Gothic" pitchFamily="34" charset="0"/>
              </a:rPr>
              <a:t>a cute puppy!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4149080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EXCLAMATORY SENTENCE</a:t>
            </a:r>
            <a:endParaRPr lang="en-US" sz="2800" dirty="0">
              <a:solidFill>
                <a:srgbClr val="FF0000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5039" y="4942909"/>
            <a:ext cx="53810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latin typeface="Century Gothic" pitchFamily="34" charset="0"/>
                <a:cs typeface="Arial" charset="0"/>
              </a:rPr>
              <a:t>3. Clean </a:t>
            </a:r>
            <a:r>
              <a:rPr lang="en-US" sz="3600" dirty="0">
                <a:latin typeface="Century Gothic" pitchFamily="34" charset="0"/>
                <a:cs typeface="Arial" charset="0"/>
              </a:rPr>
              <a:t>your room.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557007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IMPERATIVE SENTENCE</a:t>
            </a:r>
            <a:endParaRPr lang="en-US" sz="2800" dirty="0">
              <a:solidFill>
                <a:srgbClr val="FF0000"/>
              </a:solidFill>
              <a:latin typeface="Century Gothic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38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7524" y="836712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EXCLAMATORY SENTENCE</a:t>
            </a:r>
            <a:endParaRPr lang="en-US" sz="2800" dirty="0">
              <a:solidFill>
                <a:srgbClr val="FF0000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2564904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smtClean="0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INTERROGATIVE SENTENCE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179512" y="251356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600" dirty="0" smtClean="0">
                <a:latin typeface="Century Gothic" pitchFamily="34" charset="0"/>
              </a:rPr>
              <a:t>4. Happy </a:t>
            </a:r>
            <a:r>
              <a:rPr lang="en-SG" sz="3600" dirty="0">
                <a:latin typeface="Century Gothic" pitchFamily="34" charset="0"/>
              </a:rPr>
              <a:t>birthday, Amy!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520" y="1980129"/>
            <a:ext cx="85547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Century Gothic" pitchFamily="34" charset="0"/>
                <a:cs typeface="Arial" charset="0"/>
              </a:rPr>
              <a:t>5. How </a:t>
            </a:r>
            <a:r>
              <a:rPr lang="en-US" sz="3200" dirty="0">
                <a:latin typeface="Century Gothic" pitchFamily="34" charset="0"/>
                <a:cs typeface="Arial" charset="0"/>
              </a:rPr>
              <a:t>are you today?</a:t>
            </a:r>
          </a:p>
        </p:txBody>
      </p:sp>
    </p:spTree>
    <p:extLst>
      <p:ext uri="{BB962C8B-B14F-4D97-AF65-F5344CB8AC3E}">
        <p14:creationId xmlns:p14="http://schemas.microsoft.com/office/powerpoint/2010/main" val="71451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556792"/>
            <a:ext cx="87129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1500" dirty="0" smtClean="0"/>
              <a:t>ACTIVITY</a:t>
            </a:r>
            <a:endParaRPr lang="en-SG" sz="11500" dirty="0"/>
          </a:p>
        </p:txBody>
      </p:sp>
    </p:spTree>
    <p:extLst>
      <p:ext uri="{BB962C8B-B14F-4D97-AF65-F5344CB8AC3E}">
        <p14:creationId xmlns:p14="http://schemas.microsoft.com/office/powerpoint/2010/main" val="109437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807095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1. Please listen when I talk to you.</a:t>
            </a:r>
            <a:endParaRPr lang="en-SG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44624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 smtClean="0"/>
              <a:t>Name:  </a:t>
            </a:r>
            <a:r>
              <a:rPr lang="en-SG" sz="2400" b="1" dirty="0"/>
              <a:t>	</a:t>
            </a:r>
            <a:r>
              <a:rPr lang="en-SG" sz="2400" b="1" dirty="0" smtClean="0"/>
              <a:t>						</a:t>
            </a:r>
            <a:r>
              <a:rPr lang="en-SG" dirty="0" smtClean="0"/>
              <a:t>Date: </a:t>
            </a:r>
            <a:endParaRPr lang="en-SG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07504" y="1268760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2. What is your name? </a:t>
            </a:r>
            <a:endParaRPr lang="en-SG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7504" y="1700808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3. Slow down, you are driving fast. </a:t>
            </a:r>
            <a:endParaRPr lang="en-SG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7504" y="2175247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4. Who is that person on the book? </a:t>
            </a:r>
            <a:endParaRPr lang="en-SG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07504" y="2607295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5. The football team scored 28 points. </a:t>
            </a:r>
            <a:endParaRPr lang="en-SG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07504" y="3111351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6. Go to your room. </a:t>
            </a:r>
            <a:endParaRPr lang="en-SG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07504" y="3615407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7. Wow! This is so much fun. </a:t>
            </a:r>
            <a:endParaRPr lang="en-SG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07504" y="4119463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8. What a beautiful ring! </a:t>
            </a:r>
            <a:endParaRPr lang="en-SG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07504" y="4581128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9</a:t>
            </a:r>
            <a:r>
              <a:rPr lang="en-SG" sz="2400" dirty="0" smtClean="0"/>
              <a:t>. My teacher is nice. </a:t>
            </a:r>
            <a:endParaRPr lang="en-SG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07504" y="5013176"/>
            <a:ext cx="8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smtClean="0"/>
              <a:t>10. I have a basketball game </a:t>
            </a:r>
            <a:r>
              <a:rPr lang="en-SG" sz="2400" smtClean="0"/>
              <a:t>tonight.</a:t>
            </a:r>
            <a:endParaRPr lang="en-SG" sz="2400" dirty="0"/>
          </a:p>
        </p:txBody>
      </p:sp>
    </p:spTree>
    <p:extLst>
      <p:ext uri="{BB962C8B-B14F-4D97-AF65-F5344CB8AC3E}">
        <p14:creationId xmlns:p14="http://schemas.microsoft.com/office/powerpoint/2010/main" val="130552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1704322"/>
            <a:ext cx="86439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000" dirty="0" smtClean="0">
                <a:latin typeface="Century Gothic" pitchFamily="34" charset="0"/>
              </a:rPr>
              <a:t>These are also the key on how to form sentences</a:t>
            </a:r>
            <a:endParaRPr lang="en-SG" sz="60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4624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800" b="1" dirty="0" smtClean="0">
                <a:latin typeface="Century Gothic" pitchFamily="34" charset="0"/>
              </a:rPr>
              <a:t>Homework</a:t>
            </a:r>
            <a:endParaRPr lang="en-SG" sz="4800" b="1" dirty="0">
              <a:latin typeface="Century Gothic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778040"/>
            <a:ext cx="8712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4000" i="1" dirty="0" smtClean="0"/>
              <a:t>Give 5 examples of Declarative, Interrogative, Imperative and Exclamatory Sentences.</a:t>
            </a:r>
            <a:endParaRPr lang="en-SG" sz="4000" i="1" dirty="0"/>
          </a:p>
        </p:txBody>
      </p:sp>
    </p:spTree>
    <p:extLst>
      <p:ext uri="{BB962C8B-B14F-4D97-AF65-F5344CB8AC3E}">
        <p14:creationId xmlns:p14="http://schemas.microsoft.com/office/powerpoint/2010/main" val="60744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642918"/>
            <a:ext cx="86439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3600" b="1" dirty="0" smtClean="0">
                <a:latin typeface="Century Gothic" pitchFamily="34" charset="0"/>
              </a:rPr>
              <a:t>1. Declarative Sentence</a:t>
            </a:r>
          </a:p>
          <a:p>
            <a:pPr algn="ctr"/>
            <a:r>
              <a:rPr lang="en-SG" sz="3600" dirty="0" smtClean="0">
                <a:latin typeface="Century Gothic" pitchFamily="34" charset="0"/>
                <a:hlinkClick r:id="rId2"/>
              </a:rPr>
              <a:t>Declarative sentences</a:t>
            </a:r>
            <a:r>
              <a:rPr lang="en-SG" sz="3600" dirty="0" smtClean="0">
                <a:latin typeface="Century Gothic" pitchFamily="34" charset="0"/>
              </a:rPr>
              <a:t> make a </a:t>
            </a:r>
            <a:r>
              <a:rPr lang="en-SG" sz="3600" b="1" dirty="0" smtClean="0">
                <a:latin typeface="Century Gothic" pitchFamily="34" charset="0"/>
              </a:rPr>
              <a:t>statement</a:t>
            </a:r>
            <a:r>
              <a:rPr lang="en-SG" sz="3600" dirty="0" smtClean="0">
                <a:latin typeface="Century Gothic" pitchFamily="34" charset="0"/>
              </a:rPr>
              <a:t>. They tell us something. They give us information, and they normally end with a full-stop/period.</a:t>
            </a:r>
          </a:p>
          <a:p>
            <a:pPr algn="ctr"/>
            <a:endParaRPr lang="en-SG" sz="3600" dirty="0">
              <a:latin typeface="Century Gothic" pitchFamily="34" charset="0"/>
            </a:endParaRPr>
          </a:p>
          <a:p>
            <a:pPr algn="ctr"/>
            <a:endParaRPr lang="en-SG" sz="36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098610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3600" dirty="0">
                <a:latin typeface="Century Gothic" pitchFamily="34" charset="0"/>
              </a:rPr>
              <a:t>A declarative sentence states the facts or an opinion and lets the reader know something specific. </a:t>
            </a:r>
          </a:p>
        </p:txBody>
      </p:sp>
    </p:spTree>
    <p:extLst>
      <p:ext uri="{BB962C8B-B14F-4D97-AF65-F5344CB8AC3E}">
        <p14:creationId xmlns:p14="http://schemas.microsoft.com/office/powerpoint/2010/main" val="326698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1520" y="260648"/>
            <a:ext cx="85689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2800" dirty="0">
                <a:latin typeface="Century Gothic" pitchFamily="34" charset="0"/>
              </a:rPr>
              <a:t>Some basic declarative sentence examples are</a:t>
            </a:r>
            <a:r>
              <a:rPr lang="en-SG" sz="2800" dirty="0" smtClean="0">
                <a:latin typeface="Century Gothic" pitchFamily="34" charset="0"/>
              </a:rPr>
              <a:t>:</a:t>
            </a:r>
          </a:p>
          <a:p>
            <a:endParaRPr lang="en-SG" sz="2800" dirty="0">
              <a:latin typeface="Century Gothic" pitchFamily="34" charset="0"/>
            </a:endParaRPr>
          </a:p>
          <a:p>
            <a:r>
              <a:rPr lang="en-SG" sz="2800" dirty="0">
                <a:latin typeface="Century Gothic" pitchFamily="34" charset="0"/>
              </a:rPr>
              <a:t>He runs.</a:t>
            </a:r>
          </a:p>
          <a:p>
            <a:r>
              <a:rPr lang="en-SG" sz="2800" dirty="0">
                <a:latin typeface="Century Gothic" pitchFamily="34" charset="0"/>
              </a:rPr>
              <a:t>She sings.</a:t>
            </a:r>
          </a:p>
          <a:p>
            <a:r>
              <a:rPr lang="en-SG" sz="2800" dirty="0">
                <a:latin typeface="Century Gothic" pitchFamily="34" charset="0"/>
              </a:rPr>
              <a:t>I like climbing.</a:t>
            </a:r>
          </a:p>
          <a:p>
            <a:r>
              <a:rPr lang="en-SG" sz="2800" dirty="0">
                <a:latin typeface="Century Gothic" pitchFamily="34" charset="0"/>
              </a:rPr>
              <a:t>Fran is sad.</a:t>
            </a:r>
          </a:p>
          <a:p>
            <a:r>
              <a:rPr lang="en-SG" sz="2800" dirty="0">
                <a:latin typeface="Century Gothic" pitchFamily="34" charset="0"/>
              </a:rPr>
              <a:t>My cat is black.</a:t>
            </a:r>
          </a:p>
          <a:p>
            <a:r>
              <a:rPr lang="en-SG" sz="2800" dirty="0">
                <a:latin typeface="Century Gothic" pitchFamily="34" charset="0"/>
              </a:rPr>
              <a:t>Dogs are cute.</a:t>
            </a:r>
          </a:p>
          <a:p>
            <a:r>
              <a:rPr lang="en-SG" sz="2800" dirty="0">
                <a:latin typeface="Century Gothic" pitchFamily="34" charset="0"/>
              </a:rPr>
              <a:t>He is eight years old.</a:t>
            </a:r>
          </a:p>
          <a:p>
            <a:r>
              <a:rPr lang="en-SG" sz="2800" dirty="0">
                <a:latin typeface="Century Gothic" pitchFamily="34" charset="0"/>
              </a:rPr>
              <a:t>The sky is blue.</a:t>
            </a:r>
          </a:p>
          <a:p>
            <a:r>
              <a:rPr lang="en-SG" sz="2800" dirty="0">
                <a:latin typeface="Century Gothic" pitchFamily="34" charset="0"/>
              </a:rPr>
              <a:t>He loves pizza.</a:t>
            </a:r>
          </a:p>
          <a:p>
            <a:r>
              <a:rPr lang="en-SG" sz="2800" dirty="0">
                <a:latin typeface="Century Gothic" pitchFamily="34" charset="0"/>
              </a:rPr>
              <a:t>The car is white.</a:t>
            </a:r>
          </a:p>
          <a:p>
            <a:r>
              <a:rPr lang="en-SG" sz="2800" dirty="0">
                <a:latin typeface="Century Gothic" pitchFamily="34" charset="0"/>
              </a:rPr>
              <a:t>Ice is cold.</a:t>
            </a:r>
          </a:p>
        </p:txBody>
      </p:sp>
    </p:spTree>
    <p:extLst>
      <p:ext uri="{BB962C8B-B14F-4D97-AF65-F5344CB8AC3E}">
        <p14:creationId xmlns:p14="http://schemas.microsoft.com/office/powerpoint/2010/main" val="61890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4536" y="244961"/>
            <a:ext cx="853244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The weather is warm and sunny; a perfect day for a picnic.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She wears red nail polish.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The room smells clean.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I love my cat.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My family is driving to the beach for the long weekend and I am meeting them there.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cs typeface="Arial" charset="0"/>
              </a:rPr>
              <a:t>As the airplane climbed I saw the ocean.</a:t>
            </a:r>
          </a:p>
        </p:txBody>
      </p:sp>
    </p:spTree>
    <p:extLst>
      <p:ext uri="{BB962C8B-B14F-4D97-AF65-F5344CB8AC3E}">
        <p14:creationId xmlns:p14="http://schemas.microsoft.com/office/powerpoint/2010/main" val="667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651460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4000" b="1" dirty="0">
                <a:latin typeface="Century Gothic" pitchFamily="34" charset="0"/>
              </a:rPr>
              <a:t>2. Interrogative Sentence (question)</a:t>
            </a:r>
          </a:p>
          <a:p>
            <a:pPr algn="ctr"/>
            <a:r>
              <a:rPr lang="en-SG" sz="4000" dirty="0">
                <a:latin typeface="Century Gothic" pitchFamily="34" charset="0"/>
                <a:hlinkClick r:id="rId2"/>
              </a:rPr>
              <a:t>Interrogative sentences</a:t>
            </a:r>
            <a:r>
              <a:rPr lang="en-SG" sz="4000" dirty="0">
                <a:latin typeface="Century Gothic" pitchFamily="34" charset="0"/>
              </a:rPr>
              <a:t> ask a </a:t>
            </a:r>
            <a:r>
              <a:rPr lang="en-SG" sz="4000" b="1" dirty="0">
                <a:latin typeface="Century Gothic" pitchFamily="34" charset="0"/>
              </a:rPr>
              <a:t>question</a:t>
            </a:r>
            <a:r>
              <a:rPr lang="en-SG" sz="4000" dirty="0">
                <a:latin typeface="Century Gothic" pitchFamily="34" charset="0"/>
              </a:rPr>
              <a:t>. They ask us something. They want information, and they always end with a question mark</a:t>
            </a:r>
            <a:r>
              <a:rPr lang="en-SG" sz="4000" dirty="0" smtClean="0">
                <a:latin typeface="Century Gothic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987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8640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600" dirty="0" smtClean="0">
                <a:latin typeface="Century Gothic" pitchFamily="34" charset="0"/>
              </a:rPr>
              <a:t> Interrogative </a:t>
            </a:r>
            <a:r>
              <a:rPr lang="en-SG" sz="3600" dirty="0">
                <a:latin typeface="Century Gothic" pitchFamily="34" charset="0"/>
              </a:rPr>
              <a:t>sentence asks a </a:t>
            </a:r>
            <a:r>
              <a:rPr lang="en-SG" sz="3600" b="1" dirty="0">
                <a:latin typeface="Century Gothic" pitchFamily="34" charset="0"/>
              </a:rPr>
              <a:t>direct question</a:t>
            </a:r>
            <a:r>
              <a:rPr lang="en-SG" sz="3600" dirty="0">
                <a:latin typeface="Century Gothic" pitchFamily="34" charset="0"/>
              </a:rPr>
              <a:t> and is punctuated at the end with a question mark. </a:t>
            </a:r>
            <a:endParaRPr lang="en-SG" sz="3600" dirty="0" smtClean="0">
              <a:latin typeface="Century Gothic" pitchFamily="34" charset="0"/>
            </a:endParaRPr>
          </a:p>
          <a:p>
            <a:endParaRPr lang="en-SG" sz="3600" dirty="0">
              <a:latin typeface="Century Gothic" pitchFamily="34" charset="0"/>
            </a:endParaRPr>
          </a:p>
          <a:p>
            <a:endParaRPr lang="en-SG" sz="3600" dirty="0" smtClean="0">
              <a:latin typeface="Century Gothic" pitchFamily="34" charset="0"/>
            </a:endParaRPr>
          </a:p>
          <a:p>
            <a:endParaRPr lang="en-SG" sz="3600" dirty="0">
              <a:latin typeface="Century Gothic" pitchFamily="34" charset="0"/>
            </a:endParaRPr>
          </a:p>
          <a:p>
            <a:r>
              <a:rPr lang="en-SG" sz="3600" dirty="0" smtClean="0">
                <a:latin typeface="Century Gothic" pitchFamily="34" charset="0"/>
              </a:rPr>
              <a:t>It </a:t>
            </a:r>
            <a:r>
              <a:rPr lang="en-SG" sz="3600" dirty="0">
                <a:latin typeface="Century Gothic" pitchFamily="34" charset="0"/>
              </a:rPr>
              <a:t>is one of the four basic types of sentences, and it's a highly useful one. </a:t>
            </a:r>
          </a:p>
        </p:txBody>
      </p:sp>
    </p:spTree>
    <p:extLst>
      <p:ext uri="{BB962C8B-B14F-4D97-AF65-F5344CB8AC3E}">
        <p14:creationId xmlns:p14="http://schemas.microsoft.com/office/powerpoint/2010/main" val="169728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88640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sz="3600" dirty="0" smtClean="0">
                <a:latin typeface="Century Gothic" pitchFamily="34" charset="0"/>
              </a:rPr>
              <a:t>Could </a:t>
            </a:r>
            <a:r>
              <a:rPr lang="en-SG" sz="3600" dirty="0">
                <a:latin typeface="Century Gothic" pitchFamily="34" charset="0"/>
              </a:rPr>
              <a:t>you imagine life without questions</a:t>
            </a:r>
            <a:r>
              <a:rPr lang="en-SG" sz="3600" dirty="0" smtClean="0">
                <a:latin typeface="Century Gothic" pitchFamily="34" charset="0"/>
              </a:rPr>
              <a:t>?</a:t>
            </a:r>
          </a:p>
          <a:p>
            <a:endParaRPr lang="en-SG" sz="3600" dirty="0">
              <a:latin typeface="Century Gothic" pitchFamily="34" charset="0"/>
            </a:endParaRPr>
          </a:p>
          <a:p>
            <a:endParaRPr lang="en-SG" sz="3600" dirty="0">
              <a:latin typeface="Century Gothic" pitchFamily="34" charset="0"/>
            </a:endParaRPr>
          </a:p>
          <a:p>
            <a:r>
              <a:rPr lang="en-SG" sz="3600" dirty="0">
                <a:latin typeface="Century Gothic" pitchFamily="34" charset="0"/>
              </a:rPr>
              <a:t>Interrogative sentences allow you to gather information and clear up confusion as well as engage in interesting conversations with others. </a:t>
            </a:r>
          </a:p>
        </p:txBody>
      </p:sp>
    </p:spTree>
    <p:extLst>
      <p:ext uri="{BB962C8B-B14F-4D97-AF65-F5344CB8AC3E}">
        <p14:creationId xmlns:p14="http://schemas.microsoft.com/office/powerpoint/2010/main" val="223280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345</TotalTime>
  <Words>649</Words>
  <Application>Microsoft Office PowerPoint</Application>
  <PresentationFormat>On-screen Show (4:3)</PresentationFormat>
  <Paragraphs>98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Angles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fernando gabriel</dc:creator>
  <cp:lastModifiedBy>fernando gabriel</cp:lastModifiedBy>
  <cp:revision>24</cp:revision>
  <dcterms:created xsi:type="dcterms:W3CDTF">2020-07-10T22:58:56Z</dcterms:created>
  <dcterms:modified xsi:type="dcterms:W3CDTF">2021-03-13T10:03:49Z</dcterms:modified>
</cp:coreProperties>
</file>