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x-fontdata" PartName="/ppt/fonts/font1.fntdata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1" Target="docProps/core.xml" Type="http://schemas.openxmlformats.org/package/2006/relationships/metadata/core-properties"/><Relationship Id="rId2" Target="docProps/app.xml" Type="http://schemas.openxmlformats.org/officeDocument/2006/relationships/extended-properties"/><Relationship Id="rId3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</p:sldIdLst>
  <p:sldSz cx="9144000" cy="6858000"/>
  <p:notesSz cx="9144000" cy="6858000"/>
  <p:embeddedFontLst>
    <p:embeddedFont>
      <p:font typeface="CUUOOV+MOJNFU+Merriweather-Bold,Bold"/>
      <p:regular r:id="rId40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slide" Target="slides/slide9.xml" /><Relationship Id="rId15" Type="http://schemas.openxmlformats.org/officeDocument/2006/relationships/slide" Target="slides/slide10.xml" /><Relationship Id="rId16" Type="http://schemas.openxmlformats.org/officeDocument/2006/relationships/slide" Target="slides/slide11.xml" /><Relationship Id="rId17" Type="http://schemas.openxmlformats.org/officeDocument/2006/relationships/slide" Target="slides/slide12.xml" /><Relationship Id="rId18" Type="http://schemas.openxmlformats.org/officeDocument/2006/relationships/slide" Target="slides/slide13.xml" /><Relationship Id="rId19" Type="http://schemas.openxmlformats.org/officeDocument/2006/relationships/slide" Target="slides/slide14.xml" /><Relationship Id="rId2" Type="http://schemas.openxmlformats.org/officeDocument/2006/relationships/tableStyles" Target="tableStyles.xml" /><Relationship Id="rId20" Type="http://schemas.openxmlformats.org/officeDocument/2006/relationships/slide" Target="slides/slide15.xml" /><Relationship Id="rId21" Type="http://schemas.openxmlformats.org/officeDocument/2006/relationships/slide" Target="slides/slide16.xml" /><Relationship Id="rId22" Type="http://schemas.openxmlformats.org/officeDocument/2006/relationships/slide" Target="slides/slide17.xml" /><Relationship Id="rId23" Type="http://schemas.openxmlformats.org/officeDocument/2006/relationships/slide" Target="slides/slide18.xml" /><Relationship Id="rId24" Type="http://schemas.openxmlformats.org/officeDocument/2006/relationships/slide" Target="slides/slide19.xml" /><Relationship Id="rId25" Type="http://schemas.openxmlformats.org/officeDocument/2006/relationships/slide" Target="slides/slide20.xml" /><Relationship Id="rId26" Type="http://schemas.openxmlformats.org/officeDocument/2006/relationships/slide" Target="slides/slide21.xml" /><Relationship Id="rId27" Type="http://schemas.openxmlformats.org/officeDocument/2006/relationships/slide" Target="slides/slide22.xml" /><Relationship Id="rId28" Type="http://schemas.openxmlformats.org/officeDocument/2006/relationships/slide" Target="slides/slide23.xml" /><Relationship Id="rId29" Type="http://schemas.openxmlformats.org/officeDocument/2006/relationships/slide" Target="slides/slide24.xml" /><Relationship Id="rId3" Type="http://schemas.openxmlformats.org/officeDocument/2006/relationships/viewProps" Target="viewProps.xml" /><Relationship Id="rId30" Type="http://schemas.openxmlformats.org/officeDocument/2006/relationships/slide" Target="slides/slide25.xml" /><Relationship Id="rId31" Type="http://schemas.openxmlformats.org/officeDocument/2006/relationships/slide" Target="slides/slide26.xml" /><Relationship Id="rId32" Type="http://schemas.openxmlformats.org/officeDocument/2006/relationships/slide" Target="slides/slide27.xml" /><Relationship Id="rId33" Type="http://schemas.openxmlformats.org/officeDocument/2006/relationships/slide" Target="slides/slide28.xml" /><Relationship Id="rId34" Type="http://schemas.openxmlformats.org/officeDocument/2006/relationships/slide" Target="slides/slide29.xml" /><Relationship Id="rId35" Type="http://schemas.openxmlformats.org/officeDocument/2006/relationships/slide" Target="slides/slide30.xml" /><Relationship Id="rId36" Type="http://schemas.openxmlformats.org/officeDocument/2006/relationships/slide" Target="slides/slide31.xml" /><Relationship Id="rId37" Type="http://schemas.openxmlformats.org/officeDocument/2006/relationships/slide" Target="slides/slide32.xml" /><Relationship Id="rId38" Type="http://schemas.openxmlformats.org/officeDocument/2006/relationships/slide" Target="slides/slide33.xml" /><Relationship Id="rId39" Type="http://schemas.openxmlformats.org/officeDocument/2006/relationships/slide" Target="slides/slide34.xml" /><Relationship Id="rId4" Type="http://schemas.openxmlformats.org/officeDocument/2006/relationships/theme" Target="theme/theme1.xml" /><Relationship Id="rId40" Type="http://schemas.openxmlformats.org/officeDocument/2006/relationships/font" Target="fonts/font1.fntdata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0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1.pn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2.pn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3.pn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4.pn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5.pn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6.pn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7.pn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8.pn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9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0.png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1.pn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2.png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3.png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4.png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5.pn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6.png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7.png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8.png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9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0.png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1.png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2.png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3.png" /></Relationships>
</file>

<file path=ppt/slides/_rels/slide3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4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9.png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58550" y="6305364"/>
            <a:ext cx="2346768" cy="381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Reproduced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by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permission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Oxford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University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Press</a:t>
            </a:r>
          </a:p>
          <a:p>
            <a:pPr marL="0" marR="0">
              <a:lnSpc>
                <a:spcPts val="800"/>
              </a:lnSpc>
              <a:spcBef>
                <a:spcPts val="200"/>
              </a:spcBef>
              <a:spcAft>
                <a:spcPts val="0"/>
              </a:spcAft>
            </a:pP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From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Can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You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Believe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It?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by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Jann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Linda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Huizenga</a:t>
            </a:r>
          </a:p>
          <a:p>
            <a:pPr marL="0" marR="0">
              <a:lnSpc>
                <a:spcPts val="800"/>
              </a:lnSpc>
              <a:spcBef>
                <a:spcPts val="100"/>
              </a:spcBef>
              <a:spcAft>
                <a:spcPts val="0"/>
              </a:spcAft>
            </a:pP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©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Oxford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University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800">
                <a:solidFill>
                  <a:srgbClr val="ffffff"/>
                </a:solidFill>
                <a:latin typeface="Calibri"/>
                <a:cs typeface="Calibri"/>
              </a:rPr>
              <a:t>Press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4896460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New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Idioms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&amp;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Expressions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1263" y="1004152"/>
            <a:ext cx="2808764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Listen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repeat.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299991" y="2785491"/>
            <a:ext cx="6737922" cy="800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6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get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worse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worse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790982" y="4423272"/>
            <a:ext cx="3775262" cy="546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become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very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bad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4896460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New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Idioms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&amp;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Expressions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1263" y="1004152"/>
            <a:ext cx="2808764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Listen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repeat.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429714" y="2814752"/>
            <a:ext cx="6435957" cy="723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5400" b="1">
                <a:solidFill>
                  <a:srgbClr val="ffffff"/>
                </a:solidFill>
                <a:latin typeface="Calibri"/>
                <a:cs typeface="Calibri"/>
              </a:rPr>
              <a:t>can’t</a:t>
            </a:r>
            <a:r>
              <a:rPr dirty="0" sz="54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5400" b="1">
                <a:solidFill>
                  <a:srgbClr val="ffffff"/>
                </a:solidFill>
                <a:latin typeface="Calibri"/>
                <a:cs typeface="Calibri"/>
              </a:rPr>
              <a:t>stand</a:t>
            </a:r>
            <a:r>
              <a:rPr dirty="0" sz="5400" spc="-198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5400" b="1">
                <a:solidFill>
                  <a:srgbClr val="b45210"/>
                </a:solidFill>
                <a:latin typeface="Calibri"/>
                <a:cs typeface="Calibri"/>
              </a:rPr>
              <a:t>something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602245" y="4423272"/>
            <a:ext cx="6144166" cy="546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dislike</a:t>
            </a:r>
            <a:r>
              <a:rPr dirty="0" sz="4000" spc="-132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b45210"/>
                </a:solidFill>
                <a:latin typeface="Calibri"/>
                <a:cs typeface="Calibri"/>
              </a:rPr>
              <a:t>something</a:t>
            </a:r>
            <a:r>
              <a:rPr dirty="0" sz="4000" spc="15" b="1">
                <a:solidFill>
                  <a:srgbClr val="b4521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very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much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4896460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New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Idioms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&amp;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Expressions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1263" y="1004152"/>
            <a:ext cx="2808764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Listen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repeat.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65428" y="2192960"/>
            <a:ext cx="4578599" cy="1943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03819" marR="0">
              <a:lnSpc>
                <a:spcPts val="4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 b="1">
                <a:solidFill>
                  <a:srgbClr val="ffffff"/>
                </a:solidFill>
                <a:latin typeface="Calibri"/>
                <a:cs typeface="Calibri"/>
              </a:rPr>
              <a:t>What’s</a:t>
            </a:r>
            <a:r>
              <a:rPr dirty="0" sz="44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400" b="1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dirty="0" sz="44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400" b="1">
                <a:solidFill>
                  <a:srgbClr val="ffffff"/>
                </a:solidFill>
                <a:latin typeface="Calibri"/>
                <a:cs typeface="Calibri"/>
              </a:rPr>
              <a:t>matter</a:t>
            </a:r>
          </a:p>
          <a:p>
            <a:pPr marL="0" marR="0">
              <a:lnSpc>
                <a:spcPts val="4400"/>
              </a:lnSpc>
              <a:spcBef>
                <a:spcPts val="900"/>
              </a:spcBef>
              <a:spcAft>
                <a:spcPts val="0"/>
              </a:spcAft>
            </a:pPr>
            <a:r>
              <a:rPr dirty="0" sz="4400" b="1">
                <a:solidFill>
                  <a:srgbClr val="ffffff"/>
                </a:solidFill>
                <a:latin typeface="Calibri"/>
                <a:cs typeface="Calibri"/>
              </a:rPr>
              <a:t>(with</a:t>
            </a:r>
            <a:r>
              <a:rPr dirty="0" sz="4400" spc="23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400" b="1">
                <a:solidFill>
                  <a:srgbClr val="b45210"/>
                </a:solidFill>
                <a:latin typeface="Calibri"/>
                <a:cs typeface="Calibri"/>
              </a:rPr>
              <a:t>something</a:t>
            </a:r>
            <a:r>
              <a:rPr dirty="0" sz="4400" b="1">
                <a:solidFill>
                  <a:srgbClr val="b45210"/>
                </a:solidFill>
                <a:latin typeface="Calibri"/>
                <a:cs typeface="Calibri"/>
              </a:rPr>
              <a:t> </a:t>
            </a:r>
            <a:r>
              <a:rPr dirty="0" sz="4400" b="1">
                <a:solidFill>
                  <a:srgbClr val="b45210"/>
                </a:solidFill>
                <a:latin typeface="Calibri"/>
                <a:cs typeface="Calibri"/>
              </a:rPr>
              <a:t>or</a:t>
            </a:r>
          </a:p>
          <a:p>
            <a:pPr marL="925188" marR="0">
              <a:lnSpc>
                <a:spcPts val="4400"/>
              </a:lnSpc>
              <a:spcBef>
                <a:spcPts val="900"/>
              </a:spcBef>
              <a:spcAft>
                <a:spcPts val="0"/>
              </a:spcAft>
            </a:pPr>
            <a:r>
              <a:rPr dirty="0" sz="4400" b="1">
                <a:solidFill>
                  <a:srgbClr val="b45210"/>
                </a:solidFill>
                <a:latin typeface="Calibri"/>
                <a:cs typeface="Calibri"/>
              </a:rPr>
              <a:t>someone</a:t>
            </a:r>
            <a:r>
              <a:rPr dirty="0" sz="4400" b="1">
                <a:solidFill>
                  <a:srgbClr val="ffffff"/>
                </a:solidFill>
                <a:latin typeface="Calibri"/>
                <a:cs typeface="Calibri"/>
              </a:rPr>
              <a:t>)?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362287" y="4423272"/>
            <a:ext cx="6631897" cy="1155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774874" marR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What’s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wrong</a:t>
            </a:r>
          </a:p>
          <a:p>
            <a:pPr marL="0" marR="0">
              <a:lnSpc>
                <a:spcPts val="4000"/>
              </a:lnSpc>
              <a:spcBef>
                <a:spcPts val="800"/>
              </a:spcBef>
              <a:spcAft>
                <a:spcPts val="0"/>
              </a:spcAft>
            </a:pP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(with</a:t>
            </a:r>
            <a:r>
              <a:rPr dirty="0" sz="4000" spc="25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b45210"/>
                </a:solidFill>
                <a:latin typeface="Calibri"/>
                <a:cs typeface="Calibri"/>
              </a:rPr>
              <a:t>something</a:t>
            </a:r>
            <a:r>
              <a:rPr dirty="0" sz="4000" b="1">
                <a:solidFill>
                  <a:srgbClr val="b4521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b45210"/>
                </a:solidFill>
                <a:latin typeface="Calibri"/>
                <a:cs typeface="Calibri"/>
              </a:rPr>
              <a:t>or</a:t>
            </a:r>
            <a:r>
              <a:rPr dirty="0" sz="4000" b="1">
                <a:solidFill>
                  <a:srgbClr val="b4521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b45210"/>
                </a:solidFill>
                <a:latin typeface="Calibri"/>
                <a:cs typeface="Calibri"/>
              </a:rPr>
              <a:t>someone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)?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4896460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New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Idioms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&amp;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Expressions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1263" y="1004152"/>
            <a:ext cx="2808764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Listen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repeat.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87776" y="2785491"/>
            <a:ext cx="6525166" cy="800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6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get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rid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dirty="0" sz="6000" spc="-88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6000" b="1">
                <a:solidFill>
                  <a:srgbClr val="b45210"/>
                </a:solidFill>
                <a:latin typeface="Calibri"/>
                <a:cs typeface="Calibri"/>
              </a:rPr>
              <a:t>something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26331" y="4423272"/>
            <a:ext cx="4089302" cy="546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remove</a:t>
            </a:r>
            <a:r>
              <a:rPr dirty="0" sz="4000" spc="-194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b45210"/>
                </a:solidFill>
                <a:latin typeface="Calibri"/>
                <a:cs typeface="Calibri"/>
              </a:rPr>
              <a:t>something</a:t>
            </a: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4896460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New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Idioms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&amp;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Expressions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1263" y="1004152"/>
            <a:ext cx="2808764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Listen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repeat.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496042" y="2403271"/>
            <a:ext cx="4308692" cy="154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27105" marR="0">
              <a:lnSpc>
                <a:spcPts val="5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5400" b="1">
                <a:solidFill>
                  <a:srgbClr val="ffffff"/>
                </a:solidFill>
                <a:latin typeface="Calibri"/>
                <a:cs typeface="Calibri"/>
              </a:rPr>
              <a:t>take</a:t>
            </a:r>
            <a:r>
              <a:rPr dirty="0" sz="54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5400" b="1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54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5400" b="1">
                <a:solidFill>
                  <a:srgbClr val="ffffff"/>
                </a:solidFill>
                <a:latin typeface="Calibri"/>
                <a:cs typeface="Calibri"/>
              </a:rPr>
              <a:t>look</a:t>
            </a:r>
          </a:p>
          <a:p>
            <a:pPr marL="0" marR="0">
              <a:lnSpc>
                <a:spcPts val="5400"/>
              </a:lnSpc>
              <a:spcBef>
                <a:spcPts val="1100"/>
              </a:spcBef>
              <a:spcAft>
                <a:spcPts val="0"/>
              </a:spcAft>
            </a:pPr>
            <a:r>
              <a:rPr dirty="0" sz="5400" b="1">
                <a:solidFill>
                  <a:srgbClr val="ffffff"/>
                </a:solidFill>
                <a:latin typeface="Calibri"/>
                <a:cs typeface="Calibri"/>
              </a:rPr>
              <a:t>(at</a:t>
            </a:r>
            <a:r>
              <a:rPr dirty="0" sz="5400" spc="-62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5400" b="1">
                <a:solidFill>
                  <a:srgbClr val="b45210"/>
                </a:solidFill>
                <a:latin typeface="Calibri"/>
                <a:cs typeface="Calibri"/>
              </a:rPr>
              <a:t>something</a:t>
            </a:r>
            <a:r>
              <a:rPr dirty="0" sz="5400" b="1">
                <a:solidFill>
                  <a:srgbClr val="ffffff"/>
                </a:solidFill>
                <a:latin typeface="Calibri"/>
                <a:cs typeface="Calibri"/>
              </a:rPr>
              <a:t>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739293" y="4423272"/>
            <a:ext cx="5879989" cy="546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look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quickly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(at</a:t>
            </a:r>
            <a:r>
              <a:rPr dirty="0" sz="4000" spc="6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b45210"/>
                </a:solidFill>
                <a:latin typeface="Calibri"/>
                <a:cs typeface="Calibri"/>
              </a:rPr>
              <a:t>something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)</a:t>
            </a:r>
          </a:p>
        </p:txBody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4896460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New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Idioms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&amp;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Expressions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1263" y="1004152"/>
            <a:ext cx="2808764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Listen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repeat.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622404" y="2785491"/>
            <a:ext cx="2057918" cy="800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6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lose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it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304644" y="4423272"/>
            <a:ext cx="4779571" cy="1155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60758" marR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become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too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excited;</a:t>
            </a:r>
          </a:p>
          <a:p>
            <a:pPr marL="0" marR="0">
              <a:lnSpc>
                <a:spcPts val="4000"/>
              </a:lnSpc>
              <a:spcBef>
                <a:spcPts val="800"/>
              </a:spcBef>
              <a:spcAft>
                <a:spcPts val="0"/>
              </a:spcAft>
            </a:pP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lose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one’s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self-control</a:t>
            </a:r>
          </a:p>
        </p:txBody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4896460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New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Idioms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&amp;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Expressions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870" y="1024316"/>
            <a:ext cx="8225262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Choose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correct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idiom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or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expression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for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picture.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77521" y="5396257"/>
            <a:ext cx="2310085" cy="825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71225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take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a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look</a:t>
            </a:r>
          </a:p>
          <a:p>
            <a:pPr marL="0" marR="0">
              <a:lnSpc>
                <a:spcPts val="2800"/>
              </a:lnSpc>
              <a:spcBef>
                <a:spcPts val="600"/>
              </a:spcBef>
              <a:spcAft>
                <a:spcPts val="0"/>
              </a:spcAft>
            </a:pP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(at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ef9557"/>
                </a:solidFill>
                <a:latin typeface="Calibri"/>
                <a:cs typeface="Calibri"/>
              </a:rPr>
              <a:t>something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792956" y="5396257"/>
            <a:ext cx="1714574" cy="825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11447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get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rid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of</a:t>
            </a:r>
          </a:p>
          <a:p>
            <a:pPr marL="0" marR="0">
              <a:lnSpc>
                <a:spcPts val="2800"/>
              </a:lnSpc>
              <a:spcBef>
                <a:spcPts val="600"/>
              </a:spcBef>
              <a:spcAft>
                <a:spcPts val="0"/>
              </a:spcAft>
            </a:pPr>
            <a:r>
              <a:rPr dirty="0" sz="2800" b="1">
                <a:solidFill>
                  <a:srgbClr val="ef9557"/>
                </a:solidFill>
                <a:latin typeface="Calibri"/>
                <a:cs typeface="Calibri"/>
              </a:rPr>
              <a:t>something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343555" y="5396257"/>
            <a:ext cx="2427508" cy="825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turn</a:t>
            </a:r>
            <a:r>
              <a:rPr dirty="0" sz="2800" spc="3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ef9557"/>
                </a:solidFill>
                <a:latin typeface="Calibri"/>
                <a:cs typeface="Calibri"/>
              </a:rPr>
              <a:t>something</a:t>
            </a:r>
          </a:p>
          <a:p>
            <a:pPr marL="944934" marR="0">
              <a:lnSpc>
                <a:spcPts val="2800"/>
              </a:lnSpc>
              <a:spcBef>
                <a:spcPts val="600"/>
              </a:spcBef>
              <a:spcAft>
                <a:spcPts val="0"/>
              </a:spcAft>
            </a:pP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on</a:t>
            </a:r>
          </a:p>
        </p:txBody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4896460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New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Idioms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&amp;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Expressions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870" y="1024316"/>
            <a:ext cx="8225262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Choose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correct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idiom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or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expression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for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picture.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21102" y="5396257"/>
            <a:ext cx="5253798" cy="825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turn</a:t>
            </a:r>
            <a:r>
              <a:rPr dirty="0" sz="2800" spc="3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ef9557"/>
                </a:solidFill>
                <a:latin typeface="Calibri"/>
                <a:cs typeface="Calibri"/>
              </a:rPr>
              <a:t>something</a:t>
            </a:r>
            <a:r>
              <a:rPr dirty="0" sz="2800" spc="5163" b="1">
                <a:solidFill>
                  <a:srgbClr val="ef9557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get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worse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and</a:t>
            </a:r>
          </a:p>
          <a:p>
            <a:pPr marL="944933" marR="0">
              <a:lnSpc>
                <a:spcPts val="2800"/>
              </a:lnSpc>
              <a:spcBef>
                <a:spcPts val="600"/>
              </a:spcBef>
              <a:spcAft>
                <a:spcPts val="0"/>
              </a:spcAft>
            </a:pP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on</a:t>
            </a:r>
            <a:r>
              <a:rPr dirty="0" sz="2800" spc="17291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worse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033697" y="5609616"/>
            <a:ext cx="1041641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lose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it</a:t>
            </a:r>
          </a:p>
        </p:txBody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4896460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New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Idioms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&amp;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Expressions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870" y="1024316"/>
            <a:ext cx="8225262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Choose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correct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idiom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or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expression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for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picture.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84812" y="5396255"/>
            <a:ext cx="1714574" cy="825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11446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get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rid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of</a:t>
            </a:r>
          </a:p>
          <a:p>
            <a:pPr marL="0" marR="0">
              <a:lnSpc>
                <a:spcPts val="2800"/>
              </a:lnSpc>
              <a:spcBef>
                <a:spcPts val="600"/>
              </a:spcBef>
              <a:spcAft>
                <a:spcPts val="0"/>
              </a:spcAft>
            </a:pPr>
            <a:r>
              <a:rPr dirty="0" sz="2800" b="1">
                <a:solidFill>
                  <a:srgbClr val="ef9557"/>
                </a:solidFill>
                <a:latin typeface="Calibri"/>
                <a:cs typeface="Calibri"/>
              </a:rPr>
              <a:t>something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436563" y="5396252"/>
            <a:ext cx="5246559" cy="825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turn</a:t>
            </a:r>
            <a:r>
              <a:rPr dirty="0" sz="2800" spc="3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ef9557"/>
                </a:solidFill>
                <a:latin typeface="Calibri"/>
                <a:cs typeface="Calibri"/>
              </a:rPr>
              <a:t>something</a:t>
            </a:r>
            <a:r>
              <a:rPr dirty="0" sz="2800" spc="5106" b="1">
                <a:solidFill>
                  <a:srgbClr val="ef9557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get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worse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and</a:t>
            </a:r>
          </a:p>
          <a:p>
            <a:pPr marL="944933" marR="0">
              <a:lnSpc>
                <a:spcPts val="2800"/>
              </a:lnSpc>
              <a:spcBef>
                <a:spcPts val="600"/>
              </a:spcBef>
              <a:spcAft>
                <a:spcPts val="0"/>
              </a:spcAft>
            </a:pP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on</a:t>
            </a:r>
            <a:r>
              <a:rPr dirty="0" sz="2800" spc="17233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worse</a:t>
            </a:r>
          </a:p>
        </p:txBody>
      </p:sp>
    </p:spTree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4896460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New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Idioms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&amp;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Expressions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870" y="1024316"/>
            <a:ext cx="8225262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Choose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correct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idiom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or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expression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for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picture.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365745" y="5263364"/>
            <a:ext cx="2565784" cy="1079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5040" marR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 b="1">
                <a:solidFill>
                  <a:srgbClr val="203864"/>
                </a:solidFill>
                <a:latin typeface="Calibri"/>
                <a:cs typeface="Calibri"/>
              </a:rPr>
              <a:t>What’s</a:t>
            </a:r>
            <a:r>
              <a:rPr dirty="0" sz="24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400" b="1">
                <a:solidFill>
                  <a:srgbClr val="203864"/>
                </a:solidFill>
                <a:latin typeface="Calibri"/>
                <a:cs typeface="Calibri"/>
              </a:rPr>
              <a:t>the</a:t>
            </a:r>
            <a:r>
              <a:rPr dirty="0" sz="24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400" b="1">
                <a:solidFill>
                  <a:srgbClr val="203864"/>
                </a:solidFill>
                <a:latin typeface="Calibri"/>
                <a:cs typeface="Calibri"/>
              </a:rPr>
              <a:t>matter</a:t>
            </a:r>
          </a:p>
          <a:p>
            <a:pPr marL="0" marR="0">
              <a:lnSpc>
                <a:spcPts val="2400"/>
              </a:lnSpc>
              <a:spcBef>
                <a:spcPts val="500"/>
              </a:spcBef>
              <a:spcAft>
                <a:spcPts val="0"/>
              </a:spcAft>
            </a:pPr>
            <a:r>
              <a:rPr dirty="0" sz="2400" b="1">
                <a:solidFill>
                  <a:srgbClr val="203864"/>
                </a:solidFill>
                <a:latin typeface="Calibri"/>
                <a:cs typeface="Calibri"/>
              </a:rPr>
              <a:t>(with</a:t>
            </a:r>
            <a:r>
              <a:rPr dirty="0" sz="24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400" b="1">
                <a:solidFill>
                  <a:srgbClr val="ef9557"/>
                </a:solidFill>
                <a:latin typeface="Calibri"/>
                <a:cs typeface="Calibri"/>
              </a:rPr>
              <a:t>something</a:t>
            </a:r>
            <a:r>
              <a:rPr dirty="0" sz="2400" b="1">
                <a:solidFill>
                  <a:srgbClr val="ef9557"/>
                </a:solidFill>
                <a:latin typeface="Calibri"/>
                <a:cs typeface="Calibri"/>
              </a:rPr>
              <a:t> </a:t>
            </a:r>
            <a:r>
              <a:rPr dirty="0" sz="2400" b="1">
                <a:solidFill>
                  <a:srgbClr val="ef9557"/>
                </a:solidFill>
                <a:latin typeface="Calibri"/>
                <a:cs typeface="Calibri"/>
              </a:rPr>
              <a:t>or</a:t>
            </a:r>
          </a:p>
          <a:p>
            <a:pPr marL="503783" marR="0">
              <a:lnSpc>
                <a:spcPts val="2400"/>
              </a:lnSpc>
              <a:spcBef>
                <a:spcPts val="500"/>
              </a:spcBef>
              <a:spcAft>
                <a:spcPts val="0"/>
              </a:spcAft>
            </a:pPr>
            <a:r>
              <a:rPr dirty="0" sz="2400" b="1">
                <a:solidFill>
                  <a:srgbClr val="ef9557"/>
                </a:solidFill>
                <a:latin typeface="Calibri"/>
                <a:cs typeface="Calibri"/>
              </a:rPr>
              <a:t>someone</a:t>
            </a:r>
            <a:r>
              <a:rPr dirty="0" sz="2400" b="1">
                <a:solidFill>
                  <a:srgbClr val="203864"/>
                </a:solidFill>
                <a:latin typeface="Calibri"/>
                <a:cs typeface="Calibri"/>
              </a:rPr>
              <a:t>)?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43749" y="5396257"/>
            <a:ext cx="1783046" cy="825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can’t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stand</a:t>
            </a:r>
          </a:p>
          <a:p>
            <a:pPr marL="33746" marR="0">
              <a:lnSpc>
                <a:spcPts val="2800"/>
              </a:lnSpc>
              <a:spcBef>
                <a:spcPts val="600"/>
              </a:spcBef>
              <a:spcAft>
                <a:spcPts val="0"/>
              </a:spcAft>
            </a:pPr>
            <a:r>
              <a:rPr dirty="0" sz="2800" b="1">
                <a:solidFill>
                  <a:srgbClr val="ef9557"/>
                </a:solidFill>
                <a:latin typeface="Calibri"/>
                <a:cs typeface="Calibri"/>
              </a:rPr>
              <a:t>something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033697" y="5609616"/>
            <a:ext cx="1041641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lose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it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743144" y="2937214"/>
            <a:ext cx="7810957" cy="7069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266"/>
              </a:lnSpc>
              <a:spcBef>
                <a:spcPts val="0"/>
              </a:spcBef>
              <a:spcAft>
                <a:spcPts val="0"/>
              </a:spcAft>
            </a:pPr>
            <a:r>
              <a:rPr dirty="0" sz="4200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Please</a:t>
            </a:r>
            <a:r>
              <a:rPr dirty="0" sz="4200" spc="-54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4200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Get</a:t>
            </a:r>
            <a:r>
              <a:rPr dirty="0" sz="4200" spc="-54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4200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Rid</a:t>
            </a:r>
            <a:r>
              <a:rPr dirty="0" sz="4200" spc="-54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4200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of</a:t>
            </a:r>
            <a:r>
              <a:rPr dirty="0" sz="4200" spc="-54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4200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That</a:t>
            </a:r>
            <a:r>
              <a:rPr dirty="0" sz="4200" spc="-54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4200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Smell!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586160" y="3968986"/>
            <a:ext cx="2123195" cy="596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 b="1">
                <a:solidFill>
                  <a:srgbClr val="f4781f"/>
                </a:solidFill>
                <a:latin typeface="Calibri"/>
                <a:cs typeface="Calibri"/>
              </a:rPr>
              <a:t>Lesson</a:t>
            </a:r>
            <a:r>
              <a:rPr dirty="0" sz="4400" b="1">
                <a:solidFill>
                  <a:srgbClr val="f4781f"/>
                </a:solidFill>
                <a:latin typeface="Calibri"/>
                <a:cs typeface="Calibri"/>
              </a:rPr>
              <a:t> </a:t>
            </a:r>
            <a:r>
              <a:rPr dirty="0" sz="4400" b="1">
                <a:solidFill>
                  <a:srgbClr val="f4781f"/>
                </a:solidFill>
                <a:latin typeface="Calibri"/>
                <a:cs typeface="Calibri"/>
              </a:rPr>
              <a:t>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6727660" y="5160500"/>
            <a:ext cx="1865419" cy="711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 b="1">
                <a:solidFill>
                  <a:srgbClr val="802e04"/>
                </a:solidFill>
                <a:latin typeface="Calibri"/>
                <a:cs typeface="Calibri"/>
              </a:rPr>
              <a:t>Student</a:t>
            </a:r>
            <a:r>
              <a:rPr dirty="0" sz="2400" b="1">
                <a:solidFill>
                  <a:srgbClr val="802e04"/>
                </a:solidFill>
                <a:latin typeface="Calibri"/>
                <a:cs typeface="Calibri"/>
              </a:rPr>
              <a:t> </a:t>
            </a:r>
            <a:r>
              <a:rPr dirty="0" sz="2400" b="1">
                <a:solidFill>
                  <a:srgbClr val="802e04"/>
                </a:solidFill>
                <a:latin typeface="Calibri"/>
                <a:cs typeface="Calibri"/>
              </a:rPr>
              <a:t>Book</a:t>
            </a:r>
          </a:p>
          <a:p>
            <a:pPr marL="679797" marR="0">
              <a:lnSpc>
                <a:spcPts val="2400"/>
              </a:lnSpc>
              <a:spcBef>
                <a:spcPts val="500"/>
              </a:spcBef>
              <a:spcAft>
                <a:spcPts val="0"/>
              </a:spcAft>
            </a:pPr>
            <a:r>
              <a:rPr dirty="0" sz="2400" b="1">
                <a:solidFill>
                  <a:srgbClr val="802e04"/>
                </a:solidFill>
                <a:latin typeface="Calibri"/>
                <a:cs typeface="Calibri"/>
              </a:rPr>
              <a:t>pp.</a:t>
            </a:r>
            <a:r>
              <a:rPr dirty="0" sz="2400" b="1">
                <a:solidFill>
                  <a:srgbClr val="802e04"/>
                </a:solidFill>
                <a:latin typeface="Calibri"/>
                <a:cs typeface="Calibri"/>
              </a:rPr>
              <a:t> </a:t>
            </a:r>
            <a:r>
              <a:rPr dirty="0" sz="2400" b="1">
                <a:solidFill>
                  <a:srgbClr val="802e04"/>
                </a:solidFill>
                <a:latin typeface="Calibri"/>
                <a:cs typeface="Calibri"/>
              </a:rPr>
              <a:t>8-10</a:t>
            </a:r>
          </a:p>
        </p:txBody>
      </p:sp>
    </p:spTree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4896460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New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Idioms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&amp;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Expressions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870" y="1024316"/>
            <a:ext cx="8618556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Choose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correct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idiom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or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expression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for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definition.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942282" y="2053863"/>
            <a:ext cx="3412977" cy="495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600" b="1">
                <a:solidFill>
                  <a:srgbClr val="203864"/>
                </a:solidFill>
                <a:latin typeface="Calibri"/>
                <a:cs typeface="Calibri"/>
              </a:rPr>
              <a:t>become</a:t>
            </a:r>
            <a:r>
              <a:rPr dirty="0" sz="36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203864"/>
                </a:solidFill>
                <a:latin typeface="Calibri"/>
                <a:cs typeface="Calibri"/>
              </a:rPr>
              <a:t>very</a:t>
            </a:r>
            <a:r>
              <a:rPr dirty="0" sz="36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203864"/>
                </a:solidFill>
                <a:latin typeface="Calibri"/>
                <a:cs typeface="Calibri"/>
              </a:rPr>
              <a:t>bad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656987" y="3490535"/>
            <a:ext cx="2015996" cy="927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can’t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stand</a:t>
            </a:r>
          </a:p>
          <a:p>
            <a:pPr marL="35618" marR="0">
              <a:lnSpc>
                <a:spcPts val="3200"/>
              </a:lnSpc>
              <a:spcBef>
                <a:spcPts val="600"/>
              </a:spcBef>
              <a:spcAft>
                <a:spcPts val="0"/>
              </a:spcAft>
            </a:pPr>
            <a:r>
              <a:rPr dirty="0" sz="3200" b="1">
                <a:solidFill>
                  <a:srgbClr val="ef9557"/>
                </a:solidFill>
                <a:latin typeface="Calibri"/>
                <a:cs typeface="Calibri"/>
              </a:rPr>
              <a:t>something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650772" y="3490534"/>
            <a:ext cx="1937742" cy="9270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8389" marR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get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rid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of</a:t>
            </a:r>
          </a:p>
          <a:p>
            <a:pPr marL="0" marR="0">
              <a:lnSpc>
                <a:spcPts val="3200"/>
              </a:lnSpc>
              <a:spcBef>
                <a:spcPts val="599"/>
              </a:spcBef>
              <a:spcAft>
                <a:spcPts val="0"/>
              </a:spcAft>
            </a:pPr>
            <a:r>
              <a:rPr dirty="0" sz="3200" b="1">
                <a:solidFill>
                  <a:srgbClr val="ef9557"/>
                </a:solidFill>
                <a:latin typeface="Calibri"/>
                <a:cs typeface="Calibri"/>
              </a:rPr>
              <a:t>something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395743" y="5354736"/>
            <a:ext cx="2541471" cy="927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get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worse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and</a:t>
            </a:r>
          </a:p>
          <a:p>
            <a:pPr marL="675083" marR="0">
              <a:lnSpc>
                <a:spcPts val="3200"/>
              </a:lnSpc>
              <a:spcBef>
                <a:spcPts val="600"/>
              </a:spcBef>
              <a:spcAft>
                <a:spcPts val="0"/>
              </a:spcAft>
            </a:pP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worse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244372" y="5354735"/>
            <a:ext cx="2748532" cy="927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turn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200" b="1">
                <a:solidFill>
                  <a:srgbClr val="ef9557"/>
                </a:solidFill>
                <a:latin typeface="Calibri"/>
                <a:cs typeface="Calibri"/>
              </a:rPr>
              <a:t>something</a:t>
            </a:r>
          </a:p>
          <a:p>
            <a:pPr marL="1078903" marR="0">
              <a:lnSpc>
                <a:spcPts val="3200"/>
              </a:lnSpc>
              <a:spcBef>
                <a:spcPts val="600"/>
              </a:spcBef>
              <a:spcAft>
                <a:spcPts val="0"/>
              </a:spcAft>
            </a:pP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on</a:t>
            </a:r>
          </a:p>
        </p:txBody>
      </p:sp>
    </p:spTree>
  </p:cSld>
  <p:clrMapOvr>
    <a:masterClrMapping/>
  </p:clrMapOvr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4896460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New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Idioms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&amp;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Expressions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870" y="1024316"/>
            <a:ext cx="8618556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Choose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correct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idiom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or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expression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for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definition.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84634" y="2053863"/>
            <a:ext cx="8712051" cy="495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600" b="1">
                <a:solidFill>
                  <a:srgbClr val="203864"/>
                </a:solidFill>
                <a:latin typeface="Calibri"/>
                <a:cs typeface="Calibri"/>
              </a:rPr>
              <a:t>What’s</a:t>
            </a:r>
            <a:r>
              <a:rPr dirty="0" sz="36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203864"/>
                </a:solidFill>
                <a:latin typeface="Calibri"/>
                <a:cs typeface="Calibri"/>
              </a:rPr>
              <a:t>wrong</a:t>
            </a:r>
            <a:r>
              <a:rPr dirty="0" sz="36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203864"/>
                </a:solidFill>
                <a:latin typeface="Calibri"/>
                <a:cs typeface="Calibri"/>
              </a:rPr>
              <a:t>(with</a:t>
            </a:r>
            <a:r>
              <a:rPr dirty="0" sz="3600" spc="-238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ef9557"/>
                </a:solidFill>
                <a:latin typeface="Calibri"/>
                <a:cs typeface="Calibri"/>
              </a:rPr>
              <a:t>something</a:t>
            </a:r>
            <a:r>
              <a:rPr dirty="0" sz="3600" b="1">
                <a:solidFill>
                  <a:srgbClr val="ef9557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ef9557"/>
                </a:solidFill>
                <a:latin typeface="Calibri"/>
                <a:cs typeface="Calibri"/>
              </a:rPr>
              <a:t>or</a:t>
            </a:r>
            <a:r>
              <a:rPr dirty="0" sz="3600" b="1">
                <a:solidFill>
                  <a:srgbClr val="ef9557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ef9557"/>
                </a:solidFill>
                <a:latin typeface="Calibri"/>
                <a:cs typeface="Calibri"/>
              </a:rPr>
              <a:t>someone</a:t>
            </a:r>
            <a:r>
              <a:rPr dirty="0" sz="3600" b="1">
                <a:solidFill>
                  <a:srgbClr val="203864"/>
                </a:solidFill>
                <a:latin typeface="Calibri"/>
                <a:cs typeface="Calibri"/>
              </a:rPr>
              <a:t>)?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350797" y="3490535"/>
            <a:ext cx="2614652" cy="927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10652" marR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take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a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look</a:t>
            </a:r>
          </a:p>
          <a:p>
            <a:pPr marL="0" marR="0">
              <a:lnSpc>
                <a:spcPts val="3200"/>
              </a:lnSpc>
              <a:spcBef>
                <a:spcPts val="600"/>
              </a:spcBef>
              <a:spcAft>
                <a:spcPts val="0"/>
              </a:spcAft>
            </a:pP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(at</a:t>
            </a:r>
            <a:r>
              <a:rPr dirty="0" sz="3200" spc="-4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200" b="1">
                <a:solidFill>
                  <a:srgbClr val="ef9557"/>
                </a:solidFill>
                <a:latin typeface="Calibri"/>
                <a:cs typeface="Calibri"/>
              </a:rPr>
              <a:t>something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353910" y="3490534"/>
            <a:ext cx="2541471" cy="9270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get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worse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and</a:t>
            </a:r>
          </a:p>
          <a:p>
            <a:pPr marL="675083" marR="0">
              <a:lnSpc>
                <a:spcPts val="3200"/>
              </a:lnSpc>
              <a:spcBef>
                <a:spcPts val="599"/>
              </a:spcBef>
              <a:spcAft>
                <a:spcPts val="0"/>
              </a:spcAft>
            </a:pP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worse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5133868" y="5191364"/>
            <a:ext cx="2971496" cy="1244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6448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What’s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matter</a:t>
            </a:r>
          </a:p>
          <a:p>
            <a:pPr marL="0" marR="0">
              <a:lnSpc>
                <a:spcPts val="2800"/>
              </a:lnSpc>
              <a:spcBef>
                <a:spcPts val="600"/>
              </a:spcBef>
              <a:spcAft>
                <a:spcPts val="0"/>
              </a:spcAft>
            </a:pP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(with</a:t>
            </a:r>
            <a:r>
              <a:rPr dirty="0" sz="2800" spc="34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ef9557"/>
                </a:solidFill>
                <a:latin typeface="Calibri"/>
                <a:cs typeface="Calibri"/>
              </a:rPr>
              <a:t>something</a:t>
            </a:r>
            <a:r>
              <a:rPr dirty="0" sz="2800" b="1">
                <a:solidFill>
                  <a:srgbClr val="ef9557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ef9557"/>
                </a:solidFill>
                <a:latin typeface="Calibri"/>
                <a:cs typeface="Calibri"/>
              </a:rPr>
              <a:t>or</a:t>
            </a:r>
          </a:p>
          <a:p>
            <a:pPr marL="589333" marR="0">
              <a:lnSpc>
                <a:spcPts val="2800"/>
              </a:lnSpc>
              <a:spcBef>
                <a:spcPts val="500"/>
              </a:spcBef>
              <a:spcAft>
                <a:spcPts val="0"/>
              </a:spcAft>
            </a:pPr>
            <a:r>
              <a:rPr dirty="0" sz="2800" b="1">
                <a:solidFill>
                  <a:srgbClr val="ef9557"/>
                </a:solidFill>
                <a:latin typeface="Calibri"/>
                <a:cs typeface="Calibri"/>
              </a:rPr>
              <a:t>someone</a:t>
            </a:r>
            <a:r>
              <a:rPr dirty="0" sz="2800" b="1">
                <a:solidFill>
                  <a:srgbClr val="203864"/>
                </a:solidFill>
                <a:latin typeface="Calibri"/>
                <a:cs typeface="Calibri"/>
              </a:rPr>
              <a:t>)?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2073805" y="5598578"/>
            <a:ext cx="1168676" cy="444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lose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it</a:t>
            </a:r>
          </a:p>
        </p:txBody>
      </p:sp>
    </p:spTree>
  </p:cSld>
  <p:clrMapOvr>
    <a:masterClrMapping/>
  </p:clrMapOvr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4896460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New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Idioms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&amp;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Expressions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870" y="1024316"/>
            <a:ext cx="8618556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Choose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correct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idiom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or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expression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for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definition.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793775" y="2053863"/>
            <a:ext cx="3695935" cy="495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600" b="1">
                <a:solidFill>
                  <a:srgbClr val="203864"/>
                </a:solidFill>
                <a:latin typeface="Calibri"/>
                <a:cs typeface="Calibri"/>
              </a:rPr>
              <a:t>remove</a:t>
            </a:r>
            <a:r>
              <a:rPr dirty="0" sz="3600" spc="-172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ef9557"/>
                </a:solidFill>
                <a:latin typeface="Calibri"/>
                <a:cs typeface="Calibri"/>
              </a:rPr>
              <a:t>something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650772" y="3490534"/>
            <a:ext cx="1937742" cy="9270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8389" marR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get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rid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of</a:t>
            </a:r>
          </a:p>
          <a:p>
            <a:pPr marL="0" marR="0">
              <a:lnSpc>
                <a:spcPts val="3200"/>
              </a:lnSpc>
              <a:spcBef>
                <a:spcPts val="599"/>
              </a:spcBef>
              <a:spcAft>
                <a:spcPts val="0"/>
              </a:spcAft>
            </a:pPr>
            <a:r>
              <a:rPr dirty="0" sz="3200" b="1">
                <a:solidFill>
                  <a:srgbClr val="ef9557"/>
                </a:solidFill>
                <a:latin typeface="Calibri"/>
                <a:cs typeface="Calibri"/>
              </a:rPr>
              <a:t>something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073805" y="3734375"/>
            <a:ext cx="1168676" cy="444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lose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it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350797" y="5354736"/>
            <a:ext cx="2614652" cy="927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310652" marR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take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a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look</a:t>
            </a:r>
          </a:p>
          <a:p>
            <a:pPr marL="0" marR="0">
              <a:lnSpc>
                <a:spcPts val="3200"/>
              </a:lnSpc>
              <a:spcBef>
                <a:spcPts val="600"/>
              </a:spcBef>
              <a:spcAft>
                <a:spcPts val="0"/>
              </a:spcAft>
            </a:pP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(at</a:t>
            </a:r>
            <a:r>
              <a:rPr dirty="0" sz="3200" spc="-4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200" b="1">
                <a:solidFill>
                  <a:srgbClr val="ef9557"/>
                </a:solidFill>
                <a:latin typeface="Calibri"/>
                <a:cs typeface="Calibri"/>
              </a:rPr>
              <a:t>something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)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5615154" y="5354735"/>
            <a:ext cx="2015996" cy="927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can’t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 </a:t>
            </a:r>
            <a:r>
              <a:rPr dirty="0" sz="3200" b="1">
                <a:solidFill>
                  <a:srgbClr val="203864"/>
                </a:solidFill>
                <a:latin typeface="Calibri"/>
                <a:cs typeface="Calibri"/>
              </a:rPr>
              <a:t>stand</a:t>
            </a:r>
          </a:p>
          <a:p>
            <a:pPr marL="35619" marR="0">
              <a:lnSpc>
                <a:spcPts val="3200"/>
              </a:lnSpc>
              <a:spcBef>
                <a:spcPts val="600"/>
              </a:spcBef>
              <a:spcAft>
                <a:spcPts val="0"/>
              </a:spcAft>
            </a:pPr>
            <a:r>
              <a:rPr dirty="0" sz="3200" b="1">
                <a:solidFill>
                  <a:srgbClr val="ef9557"/>
                </a:solidFill>
                <a:latin typeface="Calibri"/>
                <a:cs typeface="Calibri"/>
              </a:rPr>
              <a:t>something</a:t>
            </a:r>
          </a:p>
        </p:txBody>
      </p:sp>
    </p:spTree>
  </p:cSld>
  <p:clrMapOvr>
    <a:masterClrMapping/>
  </p:clrMapOvr>
</p:sld>
</file>

<file path=ppt/slides/slide2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9" y="166915"/>
            <a:ext cx="2730144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Read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the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Story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1263" y="910633"/>
            <a:ext cx="7008579" cy="825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Now,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read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story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carefully.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Pay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attention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to</a:t>
            </a:r>
          </a:p>
          <a:p>
            <a:pPr marL="0" marR="0">
              <a:lnSpc>
                <a:spcPts val="2800"/>
              </a:lnSpc>
              <a:spcBef>
                <a:spcPts val="60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idioms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expressions.</a:t>
            </a:r>
          </a:p>
        </p:txBody>
      </p:sp>
    </p:spTree>
  </p:cSld>
  <p:clrMapOvr>
    <a:masterClrMapping/>
  </p:clrMapOvr>
</p:sld>
</file>

<file path=ppt/slides/slide2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9" y="166915"/>
            <a:ext cx="2884830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Choral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Reading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870" y="905783"/>
            <a:ext cx="7833331" cy="825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Read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story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together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unison,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like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you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are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news</a:t>
            </a:r>
          </a:p>
          <a:p>
            <a:pPr marL="0" marR="0">
              <a:lnSpc>
                <a:spcPts val="2800"/>
              </a:lnSpc>
              <a:spcBef>
                <a:spcPts val="60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anchors.</a:t>
            </a:r>
          </a:p>
        </p:txBody>
      </p:sp>
    </p:spTree>
  </p:cSld>
  <p:clrMapOvr>
    <a:masterClrMapping/>
  </p:clrMapOvr>
</p:sld>
</file>

<file path=ppt/slides/slide2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2808021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Group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Reading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869" y="1024316"/>
            <a:ext cx="6224657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Make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groups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three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read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story.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230147" y="2380613"/>
            <a:ext cx="1091250" cy="123189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Student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A</a:t>
            </a:r>
          </a:p>
          <a:p>
            <a:pPr marL="4760" marR="0">
              <a:lnSpc>
                <a:spcPts val="1800"/>
              </a:lnSpc>
              <a:spcBef>
                <a:spcPts val="2000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Student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B</a:t>
            </a:r>
          </a:p>
          <a:p>
            <a:pPr marL="8729" marR="0">
              <a:lnSpc>
                <a:spcPts val="1800"/>
              </a:lnSpc>
              <a:spcBef>
                <a:spcPts val="1999"/>
              </a:spcBef>
              <a:spcAft>
                <a:spcPts val="0"/>
              </a:spcAft>
            </a:pP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Student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000000"/>
                </a:solidFill>
                <a:latin typeface="Calibri"/>
                <a:cs typeface="Calibri"/>
              </a:rPr>
              <a:t>C</a:t>
            </a:r>
          </a:p>
        </p:txBody>
      </p:sp>
    </p:spTree>
  </p:cSld>
  <p:clrMapOvr>
    <a:masterClrMapping/>
  </p:clrMapOvr>
</p:sld>
</file>

<file path=ppt/slides/slide2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9" y="166915"/>
            <a:ext cx="2657957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True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or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False?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869" y="1024316"/>
            <a:ext cx="3304114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Choose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True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or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False.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024792" y="3098710"/>
            <a:ext cx="7258956" cy="1041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There's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terrible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smell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when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Barbara</a:t>
            </a:r>
          </a:p>
          <a:p>
            <a:pPr marL="727161" marR="0">
              <a:lnSpc>
                <a:spcPts val="3600"/>
              </a:lnSpc>
              <a:spcBef>
                <a:spcPts val="700"/>
              </a:spcBef>
              <a:spcAft>
                <a:spcPts val="0"/>
              </a:spcAft>
            </a:pP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turns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on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heater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her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car.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265583" y="4948259"/>
            <a:ext cx="5112244" cy="800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6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True</a:t>
            </a:r>
            <a:r>
              <a:rPr dirty="0" sz="6000" spc="13778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False</a:t>
            </a:r>
          </a:p>
        </p:txBody>
      </p:sp>
    </p:spTree>
  </p:cSld>
  <p:clrMapOvr>
    <a:masterClrMapping/>
  </p:clrMapOvr>
</p:sld>
</file>

<file path=ppt/slides/slide2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9" y="166915"/>
            <a:ext cx="2657957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True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or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False?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869" y="1024316"/>
            <a:ext cx="3304114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Choose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True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or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False.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12194" y="3098710"/>
            <a:ext cx="4678188" cy="1041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mechanic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examines</a:t>
            </a:r>
          </a:p>
          <a:p>
            <a:pPr marL="402888" marR="0">
              <a:lnSpc>
                <a:spcPts val="3600"/>
              </a:lnSpc>
              <a:spcBef>
                <a:spcPts val="700"/>
              </a:spcBef>
              <a:spcAft>
                <a:spcPts val="0"/>
              </a:spcAft>
            </a:pP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heating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system.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265583" y="4948259"/>
            <a:ext cx="5112244" cy="800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6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True</a:t>
            </a:r>
            <a:r>
              <a:rPr dirty="0" sz="6000" spc="13778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False</a:t>
            </a:r>
          </a:p>
        </p:txBody>
      </p:sp>
    </p:spTree>
  </p:cSld>
  <p:clrMapOvr>
    <a:masterClrMapping/>
  </p:clrMapOvr>
</p:sld>
</file>

<file path=ppt/slides/slide2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9" y="166915"/>
            <a:ext cx="2657957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True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or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False?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869" y="1024316"/>
            <a:ext cx="3304114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Choose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True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or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False.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24285" y="2324344"/>
            <a:ext cx="6636693" cy="1041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mechanic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finds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dead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python</a:t>
            </a:r>
          </a:p>
          <a:p>
            <a:pPr marL="1745406" marR="0">
              <a:lnSpc>
                <a:spcPts val="3600"/>
              </a:lnSpc>
              <a:spcBef>
                <a:spcPts val="700"/>
              </a:spcBef>
              <a:spcAft>
                <a:spcPts val="0"/>
              </a:spcAft>
            </a:pP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Barbara's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600" b="1">
                <a:solidFill>
                  <a:srgbClr val="000000"/>
                </a:solidFill>
                <a:latin typeface="Calibri"/>
                <a:cs typeface="Calibri"/>
              </a:rPr>
              <a:t>car.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265583" y="4948259"/>
            <a:ext cx="5112244" cy="800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6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True</a:t>
            </a:r>
            <a:r>
              <a:rPr dirty="0" sz="6000" spc="13778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False</a:t>
            </a:r>
          </a:p>
        </p:txBody>
      </p:sp>
    </p:spTree>
  </p:cSld>
  <p:clrMapOvr>
    <a:masterClrMapping/>
  </p:clrMapOvr>
</p:sld>
</file>

<file path=ppt/slides/slide29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4555794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Reading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Comprehension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869" y="1024316"/>
            <a:ext cx="4361669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Read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write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answers.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507475" y="1940838"/>
            <a:ext cx="6770845" cy="1003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think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she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turns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heater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because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it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winter,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she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feels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cold.</a:t>
            </a:r>
          </a:p>
          <a:p>
            <a:pPr marL="0" marR="0">
              <a:lnSpc>
                <a:spcPts val="1800"/>
              </a:lnSpc>
              <a:spcBef>
                <a:spcPts val="4000"/>
              </a:spcBef>
              <a:spcAft>
                <a:spcPts val="0"/>
              </a:spcAft>
            </a:pP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There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terrible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smell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her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car.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507475" y="3411694"/>
            <a:ext cx="5799525" cy="1003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No,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she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doesn’t.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it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gets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worse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worse.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She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can’t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stand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it.</a:t>
            </a:r>
          </a:p>
          <a:p>
            <a:pPr marL="0" marR="0">
              <a:lnSpc>
                <a:spcPts val="1800"/>
              </a:lnSpc>
              <a:spcBef>
                <a:spcPts val="4000"/>
              </a:spcBef>
              <a:spcAft>
                <a:spcPts val="0"/>
              </a:spcAft>
            </a:pP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She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wants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him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get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rid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smell.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507473" y="4889439"/>
            <a:ext cx="2961228" cy="266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He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takes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look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at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engine.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504654" y="5626775"/>
            <a:ext cx="5384388" cy="1016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Because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mechanic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pulls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out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big,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fat,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dead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python.</a:t>
            </a:r>
          </a:p>
          <a:p>
            <a:pPr marL="2819" marR="0">
              <a:lnSpc>
                <a:spcPts val="1800"/>
              </a:lnSpc>
              <a:spcBef>
                <a:spcPts val="4100"/>
              </a:spcBef>
              <a:spcAft>
                <a:spcPts val="0"/>
              </a:spcAft>
            </a:pP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think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it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looked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warm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place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sleep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winter.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2422550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Picture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Walk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869" y="1024316"/>
            <a:ext cx="6109798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Look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at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pictures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guess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story.</a:t>
            </a:r>
          </a:p>
        </p:txBody>
      </p:sp>
    </p:spTree>
  </p:cSld>
  <p:clrMapOvr>
    <a:masterClrMapping/>
  </p:clrMapOvr>
</p:sld>
</file>

<file path=ppt/slides/slide30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1984451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6cb8"/>
                </a:solidFill>
                <a:latin typeface="CUUOOV+MOJNFU+Merriweather-Bold,Bold"/>
                <a:cs typeface="CUUOOV+MOJNFU+Merriweather-Bold,Bold"/>
              </a:rPr>
              <a:t>About</a:t>
            </a:r>
            <a:r>
              <a:rPr dirty="0" sz="2800" spc="-36">
                <a:solidFill>
                  <a:srgbClr val="006cb8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006cb8"/>
                </a:solidFill>
                <a:latin typeface="CUUOOV+MOJNFU+Merriweather-Bold,Bold"/>
                <a:cs typeface="CUUOOV+MOJNFU+Merriweather-Bold,Bold"/>
              </a:rPr>
              <a:t>You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869" y="1024316"/>
            <a:ext cx="4874800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Read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answer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questions.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75950" y="2068167"/>
            <a:ext cx="1805301" cy="266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[Model</a:t>
            </a:r>
            <a:r>
              <a:rPr dirty="0" sz="1800" spc="217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Answers]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55253" y="2716791"/>
            <a:ext cx="6227847" cy="1651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Whenever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my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brother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makes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mess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my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room,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lose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it.</a:t>
            </a:r>
          </a:p>
          <a:p>
            <a:pPr marL="33555" marR="0">
              <a:lnSpc>
                <a:spcPts val="2000"/>
              </a:lnSpc>
              <a:spcBef>
                <a:spcPts val="3400"/>
              </a:spcBef>
              <a:spcAft>
                <a:spcPts val="0"/>
              </a:spcAft>
            </a:pP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turn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my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speaker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every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day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listen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music.</a:t>
            </a:r>
          </a:p>
          <a:p>
            <a:pPr marL="25166" marR="0">
              <a:lnSpc>
                <a:spcPts val="2000"/>
              </a:lnSpc>
              <a:spcBef>
                <a:spcPts val="3300"/>
              </a:spcBef>
              <a:spcAft>
                <a:spcPts val="0"/>
              </a:spcAft>
            </a:pP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can’t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stand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smell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onions.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180420" y="5106906"/>
            <a:ext cx="7554318" cy="901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At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school,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my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friends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spend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more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time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on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smartphones,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we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don’t</a:t>
            </a:r>
          </a:p>
          <a:p>
            <a:pPr marL="0" marR="0">
              <a:lnSpc>
                <a:spcPts val="2000"/>
              </a:lnSpc>
              <a:spcBef>
                <a:spcPts val="400"/>
              </a:spcBef>
              <a:spcAft>
                <a:spcPts val="0"/>
              </a:spcAft>
            </a:pP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talk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much.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It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is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getting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worse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worse.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I’m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going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ask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them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take</a:t>
            </a:r>
          </a:p>
          <a:p>
            <a:pPr marL="0" marR="0">
              <a:lnSpc>
                <a:spcPts val="2000"/>
              </a:lnSpc>
              <a:spcBef>
                <a:spcPts val="400"/>
              </a:spcBef>
              <a:spcAft>
                <a:spcPts val="0"/>
              </a:spcAft>
            </a:pP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walk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play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sports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2000" b="1">
                <a:solidFill>
                  <a:srgbClr val="ff0000"/>
                </a:solidFill>
                <a:latin typeface="Calibri"/>
                <a:cs typeface="Calibri"/>
              </a:rPr>
              <a:t>together.</a:t>
            </a:r>
          </a:p>
        </p:txBody>
      </p:sp>
    </p:spTree>
  </p:cSld>
  <p:clrMapOvr>
    <a:masterClrMapping/>
  </p:clrMapOvr>
</p:sld>
</file>

<file path=ppt/slides/slide3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743144" y="2937214"/>
            <a:ext cx="7810957" cy="706983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5266"/>
              </a:lnSpc>
              <a:spcBef>
                <a:spcPts val="0"/>
              </a:spcBef>
              <a:spcAft>
                <a:spcPts val="0"/>
              </a:spcAft>
            </a:pPr>
            <a:r>
              <a:rPr dirty="0" sz="4200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Please</a:t>
            </a:r>
            <a:r>
              <a:rPr dirty="0" sz="4200" spc="-54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4200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Get</a:t>
            </a:r>
            <a:r>
              <a:rPr dirty="0" sz="4200" spc="-54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4200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Rid</a:t>
            </a:r>
            <a:r>
              <a:rPr dirty="0" sz="4200" spc="-54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4200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of</a:t>
            </a:r>
            <a:r>
              <a:rPr dirty="0" sz="4200" spc="-54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4200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That</a:t>
            </a:r>
            <a:r>
              <a:rPr dirty="0" sz="4200" spc="-54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4200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Smell!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362125" y="3968986"/>
            <a:ext cx="2594967" cy="596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 b="1">
                <a:solidFill>
                  <a:srgbClr val="f4781f"/>
                </a:solidFill>
                <a:latin typeface="Calibri"/>
                <a:cs typeface="Calibri"/>
              </a:rPr>
              <a:t>Workbook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120914" y="5160500"/>
            <a:ext cx="1484709" cy="711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400" b="1">
                <a:solidFill>
                  <a:srgbClr val="802e04"/>
                </a:solidFill>
                <a:latin typeface="Calibri"/>
                <a:cs typeface="Calibri"/>
              </a:rPr>
              <a:t>Workbook</a:t>
            </a:r>
          </a:p>
          <a:p>
            <a:pPr marL="851692" marR="0">
              <a:lnSpc>
                <a:spcPts val="2400"/>
              </a:lnSpc>
              <a:spcBef>
                <a:spcPts val="500"/>
              </a:spcBef>
              <a:spcAft>
                <a:spcPts val="0"/>
              </a:spcAft>
            </a:pPr>
            <a:r>
              <a:rPr dirty="0" sz="2400" b="1">
                <a:solidFill>
                  <a:srgbClr val="802e04"/>
                </a:solidFill>
                <a:latin typeface="Calibri"/>
                <a:cs typeface="Calibri"/>
              </a:rPr>
              <a:t>p.</a:t>
            </a:r>
            <a:r>
              <a:rPr dirty="0" sz="2400" b="1">
                <a:solidFill>
                  <a:srgbClr val="802e04"/>
                </a:solidFill>
                <a:latin typeface="Calibri"/>
                <a:cs typeface="Calibri"/>
              </a:rPr>
              <a:t> </a:t>
            </a:r>
            <a:r>
              <a:rPr dirty="0" sz="2400" b="1">
                <a:solidFill>
                  <a:srgbClr val="802e04"/>
                </a:solidFill>
                <a:latin typeface="Calibri"/>
                <a:cs typeface="Calibri"/>
              </a:rPr>
              <a:t>2</a:t>
            </a:r>
          </a:p>
        </p:txBody>
      </p:sp>
    </p:spTree>
  </p:cSld>
  <p:clrMapOvr>
    <a:masterClrMapping/>
  </p:clrMapOvr>
</p:sld>
</file>

<file path=ppt/slides/slide3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2019655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Workbook</a:t>
            </a:r>
          </a:p>
        </p:txBody>
      </p:sp>
    </p:spTree>
  </p:cSld>
  <p:clrMapOvr>
    <a:masterClrMapping/>
  </p:clrMapOvr>
</p:sld>
</file>

<file path=ppt/slides/slide3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2019655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000000"/>
                </a:solidFill>
                <a:latin typeface="CUUOOV+MOJNFU+Merriweather-Bold,Bold"/>
                <a:cs typeface="CUUOOV+MOJNFU+Merriweather-Bold,Bold"/>
              </a:rPr>
              <a:t>Workbook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696144" y="2684180"/>
            <a:ext cx="1859691" cy="266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what’s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matter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654938" y="3277809"/>
            <a:ext cx="1663517" cy="1968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14273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turned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on</a:t>
            </a:r>
          </a:p>
          <a:p>
            <a:pPr marL="0" marR="0">
              <a:lnSpc>
                <a:spcPts val="1800"/>
              </a:lnSpc>
              <a:spcBef>
                <a:spcPts val="2600"/>
              </a:spcBef>
              <a:spcAft>
                <a:spcPts val="0"/>
              </a:spcAft>
            </a:pP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can’t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stand</a:t>
            </a:r>
          </a:p>
          <a:p>
            <a:pPr marL="314179" marR="0">
              <a:lnSpc>
                <a:spcPts val="1800"/>
              </a:lnSpc>
              <a:spcBef>
                <a:spcPts val="2800"/>
              </a:spcBef>
              <a:spcAft>
                <a:spcPts val="0"/>
              </a:spcAft>
            </a:pP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take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look</a:t>
            </a:r>
          </a:p>
          <a:p>
            <a:pPr marL="939462" marR="0">
              <a:lnSpc>
                <a:spcPts val="1800"/>
              </a:lnSpc>
              <a:spcBef>
                <a:spcPts val="2600"/>
              </a:spcBef>
              <a:spcAft>
                <a:spcPts val="0"/>
              </a:spcAft>
            </a:pP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lose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it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129754" y="5580894"/>
            <a:ext cx="2128056" cy="850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get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worse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worse</a:t>
            </a:r>
          </a:p>
          <a:p>
            <a:pPr marL="501901" marR="0">
              <a:lnSpc>
                <a:spcPts val="1800"/>
              </a:lnSpc>
              <a:spcBef>
                <a:spcPts val="2800"/>
              </a:spcBef>
              <a:spcAft>
                <a:spcPts val="0"/>
              </a:spcAft>
            </a:pP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get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rid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b="1">
                <a:solidFill>
                  <a:srgbClr val="ff0000"/>
                </a:solidFill>
                <a:latin typeface="Calibri"/>
                <a:cs typeface="Calibri"/>
              </a:rPr>
              <a:t>of</a:t>
            </a:r>
          </a:p>
        </p:txBody>
      </p:sp>
    </p:spTree>
  </p:cSld>
  <p:clrMapOvr>
    <a:masterClrMapping/>
  </p:clrMapOvr>
</p:sld>
</file>

<file path=ppt/slides/slide3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131747" y="2861412"/>
            <a:ext cx="5022217" cy="800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6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End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Lesson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9" y="166915"/>
            <a:ext cx="2977641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Picture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Reading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870" y="1024316"/>
            <a:ext cx="7051071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Look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at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pictures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answer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questions.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22211" y="4949325"/>
            <a:ext cx="4588288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What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season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it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story?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324646" y="5427179"/>
            <a:ext cx="1705690" cy="368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It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is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winter.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9" y="166915"/>
            <a:ext cx="2977641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Picture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Reading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870" y="1024316"/>
            <a:ext cx="7051071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Look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at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pictures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answer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questions.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703261" y="4862252"/>
            <a:ext cx="2936882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What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she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doing?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710597" y="5427179"/>
            <a:ext cx="3567358" cy="368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She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is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grabbing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her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nose.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9" y="166915"/>
            <a:ext cx="2977641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Picture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Reading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870" y="1024316"/>
            <a:ext cx="7051071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Look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at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pictures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answer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questions.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014699" y="4648043"/>
            <a:ext cx="4162378" cy="1080841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407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What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is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mechanic</a:t>
            </a:r>
          </a:p>
          <a:p>
            <a:pPr marL="2407" marR="0">
              <a:lnSpc>
                <a:spcPts val="2800"/>
              </a:lnSpc>
              <a:spcBef>
                <a:spcPts val="60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holding?</a:t>
            </a:r>
          </a:p>
          <a:p>
            <a:pPr marL="0" marR="0">
              <a:lnSpc>
                <a:spcPts val="2060"/>
              </a:lnSpc>
              <a:spcBef>
                <a:spcPts val="0"/>
              </a:spcBef>
              <a:spcAft>
                <a:spcPts val="0"/>
              </a:spcAft>
            </a:pP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He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is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holding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the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dead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dirty="0" sz="2600" b="1">
                <a:solidFill>
                  <a:srgbClr val="c00000"/>
                </a:solidFill>
                <a:latin typeface="Calibri"/>
                <a:cs typeface="Calibri"/>
              </a:rPr>
              <a:t>snake.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1270050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Listen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1264" y="1004152"/>
            <a:ext cx="6491356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Look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at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pictures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listen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to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story.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70415" y="2535451"/>
            <a:ext cx="6977313" cy="927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While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you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are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listening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to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story,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think</a:t>
            </a:r>
          </a:p>
          <a:p>
            <a:pPr marL="39884" marR="0">
              <a:lnSpc>
                <a:spcPts val="3200"/>
              </a:lnSpc>
              <a:spcBef>
                <a:spcPts val="600"/>
              </a:spcBef>
              <a:spcAft>
                <a:spcPts val="0"/>
              </a:spcAft>
            </a:pP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about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answer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to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question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000000"/>
                </a:solidFill>
                <a:latin typeface="Calibri"/>
                <a:cs typeface="Calibri"/>
              </a:rPr>
              <a:t>below.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370607" y="4398478"/>
            <a:ext cx="6557571" cy="1155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What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causes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terrible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smell</a:t>
            </a:r>
          </a:p>
          <a:p>
            <a:pPr marL="2097185" marR="0">
              <a:lnSpc>
                <a:spcPts val="4000"/>
              </a:lnSpc>
              <a:spcBef>
                <a:spcPts val="800"/>
              </a:spcBef>
              <a:spcAft>
                <a:spcPts val="0"/>
              </a:spcAft>
            </a:pP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car?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1270050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Listen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869" y="1024316"/>
            <a:ext cx="3311226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Answer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question.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70607" y="2283052"/>
            <a:ext cx="6557571" cy="1155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What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causes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terrible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smell</a:t>
            </a:r>
          </a:p>
          <a:p>
            <a:pPr marL="2097185" marR="0">
              <a:lnSpc>
                <a:spcPts val="4000"/>
              </a:lnSpc>
              <a:spcBef>
                <a:spcPts val="800"/>
              </a:spcBef>
              <a:spcAft>
                <a:spcPts val="0"/>
              </a:spcAft>
            </a:pP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car?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61176" y="3996745"/>
            <a:ext cx="7729432" cy="1155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000" b="1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dirty="0" sz="4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ff0000"/>
                </a:solidFill>
                <a:latin typeface="Calibri"/>
                <a:cs typeface="Calibri"/>
              </a:rPr>
              <a:t>dead</a:t>
            </a:r>
            <a:r>
              <a:rPr dirty="0" sz="4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ff0000"/>
                </a:solidFill>
                <a:latin typeface="Calibri"/>
                <a:cs typeface="Calibri"/>
              </a:rPr>
              <a:t>python</a:t>
            </a:r>
            <a:r>
              <a:rPr dirty="0" sz="4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ff0000"/>
                </a:solidFill>
                <a:latin typeface="Calibri"/>
                <a:cs typeface="Calibri"/>
              </a:rPr>
              <a:t>causes</a:t>
            </a:r>
            <a:r>
              <a:rPr dirty="0" sz="4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dirty="0" sz="4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ff0000"/>
                </a:solidFill>
                <a:latin typeface="Calibri"/>
                <a:cs typeface="Calibri"/>
              </a:rPr>
              <a:t>terrible</a:t>
            </a:r>
          </a:p>
          <a:p>
            <a:pPr marL="0" marR="0">
              <a:lnSpc>
                <a:spcPts val="4000"/>
              </a:lnSpc>
              <a:spcBef>
                <a:spcPts val="800"/>
              </a:spcBef>
              <a:spcAft>
                <a:spcPts val="0"/>
              </a:spcAft>
            </a:pPr>
            <a:r>
              <a:rPr dirty="0" sz="4000" b="1">
                <a:solidFill>
                  <a:srgbClr val="ff0000"/>
                </a:solidFill>
                <a:latin typeface="Calibri"/>
                <a:cs typeface="Calibri"/>
              </a:rPr>
              <a:t>smell</a:t>
            </a:r>
            <a:r>
              <a:rPr dirty="0" sz="4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dirty="0" sz="4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dirty="0" sz="4000" b="1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ff0000"/>
                </a:solidFill>
                <a:latin typeface="Calibri"/>
                <a:cs typeface="Calibri"/>
              </a:rPr>
              <a:t>car.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038" y="166915"/>
            <a:ext cx="4896460" cy="484022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3511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New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Idioms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&amp;</a:t>
            </a:r>
            <a:r>
              <a:rPr dirty="0" sz="2800" spc="-36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 </a:t>
            </a:r>
            <a:r>
              <a:rPr dirty="0" sz="2800">
                <a:solidFill>
                  <a:srgbClr val="812990"/>
                </a:solidFill>
                <a:latin typeface="CUUOOV+MOJNFU+Merriweather-Bold,Bold"/>
                <a:cs typeface="CUUOOV+MOJNFU+Merriweather-Bold,Bold"/>
              </a:rPr>
              <a:t>Expressions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81263" y="1004152"/>
            <a:ext cx="2808764" cy="393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Listen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800" b="1">
                <a:solidFill>
                  <a:srgbClr val="000000"/>
                </a:solidFill>
                <a:latin typeface="Calibri"/>
                <a:cs typeface="Calibri"/>
              </a:rPr>
              <a:t>repeat.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645396" y="2785491"/>
            <a:ext cx="6017349" cy="800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6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turn</a:t>
            </a:r>
            <a:r>
              <a:rPr dirty="0" sz="6000" spc="6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6000" b="1">
                <a:solidFill>
                  <a:srgbClr val="b45210"/>
                </a:solidFill>
                <a:latin typeface="Calibri"/>
                <a:cs typeface="Calibri"/>
              </a:rPr>
              <a:t>something</a:t>
            </a:r>
            <a:r>
              <a:rPr dirty="0" sz="6000" b="1">
                <a:solidFill>
                  <a:srgbClr val="b45210"/>
                </a:solidFill>
                <a:latin typeface="Calibri"/>
                <a:cs typeface="Calibri"/>
              </a:rPr>
              <a:t> </a:t>
            </a:r>
            <a:r>
              <a:rPr dirty="0" sz="6000" b="1">
                <a:solidFill>
                  <a:srgbClr val="ffffff"/>
                </a:solidFill>
                <a:latin typeface="Calibri"/>
                <a:cs typeface="Calibri"/>
              </a:rPr>
              <a:t>on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43577" y="4423272"/>
            <a:ext cx="7161829" cy="1155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486742" marR="0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start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machine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or</a:t>
            </a:r>
          </a:p>
          <a:p>
            <a:pPr marL="0" marR="0">
              <a:lnSpc>
                <a:spcPts val="4000"/>
              </a:lnSpc>
              <a:spcBef>
                <a:spcPts val="800"/>
              </a:spcBef>
              <a:spcAft>
                <a:spcPts val="0"/>
              </a:spcAft>
            </a:pP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flow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electricity,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water,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4000" b="1">
                <a:solidFill>
                  <a:srgbClr val="000000"/>
                </a:solidFill>
                <a:latin typeface="Calibri"/>
                <a:cs typeface="Calibri"/>
              </a:rPr>
              <a:t>etc.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Administrator</dc:creator>
  <cp:lastModifiedBy>Administrator</cp:lastModifiedBy>
  <cp:revision>1</cp:revision>
  <dcterms:modified xsi:type="dcterms:W3CDTF">2024-07-12T12:04:06-05:00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1007974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S10.2.0</vt:lpwstr>
  </property>
</Properties>
</file>