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8" r:id="rId5"/>
    <p:sldId id="301" r:id="rId6"/>
    <p:sldId id="302" r:id="rId7"/>
    <p:sldId id="303" r:id="rId8"/>
    <p:sldId id="304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9" autoAdjust="0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F0502020204030204"/>
              <a:ea typeface="+mn-ea"/>
              <a:cs typeface="+mn-cs"/>
            </a:endParaRPr>
          </a:p>
        </p:txBody>
      </p:sp>
      <p:pic>
        <p:nvPicPr>
          <p:cNvPr id="4" name="Picture 3" descr="A close up of a piece of paper with a pencil laying on top">
            <a:extLst>
              <a:ext uri="{FF2B5EF4-FFF2-40B4-BE49-F238E27FC236}">
                <a16:creationId xmlns:a16="http://schemas.microsoft.com/office/drawing/2014/main" id="{65810330-F0B5-43C9-BC34-094FFB5C05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C5373426-E26E-431D-959C-5DB96C0B6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2607" y="1238442"/>
            <a:ext cx="3635926" cy="435575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3416" y="1475234"/>
            <a:ext cx="3214307" cy="2901694"/>
          </a:xfrm>
        </p:spPr>
        <p:txBody>
          <a:bodyPr anchor="b"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UNDERSTANDING THE ACCOUNTING EQUATION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750" y="4608576"/>
            <a:ext cx="3205640" cy="774186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BY SIYABONGA SHANGE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6090" y="4508519"/>
            <a:ext cx="3108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EDC90921-9082-491B-940E-827D679F3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143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37EE-D3FD-3662-67C6-5C5F0549F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ACCOUNTS</a:t>
            </a:r>
            <a:endParaRPr lang="en-Z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D22C06-3622-39EB-9330-FA850691B3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554944"/>
              </p:ext>
            </p:extLst>
          </p:nvPr>
        </p:nvGraphicFramePr>
        <p:xfrm>
          <a:off x="1096963" y="2128519"/>
          <a:ext cx="100584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60798074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60334549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51385255"/>
                    </a:ext>
                  </a:extLst>
                </a:gridCol>
              </a:tblGrid>
              <a:tr h="362689">
                <a:tc>
                  <a:txBody>
                    <a:bodyPr/>
                    <a:lstStyle/>
                    <a:p>
                      <a:r>
                        <a:rPr lang="en-GB" dirty="0"/>
                        <a:t>DEBIT/CREDIT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BALANCE SHEETS ACCOUNTS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 STATEMENTS ACCOUNTS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936214"/>
                  </a:ext>
                </a:extLst>
              </a:tr>
              <a:tr h="362689">
                <a:tc>
                  <a:txBody>
                    <a:bodyPr/>
                    <a:lstStyle/>
                    <a:p>
                      <a:r>
                        <a:rPr lang="en-GB" dirty="0"/>
                        <a:t>DEBIT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ASSETS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EXPENSES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813301"/>
                  </a:ext>
                </a:extLst>
              </a:tr>
              <a:tr h="362689">
                <a:tc>
                  <a:txBody>
                    <a:bodyPr/>
                    <a:lstStyle/>
                    <a:p>
                      <a:r>
                        <a:rPr lang="en-GB" dirty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LIABILITIES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749939"/>
                  </a:ext>
                </a:extLst>
              </a:tr>
              <a:tr h="362689">
                <a:tc>
                  <a:txBody>
                    <a:bodyPr/>
                    <a:lstStyle/>
                    <a:p>
                      <a:r>
                        <a:rPr lang="en-GB" dirty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OWNERS EQUITY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101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77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D6EB9-9625-7243-2402-5E4DF54C1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ACCOUNTING EQUATION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4880-8797-B8FC-F01F-F4F4CB26B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Understanding the debit or credit is knowing the accounting equation, The ACCOUNTING EQUATION is the BALANCE SHEET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FF0000"/>
                </a:solidFill>
              </a:rPr>
              <a:t>ASSETS = LIABILITIES + EQUITY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FF0000"/>
                </a:solidFill>
              </a:rPr>
              <a:t>LEFT SIDE = RIGHT SIDE</a:t>
            </a:r>
            <a:endParaRPr lang="en-Z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12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EFEEF-1C8C-5658-0E27-0F903882A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ASSETS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84EBB-34E2-327F-7A6E-0770E6465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Assets has the debit side which means it increases on the Debit side and decreases on the credit sides.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 the Accounting Equation If the Assets increases, one of the left side items has to increase,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EXAMPLE 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SG buys a car on Credit for R400000.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Accounting equation has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ASSETS(+400000)=LIABILITIES(?)+EQUITY(?)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39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97CA-4839-50AD-322C-325FD5EAF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LIABILITIES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CB76-EADC-094C-3743-7142C9A0D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Liabilities has the credit side which means it increases on the Credit side and decreases on the debit it sides.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 the Accounting Equation If the Liability increases, the left-side items has to increase,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EXAMPLE 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SG buys a car on Credit for R400000.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Accounting equation has</a:t>
            </a:r>
          </a:p>
          <a:p>
            <a:pPr marL="0" indent="0">
              <a:buNone/>
            </a:pPr>
            <a:r>
              <a:rPr lang="en-ZA" dirty="0">
                <a:solidFill>
                  <a:srgbClr val="FF0000"/>
                </a:solidFill>
              </a:rPr>
              <a:t>ASSETS(+400000)=LIABILITIES(400000)+EQUITY(?)</a:t>
            </a:r>
          </a:p>
          <a:p>
            <a:pPr marL="0" indent="0">
              <a:buNone/>
            </a:pPr>
            <a:endParaRPr lang="en-Z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079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C33B0-6579-95E3-337C-37E221D7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EQUITY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C5ED1-C91E-4EBC-49C0-A3E78F6C4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marR="0" lvl="0" indent="-9144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Franklin Gothic Book" panose="020F0502020204030204"/>
              </a:rPr>
              <a:t>EQUITY</a:t>
            </a: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 has the credit side which means it increases on the Credit side and decreases on the debit it sides.</a:t>
            </a:r>
          </a:p>
          <a:p>
            <a:pPr marL="91440" marR="0" lvl="0" indent="-9144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In the Accounting Equation If the EQUITY increases, the </a:t>
            </a: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Franklin Gothic Book" panose="020F0502020204030204"/>
              </a:rPr>
              <a:t>left</a:t>
            </a: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-side items has to increase,</a:t>
            </a:r>
          </a:p>
          <a:p>
            <a:pPr marL="91440" marR="0" lvl="0" indent="-9144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EXAMPLE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ZA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SG INVEST 300000.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ZA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Accounting equation has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EC7016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ZA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F0502020204030204"/>
                <a:ea typeface="+mn-ea"/>
                <a:cs typeface="+mn-cs"/>
              </a:rPr>
              <a:t>ASSETS(+300000)=LIABILITIES(0)+EQUITY(300000)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222515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F5B7AB07-F859-4656-A1C1-DAFCFA0ACA4B}" vid="{A6E2497D-935A-4CFD-B9FD-6DCB15FA68BF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  <_ip_UnifiedCompliancePolicyUIAction xmlns="http://schemas.microsoft.com/sharepoint/v3" xsi:nil="true"/>
    <Image xmlns="71af3243-3dd4-4a8d-8c0d-dd76da1f02a5">
      <Url xsi:nil="true"/>
      <Description xsi:nil="true"/>
    </Image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957789-34B8-480C-AF9B-3EB54B9E5C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{001B330B-7381-4D06-9B61-B6D453773DCD}tf22712842_win32</Template>
  <TotalTime>35</TotalTime>
  <Words>236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Bookman Old Style</vt:lpstr>
      <vt:lpstr>Calibri</vt:lpstr>
      <vt:lpstr>Franklin Gothic Book</vt:lpstr>
      <vt:lpstr>Wingdings</vt:lpstr>
      <vt:lpstr>Custom</vt:lpstr>
      <vt:lpstr>UNDERSTANDING THE ACCOUNTING EQUATION</vt:lpstr>
      <vt:lpstr>ACCOUNTS</vt:lpstr>
      <vt:lpstr>ACCOUNTING EQUATION</vt:lpstr>
      <vt:lpstr>ASSETS</vt:lpstr>
      <vt:lpstr>LIABILITIES</vt:lpstr>
      <vt:lpstr>EQUITY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ACCOUNTING EQUATION</dc:title>
  <dc:creator>Siyabonga Shange</dc:creator>
  <cp:lastModifiedBy>Siyabonga Shange</cp:lastModifiedBy>
  <cp:revision>4</cp:revision>
  <dcterms:created xsi:type="dcterms:W3CDTF">2024-05-17T10:39:28Z</dcterms:created>
  <dcterms:modified xsi:type="dcterms:W3CDTF">2024-05-17T12:23:40Z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