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F1E78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33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2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74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30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01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83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355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362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9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21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F1E78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205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9462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010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F1E78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34313" y="2501264"/>
            <a:ext cx="6049645" cy="45948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0" i="0">
                <a:solidFill>
                  <a:srgbClr val="CFCABE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618856" y="2501264"/>
            <a:ext cx="6039484" cy="4937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0" i="0">
                <a:solidFill>
                  <a:srgbClr val="CFCABE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F1E78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70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3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0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77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1B1C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6686" y="523112"/>
            <a:ext cx="13197027" cy="1300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F1E78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76188" y="2581655"/>
            <a:ext cx="7964805" cy="4992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3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260159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The Role of Labour Tribunals in Employment Disputes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spc="125" dirty="0"/>
              <a:t>Alternatives</a:t>
            </a:r>
            <a:r>
              <a:rPr spc="-25" dirty="0"/>
              <a:t> </a:t>
            </a:r>
            <a:r>
              <a:rPr spc="125" dirty="0"/>
              <a:t>to</a:t>
            </a:r>
            <a:r>
              <a:rPr spc="5" dirty="0"/>
              <a:t> </a:t>
            </a:r>
            <a:r>
              <a:rPr spc="170" dirty="0"/>
              <a:t>Tribunal</a:t>
            </a:r>
            <a:r>
              <a:rPr spc="5" dirty="0"/>
              <a:t> </a:t>
            </a:r>
            <a:r>
              <a:rPr spc="125" dirty="0"/>
              <a:t>Resolution</a:t>
            </a:r>
          </a:p>
        </p:txBody>
      </p:sp>
      <p:sp>
        <p:nvSpPr>
          <p:cNvPr id="3" name="object 3"/>
          <p:cNvSpPr/>
          <p:nvPr/>
        </p:nvSpPr>
        <p:spPr>
          <a:xfrm>
            <a:off x="736091" y="1655064"/>
            <a:ext cx="6474460" cy="2894330"/>
          </a:xfrm>
          <a:custGeom>
            <a:avLst/>
            <a:gdLst/>
            <a:ahLst/>
            <a:cxnLst/>
            <a:rect l="l" t="t" r="r" b="b"/>
            <a:pathLst>
              <a:path w="6474459" h="2894329">
                <a:moveTo>
                  <a:pt x="6442456" y="0"/>
                </a:moveTo>
                <a:lnTo>
                  <a:pt x="31546" y="0"/>
                </a:lnTo>
                <a:lnTo>
                  <a:pt x="19266" y="2474"/>
                </a:lnTo>
                <a:lnTo>
                  <a:pt x="9239" y="9223"/>
                </a:lnTo>
                <a:lnTo>
                  <a:pt x="2478" y="19234"/>
                </a:lnTo>
                <a:lnTo>
                  <a:pt x="0" y="31495"/>
                </a:lnTo>
                <a:lnTo>
                  <a:pt x="0" y="2862579"/>
                </a:lnTo>
                <a:lnTo>
                  <a:pt x="2478" y="2874841"/>
                </a:lnTo>
                <a:lnTo>
                  <a:pt x="9239" y="2884852"/>
                </a:lnTo>
                <a:lnTo>
                  <a:pt x="19266" y="2891601"/>
                </a:lnTo>
                <a:lnTo>
                  <a:pt x="31546" y="2894075"/>
                </a:lnTo>
                <a:lnTo>
                  <a:pt x="6442456" y="2894075"/>
                </a:lnTo>
                <a:lnTo>
                  <a:pt x="6454717" y="2891601"/>
                </a:lnTo>
                <a:lnTo>
                  <a:pt x="6464728" y="2884852"/>
                </a:lnTo>
                <a:lnTo>
                  <a:pt x="6471477" y="2874841"/>
                </a:lnTo>
                <a:lnTo>
                  <a:pt x="6473952" y="2862579"/>
                </a:lnTo>
                <a:lnTo>
                  <a:pt x="6473952" y="31495"/>
                </a:lnTo>
                <a:lnTo>
                  <a:pt x="6471477" y="19234"/>
                </a:lnTo>
                <a:lnTo>
                  <a:pt x="6464728" y="9223"/>
                </a:lnTo>
                <a:lnTo>
                  <a:pt x="6454717" y="2474"/>
                </a:lnTo>
                <a:lnTo>
                  <a:pt x="6442456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3703" y="1838324"/>
            <a:ext cx="5941060" cy="2437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70" dirty="0">
                <a:solidFill>
                  <a:srgbClr val="CFCABE"/>
                </a:solidFill>
                <a:latin typeface="Georgia"/>
                <a:cs typeface="Georgia"/>
              </a:rPr>
              <a:t>Mediation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1300"/>
              </a:lnSpc>
              <a:spcBef>
                <a:spcPts val="925"/>
              </a:spcBef>
            </a:pP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Mediation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offers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confidential,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non-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adversarial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approach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to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dispute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resolution.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neutral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third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party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facilitates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discussions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between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employer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employee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reach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mutually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agreeable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solution.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process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often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quicker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less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costly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than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hearings,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added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benefit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of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preserving</a:t>
            </a:r>
            <a:r>
              <a:rPr sz="1650" spc="1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working</a:t>
            </a:r>
            <a:r>
              <a:rPr sz="1650" spc="2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relationships.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20356" y="1655064"/>
            <a:ext cx="6474460" cy="2894330"/>
          </a:xfrm>
          <a:custGeom>
            <a:avLst/>
            <a:gdLst/>
            <a:ahLst/>
            <a:cxnLst/>
            <a:rect l="l" t="t" r="r" b="b"/>
            <a:pathLst>
              <a:path w="6474459" h="2894329">
                <a:moveTo>
                  <a:pt x="6442456" y="0"/>
                </a:moveTo>
                <a:lnTo>
                  <a:pt x="31496" y="0"/>
                </a:lnTo>
                <a:lnTo>
                  <a:pt x="19234" y="2474"/>
                </a:lnTo>
                <a:lnTo>
                  <a:pt x="9223" y="9223"/>
                </a:lnTo>
                <a:lnTo>
                  <a:pt x="2474" y="19234"/>
                </a:lnTo>
                <a:lnTo>
                  <a:pt x="0" y="31495"/>
                </a:lnTo>
                <a:lnTo>
                  <a:pt x="0" y="2862579"/>
                </a:lnTo>
                <a:lnTo>
                  <a:pt x="2474" y="2874841"/>
                </a:lnTo>
                <a:lnTo>
                  <a:pt x="9223" y="2884852"/>
                </a:lnTo>
                <a:lnTo>
                  <a:pt x="19234" y="2891601"/>
                </a:lnTo>
                <a:lnTo>
                  <a:pt x="31496" y="2894075"/>
                </a:lnTo>
                <a:lnTo>
                  <a:pt x="6442456" y="2894075"/>
                </a:lnTo>
                <a:lnTo>
                  <a:pt x="6454717" y="2891601"/>
                </a:lnTo>
                <a:lnTo>
                  <a:pt x="6464728" y="2884852"/>
                </a:lnTo>
                <a:lnTo>
                  <a:pt x="6471477" y="2874841"/>
                </a:lnTo>
                <a:lnTo>
                  <a:pt x="6473952" y="2862579"/>
                </a:lnTo>
                <a:lnTo>
                  <a:pt x="6473952" y="31495"/>
                </a:lnTo>
                <a:lnTo>
                  <a:pt x="6471477" y="19234"/>
                </a:lnTo>
                <a:lnTo>
                  <a:pt x="6464728" y="9223"/>
                </a:lnTo>
                <a:lnTo>
                  <a:pt x="6454717" y="2474"/>
                </a:lnTo>
                <a:lnTo>
                  <a:pt x="6442456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618603" y="1838324"/>
            <a:ext cx="6013450" cy="2106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50" dirty="0">
                <a:solidFill>
                  <a:srgbClr val="CFCABE"/>
                </a:solidFill>
                <a:latin typeface="Georgia"/>
                <a:cs typeface="Georgia"/>
              </a:rPr>
              <a:t>Arbitration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1200"/>
              </a:lnSpc>
              <a:spcBef>
                <a:spcPts val="930"/>
              </a:spcBef>
            </a:pP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Arbitration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involves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an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independent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arbitrator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making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binding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decision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on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dispute.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While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more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 formal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than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mediation,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it's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still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generally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faster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more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flexible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than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proceedings.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It's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particularly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useful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complex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cases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those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requiring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industry-specific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expertise.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36091" y="4759452"/>
            <a:ext cx="6474460" cy="2893060"/>
          </a:xfrm>
          <a:custGeom>
            <a:avLst/>
            <a:gdLst/>
            <a:ahLst/>
            <a:cxnLst/>
            <a:rect l="l" t="t" r="r" b="b"/>
            <a:pathLst>
              <a:path w="6474459" h="2893059">
                <a:moveTo>
                  <a:pt x="6442456" y="0"/>
                </a:moveTo>
                <a:lnTo>
                  <a:pt x="31521" y="0"/>
                </a:lnTo>
                <a:lnTo>
                  <a:pt x="19250" y="2474"/>
                </a:lnTo>
                <a:lnTo>
                  <a:pt x="9231" y="9223"/>
                </a:lnTo>
                <a:lnTo>
                  <a:pt x="2476" y="19234"/>
                </a:lnTo>
                <a:lnTo>
                  <a:pt x="0" y="31496"/>
                </a:lnTo>
                <a:lnTo>
                  <a:pt x="0" y="2861017"/>
                </a:lnTo>
                <a:lnTo>
                  <a:pt x="2476" y="2873296"/>
                </a:lnTo>
                <a:lnTo>
                  <a:pt x="9231" y="2883319"/>
                </a:lnTo>
                <a:lnTo>
                  <a:pt x="19250" y="2890075"/>
                </a:lnTo>
                <a:lnTo>
                  <a:pt x="31521" y="2892552"/>
                </a:lnTo>
                <a:lnTo>
                  <a:pt x="6442456" y="2892552"/>
                </a:lnTo>
                <a:lnTo>
                  <a:pt x="6454717" y="2890075"/>
                </a:lnTo>
                <a:lnTo>
                  <a:pt x="6464728" y="2883319"/>
                </a:lnTo>
                <a:lnTo>
                  <a:pt x="6471477" y="2873296"/>
                </a:lnTo>
                <a:lnTo>
                  <a:pt x="6473952" y="2861017"/>
                </a:lnTo>
                <a:lnTo>
                  <a:pt x="6473952" y="31496"/>
                </a:lnTo>
                <a:lnTo>
                  <a:pt x="6471477" y="19234"/>
                </a:lnTo>
                <a:lnTo>
                  <a:pt x="6464728" y="9223"/>
                </a:lnTo>
                <a:lnTo>
                  <a:pt x="6454717" y="2474"/>
                </a:lnTo>
                <a:lnTo>
                  <a:pt x="6442456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33703" y="4942713"/>
            <a:ext cx="6017260" cy="2106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55" dirty="0">
                <a:solidFill>
                  <a:srgbClr val="CFCABE"/>
                </a:solidFill>
                <a:latin typeface="Georgia"/>
                <a:cs typeface="Georgia"/>
              </a:rPr>
              <a:t>Internal</a:t>
            </a:r>
            <a:r>
              <a:rPr sz="2050" spc="-1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110" dirty="0">
                <a:solidFill>
                  <a:srgbClr val="CFCABE"/>
                </a:solidFill>
                <a:latin typeface="Georgia"/>
                <a:cs typeface="Georgia"/>
              </a:rPr>
              <a:t>Grievance</a:t>
            </a:r>
            <a:r>
              <a:rPr sz="2050" spc="-3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110" dirty="0">
                <a:solidFill>
                  <a:srgbClr val="CFCABE"/>
                </a:solidFill>
                <a:latin typeface="Georgia"/>
                <a:cs typeface="Georgia"/>
              </a:rPr>
              <a:t>Procedures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1200"/>
              </a:lnSpc>
              <a:spcBef>
                <a:spcPts val="930"/>
              </a:spcBef>
            </a:pPr>
            <a:r>
              <a:rPr sz="1650" spc="110" dirty="0">
                <a:solidFill>
                  <a:srgbClr val="CFCABE"/>
                </a:solidFill>
                <a:latin typeface="Trebuchet MS"/>
                <a:cs typeface="Trebuchet MS"/>
              </a:rPr>
              <a:t>Many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organizations</a:t>
            </a:r>
            <a:r>
              <a:rPr sz="1650" spc="1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have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established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internal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grievance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procedures.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These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can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effectively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resolve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disputes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at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an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early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stage,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avoiding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need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external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intervention.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They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often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involve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series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steps,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informal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discussions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formal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hearings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senior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management.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420356" y="4759452"/>
            <a:ext cx="6474460" cy="2893060"/>
          </a:xfrm>
          <a:custGeom>
            <a:avLst/>
            <a:gdLst/>
            <a:ahLst/>
            <a:cxnLst/>
            <a:rect l="l" t="t" r="r" b="b"/>
            <a:pathLst>
              <a:path w="6474459" h="2893059">
                <a:moveTo>
                  <a:pt x="6442456" y="0"/>
                </a:moveTo>
                <a:lnTo>
                  <a:pt x="31496" y="0"/>
                </a:lnTo>
                <a:lnTo>
                  <a:pt x="19234" y="2474"/>
                </a:lnTo>
                <a:lnTo>
                  <a:pt x="9223" y="9223"/>
                </a:lnTo>
                <a:lnTo>
                  <a:pt x="2474" y="19234"/>
                </a:lnTo>
                <a:lnTo>
                  <a:pt x="0" y="31496"/>
                </a:lnTo>
                <a:lnTo>
                  <a:pt x="0" y="2861017"/>
                </a:lnTo>
                <a:lnTo>
                  <a:pt x="2474" y="2873296"/>
                </a:lnTo>
                <a:lnTo>
                  <a:pt x="9223" y="2883319"/>
                </a:lnTo>
                <a:lnTo>
                  <a:pt x="19234" y="2890075"/>
                </a:lnTo>
                <a:lnTo>
                  <a:pt x="31496" y="2892552"/>
                </a:lnTo>
                <a:lnTo>
                  <a:pt x="6442456" y="2892552"/>
                </a:lnTo>
                <a:lnTo>
                  <a:pt x="6454717" y="2890075"/>
                </a:lnTo>
                <a:lnTo>
                  <a:pt x="6464728" y="2883319"/>
                </a:lnTo>
                <a:lnTo>
                  <a:pt x="6471477" y="2873296"/>
                </a:lnTo>
                <a:lnTo>
                  <a:pt x="6473952" y="2861017"/>
                </a:lnTo>
                <a:lnTo>
                  <a:pt x="6473952" y="31496"/>
                </a:lnTo>
                <a:lnTo>
                  <a:pt x="6471477" y="19234"/>
                </a:lnTo>
                <a:lnTo>
                  <a:pt x="6464728" y="9223"/>
                </a:lnTo>
                <a:lnTo>
                  <a:pt x="6454717" y="2474"/>
                </a:lnTo>
                <a:lnTo>
                  <a:pt x="6442456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18603" y="4942713"/>
            <a:ext cx="6075045" cy="2437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70" dirty="0">
                <a:solidFill>
                  <a:srgbClr val="CFCABE"/>
                </a:solidFill>
                <a:latin typeface="Georgia"/>
                <a:cs typeface="Georgia"/>
              </a:rPr>
              <a:t>Conciliation</a:t>
            </a:r>
            <a:r>
              <a:rPr sz="2050" spc="3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105" dirty="0">
                <a:solidFill>
                  <a:srgbClr val="CFCABE"/>
                </a:solidFill>
                <a:latin typeface="Georgia"/>
                <a:cs typeface="Georgia"/>
              </a:rPr>
              <a:t>Services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1300"/>
              </a:lnSpc>
              <a:spcBef>
                <a:spcPts val="925"/>
              </a:spcBef>
            </a:pP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UK,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55" dirty="0">
                <a:solidFill>
                  <a:srgbClr val="CFCABE"/>
                </a:solidFill>
                <a:latin typeface="Trebuchet MS"/>
                <a:cs typeface="Trebuchet MS"/>
              </a:rPr>
              <a:t>ACAS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(Advisory,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Conciliation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Arbitration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Service)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offers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free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conciliation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services.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Similarly,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CFCABE"/>
                </a:solidFill>
                <a:latin typeface="Trebuchet MS"/>
                <a:cs typeface="Trebuchet MS"/>
              </a:rPr>
              <a:t>Kong's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Labour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Department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provides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conciliation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services.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These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can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help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reach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settlement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without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need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formal tribunal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hearing,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often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resulting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quicker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more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satisfactory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outcomes.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9379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5"/>
              </a:spcBef>
            </a:pPr>
            <a:r>
              <a:rPr sz="4450" spc="210" dirty="0"/>
              <a:t>Tips</a:t>
            </a:r>
            <a:r>
              <a:rPr sz="4450" dirty="0"/>
              <a:t> </a:t>
            </a:r>
            <a:r>
              <a:rPr sz="4450" spc="150" dirty="0"/>
              <a:t>for</a:t>
            </a:r>
            <a:r>
              <a:rPr sz="4450" dirty="0"/>
              <a:t> </a:t>
            </a:r>
            <a:r>
              <a:rPr sz="4450" spc="250" dirty="0"/>
              <a:t>Successful</a:t>
            </a:r>
            <a:r>
              <a:rPr sz="4450" spc="-20" dirty="0"/>
              <a:t> </a:t>
            </a:r>
            <a:r>
              <a:rPr sz="4450" spc="105" dirty="0"/>
              <a:t>Litigation</a:t>
            </a:r>
            <a:r>
              <a:rPr sz="4450" dirty="0"/>
              <a:t> </a:t>
            </a:r>
            <a:r>
              <a:rPr sz="4450" spc="210" dirty="0"/>
              <a:t>or</a:t>
            </a:r>
            <a:r>
              <a:rPr sz="4450" dirty="0"/>
              <a:t> </a:t>
            </a:r>
            <a:r>
              <a:rPr sz="4450" spc="180" dirty="0"/>
              <a:t>Settlement</a:t>
            </a:r>
            <a:endParaRPr sz="44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2238755"/>
            <a:ext cx="566927" cy="56692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81304" y="3007232"/>
            <a:ext cx="2980690" cy="3060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30" dirty="0">
                <a:solidFill>
                  <a:srgbClr val="CFCABE"/>
                </a:solidFill>
                <a:latin typeface="Georgia"/>
                <a:cs typeface="Georgia"/>
              </a:rPr>
              <a:t>Document</a:t>
            </a:r>
            <a:r>
              <a:rPr sz="2200" spc="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200" spc="60" dirty="0">
                <a:solidFill>
                  <a:srgbClr val="CFCABE"/>
                </a:solidFill>
                <a:latin typeface="Georgia"/>
                <a:cs typeface="Georgia"/>
              </a:rPr>
              <a:t>Everything</a:t>
            </a:r>
            <a:endParaRPr sz="2200">
              <a:latin typeface="Georgia"/>
              <a:cs typeface="Georgia"/>
            </a:endParaRPr>
          </a:p>
          <a:p>
            <a:pPr marL="12700" marR="118110">
              <a:lnSpc>
                <a:spcPct val="138100"/>
              </a:lnSpc>
              <a:spcBef>
                <a:spcPts val="955"/>
              </a:spcBef>
            </a:pPr>
            <a:r>
              <a:rPr sz="1750" spc="90" dirty="0">
                <a:solidFill>
                  <a:srgbClr val="CFCABE"/>
                </a:solidFill>
                <a:latin typeface="Trebuchet MS"/>
                <a:cs typeface="Trebuchet MS"/>
              </a:rPr>
              <a:t>Keep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detailed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records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all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communications,</a:t>
            </a:r>
            <a:r>
              <a:rPr sz="1750" spc="3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incidents,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attempts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resolve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dispute.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Contemporaneous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notes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emails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can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be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crucial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evidence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in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supporting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your</a:t>
            </a:r>
            <a:r>
              <a:rPr sz="17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case.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2238755"/>
            <a:ext cx="566927" cy="5669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7119" y="3007232"/>
            <a:ext cx="3014345" cy="342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25" dirty="0">
                <a:solidFill>
                  <a:srgbClr val="CFCABE"/>
                </a:solidFill>
                <a:latin typeface="Georgia"/>
                <a:cs typeface="Georgia"/>
              </a:rPr>
              <a:t>Know</a:t>
            </a:r>
            <a:r>
              <a:rPr sz="2200" spc="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200" spc="100" dirty="0">
                <a:solidFill>
                  <a:srgbClr val="CFCABE"/>
                </a:solidFill>
                <a:latin typeface="Georgia"/>
                <a:cs typeface="Georgia"/>
              </a:rPr>
              <a:t>Your</a:t>
            </a:r>
            <a:r>
              <a:rPr sz="2200" spc="-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200" spc="90" dirty="0">
                <a:solidFill>
                  <a:srgbClr val="CFCABE"/>
                </a:solidFill>
                <a:latin typeface="Georgia"/>
                <a:cs typeface="Georgia"/>
              </a:rPr>
              <a:t>Objectives</a:t>
            </a:r>
            <a:endParaRPr sz="2200">
              <a:latin typeface="Georgia"/>
              <a:cs typeface="Georgia"/>
            </a:endParaRPr>
          </a:p>
          <a:p>
            <a:pPr marL="12700" marR="194310">
              <a:lnSpc>
                <a:spcPct val="138300"/>
              </a:lnSpc>
              <a:spcBef>
                <a:spcPts val="955"/>
              </a:spcBef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Clearly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define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your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CFCABE"/>
                </a:solidFill>
                <a:latin typeface="Trebuchet MS"/>
                <a:cs typeface="Trebuchet MS"/>
              </a:rPr>
              <a:t>goals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before</a:t>
            </a:r>
            <a:r>
              <a:rPr sz="17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entering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litigation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or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settlement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negotiations.</a:t>
            </a:r>
            <a:endParaRPr sz="1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Understanding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 what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you</a:t>
            </a:r>
            <a:endParaRPr sz="1750">
              <a:latin typeface="Trebuchet MS"/>
              <a:cs typeface="Trebuchet MS"/>
            </a:endParaRPr>
          </a:p>
          <a:p>
            <a:pPr marL="12700" marR="67310">
              <a:lnSpc>
                <a:spcPct val="138100"/>
              </a:lnSpc>
              <a:spcBef>
                <a:spcPts val="5"/>
              </a:spcBef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want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achieve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will</a:t>
            </a:r>
            <a:r>
              <a:rPr sz="17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30" dirty="0">
                <a:solidFill>
                  <a:srgbClr val="CFCABE"/>
                </a:solidFill>
                <a:latin typeface="Trebuchet MS"/>
                <a:cs typeface="Trebuchet MS"/>
              </a:rPr>
              <a:t>help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guide</a:t>
            </a:r>
            <a:r>
              <a:rPr sz="17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your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 strategy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decision-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making</a:t>
            </a:r>
            <a:r>
              <a:rPr sz="1750" spc="3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throughout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process.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5888" y="2238755"/>
            <a:ext cx="566927" cy="56692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3188" y="3007232"/>
            <a:ext cx="2823210" cy="416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75" dirty="0">
                <a:solidFill>
                  <a:srgbClr val="CFCABE"/>
                </a:solidFill>
                <a:latin typeface="Georgia"/>
                <a:cs typeface="Georgia"/>
              </a:rPr>
              <a:t>Be</a:t>
            </a:r>
            <a:r>
              <a:rPr sz="2200" spc="-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200" spc="50" dirty="0">
                <a:solidFill>
                  <a:srgbClr val="CFCABE"/>
                </a:solidFill>
                <a:latin typeface="Georgia"/>
                <a:cs typeface="Georgia"/>
              </a:rPr>
              <a:t>Realistic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55"/>
              </a:spcBef>
            </a:pPr>
            <a:r>
              <a:rPr sz="1750" spc="120" dirty="0">
                <a:solidFill>
                  <a:srgbClr val="CFCABE"/>
                </a:solidFill>
                <a:latin typeface="Trebuchet MS"/>
                <a:cs typeface="Trebuchet MS"/>
              </a:rPr>
              <a:t>Assess</a:t>
            </a:r>
            <a:r>
              <a:rPr sz="17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strengths</a:t>
            </a:r>
            <a:r>
              <a:rPr sz="175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weaknesses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7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your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case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objectively.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Consider</a:t>
            </a:r>
            <a:r>
              <a:rPr sz="17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potential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costs,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time,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stress</a:t>
            </a:r>
            <a:r>
              <a:rPr sz="175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involved</a:t>
            </a:r>
            <a:r>
              <a:rPr sz="1750" spc="114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114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litigation </a:t>
            </a:r>
            <a:r>
              <a:rPr sz="1750" spc="70" dirty="0">
                <a:solidFill>
                  <a:srgbClr val="CFCABE"/>
                </a:solidFill>
                <a:latin typeface="Trebuchet MS"/>
                <a:cs typeface="Trebuchet MS"/>
              </a:rPr>
              <a:t>versus</a:t>
            </a:r>
            <a:r>
              <a:rPr sz="17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likely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outcomes.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realistic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approach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can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lead</a:t>
            </a:r>
            <a:r>
              <a:rPr sz="17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CFCABE"/>
                </a:solidFill>
                <a:latin typeface="Trebuchet MS"/>
                <a:cs typeface="Trebuchet MS"/>
              </a:rPr>
              <a:t>more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effective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negotiation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decision- making.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2238755"/>
            <a:ext cx="566927" cy="566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19256" y="3007232"/>
            <a:ext cx="3011170" cy="3060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10" dirty="0">
                <a:solidFill>
                  <a:srgbClr val="CFCABE"/>
                </a:solidFill>
                <a:latin typeface="Georgia"/>
                <a:cs typeface="Georgia"/>
              </a:rPr>
              <a:t>Consider</a:t>
            </a:r>
            <a:r>
              <a:rPr sz="2200" spc="4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200" spc="75" dirty="0">
                <a:solidFill>
                  <a:srgbClr val="CFCABE"/>
                </a:solidFill>
                <a:latin typeface="Georgia"/>
                <a:cs typeface="Georgia"/>
              </a:rPr>
              <a:t>Settlement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55"/>
              </a:spcBef>
            </a:pP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Remain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open</a:t>
            </a:r>
            <a:r>
              <a:rPr sz="1750" spc="-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settlement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opportunities</a:t>
            </a:r>
            <a:r>
              <a:rPr sz="1750" spc="2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throughout</a:t>
            </a:r>
            <a:r>
              <a:rPr sz="1750" spc="2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process.</a:t>
            </a:r>
            <a:r>
              <a:rPr sz="1750" spc="1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750" spc="1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well-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negotiated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settlement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can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often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provide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quicker,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less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stressful,</a:t>
            </a:r>
            <a:r>
              <a:rPr sz="1750" spc="-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750" spc="70" dirty="0">
                <a:solidFill>
                  <a:srgbClr val="CFCABE"/>
                </a:solidFill>
                <a:latin typeface="Trebuchet MS"/>
                <a:cs typeface="Trebuchet MS"/>
              </a:rPr>
              <a:t>more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satisfactory</a:t>
            </a:r>
            <a:r>
              <a:rPr sz="17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resolution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than</a:t>
            </a:r>
            <a:r>
              <a:rPr sz="17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7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hearing.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120"/>
              </a:lnSpc>
            </a:pPr>
            <a:r>
              <a:rPr spc="200" dirty="0"/>
              <a:t>Q&amp;A:</a:t>
            </a:r>
            <a:r>
              <a:rPr spc="-20" dirty="0"/>
              <a:t> </a:t>
            </a:r>
            <a:r>
              <a:rPr spc="220" dirty="0"/>
              <a:t>What</a:t>
            </a:r>
            <a:r>
              <a:rPr dirty="0"/>
              <a:t> </a:t>
            </a:r>
            <a:r>
              <a:rPr spc="70" dirty="0"/>
              <a:t>is</a:t>
            </a:r>
            <a:r>
              <a:rPr spc="-20" dirty="0"/>
              <a:t> </a:t>
            </a:r>
            <a:r>
              <a:rPr spc="150" dirty="0"/>
              <a:t>the</a:t>
            </a:r>
            <a:r>
              <a:rPr dirty="0"/>
              <a:t> </a:t>
            </a:r>
            <a:r>
              <a:rPr spc="155" dirty="0"/>
              <a:t>typical</a:t>
            </a:r>
            <a:r>
              <a:rPr spc="-30" dirty="0"/>
              <a:t> </a:t>
            </a:r>
            <a:r>
              <a:rPr spc="130" dirty="0"/>
              <a:t>timeline</a:t>
            </a:r>
            <a:r>
              <a:rPr spc="-30" dirty="0"/>
              <a:t> </a:t>
            </a:r>
            <a:r>
              <a:rPr spc="135" dirty="0"/>
              <a:t>for</a:t>
            </a:r>
            <a:r>
              <a:rPr spc="-5" dirty="0"/>
              <a:t> </a:t>
            </a:r>
            <a:r>
              <a:rPr spc="245" dirty="0"/>
              <a:t>a</a:t>
            </a:r>
            <a:r>
              <a:rPr spc="-15" dirty="0"/>
              <a:t> </a:t>
            </a:r>
            <a:r>
              <a:rPr spc="225" dirty="0"/>
              <a:t>Labour </a:t>
            </a:r>
            <a:r>
              <a:rPr spc="175" dirty="0"/>
              <a:t>Tribunal</a:t>
            </a:r>
            <a:r>
              <a:rPr spc="-10" dirty="0"/>
              <a:t> </a:t>
            </a:r>
            <a:r>
              <a:rPr spc="240" dirty="0"/>
              <a:t>case?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29995" y="2372867"/>
            <a:ext cx="13170535" cy="963294"/>
            <a:chOff x="729995" y="2372867"/>
            <a:chExt cx="13170535" cy="963294"/>
          </a:xfrm>
        </p:grpSpPr>
        <p:sp>
          <p:nvSpPr>
            <p:cNvPr id="4" name="object 4"/>
            <p:cNvSpPr/>
            <p:nvPr/>
          </p:nvSpPr>
          <p:spPr>
            <a:xfrm>
              <a:off x="729996" y="2606039"/>
              <a:ext cx="13170535" cy="730250"/>
            </a:xfrm>
            <a:custGeom>
              <a:avLst/>
              <a:gdLst/>
              <a:ahLst/>
              <a:cxnLst/>
              <a:rect l="l" t="t" r="r" b="b"/>
              <a:pathLst>
                <a:path w="13170535" h="730250">
                  <a:moveTo>
                    <a:pt x="13170408" y="5080"/>
                  </a:moveTo>
                  <a:lnTo>
                    <a:pt x="13165328" y="0"/>
                  </a:lnTo>
                  <a:lnTo>
                    <a:pt x="1573784" y="0"/>
                  </a:lnTo>
                  <a:lnTo>
                    <a:pt x="1561084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1556004" y="22860"/>
                  </a:lnTo>
                  <a:lnTo>
                    <a:pt x="1556004" y="724916"/>
                  </a:lnTo>
                  <a:lnTo>
                    <a:pt x="1561084" y="729996"/>
                  </a:lnTo>
                  <a:lnTo>
                    <a:pt x="1573784" y="729996"/>
                  </a:lnTo>
                  <a:lnTo>
                    <a:pt x="1578864" y="724916"/>
                  </a:lnTo>
                  <a:lnTo>
                    <a:pt x="1578864" y="22860"/>
                  </a:lnTo>
                  <a:lnTo>
                    <a:pt x="13165328" y="22860"/>
                  </a:lnTo>
                  <a:lnTo>
                    <a:pt x="13170408" y="17780"/>
                  </a:lnTo>
                  <a:lnTo>
                    <a:pt x="13170408" y="508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63495" y="2372867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4" h="467994">
                  <a:moveTo>
                    <a:pt x="436626" y="0"/>
                  </a:moveTo>
                  <a:lnTo>
                    <a:pt x="31242" y="0"/>
                  </a:lnTo>
                  <a:lnTo>
                    <a:pt x="19073" y="2452"/>
                  </a:lnTo>
                  <a:lnTo>
                    <a:pt x="9144" y="9144"/>
                  </a:lnTo>
                  <a:lnTo>
                    <a:pt x="2452" y="19073"/>
                  </a:lnTo>
                  <a:lnTo>
                    <a:pt x="0" y="31242"/>
                  </a:lnTo>
                  <a:lnTo>
                    <a:pt x="0" y="436626"/>
                  </a:lnTo>
                  <a:lnTo>
                    <a:pt x="2452" y="448794"/>
                  </a:lnTo>
                  <a:lnTo>
                    <a:pt x="9143" y="458724"/>
                  </a:lnTo>
                  <a:lnTo>
                    <a:pt x="19073" y="465415"/>
                  </a:lnTo>
                  <a:lnTo>
                    <a:pt x="31242" y="467868"/>
                  </a:lnTo>
                  <a:lnTo>
                    <a:pt x="436626" y="467868"/>
                  </a:lnTo>
                  <a:lnTo>
                    <a:pt x="448794" y="465415"/>
                  </a:lnTo>
                  <a:lnTo>
                    <a:pt x="458724" y="458724"/>
                  </a:lnTo>
                  <a:lnTo>
                    <a:pt x="465415" y="448794"/>
                  </a:lnTo>
                  <a:lnTo>
                    <a:pt x="467868" y="436626"/>
                  </a:lnTo>
                  <a:lnTo>
                    <a:pt x="467868" y="31242"/>
                  </a:lnTo>
                  <a:lnTo>
                    <a:pt x="465415" y="19073"/>
                  </a:lnTo>
                  <a:lnTo>
                    <a:pt x="458724" y="9144"/>
                  </a:lnTo>
                  <a:lnTo>
                    <a:pt x="448794" y="2452"/>
                  </a:lnTo>
                  <a:lnTo>
                    <a:pt x="436626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31180" y="2606039"/>
              <a:ext cx="22860" cy="730250"/>
            </a:xfrm>
            <a:custGeom>
              <a:avLst/>
              <a:gdLst/>
              <a:ahLst/>
              <a:cxnLst/>
              <a:rect l="l" t="t" r="r" b="b"/>
              <a:pathLst>
                <a:path w="22860" h="730250">
                  <a:moveTo>
                    <a:pt x="17780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724915"/>
                  </a:lnTo>
                  <a:lnTo>
                    <a:pt x="5080" y="729996"/>
                  </a:lnTo>
                  <a:lnTo>
                    <a:pt x="17780" y="729996"/>
                  </a:lnTo>
                  <a:lnTo>
                    <a:pt x="22860" y="724915"/>
                  </a:lnTo>
                  <a:lnTo>
                    <a:pt x="22860" y="5080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408675" y="2372867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5" h="467994">
                  <a:moveTo>
                    <a:pt x="436625" y="0"/>
                  </a:moveTo>
                  <a:lnTo>
                    <a:pt x="31241" y="0"/>
                  </a:lnTo>
                  <a:lnTo>
                    <a:pt x="19073" y="2452"/>
                  </a:lnTo>
                  <a:lnTo>
                    <a:pt x="9144" y="9144"/>
                  </a:lnTo>
                  <a:lnTo>
                    <a:pt x="2452" y="19073"/>
                  </a:lnTo>
                  <a:lnTo>
                    <a:pt x="0" y="31242"/>
                  </a:lnTo>
                  <a:lnTo>
                    <a:pt x="0" y="436626"/>
                  </a:lnTo>
                  <a:lnTo>
                    <a:pt x="2452" y="448794"/>
                  </a:lnTo>
                  <a:lnTo>
                    <a:pt x="9143" y="458724"/>
                  </a:lnTo>
                  <a:lnTo>
                    <a:pt x="19073" y="465415"/>
                  </a:lnTo>
                  <a:lnTo>
                    <a:pt x="31241" y="467868"/>
                  </a:lnTo>
                  <a:lnTo>
                    <a:pt x="436625" y="467868"/>
                  </a:lnTo>
                  <a:lnTo>
                    <a:pt x="448794" y="465415"/>
                  </a:lnTo>
                  <a:lnTo>
                    <a:pt x="458724" y="458724"/>
                  </a:lnTo>
                  <a:lnTo>
                    <a:pt x="465415" y="448794"/>
                  </a:lnTo>
                  <a:lnTo>
                    <a:pt x="467868" y="436626"/>
                  </a:lnTo>
                  <a:lnTo>
                    <a:pt x="467868" y="31242"/>
                  </a:lnTo>
                  <a:lnTo>
                    <a:pt x="465415" y="19073"/>
                  </a:lnTo>
                  <a:lnTo>
                    <a:pt x="458724" y="9144"/>
                  </a:lnTo>
                  <a:lnTo>
                    <a:pt x="448794" y="2452"/>
                  </a:lnTo>
                  <a:lnTo>
                    <a:pt x="436625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76360" y="2606039"/>
              <a:ext cx="22860" cy="730250"/>
            </a:xfrm>
            <a:custGeom>
              <a:avLst/>
              <a:gdLst/>
              <a:ahLst/>
              <a:cxnLst/>
              <a:rect l="l" t="t" r="r" b="b"/>
              <a:pathLst>
                <a:path w="22859" h="730250">
                  <a:moveTo>
                    <a:pt x="17780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724915"/>
                  </a:lnTo>
                  <a:lnTo>
                    <a:pt x="5080" y="729996"/>
                  </a:lnTo>
                  <a:lnTo>
                    <a:pt x="17780" y="729996"/>
                  </a:lnTo>
                  <a:lnTo>
                    <a:pt x="22860" y="724915"/>
                  </a:lnTo>
                  <a:lnTo>
                    <a:pt x="22860" y="5080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753855" y="2372867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5" h="467994">
                  <a:moveTo>
                    <a:pt x="436625" y="0"/>
                  </a:moveTo>
                  <a:lnTo>
                    <a:pt x="31242" y="0"/>
                  </a:lnTo>
                  <a:lnTo>
                    <a:pt x="19073" y="2452"/>
                  </a:lnTo>
                  <a:lnTo>
                    <a:pt x="9144" y="9144"/>
                  </a:lnTo>
                  <a:lnTo>
                    <a:pt x="2452" y="19073"/>
                  </a:lnTo>
                  <a:lnTo>
                    <a:pt x="0" y="31242"/>
                  </a:lnTo>
                  <a:lnTo>
                    <a:pt x="0" y="436626"/>
                  </a:lnTo>
                  <a:lnTo>
                    <a:pt x="2452" y="448794"/>
                  </a:lnTo>
                  <a:lnTo>
                    <a:pt x="9144" y="458724"/>
                  </a:lnTo>
                  <a:lnTo>
                    <a:pt x="19073" y="465415"/>
                  </a:lnTo>
                  <a:lnTo>
                    <a:pt x="31242" y="467868"/>
                  </a:lnTo>
                  <a:lnTo>
                    <a:pt x="436625" y="467868"/>
                  </a:lnTo>
                  <a:lnTo>
                    <a:pt x="448794" y="465415"/>
                  </a:lnTo>
                  <a:lnTo>
                    <a:pt x="458724" y="458724"/>
                  </a:lnTo>
                  <a:lnTo>
                    <a:pt x="465415" y="448794"/>
                  </a:lnTo>
                  <a:lnTo>
                    <a:pt x="467868" y="436626"/>
                  </a:lnTo>
                  <a:lnTo>
                    <a:pt x="467868" y="31242"/>
                  </a:lnTo>
                  <a:lnTo>
                    <a:pt x="465415" y="19073"/>
                  </a:lnTo>
                  <a:lnTo>
                    <a:pt x="458724" y="9144"/>
                  </a:lnTo>
                  <a:lnTo>
                    <a:pt x="448794" y="2452"/>
                  </a:lnTo>
                  <a:lnTo>
                    <a:pt x="436625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321539" y="2606039"/>
              <a:ext cx="22860" cy="730250"/>
            </a:xfrm>
            <a:custGeom>
              <a:avLst/>
              <a:gdLst/>
              <a:ahLst/>
              <a:cxnLst/>
              <a:rect l="l" t="t" r="r" b="b"/>
              <a:pathLst>
                <a:path w="22859" h="730250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724915"/>
                  </a:lnTo>
                  <a:lnTo>
                    <a:pt x="5079" y="729996"/>
                  </a:lnTo>
                  <a:lnTo>
                    <a:pt x="17779" y="729996"/>
                  </a:lnTo>
                  <a:lnTo>
                    <a:pt x="22859" y="724915"/>
                  </a:lnTo>
                  <a:lnTo>
                    <a:pt x="22859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099036" y="2372867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5" h="467994">
                  <a:moveTo>
                    <a:pt x="436625" y="0"/>
                  </a:moveTo>
                  <a:lnTo>
                    <a:pt x="31242" y="0"/>
                  </a:lnTo>
                  <a:lnTo>
                    <a:pt x="19073" y="2452"/>
                  </a:lnTo>
                  <a:lnTo>
                    <a:pt x="9144" y="9144"/>
                  </a:lnTo>
                  <a:lnTo>
                    <a:pt x="2452" y="19073"/>
                  </a:lnTo>
                  <a:lnTo>
                    <a:pt x="0" y="31242"/>
                  </a:lnTo>
                  <a:lnTo>
                    <a:pt x="0" y="436626"/>
                  </a:lnTo>
                  <a:lnTo>
                    <a:pt x="2452" y="448794"/>
                  </a:lnTo>
                  <a:lnTo>
                    <a:pt x="9144" y="458724"/>
                  </a:lnTo>
                  <a:lnTo>
                    <a:pt x="19073" y="465415"/>
                  </a:lnTo>
                  <a:lnTo>
                    <a:pt x="31242" y="467868"/>
                  </a:lnTo>
                  <a:lnTo>
                    <a:pt x="436625" y="467868"/>
                  </a:lnTo>
                  <a:lnTo>
                    <a:pt x="448794" y="465415"/>
                  </a:lnTo>
                  <a:lnTo>
                    <a:pt x="458724" y="458724"/>
                  </a:lnTo>
                  <a:lnTo>
                    <a:pt x="465415" y="448794"/>
                  </a:lnTo>
                  <a:lnTo>
                    <a:pt x="467868" y="436626"/>
                  </a:lnTo>
                  <a:lnTo>
                    <a:pt x="467868" y="31242"/>
                  </a:lnTo>
                  <a:lnTo>
                    <a:pt x="465415" y="19073"/>
                  </a:lnTo>
                  <a:lnTo>
                    <a:pt x="458724" y="9144"/>
                  </a:lnTo>
                  <a:lnTo>
                    <a:pt x="448794" y="2452"/>
                  </a:lnTo>
                  <a:lnTo>
                    <a:pt x="436625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36142" y="3516579"/>
            <a:ext cx="2720975" cy="3422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5"/>
              </a:spcBef>
            </a:pPr>
            <a:r>
              <a:rPr sz="2050" dirty="0">
                <a:solidFill>
                  <a:srgbClr val="CFCABE"/>
                </a:solidFill>
                <a:latin typeface="Georgia"/>
                <a:cs typeface="Georgia"/>
              </a:rPr>
              <a:t>Filing</a:t>
            </a:r>
            <a:r>
              <a:rPr sz="2050" spc="9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85" dirty="0">
                <a:solidFill>
                  <a:srgbClr val="CFCABE"/>
                </a:solidFill>
                <a:latin typeface="Georgia"/>
                <a:cs typeface="Georgia"/>
              </a:rPr>
              <a:t>(Day</a:t>
            </a:r>
            <a:r>
              <a:rPr sz="2050" spc="10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-35" dirty="0">
                <a:solidFill>
                  <a:srgbClr val="CFCABE"/>
                </a:solidFill>
                <a:latin typeface="Georgia"/>
                <a:cs typeface="Georgia"/>
              </a:rPr>
              <a:t>1)</a:t>
            </a:r>
            <a:endParaRPr sz="2050">
              <a:latin typeface="Georgia"/>
              <a:cs typeface="Georgia"/>
            </a:endParaRPr>
          </a:p>
          <a:p>
            <a:pPr marL="12065" marR="5080" indent="635" algn="ctr">
              <a:lnSpc>
                <a:spcPct val="135400"/>
              </a:lnSpc>
              <a:spcBef>
                <a:spcPts val="880"/>
              </a:spcBef>
            </a:pP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process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begins</a:t>
            </a:r>
            <a:r>
              <a:rPr sz="16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when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a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claim</a:t>
            </a:r>
            <a:r>
              <a:rPr sz="16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filed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Labour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Tribunal.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Kong,</a:t>
            </a:r>
            <a:r>
              <a:rPr sz="16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this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involves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submitting</a:t>
            </a:r>
            <a:r>
              <a:rPr sz="1600" spc="114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claim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form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detailing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dispute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remedy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sought.</a:t>
            </a:r>
            <a:r>
              <a:rPr sz="16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then sets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date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for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first</a:t>
            </a:r>
            <a:r>
              <a:rPr sz="160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hearing,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typically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within</a:t>
            </a:r>
            <a:r>
              <a:rPr sz="16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10-</a:t>
            </a:r>
            <a:r>
              <a:rPr sz="1600" spc="-75" dirty="0">
                <a:solidFill>
                  <a:srgbClr val="CFCABE"/>
                </a:solidFill>
                <a:latin typeface="Trebuchet MS"/>
                <a:cs typeface="Trebuchet MS"/>
              </a:rPr>
              <a:t>14</a:t>
            </a:r>
            <a:r>
              <a:rPr sz="16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days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filing.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288916" y="3501431"/>
            <a:ext cx="2708275" cy="4094479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35"/>
              </a:spcBef>
            </a:pPr>
            <a:r>
              <a:rPr sz="2050" spc="55" dirty="0">
                <a:solidFill>
                  <a:srgbClr val="CFCABE"/>
                </a:solidFill>
                <a:latin typeface="Georgia"/>
                <a:cs typeface="Georgia"/>
              </a:rPr>
              <a:t>First</a:t>
            </a:r>
            <a:r>
              <a:rPr sz="2050" spc="-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80" dirty="0">
                <a:solidFill>
                  <a:srgbClr val="CFCABE"/>
                </a:solidFill>
                <a:latin typeface="Georgia"/>
                <a:cs typeface="Georgia"/>
              </a:rPr>
              <a:t>Hearing</a:t>
            </a:r>
            <a:r>
              <a:rPr sz="2050" spc="-1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65" dirty="0">
                <a:solidFill>
                  <a:srgbClr val="CFCABE"/>
                </a:solidFill>
                <a:latin typeface="Georgia"/>
                <a:cs typeface="Georgia"/>
              </a:rPr>
              <a:t>(Day</a:t>
            </a:r>
            <a:endParaRPr sz="205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2050" spc="-35" dirty="0">
                <a:solidFill>
                  <a:srgbClr val="CFCABE"/>
                </a:solidFill>
                <a:latin typeface="Georgia"/>
                <a:cs typeface="Georgia"/>
              </a:rPr>
              <a:t>10-</a:t>
            </a:r>
            <a:r>
              <a:rPr sz="2050" spc="-25" dirty="0">
                <a:solidFill>
                  <a:srgbClr val="CFCABE"/>
                </a:solidFill>
                <a:latin typeface="Georgia"/>
                <a:cs typeface="Georgia"/>
              </a:rPr>
              <a:t>14)</a:t>
            </a:r>
            <a:endParaRPr sz="2050">
              <a:latin typeface="Georgia"/>
              <a:cs typeface="Georgia"/>
            </a:endParaRPr>
          </a:p>
          <a:p>
            <a:pPr marL="12700" marR="5080" indent="-3175" algn="ctr">
              <a:lnSpc>
                <a:spcPct val="135400"/>
              </a:lnSpc>
              <a:spcBef>
                <a:spcPts val="840"/>
              </a:spcBef>
            </a:pP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At</a:t>
            </a:r>
            <a:r>
              <a:rPr sz="160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first</a:t>
            </a:r>
            <a:r>
              <a:rPr sz="160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hearing,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officer</a:t>
            </a:r>
            <a:r>
              <a:rPr sz="16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explains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process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attempts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conciliation.</a:t>
            </a:r>
            <a:r>
              <a:rPr sz="16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unsuccessful,</a:t>
            </a:r>
            <a:r>
              <a:rPr sz="1600" spc="5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date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set</a:t>
            </a:r>
            <a:r>
              <a:rPr sz="16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main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hearing,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usually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within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30-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45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days.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6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directed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to </a:t>
            </a: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exchange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relevant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documents</a:t>
            </a:r>
            <a:r>
              <a:rPr sz="16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prepare</a:t>
            </a:r>
            <a:r>
              <a:rPr sz="1600" spc="5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35" dirty="0">
                <a:solidFill>
                  <a:srgbClr val="CFCABE"/>
                </a:solidFill>
                <a:latin typeface="Trebuchet MS"/>
                <a:cs typeface="Trebuchet MS"/>
              </a:rPr>
              <a:t>their</a:t>
            </a:r>
            <a:r>
              <a:rPr sz="160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cases.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43621" y="3501431"/>
            <a:ext cx="2688590" cy="376364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235"/>
              </a:spcBef>
            </a:pPr>
            <a:r>
              <a:rPr sz="2050" spc="85" dirty="0">
                <a:solidFill>
                  <a:srgbClr val="CFCABE"/>
                </a:solidFill>
                <a:latin typeface="Georgia"/>
                <a:cs typeface="Georgia"/>
              </a:rPr>
              <a:t>Main</a:t>
            </a:r>
            <a:r>
              <a:rPr sz="2050" spc="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80" dirty="0">
                <a:solidFill>
                  <a:srgbClr val="CFCABE"/>
                </a:solidFill>
                <a:latin typeface="Georgia"/>
                <a:cs typeface="Georgia"/>
              </a:rPr>
              <a:t>Hearing</a:t>
            </a:r>
            <a:r>
              <a:rPr sz="2050" spc="-1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65" dirty="0">
                <a:solidFill>
                  <a:srgbClr val="CFCABE"/>
                </a:solidFill>
                <a:latin typeface="Georgia"/>
                <a:cs typeface="Georgia"/>
              </a:rPr>
              <a:t>(Day</a:t>
            </a:r>
            <a:endParaRPr sz="2050">
              <a:latin typeface="Georgia"/>
              <a:cs typeface="Georgia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2050" dirty="0">
                <a:solidFill>
                  <a:srgbClr val="CFCABE"/>
                </a:solidFill>
                <a:latin typeface="Georgia"/>
                <a:cs typeface="Georgia"/>
              </a:rPr>
              <a:t>40-</a:t>
            </a:r>
            <a:r>
              <a:rPr sz="2050" spc="60" dirty="0">
                <a:solidFill>
                  <a:srgbClr val="CFCABE"/>
                </a:solidFill>
                <a:latin typeface="Georgia"/>
                <a:cs typeface="Georgia"/>
              </a:rPr>
              <a:t>60)</a:t>
            </a:r>
            <a:endParaRPr sz="2050">
              <a:latin typeface="Georgia"/>
              <a:cs typeface="Georgia"/>
            </a:endParaRPr>
          </a:p>
          <a:p>
            <a:pPr marL="12700" marR="5080" indent="-1270" algn="ctr">
              <a:lnSpc>
                <a:spcPct val="135400"/>
              </a:lnSpc>
              <a:spcBef>
                <a:spcPts val="840"/>
              </a:spcBef>
            </a:pP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main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hearing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involves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both</a:t>
            </a:r>
            <a:r>
              <a:rPr sz="160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60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presenting</a:t>
            </a:r>
            <a:r>
              <a:rPr sz="160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their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cases,</a:t>
            </a:r>
            <a:r>
              <a:rPr sz="1600" spc="1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including</a:t>
            </a:r>
            <a:r>
              <a:rPr sz="1600" spc="1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evidence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witnesses.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tribunal officer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ask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questions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to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clarify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points.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In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straightforward</a:t>
            </a:r>
            <a:r>
              <a:rPr sz="160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cases,</a:t>
            </a:r>
            <a:r>
              <a:rPr sz="160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decision</a:t>
            </a:r>
            <a:r>
              <a:rPr sz="160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60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be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reached</a:t>
            </a:r>
            <a:r>
              <a:rPr sz="160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on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same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 day.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31898" y="2363469"/>
            <a:ext cx="10205720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15970" algn="l"/>
                <a:tab pos="6659245" algn="l"/>
                <a:tab pos="10010140" algn="l"/>
              </a:tabLst>
            </a:pPr>
            <a:r>
              <a:rPr sz="2450" spc="-50" dirty="0">
                <a:solidFill>
                  <a:srgbClr val="CFCABE"/>
                </a:solidFill>
                <a:latin typeface="Georgia"/>
                <a:cs typeface="Georgia"/>
              </a:rPr>
              <a:t>1</a:t>
            </a:r>
            <a:r>
              <a:rPr sz="2450" dirty="0">
                <a:solidFill>
                  <a:srgbClr val="CFCABE"/>
                </a:solidFill>
                <a:latin typeface="Georgia"/>
                <a:cs typeface="Georgia"/>
              </a:rPr>
              <a:t>	</a:t>
            </a:r>
            <a:r>
              <a:rPr sz="2450" spc="85" dirty="0">
                <a:solidFill>
                  <a:srgbClr val="CFCABE"/>
                </a:solidFill>
                <a:latin typeface="Georgia"/>
                <a:cs typeface="Georgia"/>
              </a:rPr>
              <a:t>2</a:t>
            </a:r>
            <a:r>
              <a:rPr sz="2450" dirty="0">
                <a:solidFill>
                  <a:srgbClr val="CFCABE"/>
                </a:solidFill>
                <a:latin typeface="Georgia"/>
                <a:cs typeface="Georgia"/>
              </a:rPr>
              <a:t>	</a:t>
            </a:r>
            <a:r>
              <a:rPr sz="2450" spc="110" dirty="0">
                <a:solidFill>
                  <a:srgbClr val="CFCABE"/>
                </a:solidFill>
                <a:latin typeface="Georgia"/>
                <a:cs typeface="Georgia"/>
              </a:rPr>
              <a:t>3</a:t>
            </a:r>
            <a:r>
              <a:rPr sz="2450" dirty="0">
                <a:solidFill>
                  <a:srgbClr val="CFCABE"/>
                </a:solidFill>
                <a:latin typeface="Georgia"/>
                <a:cs typeface="Georgia"/>
              </a:rPr>
              <a:t>	</a:t>
            </a:r>
            <a:r>
              <a:rPr sz="2450" spc="-50" dirty="0">
                <a:solidFill>
                  <a:srgbClr val="CFCABE"/>
                </a:solidFill>
                <a:latin typeface="Georgia"/>
                <a:cs typeface="Georgia"/>
              </a:rPr>
              <a:t>4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976864" y="3501431"/>
            <a:ext cx="2712085" cy="376364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sz="2050" spc="100" dirty="0">
                <a:solidFill>
                  <a:srgbClr val="CFCABE"/>
                </a:solidFill>
                <a:latin typeface="Georgia"/>
                <a:cs typeface="Georgia"/>
              </a:rPr>
              <a:t>Decision</a:t>
            </a:r>
            <a:r>
              <a:rPr sz="2050" spc="-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110" dirty="0">
                <a:solidFill>
                  <a:srgbClr val="CFCABE"/>
                </a:solidFill>
                <a:latin typeface="Georgia"/>
                <a:cs typeface="Georgia"/>
              </a:rPr>
              <a:t>and</a:t>
            </a:r>
            <a:r>
              <a:rPr sz="2050" spc="-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105" dirty="0">
                <a:solidFill>
                  <a:srgbClr val="CFCABE"/>
                </a:solidFill>
                <a:latin typeface="Georgia"/>
                <a:cs typeface="Georgia"/>
              </a:rPr>
              <a:t>Award</a:t>
            </a:r>
            <a:endParaRPr sz="2050">
              <a:latin typeface="Georgia"/>
              <a:cs typeface="Georgia"/>
            </a:endParaRPr>
          </a:p>
          <a:p>
            <a:pPr marL="635" algn="ctr">
              <a:lnSpc>
                <a:spcPct val="100000"/>
              </a:lnSpc>
              <a:spcBef>
                <a:spcPts val="135"/>
              </a:spcBef>
            </a:pPr>
            <a:r>
              <a:rPr sz="2050" spc="85" dirty="0">
                <a:solidFill>
                  <a:srgbClr val="CFCABE"/>
                </a:solidFill>
                <a:latin typeface="Georgia"/>
                <a:cs typeface="Georgia"/>
              </a:rPr>
              <a:t>(Day</a:t>
            </a:r>
            <a:r>
              <a:rPr sz="205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85" dirty="0">
                <a:solidFill>
                  <a:srgbClr val="CFCABE"/>
                </a:solidFill>
                <a:latin typeface="Georgia"/>
                <a:cs typeface="Georgia"/>
              </a:rPr>
              <a:t>60-</a:t>
            </a:r>
            <a:r>
              <a:rPr sz="2050" spc="60" dirty="0">
                <a:solidFill>
                  <a:srgbClr val="CFCABE"/>
                </a:solidFill>
                <a:latin typeface="Georgia"/>
                <a:cs typeface="Georgia"/>
              </a:rPr>
              <a:t>90)</a:t>
            </a:r>
            <a:endParaRPr sz="2050">
              <a:latin typeface="Georgia"/>
              <a:cs typeface="Georgia"/>
            </a:endParaRPr>
          </a:p>
          <a:p>
            <a:pPr marL="12700" marR="5080" algn="ctr">
              <a:lnSpc>
                <a:spcPct val="135400"/>
              </a:lnSpc>
              <a:spcBef>
                <a:spcPts val="840"/>
              </a:spcBef>
            </a:pPr>
            <a:r>
              <a:rPr sz="1600" spc="-70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not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delivered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immediately,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tribunal's</a:t>
            </a: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decision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is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typically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issued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within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7-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14 </a:t>
            </a:r>
            <a:r>
              <a:rPr sz="1600" spc="80" dirty="0">
                <a:solidFill>
                  <a:srgbClr val="CFCABE"/>
                </a:solidFill>
                <a:latin typeface="Trebuchet MS"/>
                <a:cs typeface="Trebuchet MS"/>
              </a:rPr>
              <a:t>days</a:t>
            </a:r>
            <a:r>
              <a:rPr sz="160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after</a:t>
            </a:r>
            <a:r>
              <a:rPr sz="160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hearing.</a:t>
            </a:r>
            <a:r>
              <a:rPr sz="160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entire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process,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filing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to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decision,</a:t>
            </a:r>
            <a:r>
              <a:rPr sz="160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usually</a:t>
            </a:r>
            <a:r>
              <a:rPr sz="160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takes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between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125" dirty="0">
                <a:solidFill>
                  <a:srgbClr val="CFCABE"/>
                </a:solidFill>
                <a:latin typeface="Trebuchet MS"/>
                <a:cs typeface="Trebuchet MS"/>
              </a:rPr>
              <a:t>60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114" dirty="0">
                <a:solidFill>
                  <a:srgbClr val="CFCABE"/>
                </a:solidFill>
                <a:latin typeface="Trebuchet MS"/>
                <a:cs typeface="Trebuchet MS"/>
              </a:rPr>
              <a:t>90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days,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though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complex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6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may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take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longer.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048969"/>
            <a:ext cx="12045950" cy="141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590"/>
              </a:lnSpc>
            </a:pPr>
            <a:r>
              <a:rPr sz="4450" spc="215" dirty="0"/>
              <a:t>Q&amp;A:</a:t>
            </a:r>
            <a:r>
              <a:rPr sz="4450" dirty="0"/>
              <a:t> </a:t>
            </a:r>
            <a:r>
              <a:rPr sz="4450" spc="275" dirty="0"/>
              <a:t>How</a:t>
            </a:r>
            <a:r>
              <a:rPr sz="4450" spc="-10" dirty="0"/>
              <a:t> </a:t>
            </a:r>
            <a:r>
              <a:rPr sz="4450" spc="275" dirty="0"/>
              <a:t>does</a:t>
            </a:r>
            <a:r>
              <a:rPr sz="4450" spc="5" dirty="0"/>
              <a:t> </a:t>
            </a:r>
            <a:r>
              <a:rPr sz="4450" spc="185" dirty="0"/>
              <a:t>the</a:t>
            </a:r>
            <a:r>
              <a:rPr sz="4450" dirty="0"/>
              <a:t> </a:t>
            </a:r>
            <a:r>
              <a:rPr sz="4450" spc="260" dirty="0"/>
              <a:t>Labour</a:t>
            </a:r>
            <a:r>
              <a:rPr sz="4450" spc="5" dirty="0"/>
              <a:t> </a:t>
            </a:r>
            <a:r>
              <a:rPr sz="4450" spc="190" dirty="0"/>
              <a:t>Tribunal</a:t>
            </a:r>
            <a:r>
              <a:rPr sz="4450" spc="-25" dirty="0"/>
              <a:t> </a:t>
            </a:r>
            <a:r>
              <a:rPr sz="4450" spc="195" dirty="0"/>
              <a:t>handle </a:t>
            </a:r>
            <a:r>
              <a:rPr sz="4450" spc="175" dirty="0"/>
              <a:t>issues</a:t>
            </a:r>
            <a:r>
              <a:rPr sz="4450" spc="-20" dirty="0"/>
              <a:t> </a:t>
            </a:r>
            <a:r>
              <a:rPr sz="4450" spc="170" dirty="0"/>
              <a:t>of</a:t>
            </a:r>
            <a:r>
              <a:rPr sz="4450" dirty="0"/>
              <a:t> </a:t>
            </a:r>
            <a:r>
              <a:rPr sz="4450" spc="145" dirty="0"/>
              <a:t>legal</a:t>
            </a:r>
            <a:r>
              <a:rPr sz="4450" spc="-5" dirty="0"/>
              <a:t> </a:t>
            </a:r>
            <a:r>
              <a:rPr sz="4450" spc="175" dirty="0"/>
              <a:t>representation?</a:t>
            </a:r>
            <a:endParaRPr sz="445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3055061"/>
            <a:ext cx="3914140" cy="3889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05" dirty="0">
                <a:solidFill>
                  <a:srgbClr val="F1E782"/>
                </a:solidFill>
                <a:latin typeface="Georgia"/>
                <a:cs typeface="Georgia"/>
              </a:rPr>
              <a:t>General</a:t>
            </a:r>
            <a:r>
              <a:rPr sz="2200" spc="35" dirty="0">
                <a:solidFill>
                  <a:srgbClr val="F1E782"/>
                </a:solidFill>
                <a:latin typeface="Georgia"/>
                <a:cs typeface="Georgia"/>
              </a:rPr>
              <a:t> </a:t>
            </a:r>
            <a:r>
              <a:rPr sz="2200" spc="65" dirty="0">
                <a:solidFill>
                  <a:srgbClr val="F1E782"/>
                </a:solidFill>
                <a:latin typeface="Georgia"/>
                <a:cs typeface="Georgia"/>
              </a:rPr>
              <a:t>Rule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70"/>
              </a:spcBef>
            </a:pP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both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CFCABE"/>
                </a:solidFill>
                <a:latin typeface="Trebuchet MS"/>
                <a:cs typeface="Trebuchet MS"/>
              </a:rPr>
              <a:t>Kong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7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CFCABE"/>
                </a:solidFill>
                <a:latin typeface="Trebuchet MS"/>
                <a:cs typeface="Trebuchet MS"/>
              </a:rPr>
              <a:t>UK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generally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operate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CFCABE"/>
                </a:solidFill>
                <a:latin typeface="Trebuchet MS"/>
                <a:cs typeface="Trebuchet MS"/>
              </a:rPr>
              <a:t>on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principle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that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represent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themselves.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intended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 keep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proceedings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informal,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accessible,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cost-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effective.</a:t>
            </a:r>
            <a:r>
              <a:rPr sz="1750" spc="-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CFCABE"/>
                </a:solidFill>
                <a:latin typeface="Trebuchet MS"/>
                <a:cs typeface="Trebuchet MS"/>
              </a:rPr>
              <a:t>absence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 lawyers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meant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level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playing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field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between</a:t>
            </a:r>
            <a:r>
              <a:rPr sz="17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employers</a:t>
            </a:r>
            <a:r>
              <a:rPr sz="1750" spc="-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employees.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0665" y="3055061"/>
            <a:ext cx="3977004" cy="3520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95" dirty="0">
                <a:solidFill>
                  <a:srgbClr val="F1E782"/>
                </a:solidFill>
                <a:latin typeface="Georgia"/>
                <a:cs typeface="Georgia"/>
              </a:rPr>
              <a:t>Exceptions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70"/>
              </a:spcBef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complex</a:t>
            </a:r>
            <a:r>
              <a:rPr sz="17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7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where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there's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significant</a:t>
            </a:r>
            <a:r>
              <a:rPr sz="175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imbalance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 between</a:t>
            </a:r>
            <a:r>
              <a:rPr sz="17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parties,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allow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legal representation.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at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discretion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presiding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officer.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UK,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can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apply</a:t>
            </a:r>
            <a:r>
              <a:rPr sz="17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7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representation,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which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be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granted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5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it's</a:t>
            </a:r>
            <a:r>
              <a:rPr sz="17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deemed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necessary</a:t>
            </a:r>
            <a:r>
              <a:rPr sz="17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750" spc="-65" dirty="0">
                <a:solidFill>
                  <a:srgbClr val="CFCABE"/>
                </a:solidFill>
                <a:latin typeface="Trebuchet MS"/>
                <a:cs typeface="Trebuchet MS"/>
              </a:rPr>
              <a:t> fair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hearing.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0406" y="3055061"/>
            <a:ext cx="3999865" cy="3889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10" dirty="0">
                <a:solidFill>
                  <a:srgbClr val="F1E782"/>
                </a:solidFill>
                <a:latin typeface="Georgia"/>
                <a:cs typeface="Georgia"/>
              </a:rPr>
              <a:t>Support</a:t>
            </a:r>
            <a:r>
              <a:rPr sz="2200" dirty="0">
                <a:solidFill>
                  <a:srgbClr val="F1E782"/>
                </a:solidFill>
                <a:latin typeface="Georgia"/>
                <a:cs typeface="Georgia"/>
              </a:rPr>
              <a:t> </a:t>
            </a:r>
            <a:r>
              <a:rPr sz="2200" spc="120" dirty="0">
                <a:solidFill>
                  <a:srgbClr val="F1E782"/>
                </a:solidFill>
                <a:latin typeface="Georgia"/>
                <a:cs typeface="Georgia"/>
              </a:rPr>
              <a:t>and</a:t>
            </a:r>
            <a:r>
              <a:rPr sz="2200" spc="15" dirty="0">
                <a:solidFill>
                  <a:srgbClr val="F1E782"/>
                </a:solidFill>
                <a:latin typeface="Georgia"/>
                <a:cs typeface="Georgia"/>
              </a:rPr>
              <a:t> </a:t>
            </a:r>
            <a:r>
              <a:rPr sz="2200" spc="95" dirty="0">
                <a:solidFill>
                  <a:srgbClr val="F1E782"/>
                </a:solidFill>
                <a:latin typeface="Georgia"/>
                <a:cs typeface="Georgia"/>
              </a:rPr>
              <a:t>Advice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70"/>
              </a:spcBef>
            </a:pP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While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direct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representation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is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limited,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7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7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allowed</a:t>
            </a:r>
            <a:r>
              <a:rPr sz="1750" spc="-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CFCABE"/>
                </a:solidFill>
                <a:latin typeface="Trebuchet MS"/>
                <a:cs typeface="Trebuchet MS"/>
              </a:rPr>
              <a:t>seek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legal</a:t>
            </a:r>
            <a:r>
              <a:rPr sz="1750" spc="5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advice</a:t>
            </a:r>
            <a:r>
              <a:rPr sz="175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before</a:t>
            </a:r>
            <a:r>
              <a:rPr sz="175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75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during</a:t>
            </a:r>
            <a:r>
              <a:rPr sz="1750" spc="1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proceedings. </a:t>
            </a:r>
            <a:r>
              <a:rPr sz="1750" spc="114" dirty="0">
                <a:solidFill>
                  <a:srgbClr val="CFCABE"/>
                </a:solidFill>
                <a:latin typeface="Trebuchet MS"/>
                <a:cs typeface="Trebuchet MS"/>
              </a:rPr>
              <a:t>Many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seek</a:t>
            </a:r>
            <a:r>
              <a:rPr sz="17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guidance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trade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unions,</a:t>
            </a:r>
            <a:r>
              <a:rPr sz="17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legal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clinics,</a:t>
            </a:r>
            <a:r>
              <a:rPr sz="17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or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employment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law</a:t>
            </a:r>
            <a:r>
              <a:rPr sz="17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specialists.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Kong,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30" dirty="0">
                <a:solidFill>
                  <a:srgbClr val="CFCABE"/>
                </a:solidFill>
                <a:latin typeface="Trebuchet MS"/>
                <a:cs typeface="Trebuchet MS"/>
              </a:rPr>
              <a:t>Free </a:t>
            </a:r>
            <a:r>
              <a:rPr sz="1750" spc="70" dirty="0">
                <a:solidFill>
                  <a:srgbClr val="CFCABE"/>
                </a:solidFill>
                <a:latin typeface="Trebuchet MS"/>
                <a:cs typeface="Trebuchet MS"/>
              </a:rPr>
              <a:t>Legal</a:t>
            </a:r>
            <a:r>
              <a:rPr sz="17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Advice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CFCABE"/>
                </a:solidFill>
                <a:latin typeface="Trebuchet MS"/>
                <a:cs typeface="Trebuchet MS"/>
              </a:rPr>
              <a:t>Scheme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provides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preliminary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advice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those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preparing for</a:t>
            </a:r>
            <a:r>
              <a:rPr sz="1750" spc="-1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750" spc="-1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hearings.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4221" y="583789"/>
            <a:ext cx="7320915" cy="1699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95"/>
              </a:spcBef>
            </a:pPr>
            <a:r>
              <a:rPr sz="3450" spc="185" dirty="0"/>
              <a:t>Q&amp;A:</a:t>
            </a:r>
            <a:r>
              <a:rPr sz="3450" spc="-20" dirty="0"/>
              <a:t> </a:t>
            </a:r>
            <a:r>
              <a:rPr sz="3450" spc="185" dirty="0"/>
              <a:t>What</a:t>
            </a:r>
            <a:r>
              <a:rPr sz="3450" spc="-15" dirty="0"/>
              <a:t> </a:t>
            </a:r>
            <a:r>
              <a:rPr sz="3450" spc="190" dirty="0"/>
              <a:t>are</a:t>
            </a:r>
            <a:r>
              <a:rPr sz="3450" spc="-10" dirty="0"/>
              <a:t> </a:t>
            </a:r>
            <a:r>
              <a:rPr sz="3450" spc="145" dirty="0"/>
              <a:t>the</a:t>
            </a:r>
            <a:r>
              <a:rPr sz="3450" dirty="0"/>
              <a:t> </a:t>
            </a:r>
            <a:r>
              <a:rPr sz="3450" spc="170" dirty="0"/>
              <a:t>key</a:t>
            </a:r>
            <a:r>
              <a:rPr sz="3450" spc="-5" dirty="0"/>
              <a:t> </a:t>
            </a:r>
            <a:r>
              <a:rPr sz="3450" spc="150" dirty="0"/>
              <a:t>differences </a:t>
            </a:r>
            <a:r>
              <a:rPr sz="3450" spc="210" dirty="0"/>
              <a:t>between</a:t>
            </a:r>
            <a:r>
              <a:rPr sz="3450" spc="-35" dirty="0"/>
              <a:t> </a:t>
            </a:r>
            <a:r>
              <a:rPr sz="3450" spc="204" dirty="0"/>
              <a:t>Labour</a:t>
            </a:r>
            <a:r>
              <a:rPr sz="3450" spc="-20" dirty="0"/>
              <a:t> </a:t>
            </a:r>
            <a:r>
              <a:rPr sz="3450" spc="145" dirty="0"/>
              <a:t>Tribunals</a:t>
            </a:r>
            <a:r>
              <a:rPr sz="3450" spc="-40" dirty="0"/>
              <a:t> </a:t>
            </a:r>
            <a:r>
              <a:rPr sz="3450" spc="165" dirty="0"/>
              <a:t>and </a:t>
            </a:r>
            <a:r>
              <a:rPr sz="3450" spc="140" dirty="0"/>
              <a:t>regular</a:t>
            </a:r>
            <a:r>
              <a:rPr sz="3450" spc="-15" dirty="0"/>
              <a:t> </a:t>
            </a:r>
            <a:r>
              <a:rPr sz="3450" spc="145" dirty="0"/>
              <a:t>courts?</a:t>
            </a:r>
            <a:endParaRPr sz="3450"/>
          </a:p>
        </p:txBody>
      </p:sp>
      <p:sp>
        <p:nvSpPr>
          <p:cNvPr id="4" name="object 4"/>
          <p:cNvSpPr/>
          <p:nvPr/>
        </p:nvSpPr>
        <p:spPr>
          <a:xfrm>
            <a:off x="6107429" y="2574798"/>
            <a:ext cx="7903845" cy="5009515"/>
          </a:xfrm>
          <a:custGeom>
            <a:avLst/>
            <a:gdLst/>
            <a:ahLst/>
            <a:cxnLst/>
            <a:rect l="l" t="t" r="r" b="b"/>
            <a:pathLst>
              <a:path w="7903844" h="5009515">
                <a:moveTo>
                  <a:pt x="0" y="26542"/>
                </a:moveTo>
                <a:lnTo>
                  <a:pt x="2093" y="16234"/>
                </a:lnTo>
                <a:lnTo>
                  <a:pt x="7794" y="7794"/>
                </a:lnTo>
                <a:lnTo>
                  <a:pt x="16234" y="2093"/>
                </a:lnTo>
                <a:lnTo>
                  <a:pt x="26543" y="0"/>
                </a:lnTo>
                <a:lnTo>
                  <a:pt x="7876921" y="0"/>
                </a:lnTo>
                <a:lnTo>
                  <a:pt x="7887229" y="2093"/>
                </a:lnTo>
                <a:lnTo>
                  <a:pt x="7895669" y="7794"/>
                </a:lnTo>
                <a:lnTo>
                  <a:pt x="7901370" y="16234"/>
                </a:lnTo>
                <a:lnTo>
                  <a:pt x="7903464" y="26542"/>
                </a:lnTo>
                <a:lnTo>
                  <a:pt x="7903464" y="4982794"/>
                </a:lnTo>
                <a:lnTo>
                  <a:pt x="7901370" y="4993143"/>
                </a:lnTo>
                <a:lnTo>
                  <a:pt x="7895669" y="5001596"/>
                </a:lnTo>
                <a:lnTo>
                  <a:pt x="7887229" y="5007297"/>
                </a:lnTo>
                <a:lnTo>
                  <a:pt x="7876921" y="5009388"/>
                </a:lnTo>
                <a:lnTo>
                  <a:pt x="26543" y="5009388"/>
                </a:lnTo>
                <a:lnTo>
                  <a:pt x="16234" y="5007297"/>
                </a:lnTo>
                <a:lnTo>
                  <a:pt x="7794" y="5001596"/>
                </a:lnTo>
                <a:lnTo>
                  <a:pt x="2093" y="4993143"/>
                </a:lnTo>
                <a:lnTo>
                  <a:pt x="0" y="4982794"/>
                </a:lnTo>
                <a:lnTo>
                  <a:pt x="0" y="26542"/>
                </a:lnTo>
                <a:close/>
              </a:path>
            </a:pathLst>
          </a:custGeom>
          <a:ln w="762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114288" y="2581655"/>
          <a:ext cx="7889240" cy="4992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7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4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540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spc="4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Aspect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03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Labour</a:t>
                      </a:r>
                      <a:r>
                        <a:rPr sz="1350" spc="21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Tribunals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03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spc="4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Regular</a:t>
                      </a:r>
                      <a:r>
                        <a:rPr sz="1350" spc="-9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Courts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03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Formality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0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spc="8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Less</a:t>
                      </a:r>
                      <a:r>
                        <a:rPr sz="1350" spc="-4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2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formal,</a:t>
                      </a:r>
                      <a:r>
                        <a:rPr sz="1350" spc="-6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simplified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  <a:p>
                      <a:pPr marL="464184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procedures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0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Highly</a:t>
                      </a:r>
                      <a:r>
                        <a:rPr sz="1350" spc="10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2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formal,</a:t>
                      </a:r>
                      <a:r>
                        <a:rPr sz="1350" spc="4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strict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350" spc="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procedural</a:t>
                      </a:r>
                      <a:r>
                        <a:rPr sz="1350" spc="114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rules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0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spc="6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Legal</a:t>
                      </a:r>
                      <a:r>
                        <a:rPr sz="1350" spc="-7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Representation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67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Generally</a:t>
                      </a:r>
                      <a:r>
                        <a:rPr sz="1350" spc="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not</a:t>
                      </a:r>
                      <a:r>
                        <a:rPr sz="1350" spc="3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allowed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67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Typically</a:t>
                      </a:r>
                      <a:r>
                        <a:rPr sz="1350" spc="9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required</a:t>
                      </a:r>
                      <a:r>
                        <a:rPr sz="1350" spc="10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2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or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advisable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67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350" spc="9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Speed</a:t>
                      </a:r>
                      <a:r>
                        <a:rPr sz="1350" spc="-6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1350" spc="-5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Resolution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Faster</a:t>
                      </a:r>
                      <a:r>
                        <a:rPr sz="1350" spc="-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(weeks</a:t>
                      </a:r>
                      <a:r>
                        <a:rPr sz="1350" spc="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350" spc="2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months)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350" spc="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Slower</a:t>
                      </a:r>
                      <a:r>
                        <a:rPr sz="1350" spc="-3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(months</a:t>
                      </a:r>
                      <a:r>
                        <a:rPr sz="1350" spc="-4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350" spc="-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years)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spc="3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Cost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03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64184" marR="527685">
                        <a:lnSpc>
                          <a:spcPct val="135600"/>
                        </a:lnSpc>
                        <a:spcBef>
                          <a:spcPts val="630"/>
                        </a:spcBef>
                      </a:pPr>
                      <a:r>
                        <a:rPr sz="1350" spc="5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Lower</a:t>
                      </a:r>
                      <a:r>
                        <a:rPr sz="1350" spc="-8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filing</a:t>
                      </a:r>
                      <a:r>
                        <a:rPr sz="1350" spc="-5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fees,</a:t>
                      </a:r>
                      <a:r>
                        <a:rPr sz="1350" spc="-6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fewer </a:t>
                      </a:r>
                      <a:r>
                        <a:rPr sz="1350" spc="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associated</a:t>
                      </a:r>
                      <a:r>
                        <a:rPr sz="1350" spc="14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4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costs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8001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6220" marR="174625">
                        <a:lnSpc>
                          <a:spcPct val="135600"/>
                        </a:lnSpc>
                        <a:spcBef>
                          <a:spcPts val="630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Higher</a:t>
                      </a:r>
                      <a:r>
                        <a:rPr sz="1350" spc="3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court</a:t>
                      </a:r>
                      <a:r>
                        <a:rPr sz="1350" spc="1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fees,</a:t>
                      </a:r>
                      <a:r>
                        <a:rPr sz="1350" spc="2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significant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legal</a:t>
                      </a:r>
                      <a:r>
                        <a:rPr sz="1350" spc="8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3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costs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8001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Jurisdiction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67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64184" marR="443230">
                        <a:lnSpc>
                          <a:spcPct val="135600"/>
                        </a:lnSpc>
                        <a:spcBef>
                          <a:spcPts val="635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Limited</a:t>
                      </a:r>
                      <a:r>
                        <a:rPr sz="1350" spc="-5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350" spc="-3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employment-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related</a:t>
                      </a:r>
                      <a:r>
                        <a:rPr sz="1350" spc="-4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matters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8064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spc="7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Wide-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ranging</a:t>
                      </a:r>
                      <a:r>
                        <a:rPr sz="1350" spc="14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legal</a:t>
                      </a:r>
                      <a:r>
                        <a:rPr sz="1350" spc="17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matters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367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020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350" spc="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Appeal</a:t>
                      </a:r>
                      <a:r>
                        <a:rPr sz="1350" spc="-7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Process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Limited</a:t>
                      </a:r>
                      <a:r>
                        <a:rPr sz="1350" spc="-7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7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grounds</a:t>
                      </a:r>
                      <a:r>
                        <a:rPr sz="1350" spc="-7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1350" spc="-4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appeal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350" spc="7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More</a:t>
                      </a:r>
                      <a:r>
                        <a:rPr sz="1350" spc="3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extensive</a:t>
                      </a:r>
                      <a:r>
                        <a:rPr sz="1350" spc="-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appeal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35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options</a:t>
                      </a:r>
                      <a:endParaRPr sz="13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8106" y="564336"/>
            <a:ext cx="1181417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170" dirty="0"/>
              <a:t>Q&amp;A:</a:t>
            </a:r>
            <a:r>
              <a:rPr sz="3700" spc="30" dirty="0"/>
              <a:t> </a:t>
            </a:r>
            <a:r>
              <a:rPr sz="3700" spc="229" dirty="0"/>
              <a:t>How</a:t>
            </a:r>
            <a:r>
              <a:rPr sz="3700" dirty="0"/>
              <a:t> </a:t>
            </a:r>
            <a:r>
              <a:rPr sz="3700" spc="204" dirty="0"/>
              <a:t>are</a:t>
            </a:r>
            <a:r>
              <a:rPr sz="3700" spc="5" dirty="0"/>
              <a:t> </a:t>
            </a:r>
            <a:r>
              <a:rPr sz="3700" spc="215" dirty="0"/>
              <a:t>Labour</a:t>
            </a:r>
            <a:r>
              <a:rPr sz="3700" spc="25" dirty="0"/>
              <a:t> </a:t>
            </a:r>
            <a:r>
              <a:rPr sz="3700" spc="155" dirty="0"/>
              <a:t>Tribunal</a:t>
            </a:r>
            <a:r>
              <a:rPr sz="3700" spc="30" dirty="0"/>
              <a:t> </a:t>
            </a:r>
            <a:r>
              <a:rPr sz="3700" spc="165" dirty="0"/>
              <a:t>decisions</a:t>
            </a:r>
            <a:r>
              <a:rPr sz="3700" spc="30" dirty="0"/>
              <a:t> </a:t>
            </a:r>
            <a:r>
              <a:rPr sz="3700" spc="185" dirty="0"/>
              <a:t>enforced?</a:t>
            </a:r>
            <a:endParaRPr sz="37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1416" y="1578863"/>
            <a:ext cx="943356" cy="603961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75282" y="1737741"/>
            <a:ext cx="11911965" cy="555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100" dirty="0">
                <a:solidFill>
                  <a:srgbClr val="CFCABE"/>
                </a:solidFill>
                <a:latin typeface="Georgia"/>
                <a:cs typeface="Georgia"/>
              </a:rPr>
              <a:t>Award</a:t>
            </a:r>
            <a:r>
              <a:rPr sz="1850" spc="-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850" spc="75" dirty="0">
                <a:solidFill>
                  <a:srgbClr val="CFCABE"/>
                </a:solidFill>
                <a:latin typeface="Georgia"/>
                <a:cs typeface="Georgia"/>
              </a:rPr>
              <a:t>Issuance</a:t>
            </a:r>
            <a:endParaRPr sz="18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80"/>
              </a:spcBef>
            </a:pPr>
            <a:r>
              <a:rPr sz="1450" spc="80" dirty="0">
                <a:solidFill>
                  <a:srgbClr val="CFCABE"/>
                </a:solidFill>
                <a:latin typeface="Trebuchet MS"/>
                <a:cs typeface="Trebuchet MS"/>
              </a:rPr>
              <a:t>Once</a:t>
            </a:r>
            <a:r>
              <a:rPr sz="14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45" dirty="0">
                <a:solidFill>
                  <a:srgbClr val="CFCABE"/>
                </a:solidFill>
                <a:latin typeface="Trebuchet MS"/>
                <a:cs typeface="Trebuchet MS"/>
              </a:rPr>
              <a:t>reaches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decision,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5" dirty="0">
                <a:solidFill>
                  <a:srgbClr val="CFCABE"/>
                </a:solidFill>
                <a:latin typeface="Trebuchet MS"/>
                <a:cs typeface="Trebuchet MS"/>
              </a:rPr>
              <a:t>it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issues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 an award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or </a:t>
            </a:r>
            <a:r>
              <a:rPr sz="1450" spc="-25" dirty="0">
                <a:solidFill>
                  <a:srgbClr val="CFCABE"/>
                </a:solidFill>
                <a:latin typeface="Trebuchet MS"/>
                <a:cs typeface="Trebuchet MS"/>
              </a:rPr>
              <a:t>order.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This 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document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 outlines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tribunal's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findings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specifies 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any</a:t>
            </a:r>
            <a:endParaRPr sz="1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compensation</a:t>
            </a:r>
            <a:r>
              <a:rPr sz="14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4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actions</a:t>
            </a:r>
            <a:r>
              <a:rPr sz="14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required</a:t>
            </a:r>
            <a:r>
              <a:rPr sz="14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4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4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involved.</a:t>
            </a:r>
            <a:endParaRPr sz="14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1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50" spc="60" dirty="0">
                <a:solidFill>
                  <a:srgbClr val="CFCABE"/>
                </a:solidFill>
                <a:latin typeface="Georgia"/>
                <a:cs typeface="Georgia"/>
              </a:rPr>
              <a:t>Voluntary</a:t>
            </a:r>
            <a:r>
              <a:rPr sz="1850" spc="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850" spc="90" dirty="0">
                <a:solidFill>
                  <a:srgbClr val="CFCABE"/>
                </a:solidFill>
                <a:latin typeface="Georgia"/>
                <a:cs typeface="Georgia"/>
              </a:rPr>
              <a:t>Compliance</a:t>
            </a:r>
            <a:endParaRPr sz="1850">
              <a:latin typeface="Georgia"/>
              <a:cs typeface="Georgia"/>
            </a:endParaRPr>
          </a:p>
          <a:p>
            <a:pPr marL="12700" marR="189230">
              <a:lnSpc>
                <a:spcPct val="137900"/>
              </a:lnSpc>
              <a:spcBef>
                <a:spcPts val="815"/>
              </a:spcBef>
            </a:pPr>
            <a:r>
              <a:rPr sz="1450" spc="-50" dirty="0">
                <a:solidFill>
                  <a:srgbClr val="CFCABE"/>
                </a:solidFill>
                <a:latin typeface="Trebuchet MS"/>
                <a:cs typeface="Trebuchet MS"/>
              </a:rPr>
              <a:t>Initially,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4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expected</a:t>
            </a:r>
            <a:r>
              <a:rPr sz="14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65" dirty="0">
                <a:solidFill>
                  <a:srgbClr val="CFCABE"/>
                </a:solidFill>
                <a:latin typeface="Trebuchet MS"/>
                <a:cs typeface="Trebuchet MS"/>
              </a:rPr>
              <a:t>comply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voluntarily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 the</a:t>
            </a:r>
            <a:r>
              <a:rPr sz="14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tribunal's decision.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100" dirty="0">
                <a:solidFill>
                  <a:srgbClr val="CFCABE"/>
                </a:solidFill>
                <a:latin typeface="Trebuchet MS"/>
                <a:cs typeface="Trebuchet MS"/>
              </a:rPr>
              <a:t>Many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70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resolved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30" dirty="0">
                <a:solidFill>
                  <a:srgbClr val="CFCABE"/>
                </a:solidFill>
                <a:latin typeface="Trebuchet MS"/>
                <a:cs typeface="Trebuchet MS"/>
              </a:rPr>
              <a:t>at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4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stage,</a:t>
            </a:r>
            <a:r>
              <a:rPr sz="14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4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losing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party fulfilling</a:t>
            </a:r>
            <a:r>
              <a:rPr sz="14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25" dirty="0">
                <a:solidFill>
                  <a:srgbClr val="CFCABE"/>
                </a:solidFill>
                <a:latin typeface="Trebuchet MS"/>
                <a:cs typeface="Trebuchet MS"/>
              </a:rPr>
              <a:t>their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obligations</a:t>
            </a:r>
            <a:r>
              <a:rPr sz="14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without</a:t>
            </a:r>
            <a:r>
              <a:rPr sz="14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further</a:t>
            </a:r>
            <a:r>
              <a:rPr sz="14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intervention.</a:t>
            </a:r>
            <a:endParaRPr sz="14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1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50" spc="50" dirty="0">
                <a:solidFill>
                  <a:srgbClr val="CFCABE"/>
                </a:solidFill>
                <a:latin typeface="Georgia"/>
                <a:cs typeface="Georgia"/>
              </a:rPr>
              <a:t>Registration</a:t>
            </a:r>
            <a:r>
              <a:rPr sz="1850" spc="-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850" spc="70" dirty="0">
                <a:solidFill>
                  <a:srgbClr val="CFCABE"/>
                </a:solidFill>
                <a:latin typeface="Georgia"/>
                <a:cs typeface="Georgia"/>
              </a:rPr>
              <a:t>of</a:t>
            </a:r>
            <a:r>
              <a:rPr sz="185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850" spc="75" dirty="0">
                <a:solidFill>
                  <a:srgbClr val="CFCABE"/>
                </a:solidFill>
                <a:latin typeface="Georgia"/>
                <a:cs typeface="Georgia"/>
              </a:rPr>
              <a:t>Award</a:t>
            </a:r>
            <a:endParaRPr sz="18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19"/>
              </a:spcBef>
            </a:pPr>
            <a:r>
              <a:rPr sz="1450" spc="-55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voluntary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compliance</a:t>
            </a:r>
            <a:r>
              <a:rPr sz="14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50" dirty="0">
                <a:solidFill>
                  <a:srgbClr val="CFCABE"/>
                </a:solidFill>
                <a:latin typeface="Trebuchet MS"/>
                <a:cs typeface="Trebuchet MS"/>
              </a:rPr>
              <a:t>fails,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winning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party can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register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award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 the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20" dirty="0">
                <a:solidFill>
                  <a:srgbClr val="CFCABE"/>
                </a:solidFill>
                <a:latin typeface="Trebuchet MS"/>
                <a:cs typeface="Trebuchet MS"/>
              </a:rPr>
              <a:t>District</a:t>
            </a:r>
            <a:r>
              <a:rPr sz="14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Court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70" dirty="0">
                <a:solidFill>
                  <a:srgbClr val="CFCABE"/>
                </a:solidFill>
                <a:latin typeface="Trebuchet MS"/>
                <a:cs typeface="Trebuchet MS"/>
              </a:rPr>
              <a:t>(in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105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50" dirty="0">
                <a:solidFill>
                  <a:srgbClr val="CFCABE"/>
                </a:solidFill>
                <a:latin typeface="Trebuchet MS"/>
                <a:cs typeface="Trebuchet MS"/>
              </a:rPr>
              <a:t>Kong)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County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 Court</a:t>
            </a:r>
            <a:r>
              <a:rPr sz="14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70" dirty="0">
                <a:solidFill>
                  <a:srgbClr val="CFCABE"/>
                </a:solidFill>
                <a:latin typeface="Trebuchet MS"/>
                <a:cs typeface="Trebuchet MS"/>
              </a:rPr>
              <a:t>(in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50" dirty="0">
                <a:solidFill>
                  <a:srgbClr val="CFCABE"/>
                </a:solidFill>
                <a:latin typeface="Trebuchet MS"/>
                <a:cs typeface="Trebuchet MS"/>
              </a:rPr>
              <a:t>UK).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20" dirty="0">
                <a:solidFill>
                  <a:srgbClr val="CFCABE"/>
                </a:solidFill>
                <a:latin typeface="Trebuchet MS"/>
                <a:cs typeface="Trebuchet MS"/>
              </a:rPr>
              <a:t>This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registration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gives</a:t>
            </a:r>
            <a:r>
              <a:rPr sz="14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 award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75" dirty="0">
                <a:solidFill>
                  <a:srgbClr val="CFCABE"/>
                </a:solidFill>
                <a:latin typeface="Trebuchet MS"/>
                <a:cs typeface="Trebuchet MS"/>
              </a:rPr>
              <a:t>same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status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65" dirty="0">
                <a:solidFill>
                  <a:srgbClr val="CFCABE"/>
                </a:solidFill>
                <a:latin typeface="Trebuchet MS"/>
                <a:cs typeface="Trebuchet MS"/>
              </a:rPr>
              <a:t>as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court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judgment,</a:t>
            </a:r>
            <a:r>
              <a:rPr sz="14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enabling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further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enforcement</a:t>
            </a:r>
            <a:r>
              <a:rPr sz="14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measures.</a:t>
            </a:r>
            <a:endParaRPr sz="14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50" spc="90" dirty="0">
                <a:solidFill>
                  <a:srgbClr val="CFCABE"/>
                </a:solidFill>
                <a:latin typeface="Georgia"/>
                <a:cs typeface="Georgia"/>
              </a:rPr>
              <a:t>Enforcement</a:t>
            </a:r>
            <a:r>
              <a:rPr sz="1850" spc="-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850" spc="85" dirty="0">
                <a:solidFill>
                  <a:srgbClr val="CFCABE"/>
                </a:solidFill>
                <a:latin typeface="Georgia"/>
                <a:cs typeface="Georgia"/>
              </a:rPr>
              <a:t>Measures</a:t>
            </a:r>
            <a:endParaRPr sz="18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80"/>
              </a:spcBef>
            </a:pP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After</a:t>
            </a:r>
            <a:r>
              <a:rPr sz="14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20" dirty="0">
                <a:solidFill>
                  <a:srgbClr val="CFCABE"/>
                </a:solidFill>
                <a:latin typeface="Trebuchet MS"/>
                <a:cs typeface="Trebuchet MS"/>
              </a:rPr>
              <a:t>registration,</a:t>
            </a:r>
            <a:r>
              <a:rPr sz="14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various</a:t>
            </a:r>
            <a:r>
              <a:rPr sz="14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enforcement</a:t>
            </a:r>
            <a:r>
              <a:rPr sz="14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60" dirty="0">
                <a:solidFill>
                  <a:srgbClr val="CFCABE"/>
                </a:solidFill>
                <a:latin typeface="Trebuchet MS"/>
                <a:cs typeface="Trebuchet MS"/>
              </a:rPr>
              <a:t>methods</a:t>
            </a:r>
            <a:r>
              <a:rPr sz="14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80" dirty="0">
                <a:solidFill>
                  <a:srgbClr val="CFCABE"/>
                </a:solidFill>
                <a:latin typeface="Trebuchet MS"/>
                <a:cs typeface="Trebuchet MS"/>
              </a:rPr>
              <a:t>become</a:t>
            </a:r>
            <a:r>
              <a:rPr sz="14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available,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including:</a:t>
            </a:r>
            <a:r>
              <a:rPr sz="14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Writ</a:t>
            </a:r>
            <a:r>
              <a:rPr sz="14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execution</a:t>
            </a:r>
            <a:r>
              <a:rPr sz="14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seize</a:t>
            </a:r>
            <a:r>
              <a:rPr sz="14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assets,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garnishee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order</a:t>
            </a:r>
            <a:r>
              <a:rPr sz="14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4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intercept</a:t>
            </a:r>
            <a:endParaRPr sz="1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payments</a:t>
            </a:r>
            <a:r>
              <a:rPr sz="14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70" dirty="0">
                <a:solidFill>
                  <a:srgbClr val="CFCABE"/>
                </a:solidFill>
                <a:latin typeface="Trebuchet MS"/>
                <a:cs typeface="Trebuchet MS"/>
              </a:rPr>
              <a:t>due</a:t>
            </a:r>
            <a:r>
              <a:rPr sz="14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4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debtor,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charging</a:t>
            </a:r>
            <a:r>
              <a:rPr sz="14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order</a:t>
            </a:r>
            <a:r>
              <a:rPr sz="14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70" dirty="0">
                <a:solidFill>
                  <a:srgbClr val="CFCABE"/>
                </a:solidFill>
                <a:latin typeface="Trebuchet MS"/>
                <a:cs typeface="Trebuchet MS"/>
              </a:rPr>
              <a:t>on</a:t>
            </a:r>
            <a:r>
              <a:rPr sz="14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property,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4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bankruptcy/winding-</a:t>
            </a:r>
            <a:r>
              <a:rPr sz="1450" spc="80" dirty="0">
                <a:solidFill>
                  <a:srgbClr val="CFCABE"/>
                </a:solidFill>
                <a:latin typeface="Trebuchet MS"/>
                <a:cs typeface="Trebuchet MS"/>
              </a:rPr>
              <a:t>up</a:t>
            </a:r>
            <a:r>
              <a:rPr sz="14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proceedings</a:t>
            </a:r>
            <a:r>
              <a:rPr sz="14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against</a:t>
            </a:r>
            <a:r>
              <a:rPr sz="14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70" dirty="0">
                <a:solidFill>
                  <a:srgbClr val="CFCABE"/>
                </a:solidFill>
                <a:latin typeface="Trebuchet MS"/>
                <a:cs typeface="Trebuchet MS"/>
              </a:rPr>
              <a:t>non-</a:t>
            </a:r>
            <a:r>
              <a:rPr sz="1450" dirty="0">
                <a:solidFill>
                  <a:srgbClr val="CFCABE"/>
                </a:solidFill>
                <a:latin typeface="Trebuchet MS"/>
                <a:cs typeface="Trebuchet MS"/>
              </a:rPr>
              <a:t>compliant</a:t>
            </a:r>
            <a:r>
              <a:rPr sz="14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50" spc="-10" dirty="0">
                <a:solidFill>
                  <a:srgbClr val="CFCABE"/>
                </a:solidFill>
                <a:latin typeface="Trebuchet MS"/>
                <a:cs typeface="Trebuchet MS"/>
              </a:rPr>
              <a:t>party.</a:t>
            </a:r>
            <a:endParaRPr sz="14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685" marR="5080">
              <a:lnSpc>
                <a:spcPct val="105400"/>
              </a:lnSpc>
              <a:spcBef>
                <a:spcPts val="95"/>
              </a:spcBef>
            </a:pPr>
            <a:r>
              <a:rPr spc="200" dirty="0"/>
              <a:t>Q&amp;A:</a:t>
            </a:r>
            <a:r>
              <a:rPr spc="-20" dirty="0"/>
              <a:t> </a:t>
            </a:r>
            <a:r>
              <a:rPr spc="220" dirty="0"/>
              <a:t>What</a:t>
            </a:r>
            <a:r>
              <a:rPr dirty="0"/>
              <a:t> </a:t>
            </a:r>
            <a:r>
              <a:rPr spc="175" dirty="0"/>
              <a:t>role</a:t>
            </a:r>
            <a:r>
              <a:rPr spc="-20" dirty="0"/>
              <a:t> </a:t>
            </a:r>
            <a:r>
              <a:rPr spc="270" dirty="0"/>
              <a:t>do</a:t>
            </a:r>
            <a:r>
              <a:rPr dirty="0"/>
              <a:t> </a:t>
            </a:r>
            <a:r>
              <a:rPr spc="235" dirty="0"/>
              <a:t>precedents</a:t>
            </a:r>
            <a:r>
              <a:rPr spc="-40" dirty="0"/>
              <a:t> </a:t>
            </a:r>
            <a:r>
              <a:rPr spc="170" dirty="0"/>
              <a:t>play</a:t>
            </a:r>
            <a:r>
              <a:rPr dirty="0"/>
              <a:t> </a:t>
            </a:r>
            <a:r>
              <a:rPr spc="70" dirty="0"/>
              <a:t>in</a:t>
            </a:r>
            <a:r>
              <a:rPr spc="-25" dirty="0"/>
              <a:t> </a:t>
            </a:r>
            <a:r>
              <a:rPr spc="225" dirty="0"/>
              <a:t>Labour </a:t>
            </a:r>
            <a:r>
              <a:rPr spc="170" dirty="0"/>
              <a:t>Tribunal</a:t>
            </a:r>
            <a:r>
              <a:rPr spc="10" dirty="0"/>
              <a:t> </a:t>
            </a:r>
            <a:r>
              <a:rPr spc="175" dirty="0"/>
              <a:t>decisions?</a:t>
            </a:r>
          </a:p>
        </p:txBody>
      </p:sp>
      <p:sp>
        <p:nvSpPr>
          <p:cNvPr id="3" name="object 3"/>
          <p:cNvSpPr/>
          <p:nvPr/>
        </p:nvSpPr>
        <p:spPr>
          <a:xfrm>
            <a:off x="736091" y="2318004"/>
            <a:ext cx="6474460" cy="2560320"/>
          </a:xfrm>
          <a:custGeom>
            <a:avLst/>
            <a:gdLst/>
            <a:ahLst/>
            <a:cxnLst/>
            <a:rect l="l" t="t" r="r" b="b"/>
            <a:pathLst>
              <a:path w="6474459" h="2560320">
                <a:moveTo>
                  <a:pt x="6442329" y="0"/>
                </a:moveTo>
                <a:lnTo>
                  <a:pt x="31584" y="0"/>
                </a:lnTo>
                <a:lnTo>
                  <a:pt x="19293" y="2476"/>
                </a:lnTo>
                <a:lnTo>
                  <a:pt x="9253" y="9239"/>
                </a:lnTo>
                <a:lnTo>
                  <a:pt x="2483" y="19288"/>
                </a:lnTo>
                <a:lnTo>
                  <a:pt x="0" y="31623"/>
                </a:lnTo>
                <a:lnTo>
                  <a:pt x="0" y="2528697"/>
                </a:lnTo>
                <a:lnTo>
                  <a:pt x="2483" y="2541031"/>
                </a:lnTo>
                <a:lnTo>
                  <a:pt x="9253" y="2551080"/>
                </a:lnTo>
                <a:lnTo>
                  <a:pt x="19293" y="2557843"/>
                </a:lnTo>
                <a:lnTo>
                  <a:pt x="31584" y="2560320"/>
                </a:lnTo>
                <a:lnTo>
                  <a:pt x="6442329" y="2560320"/>
                </a:lnTo>
                <a:lnTo>
                  <a:pt x="6454663" y="2557843"/>
                </a:lnTo>
                <a:lnTo>
                  <a:pt x="6464712" y="2551080"/>
                </a:lnTo>
                <a:lnTo>
                  <a:pt x="6471475" y="2541031"/>
                </a:lnTo>
                <a:lnTo>
                  <a:pt x="6473952" y="2528697"/>
                </a:lnTo>
                <a:lnTo>
                  <a:pt x="6473952" y="31623"/>
                </a:lnTo>
                <a:lnTo>
                  <a:pt x="6471475" y="19288"/>
                </a:lnTo>
                <a:lnTo>
                  <a:pt x="6464712" y="9239"/>
                </a:lnTo>
                <a:lnTo>
                  <a:pt x="6454663" y="2476"/>
                </a:lnTo>
                <a:lnTo>
                  <a:pt x="6442329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420356" y="2318004"/>
            <a:ext cx="6474460" cy="2560320"/>
          </a:xfrm>
          <a:custGeom>
            <a:avLst/>
            <a:gdLst/>
            <a:ahLst/>
            <a:cxnLst/>
            <a:rect l="l" t="t" r="r" b="b"/>
            <a:pathLst>
              <a:path w="6474459" h="2560320">
                <a:moveTo>
                  <a:pt x="6442329" y="0"/>
                </a:moveTo>
                <a:lnTo>
                  <a:pt x="31623" y="0"/>
                </a:lnTo>
                <a:lnTo>
                  <a:pt x="19288" y="2476"/>
                </a:lnTo>
                <a:lnTo>
                  <a:pt x="9239" y="9239"/>
                </a:lnTo>
                <a:lnTo>
                  <a:pt x="2476" y="19288"/>
                </a:lnTo>
                <a:lnTo>
                  <a:pt x="0" y="31623"/>
                </a:lnTo>
                <a:lnTo>
                  <a:pt x="0" y="2528697"/>
                </a:lnTo>
                <a:lnTo>
                  <a:pt x="2476" y="2541031"/>
                </a:lnTo>
                <a:lnTo>
                  <a:pt x="9239" y="2551080"/>
                </a:lnTo>
                <a:lnTo>
                  <a:pt x="19288" y="2557843"/>
                </a:lnTo>
                <a:lnTo>
                  <a:pt x="31623" y="2560320"/>
                </a:lnTo>
                <a:lnTo>
                  <a:pt x="6442329" y="2560320"/>
                </a:lnTo>
                <a:lnTo>
                  <a:pt x="6454663" y="2557843"/>
                </a:lnTo>
                <a:lnTo>
                  <a:pt x="6464712" y="2551080"/>
                </a:lnTo>
                <a:lnTo>
                  <a:pt x="6471475" y="2541031"/>
                </a:lnTo>
                <a:lnTo>
                  <a:pt x="6473952" y="2528697"/>
                </a:lnTo>
                <a:lnTo>
                  <a:pt x="6473952" y="31623"/>
                </a:lnTo>
                <a:lnTo>
                  <a:pt x="6471475" y="19288"/>
                </a:lnTo>
                <a:lnTo>
                  <a:pt x="6464712" y="9239"/>
                </a:lnTo>
                <a:lnTo>
                  <a:pt x="6454663" y="2476"/>
                </a:lnTo>
                <a:lnTo>
                  <a:pt x="6442329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6091" y="5088635"/>
            <a:ext cx="6474460" cy="2559050"/>
          </a:xfrm>
          <a:custGeom>
            <a:avLst/>
            <a:gdLst/>
            <a:ahLst/>
            <a:cxnLst/>
            <a:rect l="l" t="t" r="r" b="b"/>
            <a:pathLst>
              <a:path w="6474459" h="2559050">
                <a:moveTo>
                  <a:pt x="6442329" y="0"/>
                </a:moveTo>
                <a:lnTo>
                  <a:pt x="31572" y="0"/>
                </a:lnTo>
                <a:lnTo>
                  <a:pt x="19282" y="2476"/>
                </a:lnTo>
                <a:lnTo>
                  <a:pt x="9247" y="9239"/>
                </a:lnTo>
                <a:lnTo>
                  <a:pt x="2481" y="19288"/>
                </a:lnTo>
                <a:lnTo>
                  <a:pt x="0" y="31622"/>
                </a:lnTo>
                <a:lnTo>
                  <a:pt x="0" y="2527223"/>
                </a:lnTo>
                <a:lnTo>
                  <a:pt x="2481" y="2539513"/>
                </a:lnTo>
                <a:lnTo>
                  <a:pt x="9247" y="2549548"/>
                </a:lnTo>
                <a:lnTo>
                  <a:pt x="19282" y="2556314"/>
                </a:lnTo>
                <a:lnTo>
                  <a:pt x="31572" y="2558796"/>
                </a:lnTo>
                <a:lnTo>
                  <a:pt x="6442329" y="2558796"/>
                </a:lnTo>
                <a:lnTo>
                  <a:pt x="6454663" y="2556314"/>
                </a:lnTo>
                <a:lnTo>
                  <a:pt x="6464712" y="2549548"/>
                </a:lnTo>
                <a:lnTo>
                  <a:pt x="6471475" y="2539513"/>
                </a:lnTo>
                <a:lnTo>
                  <a:pt x="6473952" y="2527223"/>
                </a:lnTo>
                <a:lnTo>
                  <a:pt x="6473952" y="31622"/>
                </a:lnTo>
                <a:lnTo>
                  <a:pt x="6471475" y="19288"/>
                </a:lnTo>
                <a:lnTo>
                  <a:pt x="6464712" y="9239"/>
                </a:lnTo>
                <a:lnTo>
                  <a:pt x="6454663" y="2476"/>
                </a:lnTo>
                <a:lnTo>
                  <a:pt x="6442329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Limited</a:t>
            </a:r>
            <a:r>
              <a:rPr spc="-15" dirty="0"/>
              <a:t> </a:t>
            </a:r>
            <a:r>
              <a:rPr spc="70" dirty="0"/>
              <a:t>Binding</a:t>
            </a:r>
            <a:r>
              <a:rPr spc="-20" dirty="0"/>
              <a:t> </a:t>
            </a:r>
            <a:r>
              <a:rPr spc="75" dirty="0"/>
              <a:t>Effect</a:t>
            </a:r>
          </a:p>
          <a:p>
            <a:pPr marL="12700" marR="31115">
              <a:lnSpc>
                <a:spcPct val="136400"/>
              </a:lnSpc>
              <a:spcBef>
                <a:spcPts val="900"/>
              </a:spcBef>
            </a:pPr>
            <a:r>
              <a:rPr sz="1650" dirty="0">
                <a:latin typeface="Trebuchet MS"/>
                <a:cs typeface="Trebuchet MS"/>
              </a:rPr>
              <a:t>Unlike</a:t>
            </a:r>
            <a:r>
              <a:rPr sz="1650" spc="1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higher</a:t>
            </a:r>
            <a:r>
              <a:rPr sz="1650" spc="1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courts, </a:t>
            </a:r>
            <a:r>
              <a:rPr sz="1650" spc="55" dirty="0">
                <a:latin typeface="Trebuchet MS"/>
                <a:cs typeface="Trebuchet MS"/>
              </a:rPr>
              <a:t>Labour</a:t>
            </a:r>
            <a:r>
              <a:rPr sz="1650" spc="-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Tribunals</a:t>
            </a:r>
            <a:r>
              <a:rPr sz="1650" spc="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are</a:t>
            </a:r>
            <a:r>
              <a:rPr sz="1650" spc="2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not</a:t>
            </a:r>
            <a:r>
              <a:rPr sz="1650" spc="20" dirty="0">
                <a:latin typeface="Trebuchet MS"/>
                <a:cs typeface="Trebuchet MS"/>
              </a:rPr>
              <a:t> </a:t>
            </a:r>
            <a:r>
              <a:rPr sz="1650" spc="-20" dirty="0">
                <a:latin typeface="Trebuchet MS"/>
                <a:cs typeface="Trebuchet MS"/>
              </a:rPr>
              <a:t>strictly</a:t>
            </a:r>
            <a:r>
              <a:rPr sz="1650" spc="-15" dirty="0">
                <a:latin typeface="Trebuchet MS"/>
                <a:cs typeface="Trebuchet MS"/>
              </a:rPr>
              <a:t> </a:t>
            </a:r>
            <a:r>
              <a:rPr sz="1650" spc="70" dirty="0">
                <a:latin typeface="Trebuchet MS"/>
                <a:cs typeface="Trebuchet MS"/>
              </a:rPr>
              <a:t>bound </a:t>
            </a:r>
            <a:r>
              <a:rPr sz="1650" spc="85" dirty="0">
                <a:latin typeface="Trebuchet MS"/>
                <a:cs typeface="Trebuchet MS"/>
              </a:rPr>
              <a:t>by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precedent.</a:t>
            </a:r>
            <a:r>
              <a:rPr sz="1650" spc="-6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This</a:t>
            </a:r>
            <a:r>
              <a:rPr sz="1650" spc="-25" dirty="0">
                <a:latin typeface="Trebuchet MS"/>
                <a:cs typeface="Trebuchet MS"/>
              </a:rPr>
              <a:t> </a:t>
            </a:r>
            <a:r>
              <a:rPr sz="1650" spc="50" dirty="0">
                <a:latin typeface="Trebuchet MS"/>
                <a:cs typeface="Trebuchet MS"/>
              </a:rPr>
              <a:t>allows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for</a:t>
            </a:r>
            <a:r>
              <a:rPr sz="1650" spc="-3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greater</a:t>
            </a:r>
            <a:r>
              <a:rPr sz="1650" spc="-55" dirty="0">
                <a:latin typeface="Trebuchet MS"/>
                <a:cs typeface="Trebuchet MS"/>
              </a:rPr>
              <a:t> </a:t>
            </a:r>
            <a:r>
              <a:rPr sz="1650" spc="-35" dirty="0">
                <a:latin typeface="Trebuchet MS"/>
                <a:cs typeface="Trebuchet MS"/>
              </a:rPr>
              <a:t>flexibility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in</a:t>
            </a:r>
            <a:r>
              <a:rPr sz="1650" spc="-35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decision- </a:t>
            </a:r>
            <a:r>
              <a:rPr sz="1650" dirty="0">
                <a:latin typeface="Trebuchet MS"/>
                <a:cs typeface="Trebuchet MS"/>
              </a:rPr>
              <a:t>making,</a:t>
            </a:r>
            <a:r>
              <a:rPr sz="1650" spc="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taking</a:t>
            </a:r>
            <a:r>
              <a:rPr sz="1650" spc="50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into</a:t>
            </a:r>
            <a:r>
              <a:rPr sz="1650" spc="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account the</a:t>
            </a:r>
            <a:r>
              <a:rPr sz="1650" spc="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unique</a:t>
            </a:r>
            <a:r>
              <a:rPr sz="1650" spc="5" dirty="0">
                <a:latin typeface="Trebuchet MS"/>
                <a:cs typeface="Trebuchet MS"/>
              </a:rPr>
              <a:t> </a:t>
            </a:r>
            <a:r>
              <a:rPr sz="1650" spc="45" dirty="0">
                <a:latin typeface="Trebuchet MS"/>
                <a:cs typeface="Trebuchet MS"/>
              </a:rPr>
              <a:t>circumstances</a:t>
            </a:r>
            <a:r>
              <a:rPr sz="1650" dirty="0">
                <a:latin typeface="Trebuchet MS"/>
                <a:cs typeface="Trebuchet MS"/>
              </a:rPr>
              <a:t> of</a:t>
            </a:r>
            <a:r>
              <a:rPr sz="1650" spc="55" dirty="0">
                <a:latin typeface="Trebuchet MS"/>
                <a:cs typeface="Trebuchet MS"/>
              </a:rPr>
              <a:t> </a:t>
            </a:r>
            <a:r>
              <a:rPr sz="1650" spc="40" dirty="0">
                <a:latin typeface="Trebuchet MS"/>
                <a:cs typeface="Trebuchet MS"/>
              </a:rPr>
              <a:t>each </a:t>
            </a:r>
            <a:r>
              <a:rPr sz="1650" dirty="0">
                <a:latin typeface="Trebuchet MS"/>
                <a:cs typeface="Trebuchet MS"/>
              </a:rPr>
              <a:t>case.</a:t>
            </a:r>
            <a:r>
              <a:rPr sz="1650" spc="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However,</a:t>
            </a:r>
            <a:r>
              <a:rPr sz="1650" spc="20" dirty="0">
                <a:latin typeface="Trebuchet MS"/>
                <a:cs typeface="Trebuchet MS"/>
              </a:rPr>
              <a:t> </a:t>
            </a:r>
            <a:r>
              <a:rPr sz="1650" spc="45" dirty="0">
                <a:latin typeface="Trebuchet MS"/>
                <a:cs typeface="Trebuchet MS"/>
              </a:rPr>
              <a:t>precedents</a:t>
            </a:r>
            <a:r>
              <a:rPr sz="1650" spc="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from</a:t>
            </a:r>
            <a:r>
              <a:rPr sz="1650" spc="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higher</a:t>
            </a:r>
            <a:r>
              <a:rPr sz="1650" spc="6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courts</a:t>
            </a:r>
            <a:r>
              <a:rPr sz="1650" spc="30" dirty="0">
                <a:latin typeface="Trebuchet MS"/>
                <a:cs typeface="Trebuchet MS"/>
              </a:rPr>
              <a:t> </a:t>
            </a:r>
            <a:r>
              <a:rPr sz="1650" spc="80" dirty="0">
                <a:latin typeface="Trebuchet MS"/>
                <a:cs typeface="Trebuchet MS"/>
              </a:rPr>
              <a:t>on</a:t>
            </a:r>
            <a:r>
              <a:rPr sz="1650" spc="6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points</a:t>
            </a:r>
            <a:r>
              <a:rPr sz="1650" spc="60" dirty="0">
                <a:latin typeface="Trebuchet MS"/>
                <a:cs typeface="Trebuchet MS"/>
              </a:rPr>
              <a:t> </a:t>
            </a:r>
            <a:r>
              <a:rPr sz="1650" spc="-25" dirty="0">
                <a:latin typeface="Trebuchet MS"/>
                <a:cs typeface="Trebuchet MS"/>
              </a:rPr>
              <a:t>of </a:t>
            </a:r>
            <a:r>
              <a:rPr sz="1650" dirty="0">
                <a:latin typeface="Trebuchet MS"/>
                <a:cs typeface="Trebuchet MS"/>
              </a:rPr>
              <a:t>law</a:t>
            </a:r>
            <a:r>
              <a:rPr sz="1650" spc="7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are</a:t>
            </a:r>
            <a:r>
              <a:rPr sz="1650" spc="10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generally</a:t>
            </a:r>
            <a:r>
              <a:rPr sz="1650" spc="65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followed.</a:t>
            </a:r>
            <a:endParaRPr sz="16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6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6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pc="100" dirty="0"/>
              <a:t>Case-</a:t>
            </a:r>
            <a:r>
              <a:rPr spc="55" dirty="0"/>
              <a:t>by-</a:t>
            </a:r>
            <a:r>
              <a:rPr spc="140" dirty="0"/>
              <a:t>Case</a:t>
            </a:r>
            <a:r>
              <a:rPr spc="15" dirty="0"/>
              <a:t> </a:t>
            </a:r>
            <a:r>
              <a:rPr spc="110" dirty="0"/>
              <a:t>Approach</a:t>
            </a:r>
          </a:p>
          <a:p>
            <a:pPr marL="12700" marR="5080">
              <a:lnSpc>
                <a:spcPct val="136400"/>
              </a:lnSpc>
              <a:spcBef>
                <a:spcPts val="894"/>
              </a:spcBef>
            </a:pPr>
            <a:r>
              <a:rPr sz="1650" spc="55" dirty="0">
                <a:latin typeface="Trebuchet MS"/>
                <a:cs typeface="Trebuchet MS"/>
              </a:rPr>
              <a:t>Labour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Tribunals</a:t>
            </a:r>
            <a:r>
              <a:rPr sz="1650" spc="-30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primarily</a:t>
            </a:r>
            <a:r>
              <a:rPr sz="1650" spc="-30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focus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spc="80" dirty="0">
                <a:latin typeface="Trebuchet MS"/>
                <a:cs typeface="Trebuchet MS"/>
              </a:rPr>
              <a:t>on</a:t>
            </a:r>
            <a:r>
              <a:rPr sz="1650" spc="-1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the</a:t>
            </a:r>
            <a:r>
              <a:rPr sz="1650" spc="-2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facts</a:t>
            </a:r>
            <a:r>
              <a:rPr sz="1650" spc="-3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of</a:t>
            </a:r>
            <a:r>
              <a:rPr sz="1650" spc="-15" dirty="0">
                <a:latin typeface="Trebuchet MS"/>
                <a:cs typeface="Trebuchet MS"/>
              </a:rPr>
              <a:t> </a:t>
            </a:r>
            <a:r>
              <a:rPr sz="1650" spc="40" dirty="0">
                <a:latin typeface="Trebuchet MS"/>
                <a:cs typeface="Trebuchet MS"/>
              </a:rPr>
              <a:t>each </a:t>
            </a:r>
            <a:r>
              <a:rPr sz="1650" dirty="0">
                <a:latin typeface="Trebuchet MS"/>
                <a:cs typeface="Trebuchet MS"/>
              </a:rPr>
              <a:t>individual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case.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spc="55" dirty="0">
                <a:latin typeface="Trebuchet MS"/>
                <a:cs typeface="Trebuchet MS"/>
              </a:rPr>
              <a:t>The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informal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nature</a:t>
            </a:r>
            <a:r>
              <a:rPr sz="1650" spc="-6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of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proceedings</a:t>
            </a:r>
            <a:r>
              <a:rPr sz="1650" spc="-75" dirty="0">
                <a:latin typeface="Trebuchet MS"/>
                <a:cs typeface="Trebuchet MS"/>
              </a:rPr>
              <a:t> </a:t>
            </a:r>
            <a:r>
              <a:rPr sz="1650" spc="50" dirty="0">
                <a:latin typeface="Trebuchet MS"/>
                <a:cs typeface="Trebuchet MS"/>
              </a:rPr>
              <a:t>allows</a:t>
            </a:r>
            <a:r>
              <a:rPr sz="1650" spc="-60" dirty="0">
                <a:latin typeface="Trebuchet MS"/>
                <a:cs typeface="Trebuchet MS"/>
              </a:rPr>
              <a:t> </a:t>
            </a:r>
            <a:r>
              <a:rPr sz="1650" spc="-25" dirty="0">
                <a:latin typeface="Trebuchet MS"/>
                <a:cs typeface="Trebuchet MS"/>
              </a:rPr>
              <a:t>for </a:t>
            </a:r>
            <a:r>
              <a:rPr sz="1650" dirty="0">
                <a:latin typeface="Trebuchet MS"/>
                <a:cs typeface="Trebuchet MS"/>
              </a:rPr>
              <a:t>a</a:t>
            </a:r>
            <a:r>
              <a:rPr sz="1650" spc="70" dirty="0">
                <a:latin typeface="Trebuchet MS"/>
                <a:cs typeface="Trebuchet MS"/>
              </a:rPr>
              <a:t> </a:t>
            </a:r>
            <a:r>
              <a:rPr sz="1650" spc="55" dirty="0">
                <a:latin typeface="Trebuchet MS"/>
                <a:cs typeface="Trebuchet MS"/>
              </a:rPr>
              <a:t>more </a:t>
            </a:r>
            <a:r>
              <a:rPr sz="1650" spc="-10" dirty="0">
                <a:latin typeface="Trebuchet MS"/>
                <a:cs typeface="Trebuchet MS"/>
              </a:rPr>
              <a:t>flexible</a:t>
            </a:r>
            <a:r>
              <a:rPr sz="1650" spc="3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approach,</a:t>
            </a:r>
            <a:r>
              <a:rPr sz="1650" spc="5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considering</a:t>
            </a:r>
            <a:r>
              <a:rPr sz="1650" spc="4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the</a:t>
            </a:r>
            <a:r>
              <a:rPr sz="1650" spc="7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specific</a:t>
            </a:r>
            <a:r>
              <a:rPr sz="1650" spc="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context</a:t>
            </a:r>
            <a:r>
              <a:rPr sz="1650" spc="45" dirty="0">
                <a:latin typeface="Trebuchet MS"/>
                <a:cs typeface="Trebuchet MS"/>
              </a:rPr>
              <a:t> </a:t>
            </a:r>
            <a:r>
              <a:rPr sz="1650" spc="35" dirty="0">
                <a:latin typeface="Trebuchet MS"/>
                <a:cs typeface="Trebuchet MS"/>
              </a:rPr>
              <a:t>and </a:t>
            </a:r>
            <a:r>
              <a:rPr sz="1650" spc="45" dirty="0">
                <a:latin typeface="Trebuchet MS"/>
                <a:cs typeface="Trebuchet MS"/>
              </a:rPr>
              <a:t>circumstances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of</a:t>
            </a:r>
            <a:r>
              <a:rPr sz="1650" spc="1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the</a:t>
            </a:r>
            <a:r>
              <a:rPr sz="1650" spc="-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dispute</a:t>
            </a:r>
            <a:r>
              <a:rPr sz="1650" spc="-50" dirty="0">
                <a:latin typeface="Trebuchet MS"/>
                <a:cs typeface="Trebuchet MS"/>
              </a:rPr>
              <a:t> </a:t>
            </a:r>
            <a:r>
              <a:rPr sz="1650" spc="-20" dirty="0">
                <a:latin typeface="Trebuchet MS"/>
                <a:cs typeface="Trebuchet MS"/>
              </a:rPr>
              <a:t>at</a:t>
            </a:r>
            <a:r>
              <a:rPr sz="1650" spc="-10" dirty="0">
                <a:latin typeface="Trebuchet MS"/>
                <a:cs typeface="Trebuchet MS"/>
              </a:rPr>
              <a:t> hand.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420356" y="5088635"/>
            <a:ext cx="6474460" cy="2559050"/>
          </a:xfrm>
          <a:custGeom>
            <a:avLst/>
            <a:gdLst/>
            <a:ahLst/>
            <a:cxnLst/>
            <a:rect l="l" t="t" r="r" b="b"/>
            <a:pathLst>
              <a:path w="6474459" h="2559050">
                <a:moveTo>
                  <a:pt x="6442329" y="0"/>
                </a:moveTo>
                <a:lnTo>
                  <a:pt x="31623" y="0"/>
                </a:lnTo>
                <a:lnTo>
                  <a:pt x="19288" y="2476"/>
                </a:lnTo>
                <a:lnTo>
                  <a:pt x="9239" y="9239"/>
                </a:lnTo>
                <a:lnTo>
                  <a:pt x="2476" y="19288"/>
                </a:lnTo>
                <a:lnTo>
                  <a:pt x="0" y="31622"/>
                </a:lnTo>
                <a:lnTo>
                  <a:pt x="0" y="2527223"/>
                </a:lnTo>
                <a:lnTo>
                  <a:pt x="2476" y="2539513"/>
                </a:lnTo>
                <a:lnTo>
                  <a:pt x="9239" y="2549548"/>
                </a:lnTo>
                <a:lnTo>
                  <a:pt x="19288" y="2556314"/>
                </a:lnTo>
                <a:lnTo>
                  <a:pt x="31623" y="2558796"/>
                </a:lnTo>
                <a:lnTo>
                  <a:pt x="6442329" y="2558796"/>
                </a:lnTo>
                <a:lnTo>
                  <a:pt x="6454663" y="2556314"/>
                </a:lnTo>
                <a:lnTo>
                  <a:pt x="6464712" y="2549548"/>
                </a:lnTo>
                <a:lnTo>
                  <a:pt x="6471475" y="2539513"/>
                </a:lnTo>
                <a:lnTo>
                  <a:pt x="6473952" y="2527223"/>
                </a:lnTo>
                <a:lnTo>
                  <a:pt x="6473952" y="31622"/>
                </a:lnTo>
                <a:lnTo>
                  <a:pt x="6471475" y="19288"/>
                </a:lnTo>
                <a:lnTo>
                  <a:pt x="6464712" y="9239"/>
                </a:lnTo>
                <a:lnTo>
                  <a:pt x="6454663" y="2476"/>
                </a:lnTo>
                <a:lnTo>
                  <a:pt x="6442329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Guidance</a:t>
            </a:r>
            <a:r>
              <a:rPr spc="-15" dirty="0"/>
              <a:t> </a:t>
            </a:r>
            <a:r>
              <a:rPr spc="110" dirty="0"/>
              <a:t>and</a:t>
            </a:r>
            <a:r>
              <a:rPr spc="-10" dirty="0"/>
              <a:t> </a:t>
            </a:r>
            <a:r>
              <a:rPr spc="85" dirty="0"/>
              <a:t>Consistency</a:t>
            </a: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spc="55" dirty="0">
                <a:latin typeface="Trebuchet MS"/>
                <a:cs typeface="Trebuchet MS"/>
              </a:rPr>
              <a:t>While</a:t>
            </a:r>
            <a:r>
              <a:rPr sz="1650" spc="20" dirty="0">
                <a:latin typeface="Trebuchet MS"/>
                <a:cs typeface="Trebuchet MS"/>
              </a:rPr>
              <a:t> </a:t>
            </a:r>
            <a:r>
              <a:rPr sz="1650" spc="10" dirty="0">
                <a:latin typeface="Trebuchet MS"/>
                <a:cs typeface="Trebuchet MS"/>
              </a:rPr>
              <a:t>not</a:t>
            </a:r>
            <a:r>
              <a:rPr sz="1650" spc="30" dirty="0">
                <a:latin typeface="Trebuchet MS"/>
                <a:cs typeface="Trebuchet MS"/>
              </a:rPr>
              <a:t> </a:t>
            </a:r>
            <a:r>
              <a:rPr sz="1650" spc="10" dirty="0">
                <a:latin typeface="Trebuchet MS"/>
                <a:cs typeface="Trebuchet MS"/>
              </a:rPr>
              <a:t>binding,</a:t>
            </a:r>
            <a:r>
              <a:rPr sz="1650" spc="40" dirty="0">
                <a:latin typeface="Trebuchet MS"/>
                <a:cs typeface="Trebuchet MS"/>
              </a:rPr>
              <a:t> </a:t>
            </a:r>
            <a:r>
              <a:rPr sz="1650" spc="10" dirty="0">
                <a:latin typeface="Trebuchet MS"/>
                <a:cs typeface="Trebuchet MS"/>
              </a:rPr>
              <a:t>previous</a:t>
            </a:r>
            <a:r>
              <a:rPr sz="1650" spc="-15" dirty="0">
                <a:latin typeface="Trebuchet MS"/>
                <a:cs typeface="Trebuchet MS"/>
              </a:rPr>
              <a:t> </a:t>
            </a:r>
            <a:r>
              <a:rPr sz="1650" spc="10" dirty="0">
                <a:latin typeface="Trebuchet MS"/>
                <a:cs typeface="Trebuchet MS"/>
              </a:rPr>
              <a:t>decisions</a:t>
            </a:r>
            <a:r>
              <a:rPr sz="1650" dirty="0">
                <a:latin typeface="Trebuchet MS"/>
                <a:cs typeface="Trebuchet MS"/>
              </a:rPr>
              <a:t> </a:t>
            </a:r>
            <a:r>
              <a:rPr sz="1650" spc="95" dirty="0">
                <a:latin typeface="Trebuchet MS"/>
                <a:cs typeface="Trebuchet MS"/>
              </a:rPr>
              <a:t>do</a:t>
            </a:r>
            <a:r>
              <a:rPr sz="1650" spc="35" dirty="0">
                <a:latin typeface="Trebuchet MS"/>
                <a:cs typeface="Trebuchet MS"/>
              </a:rPr>
              <a:t> </a:t>
            </a:r>
            <a:r>
              <a:rPr sz="1650" spc="10" dirty="0">
                <a:latin typeface="Trebuchet MS"/>
                <a:cs typeface="Trebuchet MS"/>
              </a:rPr>
              <a:t>provide</a:t>
            </a:r>
            <a:r>
              <a:rPr sz="1650" spc="-5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guidance</a:t>
            </a:r>
            <a:r>
              <a:rPr sz="1650" dirty="0">
                <a:latin typeface="Trebuchet MS"/>
                <a:cs typeface="Trebuchet MS"/>
              </a:rPr>
              <a:t> </a:t>
            </a:r>
            <a:r>
              <a:rPr sz="1650" spc="-25" dirty="0">
                <a:latin typeface="Trebuchet MS"/>
                <a:cs typeface="Trebuchet MS"/>
              </a:rPr>
              <a:t>to </a:t>
            </a:r>
            <a:r>
              <a:rPr sz="1650" spc="-10" dirty="0">
                <a:latin typeface="Trebuchet MS"/>
                <a:cs typeface="Trebuchet MS"/>
              </a:rPr>
              <a:t>tribunal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spc="-30" dirty="0">
                <a:latin typeface="Trebuchet MS"/>
                <a:cs typeface="Trebuchet MS"/>
              </a:rPr>
              <a:t>officers.</a:t>
            </a:r>
            <a:r>
              <a:rPr sz="1650" spc="-60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They</a:t>
            </a:r>
            <a:r>
              <a:rPr sz="1650" spc="-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help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spc="55" dirty="0">
                <a:latin typeface="Trebuchet MS"/>
                <a:cs typeface="Trebuchet MS"/>
              </a:rPr>
              <a:t>ensure</a:t>
            </a:r>
            <a:r>
              <a:rPr sz="1650" spc="-60" dirty="0">
                <a:latin typeface="Trebuchet MS"/>
                <a:cs typeface="Trebuchet MS"/>
              </a:rPr>
              <a:t> </a:t>
            </a:r>
            <a:r>
              <a:rPr sz="1650" spc="50" dirty="0">
                <a:latin typeface="Trebuchet MS"/>
                <a:cs typeface="Trebuchet MS"/>
              </a:rPr>
              <a:t>consistency</a:t>
            </a:r>
            <a:r>
              <a:rPr sz="1650" spc="-60" dirty="0">
                <a:latin typeface="Trebuchet MS"/>
                <a:cs typeface="Trebuchet MS"/>
              </a:rPr>
              <a:t> </a:t>
            </a:r>
            <a:r>
              <a:rPr sz="1650" spc="-20" dirty="0">
                <a:latin typeface="Trebuchet MS"/>
                <a:cs typeface="Trebuchet MS"/>
              </a:rPr>
              <a:t>in</a:t>
            </a:r>
            <a:r>
              <a:rPr sz="1650" spc="-35" dirty="0">
                <a:latin typeface="Trebuchet MS"/>
                <a:cs typeface="Trebuchet MS"/>
              </a:rPr>
              <a:t> </a:t>
            </a:r>
            <a:r>
              <a:rPr sz="1650" spc="-25" dirty="0">
                <a:latin typeface="Trebuchet MS"/>
                <a:cs typeface="Trebuchet MS"/>
              </a:rPr>
              <a:t>the </a:t>
            </a:r>
            <a:r>
              <a:rPr sz="1650" spc="-20" dirty="0">
                <a:latin typeface="Trebuchet MS"/>
                <a:cs typeface="Trebuchet MS"/>
              </a:rPr>
              <a:t>interpretation</a:t>
            </a:r>
            <a:r>
              <a:rPr sz="1650" spc="-6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of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employment</a:t>
            </a:r>
            <a:r>
              <a:rPr sz="1650" spc="-85" dirty="0">
                <a:latin typeface="Trebuchet MS"/>
                <a:cs typeface="Trebuchet MS"/>
              </a:rPr>
              <a:t> </a:t>
            </a:r>
            <a:r>
              <a:rPr sz="1650" spc="55" dirty="0">
                <a:latin typeface="Trebuchet MS"/>
                <a:cs typeface="Trebuchet MS"/>
              </a:rPr>
              <a:t>laws</a:t>
            </a:r>
            <a:r>
              <a:rPr sz="1650" spc="-55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and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regulations.</a:t>
            </a:r>
            <a:r>
              <a:rPr sz="1650" spc="-55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Significant </a:t>
            </a:r>
            <a:r>
              <a:rPr sz="1650" dirty="0">
                <a:latin typeface="Trebuchet MS"/>
                <a:cs typeface="Trebuchet MS"/>
              </a:rPr>
              <a:t>cases,</a:t>
            </a:r>
            <a:r>
              <a:rPr sz="1650" spc="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especially</a:t>
            </a:r>
            <a:r>
              <a:rPr sz="1650" spc="15" dirty="0">
                <a:latin typeface="Trebuchet MS"/>
                <a:cs typeface="Trebuchet MS"/>
              </a:rPr>
              <a:t> </a:t>
            </a:r>
            <a:r>
              <a:rPr sz="1650" spc="50" dirty="0">
                <a:latin typeface="Trebuchet MS"/>
                <a:cs typeface="Trebuchet MS"/>
              </a:rPr>
              <a:t>those</a:t>
            </a:r>
            <a:r>
              <a:rPr sz="1650" spc="6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from</a:t>
            </a:r>
            <a:r>
              <a:rPr sz="1650" spc="5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higher</a:t>
            </a:r>
            <a:r>
              <a:rPr sz="1650" spc="6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courts,</a:t>
            </a:r>
            <a:r>
              <a:rPr sz="1650" spc="5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often</a:t>
            </a:r>
            <a:r>
              <a:rPr sz="1650" spc="40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influence tribunal</a:t>
            </a:r>
            <a:r>
              <a:rPr sz="1650" spc="2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decisions</a:t>
            </a:r>
            <a:r>
              <a:rPr sz="1650" spc="10" dirty="0">
                <a:latin typeface="Trebuchet MS"/>
                <a:cs typeface="Trebuchet MS"/>
              </a:rPr>
              <a:t> </a:t>
            </a:r>
            <a:r>
              <a:rPr sz="1650" spc="80" dirty="0">
                <a:latin typeface="Trebuchet MS"/>
                <a:cs typeface="Trebuchet MS"/>
              </a:rPr>
              <a:t>on</a:t>
            </a:r>
            <a:r>
              <a:rPr sz="1650" spc="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similar</a:t>
            </a:r>
            <a:r>
              <a:rPr sz="1650" spc="15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issues.</a:t>
            </a:r>
            <a:endParaRPr sz="16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6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6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pc="65" dirty="0"/>
              <a:t>Evolving</a:t>
            </a:r>
            <a:r>
              <a:rPr spc="10" dirty="0"/>
              <a:t> </a:t>
            </a:r>
            <a:r>
              <a:rPr spc="55" dirty="0"/>
              <a:t>Interpretations</a:t>
            </a:r>
          </a:p>
          <a:p>
            <a:pPr marL="12700" marR="451484">
              <a:lnSpc>
                <a:spcPct val="136400"/>
              </a:lnSpc>
              <a:spcBef>
                <a:spcPts val="894"/>
              </a:spcBef>
            </a:pPr>
            <a:r>
              <a:rPr sz="1650" spc="55" dirty="0">
                <a:latin typeface="Trebuchet MS"/>
                <a:cs typeface="Trebuchet MS"/>
              </a:rPr>
              <a:t>The</a:t>
            </a:r>
            <a:r>
              <a:rPr sz="1650" spc="-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role</a:t>
            </a:r>
            <a:r>
              <a:rPr sz="1650" spc="-2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of</a:t>
            </a:r>
            <a:r>
              <a:rPr sz="1650" spc="-20" dirty="0">
                <a:latin typeface="Trebuchet MS"/>
                <a:cs typeface="Trebuchet MS"/>
              </a:rPr>
              <a:t> </a:t>
            </a:r>
            <a:r>
              <a:rPr sz="1650" spc="45" dirty="0">
                <a:latin typeface="Trebuchet MS"/>
                <a:cs typeface="Trebuchet MS"/>
              </a:rPr>
              <a:t>precedents</a:t>
            </a:r>
            <a:r>
              <a:rPr sz="1650" spc="-50" dirty="0">
                <a:latin typeface="Trebuchet MS"/>
                <a:cs typeface="Trebuchet MS"/>
              </a:rPr>
              <a:t> </a:t>
            </a:r>
            <a:r>
              <a:rPr sz="1650" spc="-20" dirty="0">
                <a:latin typeface="Trebuchet MS"/>
                <a:cs typeface="Trebuchet MS"/>
              </a:rPr>
              <a:t>in</a:t>
            </a:r>
            <a:r>
              <a:rPr sz="1650" spc="-35" dirty="0">
                <a:latin typeface="Trebuchet MS"/>
                <a:cs typeface="Trebuchet MS"/>
              </a:rPr>
              <a:t> </a:t>
            </a:r>
            <a:r>
              <a:rPr sz="1650" spc="55" dirty="0">
                <a:latin typeface="Trebuchet MS"/>
                <a:cs typeface="Trebuchet MS"/>
              </a:rPr>
              <a:t>Labour</a:t>
            </a:r>
            <a:r>
              <a:rPr sz="1650" spc="-3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Tribunals</a:t>
            </a:r>
            <a:r>
              <a:rPr sz="1650" spc="-3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reflects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spc="-25" dirty="0">
                <a:latin typeface="Trebuchet MS"/>
                <a:cs typeface="Trebuchet MS"/>
              </a:rPr>
              <a:t>the </a:t>
            </a:r>
            <a:r>
              <a:rPr sz="1650" spc="45" dirty="0">
                <a:latin typeface="Trebuchet MS"/>
                <a:cs typeface="Trebuchet MS"/>
              </a:rPr>
              <a:t>evolving</a:t>
            </a:r>
            <a:r>
              <a:rPr sz="1650" spc="-8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nature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of</a:t>
            </a:r>
            <a:r>
              <a:rPr sz="1650" spc="-50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employment</a:t>
            </a:r>
            <a:r>
              <a:rPr sz="1650" spc="-80" dirty="0">
                <a:latin typeface="Trebuchet MS"/>
                <a:cs typeface="Trebuchet MS"/>
              </a:rPr>
              <a:t> </a:t>
            </a:r>
            <a:r>
              <a:rPr sz="1650" spc="-45" dirty="0">
                <a:latin typeface="Trebuchet MS"/>
                <a:cs typeface="Trebuchet MS"/>
              </a:rPr>
              <a:t>law.</a:t>
            </a:r>
            <a:r>
              <a:rPr sz="1650" spc="-80" dirty="0">
                <a:latin typeface="Trebuchet MS"/>
                <a:cs typeface="Trebuchet MS"/>
              </a:rPr>
              <a:t> </a:t>
            </a:r>
            <a:r>
              <a:rPr sz="1650" spc="135" dirty="0">
                <a:latin typeface="Trebuchet MS"/>
                <a:cs typeface="Trebuchet MS"/>
              </a:rPr>
              <a:t>As</a:t>
            </a:r>
            <a:r>
              <a:rPr sz="1650" spc="-50" dirty="0">
                <a:latin typeface="Trebuchet MS"/>
                <a:cs typeface="Trebuchet MS"/>
              </a:rPr>
              <a:t> </a:t>
            </a:r>
            <a:r>
              <a:rPr sz="1650" spc="80" dirty="0">
                <a:latin typeface="Trebuchet MS"/>
                <a:cs typeface="Trebuchet MS"/>
              </a:rPr>
              <a:t>new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spc="90" dirty="0">
                <a:latin typeface="Trebuchet MS"/>
                <a:cs typeface="Trebuchet MS"/>
              </a:rPr>
              <a:t>cases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arise </a:t>
            </a:r>
            <a:r>
              <a:rPr sz="1650" spc="60" dirty="0">
                <a:latin typeface="Trebuchet MS"/>
                <a:cs typeface="Trebuchet MS"/>
              </a:rPr>
              <a:t>addressing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spc="65" dirty="0">
                <a:latin typeface="Trebuchet MS"/>
                <a:cs typeface="Trebuchet MS"/>
              </a:rPr>
              <a:t>modern</a:t>
            </a:r>
            <a:r>
              <a:rPr sz="1650" spc="-55" dirty="0">
                <a:latin typeface="Trebuchet MS"/>
                <a:cs typeface="Trebuchet MS"/>
              </a:rPr>
              <a:t> </a:t>
            </a:r>
            <a:r>
              <a:rPr sz="1650" spc="45" dirty="0">
                <a:latin typeface="Trebuchet MS"/>
                <a:cs typeface="Trebuchet MS"/>
              </a:rPr>
              <a:t>workplace</a:t>
            </a:r>
            <a:r>
              <a:rPr sz="1650" spc="-6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issues,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tribunals</a:t>
            </a:r>
            <a:r>
              <a:rPr sz="1650" spc="-30" dirty="0">
                <a:latin typeface="Trebuchet MS"/>
                <a:cs typeface="Trebuchet MS"/>
              </a:rPr>
              <a:t> </a:t>
            </a:r>
            <a:r>
              <a:rPr sz="1650" spc="60" dirty="0">
                <a:latin typeface="Trebuchet MS"/>
                <a:cs typeface="Trebuchet MS"/>
              </a:rPr>
              <a:t>can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spc="-10" dirty="0">
                <a:latin typeface="Trebuchet MS"/>
                <a:cs typeface="Trebuchet MS"/>
              </a:rPr>
              <a:t>adapt </a:t>
            </a:r>
            <a:r>
              <a:rPr sz="1650" spc="-30" dirty="0">
                <a:latin typeface="Trebuchet MS"/>
                <a:cs typeface="Trebuchet MS"/>
              </a:rPr>
              <a:t>their </a:t>
            </a:r>
            <a:r>
              <a:rPr sz="1650" spc="-25" dirty="0">
                <a:latin typeface="Trebuchet MS"/>
                <a:cs typeface="Trebuchet MS"/>
              </a:rPr>
              <a:t>interpretations,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contributing</a:t>
            </a:r>
            <a:r>
              <a:rPr sz="1650" spc="-2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to</a:t>
            </a:r>
            <a:r>
              <a:rPr sz="1650" spc="-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the</a:t>
            </a:r>
            <a:r>
              <a:rPr sz="1650" spc="-20" dirty="0">
                <a:latin typeface="Trebuchet MS"/>
                <a:cs typeface="Trebuchet MS"/>
              </a:rPr>
              <a:t> </a:t>
            </a:r>
            <a:r>
              <a:rPr sz="1650" spc="50" dirty="0">
                <a:latin typeface="Trebuchet MS"/>
                <a:cs typeface="Trebuchet MS"/>
              </a:rPr>
              <a:t>development</a:t>
            </a:r>
            <a:r>
              <a:rPr sz="1650" spc="-65" dirty="0">
                <a:latin typeface="Trebuchet MS"/>
                <a:cs typeface="Trebuchet MS"/>
              </a:rPr>
              <a:t> </a:t>
            </a:r>
            <a:r>
              <a:rPr sz="1650" spc="-25" dirty="0">
                <a:latin typeface="Trebuchet MS"/>
                <a:cs typeface="Trebuchet MS"/>
              </a:rPr>
              <a:t>of </a:t>
            </a:r>
            <a:r>
              <a:rPr sz="1650" spc="55" dirty="0">
                <a:latin typeface="Trebuchet MS"/>
                <a:cs typeface="Trebuchet MS"/>
              </a:rPr>
              <a:t>employment</a:t>
            </a:r>
            <a:r>
              <a:rPr sz="1650" spc="-5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law</a:t>
            </a:r>
            <a:r>
              <a:rPr sz="1650" spc="-10" dirty="0">
                <a:latin typeface="Trebuchet MS"/>
                <a:cs typeface="Trebuchet MS"/>
              </a:rPr>
              <a:t> principles.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6465" y="601385"/>
            <a:ext cx="11918315" cy="1166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400"/>
              </a:lnSpc>
              <a:spcBef>
                <a:spcPts val="100"/>
              </a:spcBef>
            </a:pPr>
            <a:r>
              <a:rPr sz="3550" spc="170" dirty="0"/>
              <a:t>Q&amp;A:</a:t>
            </a:r>
            <a:r>
              <a:rPr sz="3550" spc="-10" dirty="0"/>
              <a:t> </a:t>
            </a:r>
            <a:r>
              <a:rPr sz="3550" spc="220" dirty="0"/>
              <a:t>How</a:t>
            </a:r>
            <a:r>
              <a:rPr sz="3550" dirty="0"/>
              <a:t> </a:t>
            </a:r>
            <a:r>
              <a:rPr sz="3550" spc="235" dirty="0"/>
              <a:t>do</a:t>
            </a:r>
            <a:r>
              <a:rPr sz="3550" spc="5" dirty="0"/>
              <a:t> </a:t>
            </a:r>
            <a:r>
              <a:rPr sz="3550" spc="204" dirty="0"/>
              <a:t>Labour</a:t>
            </a:r>
            <a:r>
              <a:rPr sz="3550" dirty="0"/>
              <a:t> </a:t>
            </a:r>
            <a:r>
              <a:rPr sz="3550" spc="145" dirty="0"/>
              <a:t>Tribunals</a:t>
            </a:r>
            <a:r>
              <a:rPr sz="3550" spc="-25" dirty="0"/>
              <a:t> </a:t>
            </a:r>
            <a:r>
              <a:rPr sz="3550" spc="175" dirty="0"/>
              <a:t>handle</a:t>
            </a:r>
            <a:r>
              <a:rPr sz="3550" spc="-20" dirty="0"/>
              <a:t> </a:t>
            </a:r>
            <a:r>
              <a:rPr sz="3550" spc="225" dirty="0"/>
              <a:t>cases</a:t>
            </a:r>
            <a:r>
              <a:rPr sz="3550" spc="-20" dirty="0"/>
              <a:t> </a:t>
            </a:r>
            <a:r>
              <a:rPr sz="3550" spc="65" dirty="0"/>
              <a:t>involving </a:t>
            </a:r>
            <a:r>
              <a:rPr sz="3550" spc="114" dirty="0"/>
              <a:t>multiple</a:t>
            </a:r>
            <a:r>
              <a:rPr sz="3550" spc="-15" dirty="0"/>
              <a:t> </a:t>
            </a:r>
            <a:r>
              <a:rPr sz="3550" spc="100" dirty="0"/>
              <a:t>jurisdictions?</a:t>
            </a:r>
            <a:endParaRPr sz="3550"/>
          </a:p>
        </p:txBody>
      </p:sp>
      <p:grpSp>
        <p:nvGrpSpPr>
          <p:cNvPr id="3" name="object 3"/>
          <p:cNvGrpSpPr/>
          <p:nvPr/>
        </p:nvGrpSpPr>
        <p:grpSpPr>
          <a:xfrm>
            <a:off x="6493764" y="2174748"/>
            <a:ext cx="1027430" cy="5387340"/>
            <a:chOff x="6493764" y="2174748"/>
            <a:chExt cx="1027430" cy="5387340"/>
          </a:xfrm>
        </p:grpSpPr>
        <p:sp>
          <p:nvSpPr>
            <p:cNvPr id="4" name="object 4"/>
            <p:cNvSpPr/>
            <p:nvPr/>
          </p:nvSpPr>
          <p:spPr>
            <a:xfrm>
              <a:off x="6493764" y="2174747"/>
              <a:ext cx="833755" cy="5387340"/>
            </a:xfrm>
            <a:custGeom>
              <a:avLst/>
              <a:gdLst/>
              <a:ahLst/>
              <a:cxnLst/>
              <a:rect l="l" t="t" r="r" b="b"/>
              <a:pathLst>
                <a:path w="833754" h="5387340">
                  <a:moveTo>
                    <a:pt x="638556" y="404368"/>
                  </a:moveTo>
                  <a:lnTo>
                    <a:pt x="633476" y="399288"/>
                  </a:lnTo>
                  <a:lnTo>
                    <a:pt x="5080" y="399288"/>
                  </a:lnTo>
                  <a:lnTo>
                    <a:pt x="0" y="404368"/>
                  </a:lnTo>
                  <a:lnTo>
                    <a:pt x="0" y="410718"/>
                  </a:lnTo>
                  <a:lnTo>
                    <a:pt x="0" y="417068"/>
                  </a:lnTo>
                  <a:lnTo>
                    <a:pt x="5080" y="422148"/>
                  </a:lnTo>
                  <a:lnTo>
                    <a:pt x="633476" y="422148"/>
                  </a:lnTo>
                  <a:lnTo>
                    <a:pt x="638556" y="417068"/>
                  </a:lnTo>
                  <a:lnTo>
                    <a:pt x="638556" y="404368"/>
                  </a:lnTo>
                  <a:close/>
                </a:path>
                <a:path w="833754" h="5387340">
                  <a:moveTo>
                    <a:pt x="833628" y="5080"/>
                  </a:moveTo>
                  <a:lnTo>
                    <a:pt x="828548" y="0"/>
                  </a:lnTo>
                  <a:lnTo>
                    <a:pt x="815848" y="0"/>
                  </a:lnTo>
                  <a:lnTo>
                    <a:pt x="810768" y="5080"/>
                  </a:lnTo>
                  <a:lnTo>
                    <a:pt x="810768" y="11430"/>
                  </a:lnTo>
                  <a:lnTo>
                    <a:pt x="810768" y="5382222"/>
                  </a:lnTo>
                  <a:lnTo>
                    <a:pt x="815848" y="5387340"/>
                  </a:lnTo>
                  <a:lnTo>
                    <a:pt x="828548" y="5387340"/>
                  </a:lnTo>
                  <a:lnTo>
                    <a:pt x="833628" y="5382222"/>
                  </a:lnTo>
                  <a:lnTo>
                    <a:pt x="833628" y="508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109460" y="2378964"/>
              <a:ext cx="411480" cy="411480"/>
            </a:xfrm>
            <a:custGeom>
              <a:avLst/>
              <a:gdLst/>
              <a:ahLst/>
              <a:cxnLst/>
              <a:rect l="l" t="t" r="r" b="b"/>
              <a:pathLst>
                <a:path w="411479" h="411480">
                  <a:moveTo>
                    <a:pt x="384048" y="0"/>
                  </a:moveTo>
                  <a:lnTo>
                    <a:pt x="27432" y="0"/>
                  </a:lnTo>
                  <a:lnTo>
                    <a:pt x="16769" y="2160"/>
                  </a:lnTo>
                  <a:lnTo>
                    <a:pt x="8048" y="8048"/>
                  </a:lnTo>
                  <a:lnTo>
                    <a:pt x="2160" y="16769"/>
                  </a:lnTo>
                  <a:lnTo>
                    <a:pt x="0" y="27432"/>
                  </a:lnTo>
                  <a:lnTo>
                    <a:pt x="0" y="384048"/>
                  </a:lnTo>
                  <a:lnTo>
                    <a:pt x="2160" y="394710"/>
                  </a:lnTo>
                  <a:lnTo>
                    <a:pt x="8048" y="403431"/>
                  </a:lnTo>
                  <a:lnTo>
                    <a:pt x="16769" y="409319"/>
                  </a:lnTo>
                  <a:lnTo>
                    <a:pt x="27432" y="411480"/>
                  </a:lnTo>
                  <a:lnTo>
                    <a:pt x="384048" y="411480"/>
                  </a:lnTo>
                  <a:lnTo>
                    <a:pt x="394710" y="409319"/>
                  </a:lnTo>
                  <a:lnTo>
                    <a:pt x="403431" y="403431"/>
                  </a:lnTo>
                  <a:lnTo>
                    <a:pt x="409319" y="394710"/>
                  </a:lnTo>
                  <a:lnTo>
                    <a:pt x="411480" y="384048"/>
                  </a:lnTo>
                  <a:lnTo>
                    <a:pt x="411480" y="27432"/>
                  </a:lnTo>
                  <a:lnTo>
                    <a:pt x="409319" y="16769"/>
                  </a:lnTo>
                  <a:lnTo>
                    <a:pt x="403431" y="8048"/>
                  </a:lnTo>
                  <a:lnTo>
                    <a:pt x="394710" y="2160"/>
                  </a:lnTo>
                  <a:lnTo>
                    <a:pt x="384048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256144" y="2370200"/>
            <a:ext cx="120014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-140" dirty="0">
                <a:solidFill>
                  <a:srgbClr val="CFCABE"/>
                </a:solidFill>
                <a:latin typeface="Georgia"/>
                <a:cs typeface="Georgia"/>
              </a:rPr>
              <a:t>1</a:t>
            </a:r>
            <a:endParaRPr sz="215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6005" y="2330957"/>
            <a:ext cx="5566410" cy="18567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8310">
              <a:lnSpc>
                <a:spcPct val="100000"/>
              </a:lnSpc>
              <a:spcBef>
                <a:spcPts val="100"/>
              </a:spcBef>
            </a:pPr>
            <a:r>
              <a:rPr sz="1750" spc="10" dirty="0">
                <a:solidFill>
                  <a:srgbClr val="CFCABE"/>
                </a:solidFill>
                <a:latin typeface="Georgia"/>
                <a:cs typeface="Georgia"/>
              </a:rPr>
              <a:t>Jurisdiction</a:t>
            </a:r>
            <a:r>
              <a:rPr sz="1750" spc="37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750" spc="70" dirty="0">
                <a:solidFill>
                  <a:srgbClr val="CFCABE"/>
                </a:solidFill>
                <a:latin typeface="Georgia"/>
                <a:cs typeface="Georgia"/>
              </a:rPr>
              <a:t>Assessment</a:t>
            </a:r>
            <a:endParaRPr sz="1750">
              <a:latin typeface="Georgia"/>
              <a:cs typeface="Georgia"/>
            </a:endParaRPr>
          </a:p>
          <a:p>
            <a:pPr marL="12700" marR="6985" indent="629285" algn="r">
              <a:lnSpc>
                <a:spcPct val="136900"/>
              </a:lnSpc>
              <a:spcBef>
                <a:spcPts val="825"/>
              </a:spcBef>
            </a:pPr>
            <a:r>
              <a:rPr sz="1400" spc="105" dirty="0">
                <a:solidFill>
                  <a:srgbClr val="CFCABE"/>
                </a:solidFill>
                <a:latin typeface="Trebuchet MS"/>
                <a:cs typeface="Trebuchet MS"/>
              </a:rPr>
              <a:t>When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 a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5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involves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multiple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 jurisdictions,</a:t>
            </a:r>
            <a:r>
              <a:rPr sz="14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first </a:t>
            </a:r>
            <a:r>
              <a:rPr sz="1400" spc="85" dirty="0">
                <a:solidFill>
                  <a:srgbClr val="CFCABE"/>
                </a:solidFill>
                <a:latin typeface="Trebuchet MS"/>
                <a:cs typeface="Trebuchet MS"/>
              </a:rPr>
              <a:t>assesses</a:t>
            </a:r>
            <a:r>
              <a:rPr sz="140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whether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95" dirty="0">
                <a:solidFill>
                  <a:srgbClr val="CFCABE"/>
                </a:solidFill>
                <a:latin typeface="Trebuchet MS"/>
                <a:cs typeface="Trebuchet MS"/>
              </a:rPr>
              <a:t>it</a:t>
            </a:r>
            <a:r>
              <a:rPr sz="14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CFCABE"/>
                </a:solidFill>
                <a:latin typeface="Trebuchet MS"/>
                <a:cs typeface="Trebuchet MS"/>
              </a:rPr>
              <a:t>has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authority</a:t>
            </a:r>
            <a:r>
              <a:rPr sz="14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hear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case.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4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involves 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considering</a:t>
            </a:r>
            <a:r>
              <a:rPr sz="140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factors</a:t>
            </a:r>
            <a:r>
              <a:rPr sz="14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CFCABE"/>
                </a:solidFill>
                <a:latin typeface="Trebuchet MS"/>
                <a:cs typeface="Trebuchet MS"/>
              </a:rPr>
              <a:t>such</a:t>
            </a:r>
            <a:r>
              <a:rPr sz="14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CFCABE"/>
                </a:solidFill>
                <a:latin typeface="Trebuchet MS"/>
                <a:cs typeface="Trebuchet MS"/>
              </a:rPr>
              <a:t>as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location</a:t>
            </a:r>
            <a:r>
              <a:rPr sz="140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employment,</a:t>
            </a:r>
            <a:r>
              <a:rPr sz="14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400" spc="50" dirty="0">
                <a:solidFill>
                  <a:srgbClr val="CFCABE"/>
                </a:solidFill>
                <a:latin typeface="Trebuchet MS"/>
                <a:cs typeface="Trebuchet MS"/>
              </a:rPr>
              <a:t>employer's</a:t>
            </a:r>
            <a:r>
              <a:rPr sz="14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place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4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business,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CFCABE"/>
                </a:solidFill>
                <a:latin typeface="Trebuchet MS"/>
                <a:cs typeface="Trebuchet MS"/>
              </a:rPr>
              <a:t>any</a:t>
            </a:r>
            <a:r>
              <a:rPr sz="14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relevant</a:t>
            </a:r>
            <a:r>
              <a:rPr sz="14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4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endParaRPr sz="140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contract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CFCABE"/>
                </a:solidFill>
                <a:latin typeface="Trebuchet MS"/>
                <a:cs typeface="Trebuchet MS"/>
              </a:rPr>
              <a:t>clauses</a:t>
            </a:r>
            <a:r>
              <a:rPr sz="14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specifying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jurisdiction.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09459" y="3291840"/>
            <a:ext cx="1027430" cy="411480"/>
            <a:chOff x="7109459" y="3291840"/>
            <a:chExt cx="1027430" cy="411480"/>
          </a:xfrm>
        </p:grpSpPr>
        <p:sp>
          <p:nvSpPr>
            <p:cNvPr id="9" name="object 9"/>
            <p:cNvSpPr/>
            <p:nvPr/>
          </p:nvSpPr>
          <p:spPr>
            <a:xfrm>
              <a:off x="7498079" y="3486912"/>
              <a:ext cx="638810" cy="22860"/>
            </a:xfrm>
            <a:custGeom>
              <a:avLst/>
              <a:gdLst/>
              <a:ahLst/>
              <a:cxnLst/>
              <a:rect l="l" t="t" r="r" b="b"/>
              <a:pathLst>
                <a:path w="638809" h="22860">
                  <a:moveTo>
                    <a:pt x="633476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79" y="22860"/>
                  </a:lnTo>
                  <a:lnTo>
                    <a:pt x="633476" y="22860"/>
                  </a:lnTo>
                  <a:lnTo>
                    <a:pt x="638555" y="17779"/>
                  </a:lnTo>
                  <a:lnTo>
                    <a:pt x="638555" y="5079"/>
                  </a:lnTo>
                  <a:lnTo>
                    <a:pt x="633476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109459" y="3291840"/>
              <a:ext cx="411480" cy="411480"/>
            </a:xfrm>
            <a:custGeom>
              <a:avLst/>
              <a:gdLst/>
              <a:ahLst/>
              <a:cxnLst/>
              <a:rect l="l" t="t" r="r" b="b"/>
              <a:pathLst>
                <a:path w="411479" h="411479">
                  <a:moveTo>
                    <a:pt x="384048" y="0"/>
                  </a:moveTo>
                  <a:lnTo>
                    <a:pt x="27432" y="0"/>
                  </a:lnTo>
                  <a:lnTo>
                    <a:pt x="16769" y="2160"/>
                  </a:lnTo>
                  <a:lnTo>
                    <a:pt x="8048" y="8048"/>
                  </a:lnTo>
                  <a:lnTo>
                    <a:pt x="2160" y="16769"/>
                  </a:lnTo>
                  <a:lnTo>
                    <a:pt x="0" y="27432"/>
                  </a:lnTo>
                  <a:lnTo>
                    <a:pt x="0" y="384048"/>
                  </a:lnTo>
                  <a:lnTo>
                    <a:pt x="2160" y="394710"/>
                  </a:lnTo>
                  <a:lnTo>
                    <a:pt x="8048" y="403431"/>
                  </a:lnTo>
                  <a:lnTo>
                    <a:pt x="16769" y="409319"/>
                  </a:lnTo>
                  <a:lnTo>
                    <a:pt x="27432" y="411480"/>
                  </a:lnTo>
                  <a:lnTo>
                    <a:pt x="384048" y="411480"/>
                  </a:lnTo>
                  <a:lnTo>
                    <a:pt x="394710" y="409319"/>
                  </a:lnTo>
                  <a:lnTo>
                    <a:pt x="403431" y="403431"/>
                  </a:lnTo>
                  <a:lnTo>
                    <a:pt x="409319" y="394710"/>
                  </a:lnTo>
                  <a:lnTo>
                    <a:pt x="411480" y="384048"/>
                  </a:lnTo>
                  <a:lnTo>
                    <a:pt x="411480" y="27432"/>
                  </a:lnTo>
                  <a:lnTo>
                    <a:pt x="409319" y="16769"/>
                  </a:lnTo>
                  <a:lnTo>
                    <a:pt x="403431" y="8048"/>
                  </a:lnTo>
                  <a:lnTo>
                    <a:pt x="394710" y="2160"/>
                  </a:lnTo>
                  <a:lnTo>
                    <a:pt x="384048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219950" y="3283457"/>
            <a:ext cx="193040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55" dirty="0">
                <a:solidFill>
                  <a:srgbClr val="CFCABE"/>
                </a:solidFill>
                <a:latin typeface="Georgia"/>
                <a:cs typeface="Georgia"/>
              </a:rPr>
              <a:t>2</a:t>
            </a:r>
            <a:endParaRPr sz="215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07705" y="3244087"/>
            <a:ext cx="5687060" cy="1565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85" dirty="0">
                <a:solidFill>
                  <a:srgbClr val="CFCABE"/>
                </a:solidFill>
                <a:latin typeface="Georgia"/>
                <a:cs typeface="Georgia"/>
              </a:rPr>
              <a:t>Applicable</a:t>
            </a:r>
            <a:r>
              <a:rPr sz="1750" spc="-2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750" spc="95" dirty="0">
                <a:solidFill>
                  <a:srgbClr val="CFCABE"/>
                </a:solidFill>
                <a:latin typeface="Georgia"/>
                <a:cs typeface="Georgia"/>
              </a:rPr>
              <a:t>Law</a:t>
            </a:r>
            <a:endParaRPr sz="1750">
              <a:latin typeface="Georgia"/>
              <a:cs typeface="Georgia"/>
            </a:endParaRPr>
          </a:p>
          <a:p>
            <a:pPr marL="12700" marR="5080">
              <a:lnSpc>
                <a:spcPct val="136900"/>
              </a:lnSpc>
              <a:spcBef>
                <a:spcPts val="825"/>
              </a:spcBef>
            </a:pPr>
            <a:r>
              <a:rPr sz="1400" spc="-50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4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jurisdiction</a:t>
            </a:r>
            <a:r>
              <a:rPr sz="14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4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established, the</a:t>
            </a:r>
            <a:r>
              <a:rPr sz="140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4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determines</a:t>
            </a:r>
            <a:r>
              <a:rPr sz="14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which</a:t>
            </a:r>
            <a:r>
              <a:rPr sz="14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law</a:t>
            </a:r>
            <a:r>
              <a:rPr sz="1400" spc="5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applies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dispute.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involve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considering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conflict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4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law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principles,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international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CFCABE"/>
                </a:solidFill>
                <a:latin typeface="Trebuchet MS"/>
                <a:cs typeface="Trebuchet MS"/>
              </a:rPr>
              <a:t>treaties,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4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specific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provisions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45" dirty="0">
                <a:solidFill>
                  <a:srgbClr val="CFCABE"/>
                </a:solidFill>
                <a:latin typeface="Trebuchet MS"/>
                <a:cs typeface="Trebuchet MS"/>
              </a:rPr>
              <a:t>employment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contracts</a:t>
            </a:r>
            <a:r>
              <a:rPr sz="14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regarding</a:t>
            </a:r>
            <a:r>
              <a:rPr sz="14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choice</a:t>
            </a:r>
            <a:r>
              <a:rPr sz="14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40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law.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493764" y="4782311"/>
            <a:ext cx="1027430" cy="411480"/>
            <a:chOff x="6493764" y="4782311"/>
            <a:chExt cx="1027430" cy="411480"/>
          </a:xfrm>
        </p:grpSpPr>
        <p:sp>
          <p:nvSpPr>
            <p:cNvPr id="14" name="object 14"/>
            <p:cNvSpPr/>
            <p:nvPr/>
          </p:nvSpPr>
          <p:spPr>
            <a:xfrm>
              <a:off x="6493764" y="4977383"/>
              <a:ext cx="638810" cy="22860"/>
            </a:xfrm>
            <a:custGeom>
              <a:avLst/>
              <a:gdLst/>
              <a:ahLst/>
              <a:cxnLst/>
              <a:rect l="l" t="t" r="r" b="b"/>
              <a:pathLst>
                <a:path w="638809" h="22860">
                  <a:moveTo>
                    <a:pt x="633476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80" y="22859"/>
                  </a:lnTo>
                  <a:lnTo>
                    <a:pt x="633476" y="22859"/>
                  </a:lnTo>
                  <a:lnTo>
                    <a:pt x="638556" y="17779"/>
                  </a:lnTo>
                  <a:lnTo>
                    <a:pt x="638556" y="5079"/>
                  </a:lnTo>
                  <a:lnTo>
                    <a:pt x="633476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09460" y="4782311"/>
              <a:ext cx="411480" cy="411480"/>
            </a:xfrm>
            <a:custGeom>
              <a:avLst/>
              <a:gdLst/>
              <a:ahLst/>
              <a:cxnLst/>
              <a:rect l="l" t="t" r="r" b="b"/>
              <a:pathLst>
                <a:path w="411479" h="411479">
                  <a:moveTo>
                    <a:pt x="384048" y="0"/>
                  </a:moveTo>
                  <a:lnTo>
                    <a:pt x="27432" y="0"/>
                  </a:lnTo>
                  <a:lnTo>
                    <a:pt x="16769" y="2160"/>
                  </a:lnTo>
                  <a:lnTo>
                    <a:pt x="8048" y="8048"/>
                  </a:lnTo>
                  <a:lnTo>
                    <a:pt x="2160" y="16769"/>
                  </a:lnTo>
                  <a:lnTo>
                    <a:pt x="0" y="27432"/>
                  </a:lnTo>
                  <a:lnTo>
                    <a:pt x="0" y="384048"/>
                  </a:lnTo>
                  <a:lnTo>
                    <a:pt x="2160" y="394710"/>
                  </a:lnTo>
                  <a:lnTo>
                    <a:pt x="8048" y="403431"/>
                  </a:lnTo>
                  <a:lnTo>
                    <a:pt x="16769" y="409319"/>
                  </a:lnTo>
                  <a:lnTo>
                    <a:pt x="27432" y="411480"/>
                  </a:lnTo>
                  <a:lnTo>
                    <a:pt x="384048" y="411480"/>
                  </a:lnTo>
                  <a:lnTo>
                    <a:pt x="394710" y="409319"/>
                  </a:lnTo>
                  <a:lnTo>
                    <a:pt x="403431" y="403431"/>
                  </a:lnTo>
                  <a:lnTo>
                    <a:pt x="409319" y="394710"/>
                  </a:lnTo>
                  <a:lnTo>
                    <a:pt x="411480" y="384048"/>
                  </a:lnTo>
                  <a:lnTo>
                    <a:pt x="411480" y="27432"/>
                  </a:lnTo>
                  <a:lnTo>
                    <a:pt x="409319" y="16769"/>
                  </a:lnTo>
                  <a:lnTo>
                    <a:pt x="403431" y="8048"/>
                  </a:lnTo>
                  <a:lnTo>
                    <a:pt x="394710" y="2160"/>
                  </a:lnTo>
                  <a:lnTo>
                    <a:pt x="384048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218426" y="4774183"/>
            <a:ext cx="19494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90" dirty="0">
                <a:solidFill>
                  <a:srgbClr val="CFCABE"/>
                </a:solidFill>
                <a:latin typeface="Georgia"/>
                <a:cs typeface="Georgia"/>
              </a:rPr>
              <a:t>3</a:t>
            </a:r>
            <a:endParaRPr sz="215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3521" y="4734560"/>
            <a:ext cx="5629275" cy="1565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89960">
              <a:lnSpc>
                <a:spcPct val="100000"/>
              </a:lnSpc>
              <a:spcBef>
                <a:spcPts val="100"/>
              </a:spcBef>
            </a:pPr>
            <a:r>
              <a:rPr sz="1750" spc="90" dirty="0">
                <a:solidFill>
                  <a:srgbClr val="CFCABE"/>
                </a:solidFill>
                <a:latin typeface="Georgia"/>
                <a:cs typeface="Georgia"/>
              </a:rPr>
              <a:t>Evidence</a:t>
            </a:r>
            <a:r>
              <a:rPr sz="1750" spc="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Georgia"/>
                <a:cs typeface="Georgia"/>
              </a:rPr>
              <a:t>Gathering</a:t>
            </a:r>
            <a:endParaRPr sz="1750">
              <a:latin typeface="Georgia"/>
              <a:cs typeface="Georgia"/>
            </a:endParaRPr>
          </a:p>
          <a:p>
            <a:pPr marL="12700" marR="5080" indent="137160" algn="r">
              <a:lnSpc>
                <a:spcPct val="136800"/>
              </a:lnSpc>
              <a:spcBef>
                <a:spcPts val="825"/>
              </a:spcBef>
            </a:pP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Collecting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evidence</a:t>
            </a:r>
            <a:r>
              <a:rPr sz="14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40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multiple</a:t>
            </a:r>
            <a:r>
              <a:rPr sz="14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jurisdictions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CFCABE"/>
                </a:solidFill>
                <a:latin typeface="Trebuchet MS"/>
                <a:cs typeface="Trebuchet MS"/>
              </a:rPr>
              <a:t>can</a:t>
            </a:r>
            <a:r>
              <a:rPr sz="14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CFCABE"/>
                </a:solidFill>
                <a:latin typeface="Trebuchet MS"/>
                <a:cs typeface="Trebuchet MS"/>
              </a:rPr>
              <a:t>be</a:t>
            </a:r>
            <a:r>
              <a:rPr sz="140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challenging.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40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4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allow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more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time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for </a:t>
            </a:r>
            <a:r>
              <a:rPr sz="1400" spc="55" dirty="0">
                <a:solidFill>
                  <a:srgbClr val="CFCABE"/>
                </a:solidFill>
                <a:latin typeface="Trebuchet MS"/>
                <a:cs typeface="Trebuchet MS"/>
              </a:rPr>
              <a:t>document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procurement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4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45" dirty="0">
                <a:solidFill>
                  <a:srgbClr val="CFCABE"/>
                </a:solidFill>
                <a:latin typeface="Trebuchet MS"/>
                <a:cs typeface="Trebuchet MS"/>
              </a:rPr>
              <a:t>may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accept</a:t>
            </a:r>
            <a:r>
              <a:rPr sz="1400" spc="1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evidence</a:t>
            </a:r>
            <a:r>
              <a:rPr sz="140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400" spc="1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various</a:t>
            </a:r>
            <a:r>
              <a:rPr sz="140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forms,</a:t>
            </a:r>
            <a:r>
              <a:rPr sz="140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including</a:t>
            </a:r>
            <a:r>
              <a:rPr sz="140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video</a:t>
            </a:r>
            <a:r>
              <a:rPr sz="1400" spc="1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testimonies</a:t>
            </a:r>
            <a:r>
              <a:rPr sz="140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endParaRPr sz="1400">
              <a:latin typeface="Trebuchet MS"/>
              <a:cs typeface="Trebuchet MS"/>
            </a:endParaRPr>
          </a:p>
          <a:p>
            <a:pPr marR="6985" algn="r">
              <a:lnSpc>
                <a:spcPct val="100000"/>
              </a:lnSpc>
              <a:spcBef>
                <a:spcPts val="625"/>
              </a:spcBef>
            </a:pPr>
            <a:r>
              <a:rPr sz="1400" spc="55" dirty="0">
                <a:solidFill>
                  <a:srgbClr val="CFCABE"/>
                </a:solidFill>
                <a:latin typeface="Trebuchet MS"/>
                <a:cs typeface="Trebuchet MS"/>
              </a:rPr>
              <a:t>sworn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statements</a:t>
            </a:r>
            <a:r>
              <a:rPr sz="14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4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55" dirty="0">
                <a:solidFill>
                  <a:srgbClr val="CFCABE"/>
                </a:solidFill>
                <a:latin typeface="Trebuchet MS"/>
                <a:cs typeface="Trebuchet MS"/>
              </a:rPr>
              <a:t>overseas</a:t>
            </a:r>
            <a:r>
              <a:rPr sz="14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witnesses.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109459" y="5838444"/>
            <a:ext cx="1027430" cy="411480"/>
            <a:chOff x="7109459" y="5838444"/>
            <a:chExt cx="1027430" cy="411480"/>
          </a:xfrm>
        </p:grpSpPr>
        <p:sp>
          <p:nvSpPr>
            <p:cNvPr id="19" name="object 19"/>
            <p:cNvSpPr/>
            <p:nvPr/>
          </p:nvSpPr>
          <p:spPr>
            <a:xfrm>
              <a:off x="7498079" y="6031992"/>
              <a:ext cx="638810" cy="22860"/>
            </a:xfrm>
            <a:custGeom>
              <a:avLst/>
              <a:gdLst/>
              <a:ahLst/>
              <a:cxnLst/>
              <a:rect l="l" t="t" r="r" b="b"/>
              <a:pathLst>
                <a:path w="638809" h="22860">
                  <a:moveTo>
                    <a:pt x="633476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79" y="22859"/>
                  </a:lnTo>
                  <a:lnTo>
                    <a:pt x="633476" y="22859"/>
                  </a:lnTo>
                  <a:lnTo>
                    <a:pt x="638555" y="17779"/>
                  </a:lnTo>
                  <a:lnTo>
                    <a:pt x="638555" y="5079"/>
                  </a:lnTo>
                  <a:lnTo>
                    <a:pt x="633476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109459" y="5838444"/>
              <a:ext cx="411480" cy="411480"/>
            </a:xfrm>
            <a:custGeom>
              <a:avLst/>
              <a:gdLst/>
              <a:ahLst/>
              <a:cxnLst/>
              <a:rect l="l" t="t" r="r" b="b"/>
              <a:pathLst>
                <a:path w="411479" h="411479">
                  <a:moveTo>
                    <a:pt x="384048" y="0"/>
                  </a:moveTo>
                  <a:lnTo>
                    <a:pt x="27432" y="0"/>
                  </a:lnTo>
                  <a:lnTo>
                    <a:pt x="16769" y="2160"/>
                  </a:lnTo>
                  <a:lnTo>
                    <a:pt x="8048" y="8048"/>
                  </a:lnTo>
                  <a:lnTo>
                    <a:pt x="2160" y="16769"/>
                  </a:lnTo>
                  <a:lnTo>
                    <a:pt x="0" y="27431"/>
                  </a:lnTo>
                  <a:lnTo>
                    <a:pt x="0" y="384047"/>
                  </a:lnTo>
                  <a:lnTo>
                    <a:pt x="2160" y="394710"/>
                  </a:lnTo>
                  <a:lnTo>
                    <a:pt x="8048" y="403431"/>
                  </a:lnTo>
                  <a:lnTo>
                    <a:pt x="16769" y="409319"/>
                  </a:lnTo>
                  <a:lnTo>
                    <a:pt x="27432" y="411479"/>
                  </a:lnTo>
                  <a:lnTo>
                    <a:pt x="384048" y="411479"/>
                  </a:lnTo>
                  <a:lnTo>
                    <a:pt x="394710" y="409319"/>
                  </a:lnTo>
                  <a:lnTo>
                    <a:pt x="403431" y="403431"/>
                  </a:lnTo>
                  <a:lnTo>
                    <a:pt x="409319" y="394710"/>
                  </a:lnTo>
                  <a:lnTo>
                    <a:pt x="411480" y="384047"/>
                  </a:lnTo>
                  <a:lnTo>
                    <a:pt x="411480" y="27431"/>
                  </a:lnTo>
                  <a:lnTo>
                    <a:pt x="409319" y="16769"/>
                  </a:lnTo>
                  <a:lnTo>
                    <a:pt x="403431" y="8048"/>
                  </a:lnTo>
                  <a:lnTo>
                    <a:pt x="394710" y="2160"/>
                  </a:lnTo>
                  <a:lnTo>
                    <a:pt x="384048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223886" y="5829375"/>
            <a:ext cx="18542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spc="-50" dirty="0">
                <a:solidFill>
                  <a:srgbClr val="CFCABE"/>
                </a:solidFill>
                <a:latin typeface="Georgia"/>
                <a:cs typeface="Georgia"/>
              </a:rPr>
              <a:t>4</a:t>
            </a:r>
            <a:endParaRPr sz="2150">
              <a:latin typeface="Georgia"/>
              <a:cs typeface="Georgi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307705" y="5790438"/>
            <a:ext cx="5558155" cy="1565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90" dirty="0">
                <a:solidFill>
                  <a:srgbClr val="CFCABE"/>
                </a:solidFill>
                <a:latin typeface="Georgia"/>
                <a:cs typeface="Georgia"/>
              </a:rPr>
              <a:t>Enforcement</a:t>
            </a:r>
            <a:r>
              <a:rPr sz="1750" spc="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1750" spc="70" dirty="0">
                <a:solidFill>
                  <a:srgbClr val="CFCABE"/>
                </a:solidFill>
                <a:latin typeface="Georgia"/>
                <a:cs typeface="Georgia"/>
              </a:rPr>
              <a:t>Considerations</a:t>
            </a:r>
            <a:endParaRPr sz="1750">
              <a:latin typeface="Georgia"/>
              <a:cs typeface="Georgia"/>
            </a:endParaRPr>
          </a:p>
          <a:p>
            <a:pPr marL="12700" marR="5080">
              <a:lnSpc>
                <a:spcPct val="136900"/>
              </a:lnSpc>
              <a:spcBef>
                <a:spcPts val="825"/>
              </a:spcBef>
            </a:pP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tribunal </a:t>
            </a:r>
            <a:r>
              <a:rPr sz="1400" spc="50" dirty="0">
                <a:solidFill>
                  <a:srgbClr val="CFCABE"/>
                </a:solidFill>
                <a:latin typeface="Trebuchet MS"/>
                <a:cs typeface="Trebuchet MS"/>
              </a:rPr>
              <a:t>considers</a:t>
            </a:r>
            <a:r>
              <a:rPr sz="14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enforceability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4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its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decision</a:t>
            </a:r>
            <a:r>
              <a:rPr sz="140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45" dirty="0">
                <a:solidFill>
                  <a:srgbClr val="CFCABE"/>
                </a:solidFill>
                <a:latin typeface="Trebuchet MS"/>
                <a:cs typeface="Trebuchet MS"/>
              </a:rPr>
              <a:t>across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different</a:t>
            </a:r>
            <a:r>
              <a:rPr sz="14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jurisdictions.</a:t>
            </a:r>
            <a:r>
              <a:rPr sz="14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90" dirty="0">
                <a:solidFill>
                  <a:srgbClr val="CFCABE"/>
                </a:solidFill>
                <a:latin typeface="Trebuchet MS"/>
                <a:cs typeface="Trebuchet MS"/>
              </a:rPr>
              <a:t>some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cases,</a:t>
            </a:r>
            <a:r>
              <a:rPr sz="140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95" dirty="0">
                <a:solidFill>
                  <a:srgbClr val="CFCABE"/>
                </a:solidFill>
                <a:latin typeface="Trebuchet MS"/>
                <a:cs typeface="Trebuchet MS"/>
              </a:rPr>
              <a:t>it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70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CFCABE"/>
                </a:solidFill>
                <a:latin typeface="Trebuchet MS"/>
                <a:cs typeface="Trebuchet MS"/>
              </a:rPr>
              <a:t>recommend</a:t>
            </a:r>
            <a:r>
              <a:rPr sz="14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alternative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dispute</a:t>
            </a:r>
            <a:r>
              <a:rPr sz="14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resolution</a:t>
            </a:r>
            <a:r>
              <a:rPr sz="14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0" dirty="0">
                <a:solidFill>
                  <a:srgbClr val="CFCABE"/>
                </a:solidFill>
                <a:latin typeface="Trebuchet MS"/>
                <a:cs typeface="Trebuchet MS"/>
              </a:rPr>
              <a:t>methods</a:t>
            </a:r>
            <a:r>
              <a:rPr sz="14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80" dirty="0">
                <a:solidFill>
                  <a:srgbClr val="CFCABE"/>
                </a:solidFill>
                <a:latin typeface="Trebuchet MS"/>
                <a:cs typeface="Trebuchet MS"/>
              </a:rPr>
              <a:t>suggest</a:t>
            </a:r>
            <a:r>
              <a:rPr sz="14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50" dirty="0">
                <a:solidFill>
                  <a:srgbClr val="CFCABE"/>
                </a:solidFill>
                <a:latin typeface="Trebuchet MS"/>
                <a:cs typeface="Trebuchet MS"/>
              </a:rPr>
              <a:t>pursuing</a:t>
            </a:r>
            <a:r>
              <a:rPr sz="140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5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4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30" dirty="0">
                <a:solidFill>
                  <a:srgbClr val="CFCABE"/>
                </a:solidFill>
                <a:latin typeface="Trebuchet MS"/>
                <a:cs typeface="Trebuchet MS"/>
              </a:rPr>
              <a:t>in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more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appropriate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forum</a:t>
            </a:r>
            <a:r>
              <a:rPr sz="14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80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enforcement is</a:t>
            </a:r>
            <a:r>
              <a:rPr sz="14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likely</a:t>
            </a:r>
            <a:r>
              <a:rPr sz="14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4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65" dirty="0">
                <a:solidFill>
                  <a:srgbClr val="CFCABE"/>
                </a:solidFill>
                <a:latin typeface="Trebuchet MS"/>
                <a:cs typeface="Trebuchet MS"/>
              </a:rPr>
              <a:t>be</a:t>
            </a:r>
            <a:r>
              <a:rPr sz="14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CFCABE"/>
                </a:solidFill>
                <a:latin typeface="Trebuchet MS"/>
                <a:cs typeface="Trebuchet MS"/>
              </a:rPr>
              <a:t>problematic.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7179" y="842010"/>
            <a:ext cx="7521575" cy="8269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6900"/>
              </a:lnSpc>
            </a:pPr>
            <a:r>
              <a:rPr lang="en-GB" sz="5500" spc="370" dirty="0"/>
              <a:t>Introduction</a:t>
            </a:r>
            <a:endParaRPr sz="5500" dirty="0"/>
          </a:p>
        </p:txBody>
      </p:sp>
      <p:sp>
        <p:nvSpPr>
          <p:cNvPr id="4" name="object 4"/>
          <p:cNvSpPr txBox="1"/>
          <p:nvPr/>
        </p:nvSpPr>
        <p:spPr>
          <a:xfrm>
            <a:off x="697179" y="3773881"/>
            <a:ext cx="7715250" cy="2996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9800"/>
              </a:lnSpc>
              <a:spcBef>
                <a:spcPts val="95"/>
              </a:spcBef>
            </a:pPr>
            <a:r>
              <a:rPr sz="1550" spc="90" dirty="0">
                <a:solidFill>
                  <a:srgbClr val="CFCABE"/>
                </a:solidFill>
                <a:latin typeface="Trebuchet MS"/>
                <a:cs typeface="Trebuchet MS"/>
              </a:rPr>
              <a:t>Welcome</a:t>
            </a:r>
            <a:r>
              <a:rPr sz="15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5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5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comprehensive</a:t>
            </a:r>
            <a:r>
              <a:rPr sz="15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presentation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65" dirty="0">
                <a:solidFill>
                  <a:srgbClr val="CFCABE"/>
                </a:solidFill>
                <a:latin typeface="Trebuchet MS"/>
                <a:cs typeface="Trebuchet MS"/>
              </a:rPr>
              <a:t>on</a:t>
            </a:r>
            <a:r>
              <a:rPr sz="15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5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crucial</a:t>
            </a:r>
            <a:r>
              <a:rPr sz="15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role</a:t>
            </a:r>
            <a:r>
              <a:rPr sz="15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5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5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Tribunals </a:t>
            </a:r>
            <a:r>
              <a:rPr sz="1550" spc="-2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5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resolving</a:t>
            </a:r>
            <a:r>
              <a:rPr sz="15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5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disputes.</a:t>
            </a:r>
            <a:r>
              <a:rPr sz="15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120" dirty="0">
                <a:solidFill>
                  <a:srgbClr val="CFCABE"/>
                </a:solidFill>
                <a:latin typeface="Trebuchet MS"/>
                <a:cs typeface="Trebuchet MS"/>
              </a:rPr>
              <a:t>As</a:t>
            </a:r>
            <a:r>
              <a:rPr sz="15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80" dirty="0">
                <a:solidFill>
                  <a:srgbClr val="CFCABE"/>
                </a:solidFill>
                <a:latin typeface="Trebuchet MS"/>
                <a:cs typeface="Trebuchet MS"/>
              </a:rPr>
              <a:t>we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navigate</a:t>
            </a:r>
            <a:r>
              <a:rPr sz="15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through</a:t>
            </a:r>
            <a:r>
              <a:rPr sz="15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complexities</a:t>
            </a:r>
            <a:r>
              <a:rPr sz="15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25" dirty="0">
                <a:solidFill>
                  <a:srgbClr val="CFCABE"/>
                </a:solidFill>
                <a:latin typeface="Trebuchet MS"/>
                <a:cs typeface="Trebuchet MS"/>
              </a:rPr>
              <a:t>of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workplace</a:t>
            </a:r>
            <a:r>
              <a:rPr sz="155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conflicts,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we'll</a:t>
            </a:r>
            <a:r>
              <a:rPr sz="15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explore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30" dirty="0">
                <a:solidFill>
                  <a:srgbClr val="CFCABE"/>
                </a:solidFill>
                <a:latin typeface="Trebuchet MS"/>
                <a:cs typeface="Trebuchet MS"/>
              </a:rPr>
              <a:t>jurisdiction,</a:t>
            </a:r>
            <a:r>
              <a:rPr sz="155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processes,</a:t>
            </a:r>
            <a:r>
              <a:rPr sz="155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impact</a:t>
            </a:r>
            <a:r>
              <a:rPr sz="15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5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these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specialised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forums.</a:t>
            </a:r>
            <a:r>
              <a:rPr sz="15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45" dirty="0">
                <a:solidFill>
                  <a:srgbClr val="CFCABE"/>
                </a:solidFill>
                <a:latin typeface="Trebuchet MS"/>
                <a:cs typeface="Trebuchet MS"/>
              </a:rPr>
              <a:t>Drawing</a:t>
            </a:r>
            <a:r>
              <a:rPr sz="15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5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relevant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65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5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law</a:t>
            </a:r>
            <a:r>
              <a:rPr sz="15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2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5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both </a:t>
            </a:r>
            <a:r>
              <a:rPr sz="1550" spc="100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5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100" dirty="0">
                <a:solidFill>
                  <a:srgbClr val="CFCABE"/>
                </a:solidFill>
                <a:latin typeface="Trebuchet MS"/>
                <a:cs typeface="Trebuchet MS"/>
              </a:rPr>
              <a:t>Kong</a:t>
            </a:r>
            <a:r>
              <a:rPr sz="15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5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5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25" dirty="0">
                <a:solidFill>
                  <a:srgbClr val="CFCABE"/>
                </a:solidFill>
                <a:latin typeface="Trebuchet MS"/>
                <a:cs typeface="Trebuchet MS"/>
              </a:rPr>
              <a:t>UK,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we'll</a:t>
            </a:r>
            <a:r>
              <a:rPr sz="15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provide</a:t>
            </a:r>
            <a:r>
              <a:rPr sz="15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practical</a:t>
            </a:r>
            <a:r>
              <a:rPr sz="155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insights</a:t>
            </a:r>
            <a:r>
              <a:rPr sz="15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5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legal</a:t>
            </a:r>
            <a:r>
              <a:rPr sz="15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5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110" dirty="0">
                <a:solidFill>
                  <a:srgbClr val="CFCABE"/>
                </a:solidFill>
                <a:latin typeface="Trebuchet MS"/>
                <a:cs typeface="Trebuchet MS"/>
              </a:rPr>
              <a:t>HR</a:t>
            </a:r>
            <a:r>
              <a:rPr sz="15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professionals</a:t>
            </a:r>
            <a:r>
              <a:rPr sz="15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60" dirty="0">
                <a:solidFill>
                  <a:srgbClr val="CFCABE"/>
                </a:solidFill>
                <a:latin typeface="Trebuchet MS"/>
                <a:cs typeface="Trebuchet MS"/>
              </a:rPr>
              <a:t>alike.</a:t>
            </a:r>
            <a:r>
              <a:rPr sz="15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presentation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aims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equip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70" dirty="0">
                <a:solidFill>
                  <a:srgbClr val="CFCABE"/>
                </a:solidFill>
                <a:latin typeface="Trebuchet MS"/>
                <a:cs typeface="Trebuchet MS"/>
              </a:rPr>
              <a:t>you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 a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deeper</a:t>
            </a:r>
            <a:r>
              <a:rPr sz="15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understanding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Tribunals,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30" dirty="0">
                <a:solidFill>
                  <a:srgbClr val="CFCABE"/>
                </a:solidFill>
                <a:latin typeface="Trebuchet MS"/>
                <a:cs typeface="Trebuchet MS"/>
              </a:rPr>
              <a:t>their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benefits 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5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35" dirty="0">
                <a:solidFill>
                  <a:srgbClr val="CFCABE"/>
                </a:solidFill>
                <a:latin typeface="Trebuchet MS"/>
                <a:cs typeface="Trebuchet MS"/>
              </a:rPr>
              <a:t>limitations,</a:t>
            </a:r>
            <a:r>
              <a:rPr sz="15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5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strategies</a:t>
            </a:r>
            <a:r>
              <a:rPr sz="15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60" dirty="0">
                <a:solidFill>
                  <a:srgbClr val="CFCABE"/>
                </a:solidFill>
                <a:latin typeface="Trebuchet MS"/>
                <a:cs typeface="Trebuchet MS"/>
              </a:rPr>
              <a:t>successful</a:t>
            </a:r>
            <a:r>
              <a:rPr sz="15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dispute</a:t>
            </a:r>
            <a:r>
              <a:rPr sz="15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resolution.</a:t>
            </a:r>
            <a:r>
              <a:rPr sz="15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Let's</a:t>
            </a:r>
            <a:r>
              <a:rPr sz="15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embark</a:t>
            </a:r>
            <a:r>
              <a:rPr sz="15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65" dirty="0">
                <a:solidFill>
                  <a:srgbClr val="CFCABE"/>
                </a:solidFill>
                <a:latin typeface="Trebuchet MS"/>
                <a:cs typeface="Trebuchet MS"/>
              </a:rPr>
              <a:t>on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20" dirty="0">
                <a:solidFill>
                  <a:srgbClr val="CFCABE"/>
                </a:solidFill>
                <a:latin typeface="Trebuchet MS"/>
                <a:cs typeface="Trebuchet MS"/>
              </a:rPr>
              <a:t>this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journey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5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unravel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 intricacies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5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 law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 dispute</a:t>
            </a:r>
            <a:r>
              <a:rPr sz="15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5" dirty="0">
                <a:solidFill>
                  <a:srgbClr val="CFCABE"/>
                </a:solidFill>
                <a:latin typeface="Trebuchet MS"/>
                <a:cs typeface="Trebuchet MS"/>
              </a:rPr>
              <a:t>management</a:t>
            </a:r>
            <a:r>
              <a:rPr sz="15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25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 the</a:t>
            </a:r>
            <a:r>
              <a:rPr sz="15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context</a:t>
            </a:r>
            <a:r>
              <a:rPr sz="15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5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5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CFCABE"/>
                </a:solidFill>
                <a:latin typeface="Trebuchet MS"/>
                <a:cs typeface="Trebuchet MS"/>
              </a:rPr>
              <a:t>Tribunals.</a:t>
            </a:r>
            <a:endParaRPr sz="155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686" y="523112"/>
            <a:ext cx="13197027" cy="6367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5"/>
              </a:spcBef>
            </a:pPr>
            <a:r>
              <a:rPr sz="4050" spc="235" dirty="0" err="1"/>
              <a:t>Labour</a:t>
            </a:r>
            <a:r>
              <a:rPr sz="4050" spc="-10" dirty="0"/>
              <a:t> </a:t>
            </a:r>
            <a:r>
              <a:rPr sz="4050" spc="180" dirty="0"/>
              <a:t>Tribunal</a:t>
            </a:r>
            <a:r>
              <a:rPr sz="4050" spc="-25" dirty="0"/>
              <a:t> </a:t>
            </a:r>
            <a:r>
              <a:rPr sz="4050" spc="95" dirty="0"/>
              <a:t>Jurisdiction</a:t>
            </a:r>
            <a:endParaRPr sz="4050" dirty="0"/>
          </a:p>
        </p:txBody>
      </p:sp>
      <p:grpSp>
        <p:nvGrpSpPr>
          <p:cNvPr id="3" name="object 3"/>
          <p:cNvGrpSpPr/>
          <p:nvPr/>
        </p:nvGrpSpPr>
        <p:grpSpPr>
          <a:xfrm>
            <a:off x="806195" y="1641348"/>
            <a:ext cx="1175385" cy="6015355"/>
            <a:chOff x="806195" y="1641348"/>
            <a:chExt cx="1175385" cy="6015355"/>
          </a:xfrm>
        </p:grpSpPr>
        <p:sp>
          <p:nvSpPr>
            <p:cNvPr id="4" name="object 4"/>
            <p:cNvSpPr/>
            <p:nvPr/>
          </p:nvSpPr>
          <p:spPr>
            <a:xfrm>
              <a:off x="1030224" y="1641347"/>
              <a:ext cx="951230" cy="6015355"/>
            </a:xfrm>
            <a:custGeom>
              <a:avLst/>
              <a:gdLst/>
              <a:ahLst/>
              <a:cxnLst/>
              <a:rect l="l" t="t" r="r" b="b"/>
              <a:pathLst>
                <a:path w="951230" h="6015355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010110"/>
                  </a:lnTo>
                  <a:lnTo>
                    <a:pt x="5118" y="6015228"/>
                  </a:lnTo>
                  <a:lnTo>
                    <a:pt x="17741" y="6015228"/>
                  </a:lnTo>
                  <a:lnTo>
                    <a:pt x="22860" y="6010110"/>
                  </a:lnTo>
                  <a:lnTo>
                    <a:pt x="22860" y="5080"/>
                  </a:lnTo>
                  <a:close/>
                </a:path>
                <a:path w="951230" h="6015355">
                  <a:moveTo>
                    <a:pt x="950976" y="462280"/>
                  </a:moveTo>
                  <a:lnTo>
                    <a:pt x="945896" y="457200"/>
                  </a:lnTo>
                  <a:lnTo>
                    <a:pt x="227622" y="457200"/>
                  </a:lnTo>
                  <a:lnTo>
                    <a:pt x="222504" y="462280"/>
                  </a:lnTo>
                  <a:lnTo>
                    <a:pt x="222504" y="468630"/>
                  </a:lnTo>
                  <a:lnTo>
                    <a:pt x="222504" y="474980"/>
                  </a:lnTo>
                  <a:lnTo>
                    <a:pt x="227622" y="480060"/>
                  </a:lnTo>
                  <a:lnTo>
                    <a:pt x="945896" y="480060"/>
                  </a:lnTo>
                  <a:lnTo>
                    <a:pt x="950976" y="474980"/>
                  </a:lnTo>
                  <a:lnTo>
                    <a:pt x="950976" y="46228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06195" y="1874520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438099" y="0"/>
                  </a:moveTo>
                  <a:lnTo>
                    <a:pt x="31292" y="0"/>
                  </a:lnTo>
                  <a:lnTo>
                    <a:pt x="19111" y="2452"/>
                  </a:lnTo>
                  <a:lnTo>
                    <a:pt x="9164" y="9143"/>
                  </a:lnTo>
                  <a:lnTo>
                    <a:pt x="2458" y="19073"/>
                  </a:lnTo>
                  <a:lnTo>
                    <a:pt x="0" y="31241"/>
                  </a:lnTo>
                  <a:lnTo>
                    <a:pt x="0" y="438150"/>
                  </a:lnTo>
                  <a:lnTo>
                    <a:pt x="2458" y="450318"/>
                  </a:lnTo>
                  <a:lnTo>
                    <a:pt x="9164" y="460247"/>
                  </a:lnTo>
                  <a:lnTo>
                    <a:pt x="19111" y="466939"/>
                  </a:lnTo>
                  <a:lnTo>
                    <a:pt x="31292" y="469391"/>
                  </a:lnTo>
                  <a:lnTo>
                    <a:pt x="438099" y="469391"/>
                  </a:lnTo>
                  <a:lnTo>
                    <a:pt x="450280" y="466939"/>
                  </a:lnTo>
                  <a:lnTo>
                    <a:pt x="460227" y="460248"/>
                  </a:lnTo>
                  <a:lnTo>
                    <a:pt x="466933" y="450318"/>
                  </a:lnTo>
                  <a:lnTo>
                    <a:pt x="469392" y="438150"/>
                  </a:lnTo>
                  <a:lnTo>
                    <a:pt x="469392" y="31241"/>
                  </a:lnTo>
                  <a:lnTo>
                    <a:pt x="466933" y="19073"/>
                  </a:lnTo>
                  <a:lnTo>
                    <a:pt x="460227" y="9144"/>
                  </a:lnTo>
                  <a:lnTo>
                    <a:pt x="450280" y="2452"/>
                  </a:lnTo>
                  <a:lnTo>
                    <a:pt x="438099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75461" y="1866138"/>
            <a:ext cx="13271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155" dirty="0">
                <a:solidFill>
                  <a:srgbClr val="CFCABE"/>
                </a:solidFill>
                <a:latin typeface="Georgia"/>
                <a:cs typeface="Georgia"/>
              </a:rPr>
              <a:t>1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74239" y="1829181"/>
            <a:ext cx="10980420" cy="14325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65" dirty="0">
                <a:solidFill>
                  <a:srgbClr val="CFCABE"/>
                </a:solidFill>
                <a:latin typeface="Georgia"/>
                <a:cs typeface="Georgia"/>
              </a:rPr>
              <a:t>Establishment</a:t>
            </a:r>
            <a:endParaRPr sz="2000">
              <a:latin typeface="Georgia"/>
              <a:cs typeface="Georgia"/>
            </a:endParaRPr>
          </a:p>
          <a:p>
            <a:pPr marL="12700" marR="5080">
              <a:lnSpc>
                <a:spcPct val="135300"/>
              </a:lnSpc>
              <a:spcBef>
                <a:spcPts val="880"/>
              </a:spcBef>
            </a:pP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60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were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established</a:t>
            </a:r>
            <a:r>
              <a:rPr sz="1600" spc="1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provide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0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speedy,</a:t>
            </a:r>
            <a:r>
              <a:rPr sz="160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informal,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inexpensive</a:t>
            </a:r>
            <a:r>
              <a:rPr sz="1600" spc="114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method</a:t>
            </a:r>
            <a:r>
              <a:rPr sz="160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resolving</a:t>
            </a:r>
            <a:r>
              <a:rPr sz="160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employment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disputes.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Kong,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they</a:t>
            </a:r>
            <a:r>
              <a:rPr sz="16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were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set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up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under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Ordinance </a:t>
            </a:r>
            <a:r>
              <a:rPr sz="1600" spc="-35" dirty="0">
                <a:solidFill>
                  <a:srgbClr val="CFCABE"/>
                </a:solidFill>
                <a:latin typeface="Trebuchet MS"/>
                <a:cs typeface="Trebuchet MS"/>
              </a:rPr>
              <a:t>(Cap.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45" dirty="0">
                <a:solidFill>
                  <a:srgbClr val="CFCABE"/>
                </a:solidFill>
                <a:latin typeface="Trebuchet MS"/>
                <a:cs typeface="Trebuchet MS"/>
              </a:rPr>
              <a:t>25)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60" dirty="0">
                <a:solidFill>
                  <a:srgbClr val="CFCABE"/>
                </a:solidFill>
                <a:latin typeface="Trebuchet MS"/>
                <a:cs typeface="Trebuchet MS"/>
              </a:rPr>
              <a:t>1973,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while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UK,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Employment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(formerly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Industrial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Tribunals)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have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been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operating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since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1964.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06195" y="3950208"/>
            <a:ext cx="1175385" cy="467995"/>
            <a:chOff x="806195" y="3950208"/>
            <a:chExt cx="1175385" cy="467995"/>
          </a:xfrm>
        </p:grpSpPr>
        <p:sp>
          <p:nvSpPr>
            <p:cNvPr id="9" name="object 9"/>
            <p:cNvSpPr/>
            <p:nvPr/>
          </p:nvSpPr>
          <p:spPr>
            <a:xfrm>
              <a:off x="1252727" y="4172712"/>
              <a:ext cx="728980" cy="22860"/>
            </a:xfrm>
            <a:custGeom>
              <a:avLst/>
              <a:gdLst/>
              <a:ahLst/>
              <a:cxnLst/>
              <a:rect l="l" t="t" r="r" b="b"/>
              <a:pathLst>
                <a:path w="728980" h="22860">
                  <a:moveTo>
                    <a:pt x="723391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723391" y="22860"/>
                  </a:lnTo>
                  <a:lnTo>
                    <a:pt x="728472" y="17779"/>
                  </a:lnTo>
                  <a:lnTo>
                    <a:pt x="728472" y="5079"/>
                  </a:lnTo>
                  <a:lnTo>
                    <a:pt x="723391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6195" y="3950208"/>
              <a:ext cx="469900" cy="467995"/>
            </a:xfrm>
            <a:custGeom>
              <a:avLst/>
              <a:gdLst/>
              <a:ahLst/>
              <a:cxnLst/>
              <a:rect l="l" t="t" r="r" b="b"/>
              <a:pathLst>
                <a:path w="469900" h="467995">
                  <a:moveTo>
                    <a:pt x="438200" y="0"/>
                  </a:moveTo>
                  <a:lnTo>
                    <a:pt x="31191" y="0"/>
                  </a:lnTo>
                  <a:lnTo>
                    <a:pt x="19052" y="2452"/>
                  </a:lnTo>
                  <a:lnTo>
                    <a:pt x="9137" y="9143"/>
                  </a:lnTo>
                  <a:lnTo>
                    <a:pt x="2451" y="19073"/>
                  </a:lnTo>
                  <a:lnTo>
                    <a:pt x="0" y="31241"/>
                  </a:lnTo>
                  <a:lnTo>
                    <a:pt x="0" y="436625"/>
                  </a:lnTo>
                  <a:lnTo>
                    <a:pt x="2451" y="448794"/>
                  </a:lnTo>
                  <a:lnTo>
                    <a:pt x="9137" y="458723"/>
                  </a:lnTo>
                  <a:lnTo>
                    <a:pt x="19052" y="465415"/>
                  </a:lnTo>
                  <a:lnTo>
                    <a:pt x="31191" y="467867"/>
                  </a:lnTo>
                  <a:lnTo>
                    <a:pt x="438200" y="467867"/>
                  </a:lnTo>
                  <a:lnTo>
                    <a:pt x="450339" y="465415"/>
                  </a:lnTo>
                  <a:lnTo>
                    <a:pt x="460254" y="458724"/>
                  </a:lnTo>
                  <a:lnTo>
                    <a:pt x="466940" y="448794"/>
                  </a:lnTo>
                  <a:lnTo>
                    <a:pt x="469392" y="436625"/>
                  </a:lnTo>
                  <a:lnTo>
                    <a:pt x="469392" y="31241"/>
                  </a:lnTo>
                  <a:lnTo>
                    <a:pt x="466940" y="19073"/>
                  </a:lnTo>
                  <a:lnTo>
                    <a:pt x="460254" y="9143"/>
                  </a:lnTo>
                  <a:lnTo>
                    <a:pt x="450339" y="2452"/>
                  </a:lnTo>
                  <a:lnTo>
                    <a:pt x="438200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33399" y="3940505"/>
            <a:ext cx="216535" cy="39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50" spc="85" dirty="0">
                <a:solidFill>
                  <a:srgbClr val="CFCABE"/>
                </a:solidFill>
                <a:latin typeface="Georgia"/>
                <a:cs typeface="Georgia"/>
              </a:rPr>
              <a:t>2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74239" y="3903979"/>
            <a:ext cx="11513820" cy="14325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CFCABE"/>
                </a:solidFill>
                <a:latin typeface="Georgia"/>
                <a:cs typeface="Georgia"/>
              </a:rPr>
              <a:t>Jurisdiction</a:t>
            </a:r>
            <a:endParaRPr sz="2000">
              <a:latin typeface="Georgia"/>
              <a:cs typeface="Georgia"/>
            </a:endParaRPr>
          </a:p>
          <a:p>
            <a:pPr marL="12700" marR="5080">
              <a:lnSpc>
                <a:spcPct val="135300"/>
              </a:lnSpc>
              <a:spcBef>
                <a:spcPts val="880"/>
              </a:spcBef>
            </a:pP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These</a:t>
            </a:r>
            <a:r>
              <a:rPr sz="16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have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jurisdiction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over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wide</a:t>
            </a:r>
            <a:r>
              <a:rPr sz="16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range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employment-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related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matters,</a:t>
            </a:r>
            <a:r>
              <a:rPr sz="16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including</a:t>
            </a:r>
            <a:r>
              <a:rPr sz="160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claims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wages,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severance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payments,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unfair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dismissal,</a:t>
            </a:r>
            <a:r>
              <a:rPr sz="16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breach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6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contracts.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monetary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jurisdiction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varies;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105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 Kong,</a:t>
            </a:r>
            <a:r>
              <a:rPr sz="160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it's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currently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capped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45" dirty="0">
                <a:solidFill>
                  <a:srgbClr val="CFCABE"/>
                </a:solidFill>
                <a:latin typeface="Trebuchet MS"/>
                <a:cs typeface="Trebuchet MS"/>
              </a:rPr>
              <a:t>at</a:t>
            </a:r>
            <a:r>
              <a:rPr sz="16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45" dirty="0">
                <a:solidFill>
                  <a:srgbClr val="CFCABE"/>
                </a:solidFill>
                <a:latin typeface="Trebuchet MS"/>
                <a:cs typeface="Trebuchet MS"/>
              </a:rPr>
              <a:t>HK$50,000,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 while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125" dirty="0">
                <a:solidFill>
                  <a:srgbClr val="CFCABE"/>
                </a:solidFill>
                <a:latin typeface="Trebuchet MS"/>
                <a:cs typeface="Trebuchet MS"/>
              </a:rPr>
              <a:t>UK</a:t>
            </a:r>
            <a:r>
              <a:rPr sz="160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have </a:t>
            </a: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no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upper</a:t>
            </a:r>
            <a:r>
              <a:rPr sz="160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50" dirty="0">
                <a:solidFill>
                  <a:srgbClr val="CFCABE"/>
                </a:solidFill>
                <a:latin typeface="Trebuchet MS"/>
                <a:cs typeface="Trebuchet MS"/>
              </a:rPr>
              <a:t>limit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 for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most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claims.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06195" y="6024371"/>
            <a:ext cx="1175385" cy="467995"/>
            <a:chOff x="806195" y="6024371"/>
            <a:chExt cx="1175385" cy="467995"/>
          </a:xfrm>
        </p:grpSpPr>
        <p:sp>
          <p:nvSpPr>
            <p:cNvPr id="14" name="object 14"/>
            <p:cNvSpPr/>
            <p:nvPr/>
          </p:nvSpPr>
          <p:spPr>
            <a:xfrm>
              <a:off x="1252727" y="6246875"/>
              <a:ext cx="728980" cy="22860"/>
            </a:xfrm>
            <a:custGeom>
              <a:avLst/>
              <a:gdLst/>
              <a:ahLst/>
              <a:cxnLst/>
              <a:rect l="l" t="t" r="r" b="b"/>
              <a:pathLst>
                <a:path w="728980" h="22860">
                  <a:moveTo>
                    <a:pt x="723391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723391" y="22860"/>
                  </a:lnTo>
                  <a:lnTo>
                    <a:pt x="728472" y="17780"/>
                  </a:lnTo>
                  <a:lnTo>
                    <a:pt x="728472" y="5080"/>
                  </a:lnTo>
                  <a:lnTo>
                    <a:pt x="723391" y="0"/>
                  </a:lnTo>
                  <a:close/>
                </a:path>
              </a:pathLst>
            </a:custGeom>
            <a:solidFill>
              <a:srgbClr val="5253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06195" y="6024371"/>
              <a:ext cx="469900" cy="467995"/>
            </a:xfrm>
            <a:custGeom>
              <a:avLst/>
              <a:gdLst/>
              <a:ahLst/>
              <a:cxnLst/>
              <a:rect l="l" t="t" r="r" b="b"/>
              <a:pathLst>
                <a:path w="469900" h="467995">
                  <a:moveTo>
                    <a:pt x="438200" y="0"/>
                  </a:moveTo>
                  <a:lnTo>
                    <a:pt x="31191" y="0"/>
                  </a:lnTo>
                  <a:lnTo>
                    <a:pt x="19052" y="2452"/>
                  </a:lnTo>
                  <a:lnTo>
                    <a:pt x="9137" y="9143"/>
                  </a:lnTo>
                  <a:lnTo>
                    <a:pt x="2451" y="19073"/>
                  </a:lnTo>
                  <a:lnTo>
                    <a:pt x="0" y="31241"/>
                  </a:lnTo>
                  <a:lnTo>
                    <a:pt x="0" y="436625"/>
                  </a:lnTo>
                  <a:lnTo>
                    <a:pt x="2451" y="448794"/>
                  </a:lnTo>
                  <a:lnTo>
                    <a:pt x="9137" y="458723"/>
                  </a:lnTo>
                  <a:lnTo>
                    <a:pt x="19052" y="465415"/>
                  </a:lnTo>
                  <a:lnTo>
                    <a:pt x="31191" y="467867"/>
                  </a:lnTo>
                  <a:lnTo>
                    <a:pt x="438200" y="467867"/>
                  </a:lnTo>
                  <a:lnTo>
                    <a:pt x="450339" y="465415"/>
                  </a:lnTo>
                  <a:lnTo>
                    <a:pt x="460254" y="458723"/>
                  </a:lnTo>
                  <a:lnTo>
                    <a:pt x="466940" y="448794"/>
                  </a:lnTo>
                  <a:lnTo>
                    <a:pt x="469392" y="436625"/>
                  </a:lnTo>
                  <a:lnTo>
                    <a:pt x="469392" y="31241"/>
                  </a:lnTo>
                  <a:lnTo>
                    <a:pt x="466940" y="19073"/>
                  </a:lnTo>
                  <a:lnTo>
                    <a:pt x="460254" y="9143"/>
                  </a:lnTo>
                  <a:lnTo>
                    <a:pt x="450339" y="2452"/>
                  </a:lnTo>
                  <a:lnTo>
                    <a:pt x="438200" y="0"/>
                  </a:lnTo>
                  <a:close/>
                </a:path>
              </a:pathLst>
            </a:custGeom>
            <a:solidFill>
              <a:srgbClr val="393A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31875" y="6015304"/>
            <a:ext cx="218440" cy="39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50" spc="110" dirty="0">
                <a:solidFill>
                  <a:srgbClr val="CFCABE"/>
                </a:solidFill>
                <a:latin typeface="Georgia"/>
                <a:cs typeface="Georgia"/>
              </a:rPr>
              <a:t>3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174239" y="5978474"/>
            <a:ext cx="11162665" cy="1433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65" dirty="0">
                <a:solidFill>
                  <a:srgbClr val="CFCABE"/>
                </a:solidFill>
                <a:latin typeface="Georgia"/>
                <a:cs typeface="Georgia"/>
              </a:rPr>
              <a:t>Accessibility</a:t>
            </a:r>
            <a:endParaRPr sz="2000">
              <a:latin typeface="Georgia"/>
              <a:cs typeface="Georgia"/>
            </a:endParaRPr>
          </a:p>
          <a:p>
            <a:pPr marL="12700" marR="5080">
              <a:lnSpc>
                <a:spcPct val="135300"/>
              </a:lnSpc>
              <a:spcBef>
                <a:spcPts val="880"/>
              </a:spcBef>
            </a:pP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0" dirty="0">
                <a:solidFill>
                  <a:srgbClr val="CFCABE"/>
                </a:solidFill>
                <a:latin typeface="Trebuchet MS"/>
                <a:cs typeface="Trebuchet MS"/>
              </a:rPr>
              <a:t>designed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75" dirty="0">
                <a:solidFill>
                  <a:srgbClr val="CFCABE"/>
                </a:solidFill>
                <a:latin typeface="Trebuchet MS"/>
                <a:cs typeface="Trebuchet MS"/>
              </a:rPr>
              <a:t>be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accessible</a:t>
            </a:r>
            <a:r>
              <a:rPr sz="16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0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all</a:t>
            </a:r>
            <a:r>
              <a:rPr sz="16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workers,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regardless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30" dirty="0">
                <a:solidFill>
                  <a:srgbClr val="CFCABE"/>
                </a:solidFill>
                <a:latin typeface="Trebuchet MS"/>
                <a:cs typeface="Trebuchet MS"/>
              </a:rPr>
              <a:t>their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financial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means.</a:t>
            </a:r>
            <a:r>
              <a:rPr sz="160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0" dirty="0">
                <a:solidFill>
                  <a:srgbClr val="CFCABE"/>
                </a:solidFill>
                <a:latin typeface="Trebuchet MS"/>
                <a:cs typeface="Trebuchet MS"/>
              </a:rPr>
              <a:t>They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operate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with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simplified</a:t>
            </a:r>
            <a:r>
              <a:rPr sz="160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procedures,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allowing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represent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50" dirty="0">
                <a:solidFill>
                  <a:srgbClr val="CFCABE"/>
                </a:solidFill>
                <a:latin typeface="Trebuchet MS"/>
                <a:cs typeface="Trebuchet MS"/>
              </a:rPr>
              <a:t>themselves</a:t>
            </a:r>
            <a:r>
              <a:rPr sz="16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without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65" dirty="0">
                <a:solidFill>
                  <a:srgbClr val="CFCABE"/>
                </a:solidFill>
                <a:latin typeface="Trebuchet MS"/>
                <a:cs typeface="Trebuchet MS"/>
              </a:rPr>
              <a:t>need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legal</a:t>
            </a:r>
            <a:r>
              <a:rPr sz="16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representation,</a:t>
            </a:r>
            <a:r>
              <a:rPr sz="160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thus 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making </a:t>
            </a:r>
            <a:r>
              <a:rPr sz="1600" spc="-20" dirty="0">
                <a:solidFill>
                  <a:srgbClr val="CFCABE"/>
                </a:solidFill>
                <a:latin typeface="Trebuchet MS"/>
                <a:cs typeface="Trebuchet MS"/>
              </a:rPr>
              <a:t>justice</a:t>
            </a:r>
            <a:r>
              <a:rPr sz="160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more</a:t>
            </a:r>
            <a:r>
              <a:rPr sz="160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attainable</a:t>
            </a:r>
            <a:r>
              <a:rPr sz="160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0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0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CFCABE"/>
                </a:solidFill>
                <a:latin typeface="Trebuchet MS"/>
                <a:cs typeface="Trebuchet MS"/>
              </a:rPr>
              <a:t>average</a:t>
            </a:r>
            <a:r>
              <a:rPr sz="160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CFCABE"/>
                </a:solidFill>
                <a:latin typeface="Trebuchet MS"/>
                <a:cs typeface="Trebuchet MS"/>
              </a:rPr>
              <a:t>worker.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105"/>
              </a:spcBef>
            </a:pPr>
            <a:r>
              <a:rPr sz="4150" spc="254" dirty="0"/>
              <a:t>Types</a:t>
            </a:r>
            <a:r>
              <a:rPr sz="4150" spc="-20" dirty="0"/>
              <a:t> </a:t>
            </a:r>
            <a:r>
              <a:rPr sz="4150" spc="160" dirty="0"/>
              <a:t>of</a:t>
            </a:r>
            <a:r>
              <a:rPr sz="4150" dirty="0"/>
              <a:t> </a:t>
            </a:r>
            <a:r>
              <a:rPr sz="4150" spc="265" dirty="0"/>
              <a:t>Cases</a:t>
            </a:r>
            <a:r>
              <a:rPr sz="4150" spc="-35" dirty="0"/>
              <a:t> </a:t>
            </a:r>
            <a:r>
              <a:rPr sz="4150" spc="195" dirty="0"/>
              <a:t>Handled</a:t>
            </a:r>
            <a:endParaRPr sz="4150"/>
          </a:p>
        </p:txBody>
      </p:sp>
      <p:sp>
        <p:nvSpPr>
          <p:cNvPr id="3" name="object 3"/>
          <p:cNvSpPr/>
          <p:nvPr/>
        </p:nvSpPr>
        <p:spPr>
          <a:xfrm>
            <a:off x="739140" y="1900427"/>
            <a:ext cx="474345" cy="474345"/>
          </a:xfrm>
          <a:custGeom>
            <a:avLst/>
            <a:gdLst/>
            <a:ahLst/>
            <a:cxnLst/>
            <a:rect l="l" t="t" r="r" b="b"/>
            <a:pathLst>
              <a:path w="474344" h="474344">
                <a:moveTo>
                  <a:pt x="442366" y="0"/>
                </a:moveTo>
                <a:lnTo>
                  <a:pt x="31597" y="0"/>
                </a:lnTo>
                <a:lnTo>
                  <a:pt x="19298" y="2476"/>
                </a:lnTo>
                <a:lnTo>
                  <a:pt x="9255" y="9239"/>
                </a:lnTo>
                <a:lnTo>
                  <a:pt x="2483" y="19288"/>
                </a:lnTo>
                <a:lnTo>
                  <a:pt x="0" y="31623"/>
                </a:lnTo>
                <a:lnTo>
                  <a:pt x="0" y="442341"/>
                </a:lnTo>
                <a:lnTo>
                  <a:pt x="2483" y="454675"/>
                </a:lnTo>
                <a:lnTo>
                  <a:pt x="9255" y="464724"/>
                </a:lnTo>
                <a:lnTo>
                  <a:pt x="19298" y="471487"/>
                </a:lnTo>
                <a:lnTo>
                  <a:pt x="31597" y="473963"/>
                </a:lnTo>
                <a:lnTo>
                  <a:pt x="442366" y="473963"/>
                </a:lnTo>
                <a:lnTo>
                  <a:pt x="454665" y="471487"/>
                </a:lnTo>
                <a:lnTo>
                  <a:pt x="464708" y="464724"/>
                </a:lnTo>
                <a:lnTo>
                  <a:pt x="471480" y="454675"/>
                </a:lnTo>
                <a:lnTo>
                  <a:pt x="473963" y="442341"/>
                </a:lnTo>
                <a:lnTo>
                  <a:pt x="473963" y="31623"/>
                </a:lnTo>
                <a:lnTo>
                  <a:pt x="471480" y="19288"/>
                </a:lnTo>
                <a:lnTo>
                  <a:pt x="464708" y="9239"/>
                </a:lnTo>
                <a:lnTo>
                  <a:pt x="454665" y="2476"/>
                </a:lnTo>
                <a:lnTo>
                  <a:pt x="442366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9319" y="1892045"/>
            <a:ext cx="13271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155" dirty="0">
                <a:solidFill>
                  <a:srgbClr val="CFCABE"/>
                </a:solidFill>
                <a:latin typeface="Georgia"/>
                <a:cs typeface="Georgia"/>
              </a:rPr>
              <a:t>1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1605" y="1872233"/>
            <a:ext cx="5680710" cy="2854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125" dirty="0">
                <a:solidFill>
                  <a:srgbClr val="CFCABE"/>
                </a:solidFill>
                <a:latin typeface="Georgia"/>
                <a:cs typeface="Georgia"/>
              </a:rPr>
              <a:t>Wage</a:t>
            </a:r>
            <a:r>
              <a:rPr sz="2050" spc="-1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75" dirty="0">
                <a:solidFill>
                  <a:srgbClr val="CFCABE"/>
                </a:solidFill>
                <a:latin typeface="Georgia"/>
                <a:cs typeface="Georgia"/>
              </a:rPr>
              <a:t>Claims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10"/>
              </a:spcBef>
            </a:pP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One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most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common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types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handled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by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CFCABE"/>
                </a:solidFill>
                <a:latin typeface="Trebuchet MS"/>
                <a:cs typeface="Trebuchet MS"/>
              </a:rPr>
              <a:t>wage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claims.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These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can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include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disputes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over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unpaid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salaries,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overtime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pay,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holiday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pay,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other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monetary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entitlements.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Kong,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50" spc="-90" dirty="0">
                <a:solidFill>
                  <a:srgbClr val="CFCABE"/>
                </a:solidFill>
                <a:latin typeface="Trebuchet MS"/>
                <a:cs typeface="Trebuchet MS"/>
              </a:rPr>
              <a:t>"J.A.G.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Gounaropoulos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20" dirty="0">
                <a:solidFill>
                  <a:srgbClr val="CFCABE"/>
                </a:solidFill>
                <a:latin typeface="Trebuchet MS"/>
                <a:cs typeface="Trebuchet MS"/>
              </a:rPr>
              <a:t>v.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Well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Aim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Limited"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set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precedent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calculating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holiday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pay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employees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variable income.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20356" y="1900427"/>
            <a:ext cx="475615" cy="474345"/>
          </a:xfrm>
          <a:custGeom>
            <a:avLst/>
            <a:gdLst/>
            <a:ahLst/>
            <a:cxnLst/>
            <a:rect l="l" t="t" r="r" b="b"/>
            <a:pathLst>
              <a:path w="475615" h="474344">
                <a:moveTo>
                  <a:pt x="443865" y="0"/>
                </a:moveTo>
                <a:lnTo>
                  <a:pt x="31623" y="0"/>
                </a:lnTo>
                <a:lnTo>
                  <a:pt x="19288" y="2476"/>
                </a:lnTo>
                <a:lnTo>
                  <a:pt x="9239" y="9239"/>
                </a:lnTo>
                <a:lnTo>
                  <a:pt x="2476" y="19288"/>
                </a:lnTo>
                <a:lnTo>
                  <a:pt x="0" y="31623"/>
                </a:lnTo>
                <a:lnTo>
                  <a:pt x="0" y="442341"/>
                </a:lnTo>
                <a:lnTo>
                  <a:pt x="2476" y="454675"/>
                </a:lnTo>
                <a:lnTo>
                  <a:pt x="9239" y="464724"/>
                </a:lnTo>
                <a:lnTo>
                  <a:pt x="19288" y="471487"/>
                </a:lnTo>
                <a:lnTo>
                  <a:pt x="31623" y="473963"/>
                </a:lnTo>
                <a:lnTo>
                  <a:pt x="443865" y="473963"/>
                </a:lnTo>
                <a:lnTo>
                  <a:pt x="456199" y="471487"/>
                </a:lnTo>
                <a:lnTo>
                  <a:pt x="466248" y="464724"/>
                </a:lnTo>
                <a:lnTo>
                  <a:pt x="473011" y="454675"/>
                </a:lnTo>
                <a:lnTo>
                  <a:pt x="475488" y="442341"/>
                </a:lnTo>
                <a:lnTo>
                  <a:pt x="475488" y="31623"/>
                </a:lnTo>
                <a:lnTo>
                  <a:pt x="473011" y="19288"/>
                </a:lnTo>
                <a:lnTo>
                  <a:pt x="466248" y="9239"/>
                </a:lnTo>
                <a:lnTo>
                  <a:pt x="456199" y="2476"/>
                </a:lnTo>
                <a:lnTo>
                  <a:pt x="443865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50657" y="1892045"/>
            <a:ext cx="21653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85" dirty="0">
                <a:solidFill>
                  <a:srgbClr val="CFCABE"/>
                </a:solidFill>
                <a:latin typeface="Georgia"/>
                <a:cs typeface="Georgia"/>
              </a:rPr>
              <a:t>2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94344" y="1872233"/>
            <a:ext cx="5627370" cy="2511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65" dirty="0">
                <a:solidFill>
                  <a:srgbClr val="CFCABE"/>
                </a:solidFill>
                <a:latin typeface="Georgia"/>
                <a:cs typeface="Georgia"/>
              </a:rPr>
              <a:t>Unfair</a:t>
            </a:r>
            <a:r>
              <a:rPr sz="2050" spc="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60" dirty="0">
                <a:solidFill>
                  <a:srgbClr val="CFCABE"/>
                </a:solidFill>
                <a:latin typeface="Georgia"/>
                <a:cs typeface="Georgia"/>
              </a:rPr>
              <a:t>Dismissal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10"/>
              </a:spcBef>
            </a:pP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Unfair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dismissal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claims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another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significant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category.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These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involve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employees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who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believe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they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have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been</a:t>
            </a:r>
            <a:r>
              <a:rPr sz="16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terminated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without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valid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reason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proper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procedure.</a:t>
            </a:r>
            <a:r>
              <a:rPr sz="16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40" dirty="0">
                <a:solidFill>
                  <a:srgbClr val="CFCABE"/>
                </a:solidFill>
                <a:latin typeface="Trebuchet MS"/>
                <a:cs typeface="Trebuchet MS"/>
              </a:rPr>
              <a:t>UK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"Jhuti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v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Royal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Mail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Group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Ltd"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highlighted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importance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considering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real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reason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dismissal,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even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when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hidden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decision-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maker.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39140" y="5166359"/>
            <a:ext cx="474345" cy="475615"/>
          </a:xfrm>
          <a:custGeom>
            <a:avLst/>
            <a:gdLst/>
            <a:ahLst/>
            <a:cxnLst/>
            <a:rect l="l" t="t" r="r" b="b"/>
            <a:pathLst>
              <a:path w="474344" h="475614">
                <a:moveTo>
                  <a:pt x="442366" y="0"/>
                </a:moveTo>
                <a:lnTo>
                  <a:pt x="31597" y="0"/>
                </a:lnTo>
                <a:lnTo>
                  <a:pt x="19298" y="2476"/>
                </a:lnTo>
                <a:lnTo>
                  <a:pt x="9255" y="9239"/>
                </a:lnTo>
                <a:lnTo>
                  <a:pt x="2483" y="19288"/>
                </a:lnTo>
                <a:lnTo>
                  <a:pt x="0" y="31622"/>
                </a:lnTo>
                <a:lnTo>
                  <a:pt x="0" y="443864"/>
                </a:lnTo>
                <a:lnTo>
                  <a:pt x="2483" y="456199"/>
                </a:lnTo>
                <a:lnTo>
                  <a:pt x="9255" y="466248"/>
                </a:lnTo>
                <a:lnTo>
                  <a:pt x="19298" y="473011"/>
                </a:lnTo>
                <a:lnTo>
                  <a:pt x="31597" y="475488"/>
                </a:lnTo>
                <a:lnTo>
                  <a:pt x="442366" y="475488"/>
                </a:lnTo>
                <a:lnTo>
                  <a:pt x="454665" y="473011"/>
                </a:lnTo>
                <a:lnTo>
                  <a:pt x="464708" y="466248"/>
                </a:lnTo>
                <a:lnTo>
                  <a:pt x="471480" y="456199"/>
                </a:lnTo>
                <a:lnTo>
                  <a:pt x="473963" y="443864"/>
                </a:lnTo>
                <a:lnTo>
                  <a:pt x="473963" y="31622"/>
                </a:lnTo>
                <a:lnTo>
                  <a:pt x="471480" y="19288"/>
                </a:lnTo>
                <a:lnTo>
                  <a:pt x="464708" y="9239"/>
                </a:lnTo>
                <a:lnTo>
                  <a:pt x="454665" y="2476"/>
                </a:lnTo>
                <a:lnTo>
                  <a:pt x="442366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66952" y="5159755"/>
            <a:ext cx="218440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110" dirty="0">
                <a:solidFill>
                  <a:srgbClr val="CFCABE"/>
                </a:solidFill>
                <a:latin typeface="Georgia"/>
                <a:cs typeface="Georgia"/>
              </a:rPr>
              <a:t>3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11605" y="5139944"/>
            <a:ext cx="5789295" cy="2511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70" dirty="0">
                <a:solidFill>
                  <a:srgbClr val="CFCABE"/>
                </a:solidFill>
                <a:latin typeface="Georgia"/>
                <a:cs typeface="Georgia"/>
              </a:rPr>
              <a:t>Discrimination</a:t>
            </a:r>
            <a:r>
              <a:rPr sz="2050" spc="-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110" dirty="0">
                <a:solidFill>
                  <a:srgbClr val="CFCABE"/>
                </a:solidFill>
                <a:latin typeface="Georgia"/>
                <a:cs typeface="Georgia"/>
              </a:rPr>
              <a:t>and</a:t>
            </a:r>
            <a:r>
              <a:rPr sz="2050" spc="1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80" dirty="0">
                <a:solidFill>
                  <a:srgbClr val="CFCABE"/>
                </a:solidFill>
                <a:latin typeface="Georgia"/>
                <a:cs typeface="Georgia"/>
              </a:rPr>
              <a:t>Harassment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10"/>
              </a:spcBef>
            </a:pP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While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complex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discrimination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often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referred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to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higher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courts,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CFCABE"/>
                </a:solidFill>
                <a:latin typeface="Trebuchet MS"/>
                <a:cs typeface="Trebuchet MS"/>
              </a:rPr>
              <a:t>do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handle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some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discrimination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harassment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claims.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Kong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case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"Lam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CFCABE"/>
                </a:solidFill>
                <a:latin typeface="Trebuchet MS"/>
                <a:cs typeface="Trebuchet MS"/>
              </a:rPr>
              <a:t>Wing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Lai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20" dirty="0">
                <a:solidFill>
                  <a:srgbClr val="CFCABE"/>
                </a:solidFill>
                <a:latin typeface="Trebuchet MS"/>
                <a:cs typeface="Trebuchet MS"/>
              </a:rPr>
              <a:t>v.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YT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Cheng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(Chingtai)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Ltd"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addressed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sexual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harassment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workplace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employer's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liability.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420356" y="5166359"/>
            <a:ext cx="475615" cy="475615"/>
          </a:xfrm>
          <a:custGeom>
            <a:avLst/>
            <a:gdLst/>
            <a:ahLst/>
            <a:cxnLst/>
            <a:rect l="l" t="t" r="r" b="b"/>
            <a:pathLst>
              <a:path w="475615" h="475614">
                <a:moveTo>
                  <a:pt x="443738" y="0"/>
                </a:moveTo>
                <a:lnTo>
                  <a:pt x="31750" y="0"/>
                </a:lnTo>
                <a:lnTo>
                  <a:pt x="19395" y="2496"/>
                </a:lnTo>
                <a:lnTo>
                  <a:pt x="9302" y="9302"/>
                </a:lnTo>
                <a:lnTo>
                  <a:pt x="2496" y="19395"/>
                </a:lnTo>
                <a:lnTo>
                  <a:pt x="0" y="31750"/>
                </a:lnTo>
                <a:lnTo>
                  <a:pt x="0" y="443738"/>
                </a:lnTo>
                <a:lnTo>
                  <a:pt x="2496" y="456092"/>
                </a:lnTo>
                <a:lnTo>
                  <a:pt x="9302" y="466185"/>
                </a:lnTo>
                <a:lnTo>
                  <a:pt x="19395" y="472991"/>
                </a:lnTo>
                <a:lnTo>
                  <a:pt x="31750" y="475488"/>
                </a:lnTo>
                <a:lnTo>
                  <a:pt x="443738" y="475488"/>
                </a:lnTo>
                <a:lnTo>
                  <a:pt x="456092" y="472991"/>
                </a:lnTo>
                <a:lnTo>
                  <a:pt x="466185" y="466185"/>
                </a:lnTo>
                <a:lnTo>
                  <a:pt x="472991" y="456092"/>
                </a:lnTo>
                <a:lnTo>
                  <a:pt x="475488" y="443738"/>
                </a:lnTo>
                <a:lnTo>
                  <a:pt x="475488" y="31750"/>
                </a:lnTo>
                <a:lnTo>
                  <a:pt x="472991" y="19395"/>
                </a:lnTo>
                <a:lnTo>
                  <a:pt x="466185" y="9302"/>
                </a:lnTo>
                <a:lnTo>
                  <a:pt x="456092" y="2496"/>
                </a:lnTo>
                <a:lnTo>
                  <a:pt x="443738" y="0"/>
                </a:lnTo>
                <a:close/>
              </a:path>
            </a:pathLst>
          </a:custGeom>
          <a:solidFill>
            <a:srgbClr val="393A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555483" y="5159755"/>
            <a:ext cx="20764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50" dirty="0">
                <a:solidFill>
                  <a:srgbClr val="CFCABE"/>
                </a:solidFill>
                <a:latin typeface="Georgia"/>
                <a:cs typeface="Georgia"/>
              </a:rPr>
              <a:t>4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094344" y="5139944"/>
            <a:ext cx="5765800" cy="2168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95" dirty="0">
                <a:solidFill>
                  <a:srgbClr val="CFCABE"/>
                </a:solidFill>
                <a:latin typeface="Georgia"/>
                <a:cs typeface="Georgia"/>
              </a:rPr>
              <a:t>Contract</a:t>
            </a:r>
            <a:r>
              <a:rPr sz="2050" spc="15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050" spc="80" dirty="0">
                <a:solidFill>
                  <a:srgbClr val="CFCABE"/>
                </a:solidFill>
                <a:latin typeface="Georgia"/>
                <a:cs typeface="Georgia"/>
              </a:rPr>
              <a:t>Disputes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10"/>
              </a:spcBef>
            </a:pP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Disputes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over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contract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terms,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including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breaches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contract,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are frequently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brought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before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Labour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Tribunals.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40" dirty="0">
                <a:solidFill>
                  <a:srgbClr val="CFCABE"/>
                </a:solidFill>
                <a:latin typeface="Trebuchet MS"/>
                <a:cs typeface="Trebuchet MS"/>
              </a:rPr>
              <a:t>UK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"Uber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50" dirty="0">
                <a:solidFill>
                  <a:srgbClr val="CFCABE"/>
                </a:solidFill>
                <a:latin typeface="Trebuchet MS"/>
                <a:cs typeface="Trebuchet MS"/>
              </a:rPr>
              <a:t>BV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v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Aslam"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redefined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interpretation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worker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status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gig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economy,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impacting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contract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disputes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across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various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sectors.</a:t>
            </a:r>
            <a:endParaRPr sz="16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6193" y="848429"/>
            <a:ext cx="10398760" cy="1372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200"/>
              </a:lnSpc>
              <a:spcBef>
                <a:spcPts val="100"/>
              </a:spcBef>
            </a:pPr>
            <a:r>
              <a:rPr sz="4200" spc="300" dirty="0"/>
              <a:t>Case</a:t>
            </a:r>
            <a:r>
              <a:rPr sz="4200" spc="-5" dirty="0"/>
              <a:t> </a:t>
            </a:r>
            <a:r>
              <a:rPr sz="4200" spc="145" dirty="0"/>
              <a:t>Law:</a:t>
            </a:r>
            <a:r>
              <a:rPr sz="4200" spc="5" dirty="0"/>
              <a:t> </a:t>
            </a:r>
            <a:r>
              <a:rPr sz="4200" spc="305" dirty="0"/>
              <a:t>Lee</a:t>
            </a:r>
            <a:r>
              <a:rPr sz="4200" spc="-25" dirty="0"/>
              <a:t> </a:t>
            </a:r>
            <a:r>
              <a:rPr sz="4200" spc="215" dirty="0"/>
              <a:t>Chung</a:t>
            </a:r>
            <a:r>
              <a:rPr sz="4200" spc="-20" dirty="0"/>
              <a:t> </a:t>
            </a:r>
            <a:r>
              <a:rPr sz="4200" spc="145" dirty="0"/>
              <a:t>Ming</a:t>
            </a:r>
            <a:r>
              <a:rPr sz="4200" spc="-5" dirty="0"/>
              <a:t> </a:t>
            </a:r>
            <a:r>
              <a:rPr sz="4200" spc="125" dirty="0"/>
              <a:t>v</a:t>
            </a:r>
            <a:r>
              <a:rPr sz="4200" dirty="0"/>
              <a:t> </a:t>
            </a:r>
            <a:r>
              <a:rPr sz="4200" spc="185" dirty="0"/>
              <a:t>Hong</a:t>
            </a:r>
            <a:r>
              <a:rPr sz="4200" dirty="0"/>
              <a:t> </a:t>
            </a:r>
            <a:r>
              <a:rPr sz="4200" spc="150" dirty="0"/>
              <a:t>Kong </a:t>
            </a:r>
            <a:r>
              <a:rPr sz="4200" spc="125" dirty="0"/>
              <a:t>International</a:t>
            </a:r>
            <a:r>
              <a:rPr sz="4200" spc="20" dirty="0"/>
              <a:t> </a:t>
            </a:r>
            <a:r>
              <a:rPr sz="4200" spc="180" dirty="0"/>
              <a:t>Terminals</a:t>
            </a:r>
            <a:r>
              <a:rPr sz="4200" spc="-5" dirty="0"/>
              <a:t> </a:t>
            </a:r>
            <a:r>
              <a:rPr sz="4200" spc="165" dirty="0"/>
              <a:t>Ltd</a:t>
            </a:r>
            <a:endParaRPr sz="42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6193" y="2764282"/>
            <a:ext cx="3980179" cy="3638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00" dirty="0">
                <a:solidFill>
                  <a:srgbClr val="F1E782"/>
                </a:solidFill>
                <a:latin typeface="Georgia"/>
                <a:cs typeface="Georgia"/>
              </a:rPr>
              <a:t>Background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1620"/>
              </a:spcBef>
            </a:pP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6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Lee</a:t>
            </a:r>
            <a:r>
              <a:rPr sz="16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Chung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CFCABE"/>
                </a:solidFill>
                <a:latin typeface="Trebuchet MS"/>
                <a:cs typeface="Trebuchet MS"/>
              </a:rPr>
              <a:t>Ming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v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CFCABE"/>
                </a:solidFill>
                <a:latin typeface="Trebuchet MS"/>
                <a:cs typeface="Trebuchet MS"/>
              </a:rPr>
              <a:t>Hong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Kong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International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Terminals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Ltd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[2013] </a:t>
            </a:r>
            <a:r>
              <a:rPr sz="1650" spc="125" dirty="0">
                <a:solidFill>
                  <a:srgbClr val="CFCABE"/>
                </a:solidFill>
                <a:latin typeface="Trebuchet MS"/>
                <a:cs typeface="Trebuchet MS"/>
              </a:rPr>
              <a:t>HKEC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1334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is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landmark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decision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in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Kong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650" spc="-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law.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Lee,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crane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operator,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was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dismissed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after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refusing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work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overtime,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citing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fatigue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safety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concerns.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CFCABE"/>
                </a:solidFill>
                <a:latin typeface="Trebuchet MS"/>
                <a:cs typeface="Trebuchet MS"/>
              </a:rPr>
              <a:t>He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brought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claim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unreasonable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dismissal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Labour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Tribunal.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5391" y="2764282"/>
            <a:ext cx="4022725" cy="329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05" dirty="0">
                <a:solidFill>
                  <a:srgbClr val="F1E782"/>
                </a:solidFill>
                <a:latin typeface="Georgia"/>
                <a:cs typeface="Georgia"/>
              </a:rPr>
              <a:t>Key</a:t>
            </a:r>
            <a:r>
              <a:rPr sz="2100" spc="-15" dirty="0">
                <a:solidFill>
                  <a:srgbClr val="F1E782"/>
                </a:solidFill>
                <a:latin typeface="Georgia"/>
                <a:cs typeface="Georgia"/>
              </a:rPr>
              <a:t> </a:t>
            </a:r>
            <a:r>
              <a:rPr sz="2100" spc="70" dirty="0">
                <a:solidFill>
                  <a:srgbClr val="F1E782"/>
                </a:solidFill>
                <a:latin typeface="Georgia"/>
                <a:cs typeface="Georgia"/>
              </a:rPr>
              <a:t>Issues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1620"/>
              </a:spcBef>
            </a:pP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centred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on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two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main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issues: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reasonableness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dismissal</a:t>
            </a:r>
            <a:r>
              <a:rPr sz="16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interpretation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Employment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Ordinance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regarding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rest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days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overtime.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It</a:t>
            </a:r>
            <a:r>
              <a:rPr sz="165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raised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questions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about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an 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employee's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right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refuse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overtime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work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balance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between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employer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operational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needs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worker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safety.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54310" y="2764282"/>
            <a:ext cx="3950335" cy="4324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85" dirty="0">
                <a:solidFill>
                  <a:srgbClr val="F1E782"/>
                </a:solidFill>
                <a:latin typeface="Georgia"/>
                <a:cs typeface="Georgia"/>
              </a:rPr>
              <a:t>Tribunal</a:t>
            </a:r>
            <a:r>
              <a:rPr sz="2100" spc="5" dirty="0">
                <a:solidFill>
                  <a:srgbClr val="F1E782"/>
                </a:solidFill>
                <a:latin typeface="Georgia"/>
                <a:cs typeface="Georgia"/>
              </a:rPr>
              <a:t> </a:t>
            </a:r>
            <a:r>
              <a:rPr sz="2100" spc="100" dirty="0">
                <a:solidFill>
                  <a:srgbClr val="F1E782"/>
                </a:solidFill>
                <a:latin typeface="Georgia"/>
                <a:cs typeface="Georgia"/>
              </a:rPr>
              <a:t>Decision</a:t>
            </a:r>
            <a:r>
              <a:rPr sz="2100" spc="10" dirty="0">
                <a:solidFill>
                  <a:srgbClr val="F1E782"/>
                </a:solidFill>
                <a:latin typeface="Georgia"/>
                <a:cs typeface="Georgia"/>
              </a:rPr>
              <a:t> </a:t>
            </a:r>
            <a:r>
              <a:rPr sz="2100" spc="114" dirty="0">
                <a:solidFill>
                  <a:srgbClr val="F1E782"/>
                </a:solidFill>
                <a:latin typeface="Georgia"/>
                <a:cs typeface="Georgia"/>
              </a:rPr>
              <a:t>and</a:t>
            </a:r>
            <a:r>
              <a:rPr sz="2100" spc="10" dirty="0">
                <a:solidFill>
                  <a:srgbClr val="F1E782"/>
                </a:solidFill>
                <a:latin typeface="Georgia"/>
                <a:cs typeface="Georgia"/>
              </a:rPr>
              <a:t> </a:t>
            </a:r>
            <a:r>
              <a:rPr sz="2100" spc="75" dirty="0">
                <a:solidFill>
                  <a:srgbClr val="F1E782"/>
                </a:solidFill>
                <a:latin typeface="Georgia"/>
                <a:cs typeface="Georgia"/>
              </a:rPr>
              <a:t>Impact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1620"/>
              </a:spcBef>
            </a:pP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Tribunal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ruled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in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favour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of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Lee,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finding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his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dismissal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unreasonable.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This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decision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set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significant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precedent,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affirming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that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employees</a:t>
            </a:r>
            <a:r>
              <a:rPr sz="1650" spc="-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have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right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refuse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overtime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work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0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14" dirty="0">
                <a:solidFill>
                  <a:srgbClr val="CFCABE"/>
                </a:solidFill>
                <a:latin typeface="Trebuchet MS"/>
                <a:cs typeface="Trebuchet MS"/>
              </a:rPr>
              <a:t>it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CFCABE"/>
                </a:solidFill>
                <a:latin typeface="Trebuchet MS"/>
                <a:cs typeface="Trebuchet MS"/>
              </a:rPr>
              <a:t>poses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genuine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safety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risk.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It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emphasized</a:t>
            </a:r>
            <a:r>
              <a:rPr sz="16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importance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1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work-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life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balance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occupational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safety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Hong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CFCABE"/>
                </a:solidFill>
                <a:latin typeface="Trebuchet MS"/>
                <a:cs typeface="Trebuchet MS"/>
              </a:rPr>
              <a:t>Kong's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650" spc="1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landscape,</a:t>
            </a:r>
            <a:r>
              <a:rPr sz="1650" spc="1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influencing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subsequent</a:t>
            </a:r>
            <a:r>
              <a:rPr sz="1650" spc="-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employer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practices.</a:t>
            </a:r>
            <a:endParaRPr sz="16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00"/>
              </a:spcBef>
            </a:pPr>
            <a:r>
              <a:rPr sz="4200" spc="180" dirty="0"/>
              <a:t>Practical</a:t>
            </a:r>
            <a:r>
              <a:rPr sz="4200" spc="35" dirty="0"/>
              <a:t> </a:t>
            </a:r>
            <a:r>
              <a:rPr sz="4200" spc="240" dirty="0"/>
              <a:t>Guidance</a:t>
            </a:r>
            <a:r>
              <a:rPr sz="4200" spc="-10" dirty="0"/>
              <a:t> </a:t>
            </a:r>
            <a:r>
              <a:rPr sz="4200" spc="210" dirty="0"/>
              <a:t>on</a:t>
            </a:r>
            <a:r>
              <a:rPr sz="4200" spc="10" dirty="0"/>
              <a:t> </a:t>
            </a:r>
            <a:r>
              <a:rPr sz="4200" spc="180" dirty="0"/>
              <a:t>Preparing</a:t>
            </a:r>
            <a:r>
              <a:rPr sz="4200" spc="5" dirty="0"/>
              <a:t> </a:t>
            </a:r>
            <a:r>
              <a:rPr sz="4200" spc="140" dirty="0"/>
              <a:t>for</a:t>
            </a:r>
            <a:r>
              <a:rPr sz="4200" spc="10" dirty="0"/>
              <a:t> </a:t>
            </a:r>
            <a:r>
              <a:rPr sz="4200" spc="155" dirty="0"/>
              <a:t>Hearings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50772" y="2995676"/>
            <a:ext cx="2839085" cy="389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05" dirty="0">
                <a:solidFill>
                  <a:srgbClr val="CFCABE"/>
                </a:solidFill>
                <a:latin typeface="Georgia"/>
                <a:cs typeface="Georgia"/>
              </a:rPr>
              <a:t>Gather</a:t>
            </a:r>
            <a:r>
              <a:rPr sz="2100" spc="-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100" spc="105" dirty="0">
                <a:solidFill>
                  <a:srgbClr val="CFCABE"/>
                </a:solidFill>
                <a:latin typeface="Georgia"/>
                <a:cs typeface="Georgia"/>
              </a:rPr>
              <a:t>Evidence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50"/>
              </a:spcBef>
            </a:pP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Start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by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collecting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all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relevant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documents,</a:t>
            </a:r>
            <a:r>
              <a:rPr sz="1650" spc="5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including</a:t>
            </a:r>
            <a:r>
              <a:rPr sz="1650" spc="2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employment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contracts,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payslips, 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correspondence,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any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other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evidence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supporting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your</a:t>
            </a:r>
            <a:r>
              <a:rPr sz="165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case.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Organize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these </a:t>
            </a:r>
            <a:r>
              <a:rPr sz="1650" spc="20" dirty="0">
                <a:solidFill>
                  <a:srgbClr val="CFCABE"/>
                </a:solidFill>
                <a:latin typeface="Trebuchet MS"/>
                <a:cs typeface="Trebuchet MS"/>
              </a:rPr>
              <a:t>chronologically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create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clear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index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easy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reference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during</a:t>
            </a:r>
            <a:r>
              <a:rPr sz="1650" spc="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10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hearing.</a:t>
            </a:r>
            <a:endParaRPr sz="165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9808" y="1851660"/>
            <a:ext cx="13130784" cy="8564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34053" y="2995676"/>
            <a:ext cx="2879725" cy="389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20" dirty="0">
                <a:solidFill>
                  <a:srgbClr val="CFCABE"/>
                </a:solidFill>
                <a:latin typeface="Georgia"/>
                <a:cs typeface="Georgia"/>
              </a:rPr>
              <a:t>Prepare</a:t>
            </a:r>
            <a:r>
              <a:rPr sz="2100" spc="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100" spc="85" dirty="0">
                <a:solidFill>
                  <a:srgbClr val="CFCABE"/>
                </a:solidFill>
                <a:latin typeface="Georgia"/>
                <a:cs typeface="Georgia"/>
              </a:rPr>
              <a:t>Statements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50"/>
              </a:spcBef>
            </a:pP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Draft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concise</a:t>
            </a:r>
            <a:r>
              <a:rPr sz="16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yet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comprehensive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statement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outlining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your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case.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Include 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key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dates,</a:t>
            </a:r>
            <a:r>
              <a:rPr sz="16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events,</a:t>
            </a:r>
            <a:r>
              <a:rPr sz="16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details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any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attempts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resolve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dispute.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6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there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are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witnesses,</a:t>
            </a:r>
            <a:r>
              <a:rPr sz="1650" spc="1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prepare</a:t>
            </a:r>
            <a:r>
              <a:rPr sz="1650" spc="1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their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statements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as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30" dirty="0">
                <a:solidFill>
                  <a:srgbClr val="CFCABE"/>
                </a:solidFill>
                <a:latin typeface="Trebuchet MS"/>
                <a:cs typeface="Trebuchet MS"/>
              </a:rPr>
              <a:t>well,</a:t>
            </a:r>
            <a:r>
              <a:rPr sz="16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ensuring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they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are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factual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relevant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650" spc="-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case.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17383" y="2995676"/>
            <a:ext cx="2823845" cy="423100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1268095">
              <a:lnSpc>
                <a:spcPct val="103299"/>
              </a:lnSpc>
              <a:spcBef>
                <a:spcPts val="15"/>
              </a:spcBef>
            </a:pPr>
            <a:r>
              <a:rPr sz="2100" spc="85" dirty="0">
                <a:solidFill>
                  <a:srgbClr val="CFCABE"/>
                </a:solidFill>
                <a:latin typeface="Georgia"/>
                <a:cs typeface="Georgia"/>
              </a:rPr>
              <a:t>Understand </a:t>
            </a:r>
            <a:r>
              <a:rPr sz="2100" spc="110" dirty="0">
                <a:solidFill>
                  <a:srgbClr val="CFCABE"/>
                </a:solidFill>
                <a:latin typeface="Georgia"/>
                <a:cs typeface="Georgia"/>
              </a:rPr>
              <a:t>Procedures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85"/>
              </a:spcBef>
            </a:pP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Familiarize</a:t>
            </a:r>
            <a:r>
              <a:rPr sz="16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yourself with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the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tribunal's</a:t>
            </a:r>
            <a:r>
              <a:rPr sz="1650" spc="1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procedures.</a:t>
            </a:r>
            <a:r>
              <a:rPr sz="1650" spc="114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Attend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pre-hearing</a:t>
            </a:r>
            <a:r>
              <a:rPr sz="16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0" dirty="0">
                <a:solidFill>
                  <a:srgbClr val="CFCABE"/>
                </a:solidFill>
                <a:latin typeface="Trebuchet MS"/>
                <a:cs typeface="Trebuchet MS"/>
              </a:rPr>
              <a:t>if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available,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review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any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CFCABE"/>
                </a:solidFill>
                <a:latin typeface="Trebuchet MS"/>
                <a:cs typeface="Trebuchet MS"/>
              </a:rPr>
              <a:t>guidance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provided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by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tribunal.</a:t>
            </a:r>
            <a:endParaRPr sz="1650">
              <a:latin typeface="Trebuchet MS"/>
              <a:cs typeface="Trebuchet MS"/>
            </a:endParaRPr>
          </a:p>
          <a:p>
            <a:pPr marL="12700" marR="187960">
              <a:lnSpc>
                <a:spcPct val="136400"/>
              </a:lnSpc>
            </a:pP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Practice</a:t>
            </a:r>
            <a:r>
              <a:rPr sz="1650" spc="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presenting</a:t>
            </a:r>
            <a:r>
              <a:rPr sz="16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your 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6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clearly</a:t>
            </a:r>
            <a:r>
              <a:rPr sz="16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concisely,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anticipating</a:t>
            </a:r>
            <a:r>
              <a:rPr sz="1650" spc="-114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potential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questions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650" spc="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tribunal officer.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800333" y="2995676"/>
            <a:ext cx="2856230" cy="389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50" dirty="0">
                <a:solidFill>
                  <a:srgbClr val="CFCABE"/>
                </a:solidFill>
                <a:latin typeface="Georgia"/>
                <a:cs typeface="Georgia"/>
              </a:rPr>
              <a:t>Seek</a:t>
            </a:r>
            <a:r>
              <a:rPr sz="2100" spc="-10" dirty="0">
                <a:solidFill>
                  <a:srgbClr val="CFCABE"/>
                </a:solidFill>
                <a:latin typeface="Georgia"/>
                <a:cs typeface="Georgia"/>
              </a:rPr>
              <a:t> </a:t>
            </a:r>
            <a:r>
              <a:rPr sz="2100" spc="95" dirty="0">
                <a:solidFill>
                  <a:srgbClr val="CFCABE"/>
                </a:solidFill>
                <a:latin typeface="Georgia"/>
                <a:cs typeface="Georgia"/>
              </a:rPr>
              <a:t>Advice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50"/>
              </a:spcBef>
            </a:pP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While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legal</a:t>
            </a:r>
            <a:r>
              <a:rPr sz="1650" spc="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representation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is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not</a:t>
            </a:r>
            <a:r>
              <a:rPr sz="16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required,</a:t>
            </a:r>
            <a:r>
              <a:rPr sz="16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consider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seeking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 advice</a:t>
            </a:r>
            <a:r>
              <a:rPr sz="16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from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a</a:t>
            </a:r>
            <a:r>
              <a:rPr sz="16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labour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law specialist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6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trade</a:t>
            </a:r>
            <a:r>
              <a:rPr sz="16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union representative.</a:t>
            </a:r>
            <a:r>
              <a:rPr sz="16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They</a:t>
            </a:r>
            <a:r>
              <a:rPr sz="16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can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provide</a:t>
            </a:r>
            <a:r>
              <a:rPr sz="1650" spc="1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valuable</a:t>
            </a:r>
            <a:r>
              <a:rPr sz="1650" spc="1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insights</a:t>
            </a:r>
            <a:r>
              <a:rPr sz="1650" spc="2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CFCABE"/>
                </a:solidFill>
                <a:latin typeface="Trebuchet MS"/>
                <a:cs typeface="Trebuchet MS"/>
              </a:rPr>
              <a:t>into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650" spc="1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strengths</a:t>
            </a:r>
            <a:r>
              <a:rPr sz="1650" spc="1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650" spc="85" dirty="0">
                <a:solidFill>
                  <a:srgbClr val="CFCABE"/>
                </a:solidFill>
                <a:latin typeface="Trebuchet MS"/>
                <a:cs typeface="Trebuchet MS"/>
              </a:rPr>
              <a:t>weaknesses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6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your</a:t>
            </a:r>
            <a:r>
              <a:rPr sz="16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case</a:t>
            </a:r>
            <a:r>
              <a:rPr sz="1650" spc="5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CFCABE"/>
                </a:solidFill>
                <a:latin typeface="Trebuchet MS"/>
                <a:cs typeface="Trebuchet MS"/>
              </a:rPr>
              <a:t>and</a:t>
            </a:r>
            <a:r>
              <a:rPr sz="16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CFCABE"/>
                </a:solidFill>
                <a:latin typeface="Trebuchet MS"/>
                <a:cs typeface="Trebuchet MS"/>
              </a:rPr>
              <a:t>suggest</a:t>
            </a:r>
            <a:r>
              <a:rPr sz="16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effective </a:t>
            </a:r>
            <a:r>
              <a:rPr sz="1650" dirty="0">
                <a:solidFill>
                  <a:srgbClr val="CFCABE"/>
                </a:solidFill>
                <a:latin typeface="Trebuchet MS"/>
                <a:cs typeface="Trebuchet MS"/>
              </a:rPr>
              <a:t>presentation</a:t>
            </a:r>
            <a:r>
              <a:rPr sz="165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CFCABE"/>
                </a:solidFill>
                <a:latin typeface="Trebuchet MS"/>
                <a:cs typeface="Trebuchet MS"/>
              </a:rPr>
              <a:t>strategies.</a:t>
            </a:r>
            <a:endParaRPr sz="16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165986"/>
            <a:ext cx="12253595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spc="180" dirty="0"/>
              <a:t>Benefits</a:t>
            </a:r>
            <a:r>
              <a:rPr sz="4450" spc="-10" dirty="0"/>
              <a:t> </a:t>
            </a:r>
            <a:r>
              <a:rPr sz="4450" spc="245" dirty="0"/>
              <a:t>and</a:t>
            </a:r>
            <a:r>
              <a:rPr sz="4450" spc="-5" dirty="0"/>
              <a:t> </a:t>
            </a:r>
            <a:r>
              <a:rPr sz="4450" spc="135" dirty="0"/>
              <a:t>Limitations</a:t>
            </a:r>
            <a:r>
              <a:rPr sz="4450" spc="-5" dirty="0"/>
              <a:t> </a:t>
            </a:r>
            <a:r>
              <a:rPr sz="4450" spc="170" dirty="0"/>
              <a:t>of</a:t>
            </a:r>
            <a:r>
              <a:rPr sz="4450" spc="-5" dirty="0"/>
              <a:t> </a:t>
            </a:r>
            <a:r>
              <a:rPr sz="4450" spc="260" dirty="0"/>
              <a:t>Labour</a:t>
            </a:r>
            <a:r>
              <a:rPr sz="4450" spc="-5" dirty="0"/>
              <a:t> </a:t>
            </a:r>
            <a:r>
              <a:rPr sz="4450" spc="175" dirty="0"/>
              <a:t>Tribunals</a:t>
            </a:r>
            <a:endParaRPr sz="445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463164"/>
            <a:ext cx="1128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75" dirty="0">
                <a:solidFill>
                  <a:srgbClr val="F1E782"/>
                </a:solidFill>
                <a:latin typeface="Georgia"/>
                <a:cs typeface="Georgia"/>
              </a:rPr>
              <a:t>Benefits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009696"/>
            <a:ext cx="3772535" cy="3178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38300"/>
              </a:lnSpc>
              <a:spcBef>
                <a:spcPts val="100"/>
              </a:spcBef>
              <a:buFont typeface="Courier New"/>
              <a:buChar char="•"/>
              <a:tabLst>
                <a:tab pos="354965" algn="l"/>
              </a:tabLst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Accessibility: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CFCABE"/>
                </a:solidFill>
                <a:latin typeface="Trebuchet MS"/>
                <a:cs typeface="Trebuchet MS"/>
              </a:rPr>
              <a:t>Low-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cost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option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for </a:t>
            </a:r>
            <a:r>
              <a:rPr sz="1750" spc="45" dirty="0">
                <a:solidFill>
                  <a:srgbClr val="CFCABE"/>
                </a:solidFill>
                <a:latin typeface="Trebuchet MS"/>
                <a:cs typeface="Trebuchet MS"/>
              </a:rPr>
              <a:t>resolving</a:t>
            </a:r>
            <a:r>
              <a:rPr sz="17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disputes</a:t>
            </a:r>
            <a:endParaRPr sz="1750">
              <a:latin typeface="Trebuchet MS"/>
              <a:cs typeface="Trebuchet MS"/>
            </a:endParaRPr>
          </a:p>
          <a:p>
            <a:pPr marL="354965" marR="295275" indent="-342900">
              <a:lnSpc>
                <a:spcPct val="138300"/>
              </a:lnSpc>
              <a:spcBef>
                <a:spcPts val="530"/>
              </a:spcBef>
              <a:buFont typeface="Courier New"/>
              <a:buChar char="•"/>
              <a:tabLst>
                <a:tab pos="354965" algn="l"/>
              </a:tabLst>
            </a:pP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Efficiency: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Faster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resolution 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compared</a:t>
            </a:r>
            <a:r>
              <a:rPr sz="1750" spc="-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traditional</a:t>
            </a:r>
            <a:r>
              <a:rPr sz="1750" spc="-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courts</a:t>
            </a:r>
            <a:endParaRPr sz="1750">
              <a:latin typeface="Trebuchet MS"/>
              <a:cs typeface="Trebuchet MS"/>
            </a:endParaRPr>
          </a:p>
          <a:p>
            <a:pPr marL="354965" marR="129539" indent="-342900">
              <a:lnSpc>
                <a:spcPct val="138300"/>
              </a:lnSpc>
              <a:spcBef>
                <a:spcPts val="535"/>
              </a:spcBef>
              <a:buFont typeface="Courier New"/>
              <a:buChar char="•"/>
              <a:tabLst>
                <a:tab pos="354965" algn="l"/>
              </a:tabLst>
            </a:pP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Informality:</a:t>
            </a:r>
            <a:r>
              <a:rPr sz="17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CFCABE"/>
                </a:solidFill>
                <a:latin typeface="Trebuchet MS"/>
                <a:cs typeface="Trebuchet MS"/>
              </a:rPr>
              <a:t>Less</a:t>
            </a:r>
            <a:r>
              <a:rPr sz="17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intimidating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for 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non-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legal</a:t>
            </a:r>
            <a:r>
              <a:rPr sz="1750" spc="1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professionals</a:t>
            </a:r>
            <a:endParaRPr sz="1750">
              <a:latin typeface="Trebuchet MS"/>
              <a:cs typeface="Trebuchet MS"/>
            </a:endParaRPr>
          </a:p>
          <a:p>
            <a:pPr marL="354965" indent="-342265">
              <a:lnSpc>
                <a:spcPct val="100000"/>
              </a:lnSpc>
              <a:spcBef>
                <a:spcPts val="1330"/>
              </a:spcBef>
              <a:buFont typeface="Courier New"/>
              <a:buChar char="•"/>
              <a:tabLst>
                <a:tab pos="354965" algn="l"/>
              </a:tabLst>
            </a:pP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Specialization: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Adjudicators</a:t>
            </a:r>
            <a:r>
              <a:rPr sz="17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with</a:t>
            </a:r>
            <a:endParaRPr sz="1750">
              <a:latin typeface="Trebuchet MS"/>
              <a:cs typeface="Trebuchet MS"/>
            </a:endParaRPr>
          </a:p>
          <a:p>
            <a:pPr marL="354965">
              <a:lnSpc>
                <a:spcPct val="100000"/>
              </a:lnSpc>
              <a:spcBef>
                <a:spcPts val="810"/>
              </a:spcBef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expertise</a:t>
            </a:r>
            <a:r>
              <a:rPr sz="17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law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2463164"/>
            <a:ext cx="15513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45" dirty="0">
                <a:solidFill>
                  <a:srgbClr val="F1E782"/>
                </a:solidFill>
                <a:latin typeface="Georgia"/>
                <a:cs typeface="Georgia"/>
              </a:rPr>
              <a:t>Limitations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009696"/>
            <a:ext cx="3964940" cy="390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225" indent="-342900" algn="just">
              <a:lnSpc>
                <a:spcPct val="138300"/>
              </a:lnSpc>
              <a:spcBef>
                <a:spcPts val="100"/>
              </a:spcBef>
              <a:buFont typeface="Courier New"/>
              <a:buChar char="•"/>
              <a:tabLst>
                <a:tab pos="355600" algn="l"/>
              </a:tabLst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Jurisdictional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limits: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Monetary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caps </a:t>
            </a:r>
            <a:r>
              <a:rPr sz="1750" spc="80" dirty="0">
                <a:solidFill>
                  <a:srgbClr val="CFCABE"/>
                </a:solidFill>
                <a:latin typeface="Trebuchet MS"/>
                <a:cs typeface="Trebuchet MS"/>
              </a:rPr>
              <a:t>on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claims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45" dirty="0">
                <a:solidFill>
                  <a:srgbClr val="CFCABE"/>
                </a:solidFill>
                <a:latin typeface="Trebuchet MS"/>
                <a:cs typeface="Trebuchet MS"/>
              </a:rPr>
              <a:t>(e.g.,</a:t>
            </a:r>
            <a:r>
              <a:rPr sz="17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HK$50,000</a:t>
            </a:r>
            <a:r>
              <a:rPr sz="1750" spc="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CFCABE"/>
                </a:solidFill>
                <a:latin typeface="Trebuchet MS"/>
                <a:cs typeface="Trebuchet MS"/>
              </a:rPr>
              <a:t>Hong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Kong)</a:t>
            </a:r>
            <a:endParaRPr sz="1750">
              <a:latin typeface="Trebuchet MS"/>
              <a:cs typeface="Trebuchet MS"/>
            </a:endParaRPr>
          </a:p>
          <a:p>
            <a:pPr marL="355600" marR="5080" indent="-342900">
              <a:lnSpc>
                <a:spcPct val="138300"/>
              </a:lnSpc>
              <a:spcBef>
                <a:spcPts val="480"/>
              </a:spcBef>
              <a:buFont typeface="Courier New"/>
              <a:buChar char="•"/>
              <a:tabLst>
                <a:tab pos="355600" algn="l"/>
              </a:tabLst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Complexity: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struggle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with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highly</a:t>
            </a:r>
            <a:r>
              <a:rPr sz="1750" spc="1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technical</a:t>
            </a:r>
            <a:r>
              <a:rPr sz="17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or</a:t>
            </a:r>
            <a:r>
              <a:rPr sz="1750" spc="10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legally</a:t>
            </a:r>
            <a:r>
              <a:rPr sz="1750" spc="8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complex </a:t>
            </a:r>
            <a:r>
              <a:rPr sz="1750" spc="80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endParaRPr sz="1750">
              <a:latin typeface="Trebuchet MS"/>
              <a:cs typeface="Trebuchet MS"/>
            </a:endParaRPr>
          </a:p>
          <a:p>
            <a:pPr marL="354965" indent="-342265">
              <a:lnSpc>
                <a:spcPct val="100000"/>
              </a:lnSpc>
              <a:spcBef>
                <a:spcPts val="1290"/>
              </a:spcBef>
              <a:buFont typeface="Courier New"/>
              <a:buChar char="•"/>
              <a:tabLst>
                <a:tab pos="354965" algn="l"/>
              </a:tabLst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Enforcement:</a:t>
            </a:r>
            <a:r>
              <a:rPr sz="1750" spc="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Limited</a:t>
            </a:r>
            <a:r>
              <a:rPr sz="1750" spc="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CFCABE"/>
                </a:solidFill>
                <a:latin typeface="Trebuchet MS"/>
                <a:cs typeface="Trebuchet MS"/>
              </a:rPr>
              <a:t>powers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endParaRPr sz="175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805"/>
              </a:spcBef>
            </a:pP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enforce</a:t>
            </a:r>
            <a:r>
              <a:rPr sz="1750" spc="1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judgments</a:t>
            </a:r>
            <a:endParaRPr sz="1750">
              <a:latin typeface="Trebuchet MS"/>
              <a:cs typeface="Trebuchet MS"/>
            </a:endParaRPr>
          </a:p>
          <a:p>
            <a:pPr marL="355600" marR="304165" indent="-342900">
              <a:lnSpc>
                <a:spcPct val="138300"/>
              </a:lnSpc>
              <a:spcBef>
                <a:spcPts val="535"/>
              </a:spcBef>
              <a:buFont typeface="Courier New"/>
              <a:buChar char="•"/>
              <a:tabLst>
                <a:tab pos="355600" algn="l"/>
              </a:tabLst>
            </a:pP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Appeal</a:t>
            </a:r>
            <a:r>
              <a:rPr sz="1750" spc="-8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restrictions:</a:t>
            </a:r>
            <a:r>
              <a:rPr sz="1750" spc="-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Limited </a:t>
            </a:r>
            <a:r>
              <a:rPr sz="1750" spc="90" dirty="0">
                <a:solidFill>
                  <a:srgbClr val="CFCABE"/>
                </a:solidFill>
                <a:latin typeface="Trebuchet MS"/>
                <a:cs typeface="Trebuchet MS"/>
              </a:rPr>
              <a:t>grounds</a:t>
            </a:r>
            <a:r>
              <a:rPr sz="1750" spc="-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750" spc="-9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5" dirty="0">
                <a:solidFill>
                  <a:srgbClr val="CFCABE"/>
                </a:solidFill>
                <a:latin typeface="Trebuchet MS"/>
                <a:cs typeface="Trebuchet MS"/>
              </a:rPr>
              <a:t>appealing</a:t>
            </a:r>
            <a:r>
              <a:rPr sz="1750" spc="-9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decisions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2463164"/>
            <a:ext cx="3923029" cy="4256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80" dirty="0">
                <a:solidFill>
                  <a:srgbClr val="F1E782"/>
                </a:solidFill>
                <a:latin typeface="Georgia"/>
                <a:cs typeface="Georgia"/>
              </a:rPr>
              <a:t>Considerations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1670"/>
              </a:spcBef>
            </a:pP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While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Labour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Tribunals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offer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a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valuable</a:t>
            </a:r>
            <a:r>
              <a:rPr sz="1750" spc="7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forum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for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35" dirty="0">
                <a:solidFill>
                  <a:srgbClr val="CFCABE"/>
                </a:solidFill>
                <a:latin typeface="Trebuchet MS"/>
                <a:cs typeface="Trebuchet MS"/>
              </a:rPr>
              <a:t>resolving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employment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disputes,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parties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CFCABE"/>
                </a:solidFill>
                <a:latin typeface="Trebuchet MS"/>
                <a:cs typeface="Trebuchet MS"/>
              </a:rPr>
              <a:t>should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carefully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CFCABE"/>
                </a:solidFill>
                <a:latin typeface="Trebuchet MS"/>
                <a:cs typeface="Trebuchet MS"/>
              </a:rPr>
              <a:t>consider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nature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CFCABE"/>
                </a:solidFill>
                <a:latin typeface="Trebuchet MS"/>
                <a:cs typeface="Trebuchet MS"/>
              </a:rPr>
              <a:t>and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value</a:t>
            </a:r>
            <a:r>
              <a:rPr sz="1750" spc="-6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of</a:t>
            </a:r>
            <a:r>
              <a:rPr sz="1750" spc="-4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their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claim.</a:t>
            </a:r>
            <a:r>
              <a:rPr sz="1750" spc="-5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Complex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CFCABE"/>
                </a:solidFill>
                <a:latin typeface="Trebuchet MS"/>
                <a:cs typeface="Trebuchet MS"/>
              </a:rPr>
              <a:t>cases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or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those</a:t>
            </a:r>
            <a:r>
              <a:rPr sz="17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exceeding</a:t>
            </a:r>
            <a:r>
              <a:rPr sz="17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jurisdictional</a:t>
            </a:r>
            <a:r>
              <a:rPr sz="1750" spc="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limits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be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better</a:t>
            </a:r>
            <a:r>
              <a:rPr sz="1750" spc="-3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suited</a:t>
            </a:r>
            <a:r>
              <a:rPr sz="1750" spc="-2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to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higher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 courts. </a:t>
            </a:r>
            <a:r>
              <a:rPr sz="1750" spc="65" dirty="0">
                <a:solidFill>
                  <a:srgbClr val="CFCABE"/>
                </a:solidFill>
                <a:latin typeface="Trebuchet MS"/>
                <a:cs typeface="Trebuchet MS"/>
              </a:rPr>
              <a:t>The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informal</a:t>
            </a:r>
            <a:r>
              <a:rPr sz="1750" spc="-30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CFCABE"/>
                </a:solidFill>
                <a:latin typeface="Trebuchet MS"/>
                <a:cs typeface="Trebuchet MS"/>
              </a:rPr>
              <a:t>nature,</a:t>
            </a:r>
            <a:r>
              <a:rPr sz="1750" spc="-5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while</a:t>
            </a:r>
            <a:r>
              <a:rPr sz="1750" spc="-4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beneficial, </a:t>
            </a:r>
            <a:r>
              <a:rPr sz="1750" spc="85" dirty="0">
                <a:solidFill>
                  <a:srgbClr val="CFCABE"/>
                </a:solidFill>
                <a:latin typeface="Trebuchet MS"/>
                <a:cs typeface="Trebuchet MS"/>
              </a:rPr>
              <a:t>may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CFCABE"/>
                </a:solidFill>
                <a:latin typeface="Trebuchet MS"/>
                <a:cs typeface="Trebuchet MS"/>
              </a:rPr>
              <a:t>also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CFCABE"/>
                </a:solidFill>
                <a:latin typeface="Trebuchet MS"/>
                <a:cs typeface="Trebuchet MS"/>
              </a:rPr>
              <a:t>mean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CFCABE"/>
                </a:solidFill>
                <a:latin typeface="Trebuchet MS"/>
                <a:cs typeface="Trebuchet MS"/>
              </a:rPr>
              <a:t>less</a:t>
            </a:r>
            <a:r>
              <a:rPr sz="1750" spc="-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rigorous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legal </a:t>
            </a:r>
            <a:r>
              <a:rPr sz="1750" dirty="0">
                <a:solidFill>
                  <a:srgbClr val="CFCABE"/>
                </a:solidFill>
                <a:latin typeface="Trebuchet MS"/>
                <a:cs typeface="Trebuchet MS"/>
              </a:rPr>
              <a:t>analysis</a:t>
            </a:r>
            <a:r>
              <a:rPr sz="1750" spc="-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in</a:t>
            </a:r>
            <a:r>
              <a:rPr sz="1750" spc="1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CFCABE"/>
                </a:solidFill>
                <a:latin typeface="Trebuchet MS"/>
                <a:cs typeface="Trebuchet MS"/>
              </a:rPr>
              <a:t>some</a:t>
            </a:r>
            <a:r>
              <a:rPr sz="1750" spc="5" dirty="0">
                <a:solidFill>
                  <a:srgbClr val="CFCAB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CFCABE"/>
                </a:solidFill>
                <a:latin typeface="Trebuchet MS"/>
                <a:cs typeface="Trebuchet MS"/>
              </a:rPr>
              <a:t>instances.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40526" y="554481"/>
            <a:ext cx="5884545" cy="1366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400"/>
              </a:lnSpc>
            </a:pPr>
            <a:r>
              <a:rPr sz="4300" spc="215" dirty="0"/>
              <a:t>Key</a:t>
            </a:r>
            <a:r>
              <a:rPr sz="4300" spc="5" dirty="0"/>
              <a:t> </a:t>
            </a:r>
            <a:r>
              <a:rPr sz="4300" spc="135" dirty="0"/>
              <a:t>Statistics</a:t>
            </a:r>
            <a:r>
              <a:rPr sz="4300" spc="10" dirty="0"/>
              <a:t> </a:t>
            </a:r>
            <a:r>
              <a:rPr sz="4300" spc="190" dirty="0"/>
              <a:t>on </a:t>
            </a:r>
            <a:r>
              <a:rPr sz="4300" spc="195" dirty="0"/>
              <a:t>Employment</a:t>
            </a:r>
            <a:r>
              <a:rPr sz="4300" dirty="0"/>
              <a:t> </a:t>
            </a:r>
            <a:r>
              <a:rPr sz="4300" spc="175" dirty="0"/>
              <a:t>Disputes</a:t>
            </a:r>
            <a:endParaRPr sz="43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240909" y="2295144"/>
          <a:ext cx="7595868" cy="5329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35405"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1555"/>
                        </a:spcBef>
                      </a:pP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Jurisdiction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748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lnSpc>
                          <a:spcPct val="100000"/>
                        </a:lnSpc>
                        <a:spcBef>
                          <a:spcPts val="1555"/>
                        </a:spcBef>
                      </a:pPr>
                      <a:r>
                        <a:rPr sz="1700" spc="6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Annual</a:t>
                      </a:r>
                      <a:r>
                        <a:rPr sz="1700" spc="-9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8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Cases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7485" marB="0"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582930">
                        <a:lnSpc>
                          <a:spcPct val="137400"/>
                        </a:lnSpc>
                        <a:spcBef>
                          <a:spcPts val="790"/>
                        </a:spcBef>
                      </a:pPr>
                      <a:r>
                        <a:rPr sz="1700" spc="6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Average </a:t>
                      </a: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Resolution </a:t>
                      </a:r>
                      <a:r>
                        <a:rPr sz="1700" spc="-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Time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00330" marB="0"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1555"/>
                        </a:spcBef>
                      </a:pPr>
                      <a:r>
                        <a:rPr sz="1700" spc="1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Success</a:t>
                      </a:r>
                      <a:r>
                        <a:rPr sz="1700" spc="-3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-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Rate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748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8420">
                <a:tc>
                  <a:txBody>
                    <a:bodyPr/>
                    <a:lstStyle/>
                    <a:p>
                      <a:pPr marL="218440" marR="459740">
                        <a:lnSpc>
                          <a:spcPct val="137400"/>
                        </a:lnSpc>
                        <a:spcBef>
                          <a:spcPts val="740"/>
                        </a:spcBef>
                      </a:pPr>
                      <a:r>
                        <a:rPr sz="1700" spc="1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Hong</a:t>
                      </a:r>
                      <a:r>
                        <a:rPr sz="1700" spc="-7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9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Kong </a:t>
                      </a:r>
                      <a:r>
                        <a:rPr sz="1700" spc="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Labour </a:t>
                      </a: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Tribunal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93980" marB="0">
                    <a:lnL w="57150">
                      <a:solidFill>
                        <a:srgbClr val="FFFFFF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~4,000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050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700" spc="9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50</a:t>
                      </a:r>
                      <a:r>
                        <a:rPr sz="1700" spc="-8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6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days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050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700" spc="9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65%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0500" marB="0">
                    <a:lnR w="57150">
                      <a:solidFill>
                        <a:srgbClr val="FFFFFF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8420"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700" spc="1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UK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  <a:p>
                      <a:pPr marL="218440" marR="297180">
                        <a:lnSpc>
                          <a:spcPts val="2810"/>
                        </a:lnSpc>
                        <a:spcBef>
                          <a:spcPts val="210"/>
                        </a:spcBef>
                      </a:pPr>
                      <a:r>
                        <a:rPr sz="1700" spc="5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Employment </a:t>
                      </a: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Tribunal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0500" marB="0">
                    <a:lnL w="57150">
                      <a:solidFill>
                        <a:srgbClr val="FFFFFF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~100,000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050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70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sz="1700" spc="-6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7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weeks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050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3840" marR="855980">
                        <a:lnSpc>
                          <a:spcPct val="137200"/>
                        </a:lnSpc>
                        <a:spcBef>
                          <a:spcPts val="740"/>
                        </a:spcBef>
                      </a:pPr>
                      <a:r>
                        <a:rPr sz="1700" spc="14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9%</a:t>
                      </a:r>
                      <a:r>
                        <a:rPr sz="1700" spc="-7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(full hearing)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93980" marB="0">
                    <a:lnR w="57150">
                      <a:solidFill>
                        <a:srgbClr val="FFFFFF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7310">
                <a:tc>
                  <a:txBody>
                    <a:bodyPr/>
                    <a:lstStyle/>
                    <a:p>
                      <a:pPr marL="218440" marR="452755">
                        <a:lnSpc>
                          <a:spcPct val="137400"/>
                        </a:lnSpc>
                        <a:spcBef>
                          <a:spcPts val="740"/>
                        </a:spcBef>
                      </a:pPr>
                      <a:r>
                        <a:rPr sz="1700" spc="8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Most </a:t>
                      </a:r>
                      <a:r>
                        <a:rPr sz="1700" spc="10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Common </a:t>
                      </a:r>
                      <a:r>
                        <a:rPr sz="170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Claim</a:t>
                      </a:r>
                      <a:r>
                        <a:rPr sz="1700" spc="8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5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Type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93980" marB="0">
                    <a:lnL w="57150">
                      <a:solidFill>
                        <a:srgbClr val="FFFFFF"/>
                      </a:solidFill>
                      <a:prstDash val="solid"/>
                    </a:lnL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278765">
                        <a:lnSpc>
                          <a:spcPct val="137100"/>
                        </a:lnSpc>
                        <a:spcBef>
                          <a:spcPts val="745"/>
                        </a:spcBef>
                      </a:pPr>
                      <a:r>
                        <a:rPr sz="1700" spc="13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Wage </a:t>
                      </a:r>
                      <a:r>
                        <a:rPr sz="1700" spc="5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Disputes</a:t>
                      </a:r>
                      <a:r>
                        <a:rPr sz="1700" spc="-6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-2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(HK)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94615" marB="0"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236220">
                        <a:lnSpc>
                          <a:spcPct val="137100"/>
                        </a:lnSpc>
                        <a:spcBef>
                          <a:spcPts val="745"/>
                        </a:spcBef>
                      </a:pPr>
                      <a:r>
                        <a:rPr sz="1700" spc="-1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Unfair </a:t>
                      </a:r>
                      <a:r>
                        <a:rPr sz="1700" spc="5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Dismissal</a:t>
                      </a:r>
                      <a:r>
                        <a:rPr sz="1700" spc="-8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700" spc="-20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(UK)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94615" marB="0"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700" spc="145" dirty="0">
                          <a:solidFill>
                            <a:srgbClr val="CFCABE"/>
                          </a:solidFill>
                          <a:latin typeface="Trebuchet MS"/>
                          <a:cs typeface="Trebuchet MS"/>
                        </a:rPr>
                        <a:t>N/A</a:t>
                      </a:r>
                      <a:endParaRPr sz="1700">
                        <a:latin typeface="Trebuchet MS"/>
                        <a:cs typeface="Trebuchet MS"/>
                      </a:endParaRPr>
                    </a:p>
                  </a:txBody>
                  <a:tcPr marL="0" marR="0" marT="190500" marB="0">
                    <a:lnR w="57150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2613</Words>
  <Application>Microsoft Office PowerPoint</Application>
  <PresentationFormat>Custom</PresentationFormat>
  <Paragraphs>214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Courier New</vt:lpstr>
      <vt:lpstr>Garamond</vt:lpstr>
      <vt:lpstr>Georgia</vt:lpstr>
      <vt:lpstr>Noto Sans</vt:lpstr>
      <vt:lpstr>Trebuchet MS</vt:lpstr>
      <vt:lpstr>Office Theme</vt:lpstr>
      <vt:lpstr>Organic</vt:lpstr>
      <vt:lpstr>The Role of Labour Tribunals in Employment Disputes</vt:lpstr>
      <vt:lpstr>Minor House Keeping</vt:lpstr>
      <vt:lpstr>Introduction</vt:lpstr>
      <vt:lpstr>Labour Tribunal Jurisdiction</vt:lpstr>
      <vt:lpstr>Types of Cases Handled</vt:lpstr>
      <vt:lpstr>Case Law: Lee Chung Ming v Hong Kong International Terminals Ltd</vt:lpstr>
      <vt:lpstr>Practical Guidance on Preparing for Hearings</vt:lpstr>
      <vt:lpstr>Benefits and Limitations of Labour Tribunals</vt:lpstr>
      <vt:lpstr>Key Statistics on Employment Disputes</vt:lpstr>
      <vt:lpstr>Alternatives to Tribunal Resolution</vt:lpstr>
      <vt:lpstr>Tips for Successful Litigation or Settlement</vt:lpstr>
      <vt:lpstr>Q&amp;A: What is the typical timeline for a Labour Tribunal case?</vt:lpstr>
      <vt:lpstr>Q&amp;A: How does the Labour Tribunal handle issues of legal representation?</vt:lpstr>
      <vt:lpstr>Q&amp;A: What are the key differences between Labour Tribunals and regular courts?</vt:lpstr>
      <vt:lpstr>Q&amp;A: How are Labour Tribunal decisions enforced?</vt:lpstr>
      <vt:lpstr>Q&amp;A: What role do precedents play in Labour Tribunal decisions?</vt:lpstr>
      <vt:lpstr>Q&amp;A: How do Labour Tribunals handle cases involving multiple jurisdictions?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2024-11-22T17:03:57Z</dcterms:created>
  <dcterms:modified xsi:type="dcterms:W3CDTF">2024-11-25T18:07:10Z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